
<file path=[Content_Types].xml><?xml version="1.0" encoding="utf-8"?>
<Types xmlns="http://schemas.openxmlformats.org/package/2006/content-types">
  <Default Extension="bin" ContentType="application/vnd.openxmlformats-officedocument.oleObject"/>
  <Default Extension="emf" ContentType="image/x-emf"/>
  <Default Extension="fntdata" ContentType="application/x-fontdata"/>
  <Default Extension="gif" ContentType="image/gif"/>
  <Default Extension="jpeg" ContentType="image/jpeg"/>
  <Default Extension="jpg" ContentType="image/jpeg"/>
  <Default Extension="png" ContentType="image/png"/>
  <Default Extension="rels" ContentType="application/vnd.openxmlformats-package.relationships+xml"/>
  <Default Extension="tif" ContentType="image/tif"/>
  <Default Extension="tiff" ContentType="image/tiff"/>
  <Default Extension="wdp" ContentType="image/vnd.ms-photo"/>
  <Default Extension="wmf" ContentType="image/x-wm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media/image105.tif" ContentType="image/tiff"/>
  <Override PartName="/ppt/notesSlides/notesSlide25.xml" ContentType="application/vnd.openxmlformats-officedocument.presentationml.notesSlide+xml"/>
  <Override PartName="/ppt/media/image106.tif" ContentType="image/tiff"/>
  <Override PartName="/ppt/media/image107.tif" ContentType="image/tiff"/>
  <Override PartName="/ppt/media/image108.tif" ContentType="image/tiff"/>
  <Override PartName="/ppt/notesSlides/notesSlide26.xml" ContentType="application/vnd.openxmlformats-officedocument.presentationml.notesSlide+xml"/>
  <Override PartName="/ppt/notesSlides/notesSlide27.xml" ContentType="application/vnd.openxmlformats-officedocument.presentationml.notesSlide+xml"/>
  <Override PartName="/ppt/media/image124.tif" ContentType="image/tiff"/>
  <Override PartName="/ppt/notesSlides/notesSlide28.xml" ContentType="application/vnd.openxmlformats-officedocument.presentationml.notesSlide+xml"/>
  <Override PartName="/ppt/notesSlides/notesSlide29.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4"/>
  </p:sldMasterIdLst>
  <p:notesMasterIdLst>
    <p:notesMasterId r:id="rId52"/>
  </p:notesMasterIdLst>
  <p:sldIdLst>
    <p:sldId id="565" r:id="rId5"/>
    <p:sldId id="1884" r:id="rId6"/>
    <p:sldId id="1707" r:id="rId7"/>
    <p:sldId id="534" r:id="rId8"/>
    <p:sldId id="1895" r:id="rId9"/>
    <p:sldId id="1889" r:id="rId10"/>
    <p:sldId id="604" r:id="rId11"/>
    <p:sldId id="1759" r:id="rId12"/>
    <p:sldId id="1715" r:id="rId13"/>
    <p:sldId id="1774" r:id="rId14"/>
    <p:sldId id="1716" r:id="rId15"/>
    <p:sldId id="1840" r:id="rId16"/>
    <p:sldId id="1885" r:id="rId17"/>
    <p:sldId id="1835" r:id="rId18"/>
    <p:sldId id="1896" r:id="rId19"/>
    <p:sldId id="292" r:id="rId20"/>
    <p:sldId id="1762" r:id="rId21"/>
    <p:sldId id="1875" r:id="rId22"/>
    <p:sldId id="1843" r:id="rId23"/>
    <p:sldId id="1825" r:id="rId24"/>
    <p:sldId id="1773" r:id="rId25"/>
    <p:sldId id="1886" r:id="rId26"/>
    <p:sldId id="1887" r:id="rId27"/>
    <p:sldId id="1868" r:id="rId28"/>
    <p:sldId id="1751" r:id="rId29"/>
    <p:sldId id="1805" r:id="rId30"/>
    <p:sldId id="1897" r:id="rId31"/>
    <p:sldId id="1842" r:id="rId32"/>
    <p:sldId id="1827" r:id="rId33"/>
    <p:sldId id="1877" r:id="rId34"/>
    <p:sldId id="1844" r:id="rId35"/>
    <p:sldId id="1870" r:id="rId36"/>
    <p:sldId id="1823" r:id="rId37"/>
    <p:sldId id="1872" r:id="rId38"/>
    <p:sldId id="1894" r:id="rId39"/>
    <p:sldId id="1900" r:id="rId40"/>
    <p:sldId id="1892" r:id="rId41"/>
    <p:sldId id="1830" r:id="rId42"/>
    <p:sldId id="1880" r:id="rId43"/>
    <p:sldId id="1873" r:id="rId44"/>
    <p:sldId id="1828" r:id="rId45"/>
    <p:sldId id="1891" r:id="rId46"/>
    <p:sldId id="1899" r:id="rId47"/>
    <p:sldId id="1898" r:id="rId48"/>
    <p:sldId id="1832" r:id="rId49"/>
    <p:sldId id="563" r:id="rId50"/>
    <p:sldId id="649" r:id="rId51"/>
  </p:sldIdLst>
  <p:sldSz cx="12192000" cy="6858000"/>
  <p:notesSz cx="6858000" cy="9144000"/>
  <p:embeddedFontLst>
    <p:embeddedFont>
      <p:font typeface="Helvetica" panose="020B0604020202020204" pitchFamily="34" charset="0"/>
      <p:regular r:id="rId53"/>
      <p:bold r:id="rId54"/>
      <p:italic r:id="rId55"/>
      <p:boldItalic r:id="rId5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E3"/>
    <a:srgbClr val="FFFFFF"/>
    <a:srgbClr val="D1102D"/>
    <a:srgbClr val="D10F2C"/>
    <a:srgbClr val="00FF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03086D6-1623-4DC8-B24D-D183C91AFDD6}" v="3" dt="2026-04-28T18:26:16.28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962" autoAdjust="0"/>
    <p:restoredTop sz="89771" autoAdjust="0"/>
  </p:normalViewPr>
  <p:slideViewPr>
    <p:cSldViewPr snapToGrid="0">
      <p:cViewPr varScale="1">
        <p:scale>
          <a:sx n="82" d="100"/>
          <a:sy n="82" d="100"/>
        </p:scale>
        <p:origin x="509" y="4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font" Target="fonts/font3.fntdata"/><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font" Target="fonts/font1.fntdata"/><Relationship Id="rId58" Type="http://schemas.openxmlformats.org/officeDocument/2006/relationships/viewProps" Target="viewProps.xml"/><Relationship Id="rId5" Type="http://schemas.openxmlformats.org/officeDocument/2006/relationships/slide" Target="slides/slide1.xml"/><Relationship Id="rId61" Type="http://schemas.microsoft.com/office/2015/10/relationships/revisionInfo" Target="revisionInfo.xml"/><Relationship Id="rId19" Type="http://schemas.openxmlformats.org/officeDocument/2006/relationships/slide" Target="slides/slide1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font" Target="fonts/font4.fntdata"/><Relationship Id="rId8" Type="http://schemas.openxmlformats.org/officeDocument/2006/relationships/slide" Target="slides/slide4.xml"/><Relationship Id="rId51" Type="http://schemas.openxmlformats.org/officeDocument/2006/relationships/slide" Target="slides/slide47.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theme" Target="theme/theme1.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font" Target="fonts/font2.fntdata"/><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presProps" Target="presProps.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notesMaster" Target="notesMasters/notesMaster1.xml"/><Relationship Id="rId60"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2A40A30-A017-4A35-8A5D-3795E9F11A7B}" type="datetimeFigureOut">
              <a:rPr lang="en-US" smtClean="0"/>
              <a:t>4/28/2026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DB7719B-8F8F-4444-9887-1AD7CB0B8972}" type="slidenum">
              <a:rPr lang="en-US" smtClean="0"/>
              <a:t>‹#›</a:t>
            </a:fld>
            <a:endParaRPr lang="en-US"/>
          </a:p>
        </p:txBody>
      </p:sp>
    </p:spTree>
    <p:extLst>
      <p:ext uri="{BB962C8B-B14F-4D97-AF65-F5344CB8AC3E}">
        <p14:creationId xmlns:p14="http://schemas.microsoft.com/office/powerpoint/2010/main" val="332667411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Header Placeholder 3"/>
          <p:cNvSpPr>
            <a:spLocks noGrp="1"/>
          </p:cNvSpPr>
          <p:nvPr>
            <p:ph type="hdr" sz="quarter" idx="10"/>
          </p:nvPr>
        </p:nvSpPr>
        <p:spPr/>
        <p:txBody>
          <a:bodyPr/>
          <a:lstStyle/>
          <a:p>
            <a:endParaRPr lang="en-US" dirty="0"/>
          </a:p>
        </p:txBody>
      </p:sp>
      <p:sp>
        <p:nvSpPr>
          <p:cNvPr id="5" name="Date Placeholder 4"/>
          <p:cNvSpPr>
            <a:spLocks noGrp="1"/>
          </p:cNvSpPr>
          <p:nvPr>
            <p:ph type="dt" idx="11"/>
          </p:nvPr>
        </p:nvSpPr>
        <p:spPr/>
        <p:txBody>
          <a:bodyPr/>
          <a:lstStyle/>
          <a:p>
            <a:fld id="{81331B57-0BE5-4F82-AA58-76F53EFF3ADA}" type="datetime8">
              <a:rPr lang="en-US" smtClean="0"/>
              <a:pPr/>
              <a:t>4/28/2026 1:24 PM</a:t>
            </a:fld>
            <a:endParaRPr lang="en-US" dirty="0"/>
          </a:p>
        </p:txBody>
      </p:sp>
      <p:sp>
        <p:nvSpPr>
          <p:cNvPr id="6" name="Footer Placeholder 5"/>
          <p:cNvSpPr>
            <a:spLocks noGrp="1"/>
          </p:cNvSpPr>
          <p:nvPr>
            <p:ph type="ftr" sz="quarter" idx="12"/>
          </p:nvPr>
        </p:nvSpPr>
        <p:spPr>
          <a:xfrm>
            <a:off x="0" y="8685213"/>
            <a:ext cx="6172200" cy="457200"/>
          </a:xfrm>
        </p:spPr>
        <p:txBody>
          <a:bodyPr/>
          <a:lstStyle/>
          <a:p>
            <a:r>
              <a:rPr lang="en-US" sz="500" dirty="0">
                <a:solidFill>
                  <a:srgbClr val="000000"/>
                </a:solidFill>
              </a:rPr>
              <a:t>© 2007 Microsoft Corporation. All rights reserved. Microsoft, Windows, Windows Vista and other product names are or may be registered trademarks and/or trademarks in the U.S. and/or other countries.</a:t>
            </a:r>
          </a:p>
          <a:p>
            <a:r>
              <a:rPr lang="en-US" sz="500" dirty="0">
                <a:solidFill>
                  <a:srgbClr val="000000"/>
                </a:solidFill>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a:t>
            </a:r>
            <a:br>
              <a:rPr lang="en-US" sz="500" dirty="0">
                <a:solidFill>
                  <a:srgbClr val="000000"/>
                </a:solidFill>
              </a:rPr>
            </a:br>
            <a:r>
              <a:rPr lang="en-US" sz="500" dirty="0">
                <a:solidFill>
                  <a:srgbClr val="000000"/>
                </a:solidFill>
              </a:rPr>
              <a:t>MICROSOFT MAKES NO WARRANTIES, EXPRESS, IMPLIED OR STATUTORY, AS TO THE INFORMATION IN THIS PRESENTATION.</a:t>
            </a:r>
          </a:p>
          <a:p>
            <a:endParaRPr lang="en-US" sz="500" dirty="0"/>
          </a:p>
        </p:txBody>
      </p:sp>
      <p:sp>
        <p:nvSpPr>
          <p:cNvPr id="7" name="Slide Number Placeholder 6"/>
          <p:cNvSpPr>
            <a:spLocks noGrp="1"/>
          </p:cNvSpPr>
          <p:nvPr>
            <p:ph type="sldNum" sz="quarter" idx="13"/>
          </p:nvPr>
        </p:nvSpPr>
        <p:spPr>
          <a:xfrm>
            <a:off x="6172199" y="8685213"/>
            <a:ext cx="684213" cy="457200"/>
          </a:xfrm>
        </p:spPr>
        <p:txBody>
          <a:bodyPr/>
          <a:lstStyle/>
          <a:p>
            <a:fld id="{EC87E0CF-87F6-4B58-B8B8-DCAB2DAAF3CA}" type="slidenum">
              <a:rPr lang="en-US" smtClean="0"/>
              <a:pPr/>
              <a:t>1</a:t>
            </a:fld>
            <a:endParaRPr lang="en-US" dirty="0"/>
          </a:p>
        </p:txBody>
      </p:sp>
    </p:spTree>
    <p:extLst>
      <p:ext uri="{BB962C8B-B14F-4D97-AF65-F5344CB8AC3E}">
        <p14:creationId xmlns:p14="http://schemas.microsoft.com/office/powerpoint/2010/main" val="75933379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DB7719B-8F8F-4444-9887-1AD7CB0B8972}" type="slidenum">
              <a:rPr lang="en-US" smtClean="0"/>
              <a:t>2</a:t>
            </a:fld>
            <a:endParaRPr lang="en-US"/>
          </a:p>
        </p:txBody>
      </p:sp>
    </p:spTree>
    <p:extLst>
      <p:ext uri="{BB962C8B-B14F-4D97-AF65-F5344CB8AC3E}">
        <p14:creationId xmlns:p14="http://schemas.microsoft.com/office/powerpoint/2010/main" val="138015243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DAE181B-8494-4CAC-B501-869911C0BC34}" type="slidenum">
              <a:rPr lang="en-US" smtClean="0"/>
              <a:t>3</a:t>
            </a:fld>
            <a:endParaRPr lang="en-US" dirty="0"/>
          </a:p>
        </p:txBody>
      </p:sp>
    </p:spTree>
    <p:extLst>
      <p:ext uri="{BB962C8B-B14F-4D97-AF65-F5344CB8AC3E}">
        <p14:creationId xmlns:p14="http://schemas.microsoft.com/office/powerpoint/2010/main" val="403618600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a:t>3 main presentation types</a:t>
            </a:r>
          </a:p>
          <a:p>
            <a:r>
              <a:rPr lang="en-US" sz="1200" dirty="0"/>
              <a:t>Despite adequate treatment some LCH patients will go on to have ‘late’ neurodegeneration</a:t>
            </a:r>
          </a:p>
          <a:p>
            <a:r>
              <a:rPr lang="en-US" sz="1200" dirty="0"/>
              <a:t>Increased incidence with multisystem LCH</a:t>
            </a:r>
          </a:p>
          <a:p>
            <a:r>
              <a:rPr lang="en-US" sz="1200" dirty="0"/>
              <a:t>LCH neurodegeneration is more common the younger the age at dx – onset teens to 40’s</a:t>
            </a:r>
          </a:p>
          <a:p>
            <a:r>
              <a:rPr lang="en-US" sz="1200" dirty="0"/>
              <a:t>Symptoms: ataxia, memory and learning difficulties, dysarthria, behavioral difficulties.</a:t>
            </a:r>
          </a:p>
          <a:p>
            <a:r>
              <a:rPr lang="en-US" sz="1200" dirty="0"/>
              <a:t>No treatment</a:t>
            </a:r>
          </a:p>
          <a:p>
            <a:endParaRPr lang="en-US" sz="1200" dirty="0"/>
          </a:p>
          <a:p>
            <a:endParaRPr lang="en-US" sz="1200" dirty="0"/>
          </a:p>
          <a:p>
            <a:endParaRPr lang="en-US" sz="1200" dirty="0"/>
          </a:p>
          <a:p>
            <a:endParaRPr lang="en-US" sz="1200" dirty="0"/>
          </a:p>
          <a:p>
            <a:endParaRPr lang="en-US" dirty="0"/>
          </a:p>
        </p:txBody>
      </p:sp>
      <p:sp>
        <p:nvSpPr>
          <p:cNvPr id="4" name="Slide Number Placeholder 3"/>
          <p:cNvSpPr>
            <a:spLocks noGrp="1"/>
          </p:cNvSpPr>
          <p:nvPr>
            <p:ph type="sldNum" sz="quarter" idx="5"/>
          </p:nvPr>
        </p:nvSpPr>
        <p:spPr/>
        <p:txBody>
          <a:bodyPr/>
          <a:lstStyle/>
          <a:p>
            <a:fld id="{5572AC5D-601D-4FE9-9551-47D66DA37BBA}" type="slidenum">
              <a:rPr lang="en-US" smtClean="0"/>
              <a:t>4</a:t>
            </a:fld>
            <a:endParaRPr lang="en-US"/>
          </a:p>
        </p:txBody>
      </p:sp>
    </p:spTree>
    <p:extLst>
      <p:ext uri="{BB962C8B-B14F-4D97-AF65-F5344CB8AC3E}">
        <p14:creationId xmlns:p14="http://schemas.microsoft.com/office/powerpoint/2010/main" val="92556766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is that driven by the disease mutation or immune response or genetics or…?</a:t>
            </a:r>
          </a:p>
          <a:p>
            <a:endParaRPr lang="en-US" dirty="0"/>
          </a:p>
        </p:txBody>
      </p:sp>
      <p:sp>
        <p:nvSpPr>
          <p:cNvPr id="4" name="Slide Number Placeholder 3"/>
          <p:cNvSpPr>
            <a:spLocks noGrp="1"/>
          </p:cNvSpPr>
          <p:nvPr>
            <p:ph type="sldNum" sz="quarter" idx="5"/>
          </p:nvPr>
        </p:nvSpPr>
        <p:spPr/>
        <p:txBody>
          <a:bodyPr/>
          <a:lstStyle/>
          <a:p>
            <a:fld id="{0DB7719B-8F8F-4444-9887-1AD7CB0B8972}" type="slidenum">
              <a:rPr lang="en-US" smtClean="0"/>
              <a:t>5</a:t>
            </a:fld>
            <a:endParaRPr lang="en-US"/>
          </a:p>
        </p:txBody>
      </p:sp>
    </p:spTree>
    <p:extLst>
      <p:ext uri="{BB962C8B-B14F-4D97-AF65-F5344CB8AC3E}">
        <p14:creationId xmlns:p14="http://schemas.microsoft.com/office/powerpoint/2010/main" val="251645167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Talk about BRAFV600E</a:t>
            </a:r>
          </a:p>
        </p:txBody>
      </p:sp>
      <p:sp>
        <p:nvSpPr>
          <p:cNvPr id="4" name="Slide Number Placeholder 3"/>
          <p:cNvSpPr>
            <a:spLocks noGrp="1"/>
          </p:cNvSpPr>
          <p:nvPr>
            <p:ph type="sldNum" sz="quarter" idx="5"/>
          </p:nvPr>
        </p:nvSpPr>
        <p:spPr/>
        <p:txBody>
          <a:bodyPr/>
          <a:lstStyle/>
          <a:p>
            <a:fld id="{0DB7719B-8F8F-4444-9887-1AD7CB0B8972}" type="slidenum">
              <a:rPr lang="en-US" smtClean="0"/>
              <a:t>6</a:t>
            </a:fld>
            <a:endParaRPr lang="en-US"/>
          </a:p>
        </p:txBody>
      </p:sp>
    </p:spTree>
    <p:extLst>
      <p:ext uri="{BB962C8B-B14F-4D97-AF65-F5344CB8AC3E}">
        <p14:creationId xmlns:p14="http://schemas.microsoft.com/office/powerpoint/2010/main" val="69196430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572AC5D-601D-4FE9-9551-47D66DA37BBA}" type="slidenum">
              <a:rPr lang="en-US" smtClean="0"/>
              <a:t>8</a:t>
            </a:fld>
            <a:endParaRPr lang="en-US"/>
          </a:p>
        </p:txBody>
      </p:sp>
    </p:spTree>
    <p:extLst>
      <p:ext uri="{BB962C8B-B14F-4D97-AF65-F5344CB8AC3E}">
        <p14:creationId xmlns:p14="http://schemas.microsoft.com/office/powerpoint/2010/main" val="300896134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DAE181B-8494-4CAC-B501-869911C0BC34}" type="slidenum">
              <a:rPr lang="en-US" smtClean="0"/>
              <a:t>9</a:t>
            </a:fld>
            <a:endParaRPr lang="en-US" dirty="0"/>
          </a:p>
        </p:txBody>
      </p:sp>
    </p:spTree>
    <p:extLst>
      <p:ext uri="{BB962C8B-B14F-4D97-AF65-F5344CB8AC3E}">
        <p14:creationId xmlns:p14="http://schemas.microsoft.com/office/powerpoint/2010/main" val="325872293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First panel is peripheral cells and second is bone marrow heterogeneity</a:t>
            </a:r>
          </a:p>
        </p:txBody>
      </p:sp>
      <p:sp>
        <p:nvSpPr>
          <p:cNvPr id="4" name="Slide Number Placeholder 3"/>
          <p:cNvSpPr>
            <a:spLocks noGrp="1"/>
          </p:cNvSpPr>
          <p:nvPr>
            <p:ph type="sldNum" sz="quarter" idx="5"/>
          </p:nvPr>
        </p:nvSpPr>
        <p:spPr/>
        <p:txBody>
          <a:bodyPr/>
          <a:lstStyle/>
          <a:p>
            <a:fld id="{6DAE181B-8494-4CAC-B501-869911C0BC34}" type="slidenum">
              <a:rPr lang="en-US" smtClean="0"/>
              <a:t>10</a:t>
            </a:fld>
            <a:endParaRPr lang="en-US" dirty="0"/>
          </a:p>
        </p:txBody>
      </p:sp>
    </p:spTree>
    <p:extLst>
      <p:ext uri="{BB962C8B-B14F-4D97-AF65-F5344CB8AC3E}">
        <p14:creationId xmlns:p14="http://schemas.microsoft.com/office/powerpoint/2010/main" val="19219154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DAE181B-8494-4CAC-B501-869911C0BC34}" type="slidenum">
              <a:rPr lang="en-US" smtClean="0"/>
              <a:t>11</a:t>
            </a:fld>
            <a:endParaRPr lang="en-US" dirty="0"/>
          </a:p>
        </p:txBody>
      </p:sp>
    </p:spTree>
    <p:extLst>
      <p:ext uri="{BB962C8B-B14F-4D97-AF65-F5344CB8AC3E}">
        <p14:creationId xmlns:p14="http://schemas.microsoft.com/office/powerpoint/2010/main" val="347126730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572AC5D-601D-4FE9-9551-47D66DA37BBA}" type="slidenum">
              <a:rPr lang="en-US" smtClean="0"/>
              <a:t>12</a:t>
            </a:fld>
            <a:endParaRPr lang="en-US"/>
          </a:p>
        </p:txBody>
      </p:sp>
    </p:spTree>
    <p:extLst>
      <p:ext uri="{BB962C8B-B14F-4D97-AF65-F5344CB8AC3E}">
        <p14:creationId xmlns:p14="http://schemas.microsoft.com/office/powerpoint/2010/main" val="333836879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keeping with a tumor like </a:t>
            </a:r>
          </a:p>
        </p:txBody>
      </p:sp>
      <p:sp>
        <p:nvSpPr>
          <p:cNvPr id="4" name="Slide Number Placeholder 3"/>
          <p:cNvSpPr>
            <a:spLocks noGrp="1"/>
          </p:cNvSpPr>
          <p:nvPr>
            <p:ph type="sldNum" sz="quarter" idx="5"/>
          </p:nvPr>
        </p:nvSpPr>
        <p:spPr/>
        <p:txBody>
          <a:bodyPr/>
          <a:lstStyle/>
          <a:p>
            <a:fld id="{0DB7719B-8F8F-4444-9887-1AD7CB0B8972}" type="slidenum">
              <a:rPr lang="en-US" smtClean="0"/>
              <a:t>15</a:t>
            </a:fld>
            <a:endParaRPr lang="en-US"/>
          </a:p>
        </p:txBody>
      </p:sp>
    </p:spTree>
    <p:extLst>
      <p:ext uri="{BB962C8B-B14F-4D97-AF65-F5344CB8AC3E}">
        <p14:creationId xmlns:p14="http://schemas.microsoft.com/office/powerpoint/2010/main" val="14034580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DB7719B-8F8F-4444-9887-1AD7CB0B8972}" type="slidenum">
              <a:rPr lang="en-US" smtClean="0"/>
              <a:t>16</a:t>
            </a:fld>
            <a:endParaRPr lang="en-US"/>
          </a:p>
        </p:txBody>
      </p:sp>
    </p:spTree>
    <p:extLst>
      <p:ext uri="{BB962C8B-B14F-4D97-AF65-F5344CB8AC3E}">
        <p14:creationId xmlns:p14="http://schemas.microsoft.com/office/powerpoint/2010/main" val="307625360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572AC5D-601D-4FE9-9551-47D66DA37BBA}" type="slidenum">
              <a:rPr lang="en-US" smtClean="0"/>
              <a:t>17</a:t>
            </a:fld>
            <a:endParaRPr lang="en-US"/>
          </a:p>
        </p:txBody>
      </p:sp>
    </p:spTree>
    <p:extLst>
      <p:ext uri="{BB962C8B-B14F-4D97-AF65-F5344CB8AC3E}">
        <p14:creationId xmlns:p14="http://schemas.microsoft.com/office/powerpoint/2010/main" val="114661798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DB7719B-8F8F-4444-9887-1AD7CB0B8972}" type="slidenum">
              <a:rPr lang="en-US" smtClean="0"/>
              <a:t>18</a:t>
            </a:fld>
            <a:endParaRPr lang="en-US"/>
          </a:p>
        </p:txBody>
      </p:sp>
    </p:spTree>
    <p:extLst>
      <p:ext uri="{BB962C8B-B14F-4D97-AF65-F5344CB8AC3E}">
        <p14:creationId xmlns:p14="http://schemas.microsoft.com/office/powerpoint/2010/main" val="32113080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DAE181B-8494-4CAC-B501-869911C0BC34}" type="slidenum">
              <a:rPr lang="en-US" smtClean="0"/>
              <a:t>20</a:t>
            </a:fld>
            <a:endParaRPr lang="en-US" dirty="0"/>
          </a:p>
        </p:txBody>
      </p:sp>
    </p:spTree>
    <p:extLst>
      <p:ext uri="{BB962C8B-B14F-4D97-AF65-F5344CB8AC3E}">
        <p14:creationId xmlns:p14="http://schemas.microsoft.com/office/powerpoint/2010/main" val="22939745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DB7719B-8F8F-4444-9887-1AD7CB0B8972}" type="slidenum">
              <a:rPr lang="en-US" smtClean="0"/>
              <a:t>21</a:t>
            </a:fld>
            <a:endParaRPr lang="en-US"/>
          </a:p>
        </p:txBody>
      </p:sp>
    </p:spTree>
    <p:extLst>
      <p:ext uri="{BB962C8B-B14F-4D97-AF65-F5344CB8AC3E}">
        <p14:creationId xmlns:p14="http://schemas.microsoft.com/office/powerpoint/2010/main" val="15338541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Metalloproteases including EMMPRIN is upstream of MMPs. OPN is a substrate for metalloproteases and regulates their activity. </a:t>
            </a:r>
          </a:p>
          <a:p>
            <a:r>
              <a:rPr lang="en-US" dirty="0"/>
              <a:t>TNF upregulates ICAM-1 and is an adhesion molecule. </a:t>
            </a:r>
            <a:r>
              <a:rPr lang="en-US" dirty="0" err="1"/>
              <a:t>Resistin</a:t>
            </a:r>
            <a:r>
              <a:rPr lang="en-US" dirty="0"/>
              <a:t> induces TNF.</a:t>
            </a:r>
          </a:p>
        </p:txBody>
      </p:sp>
      <p:sp>
        <p:nvSpPr>
          <p:cNvPr id="4" name="Slide Number Placeholder 3"/>
          <p:cNvSpPr>
            <a:spLocks noGrp="1"/>
          </p:cNvSpPr>
          <p:nvPr>
            <p:ph type="sldNum" sz="quarter" idx="5"/>
          </p:nvPr>
        </p:nvSpPr>
        <p:spPr/>
        <p:txBody>
          <a:bodyPr/>
          <a:lstStyle/>
          <a:p>
            <a:fld id="{0DB7719B-8F8F-4444-9887-1AD7CB0B8972}" type="slidenum">
              <a:rPr lang="en-US" smtClean="0"/>
              <a:t>23</a:t>
            </a:fld>
            <a:endParaRPr lang="en-US"/>
          </a:p>
        </p:txBody>
      </p:sp>
    </p:spTree>
    <p:extLst>
      <p:ext uri="{BB962C8B-B14F-4D97-AF65-F5344CB8AC3E}">
        <p14:creationId xmlns:p14="http://schemas.microsoft.com/office/powerpoint/2010/main" val="417154427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TROM: Transcriptome Overlap Measure compares transcriptomes within or between species</a:t>
            </a:r>
          </a:p>
          <a:p>
            <a:endParaRPr lang="en-US" dirty="0"/>
          </a:p>
        </p:txBody>
      </p:sp>
      <p:sp>
        <p:nvSpPr>
          <p:cNvPr id="4" name="Slide Number Placeholder 3"/>
          <p:cNvSpPr>
            <a:spLocks noGrp="1"/>
          </p:cNvSpPr>
          <p:nvPr>
            <p:ph type="sldNum" sz="quarter" idx="5"/>
          </p:nvPr>
        </p:nvSpPr>
        <p:spPr/>
        <p:txBody>
          <a:bodyPr/>
          <a:lstStyle/>
          <a:p>
            <a:fld id="{6DAE181B-8494-4CAC-B501-869911C0BC34}" type="slidenum">
              <a:rPr lang="en-US" smtClean="0"/>
              <a:t>25</a:t>
            </a:fld>
            <a:endParaRPr lang="en-US" dirty="0"/>
          </a:p>
        </p:txBody>
      </p:sp>
    </p:spTree>
    <p:extLst>
      <p:ext uri="{BB962C8B-B14F-4D97-AF65-F5344CB8AC3E}">
        <p14:creationId xmlns:p14="http://schemas.microsoft.com/office/powerpoint/2010/main" val="370884653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572AC5D-601D-4FE9-9551-47D66DA37BBA}" type="slidenum">
              <a:rPr lang="en-US" smtClean="0"/>
              <a:t>29</a:t>
            </a:fld>
            <a:endParaRPr lang="en-US"/>
          </a:p>
        </p:txBody>
      </p:sp>
    </p:spTree>
    <p:extLst>
      <p:ext uri="{BB962C8B-B14F-4D97-AF65-F5344CB8AC3E}">
        <p14:creationId xmlns:p14="http://schemas.microsoft.com/office/powerpoint/2010/main" val="113043980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DB7719B-8F8F-4444-9887-1AD7CB0B8972}" type="slidenum">
              <a:rPr lang="en-US" smtClean="0"/>
              <a:t>31</a:t>
            </a:fld>
            <a:endParaRPr lang="en-US"/>
          </a:p>
        </p:txBody>
      </p:sp>
    </p:spTree>
    <p:extLst>
      <p:ext uri="{BB962C8B-B14F-4D97-AF65-F5344CB8AC3E}">
        <p14:creationId xmlns:p14="http://schemas.microsoft.com/office/powerpoint/2010/main" val="198614242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TROM: Transcriptome Overlap Measure compares transcriptomes within or between species</a:t>
            </a:r>
          </a:p>
          <a:p>
            <a:endParaRPr lang="en-US" dirty="0"/>
          </a:p>
        </p:txBody>
      </p:sp>
      <p:sp>
        <p:nvSpPr>
          <p:cNvPr id="4" name="Slide Number Placeholder 3"/>
          <p:cNvSpPr>
            <a:spLocks noGrp="1"/>
          </p:cNvSpPr>
          <p:nvPr>
            <p:ph type="sldNum" sz="quarter" idx="5"/>
          </p:nvPr>
        </p:nvSpPr>
        <p:spPr/>
        <p:txBody>
          <a:bodyPr/>
          <a:lstStyle/>
          <a:p>
            <a:fld id="{6DAE181B-8494-4CAC-B501-869911C0BC34}" type="slidenum">
              <a:rPr lang="en-US" smtClean="0"/>
              <a:t>32</a:t>
            </a:fld>
            <a:endParaRPr lang="en-US" dirty="0"/>
          </a:p>
        </p:txBody>
      </p:sp>
    </p:spTree>
    <p:extLst>
      <p:ext uri="{BB962C8B-B14F-4D97-AF65-F5344CB8AC3E}">
        <p14:creationId xmlns:p14="http://schemas.microsoft.com/office/powerpoint/2010/main" val="370884653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DAE181B-8494-4CAC-B501-869911C0BC34}" type="slidenum">
              <a:rPr lang="en-US" smtClean="0"/>
              <a:t>33</a:t>
            </a:fld>
            <a:endParaRPr lang="en-US" dirty="0"/>
          </a:p>
        </p:txBody>
      </p:sp>
    </p:spTree>
    <p:extLst>
      <p:ext uri="{BB962C8B-B14F-4D97-AF65-F5344CB8AC3E}">
        <p14:creationId xmlns:p14="http://schemas.microsoft.com/office/powerpoint/2010/main" val="404664122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DB7719B-8F8F-4444-9887-1AD7CB0B8972}" type="slidenum">
              <a:rPr lang="en-US" smtClean="0"/>
              <a:t>36</a:t>
            </a:fld>
            <a:endParaRPr lang="en-US"/>
          </a:p>
        </p:txBody>
      </p:sp>
    </p:spTree>
    <p:extLst>
      <p:ext uri="{BB962C8B-B14F-4D97-AF65-F5344CB8AC3E}">
        <p14:creationId xmlns:p14="http://schemas.microsoft.com/office/powerpoint/2010/main" val="410291730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DB7719B-8F8F-4444-9887-1AD7CB0B8972}" type="slidenum">
              <a:rPr lang="en-US" smtClean="0"/>
              <a:t>37</a:t>
            </a:fld>
            <a:endParaRPr lang="en-US"/>
          </a:p>
        </p:txBody>
      </p:sp>
    </p:spTree>
    <p:extLst>
      <p:ext uri="{BB962C8B-B14F-4D97-AF65-F5344CB8AC3E}">
        <p14:creationId xmlns:p14="http://schemas.microsoft.com/office/powerpoint/2010/main" val="1327425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DB7719B-8F8F-4444-9887-1AD7CB0B8972}" type="slidenum">
              <a:rPr lang="en-US" smtClean="0"/>
              <a:t>41</a:t>
            </a:fld>
            <a:endParaRPr lang="en-US"/>
          </a:p>
        </p:txBody>
      </p:sp>
    </p:spTree>
    <p:extLst>
      <p:ext uri="{BB962C8B-B14F-4D97-AF65-F5344CB8AC3E}">
        <p14:creationId xmlns:p14="http://schemas.microsoft.com/office/powerpoint/2010/main" val="166102791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DB7719B-8F8F-4444-9887-1AD7CB0B8972}" type="slidenum">
              <a:rPr lang="en-US" smtClean="0"/>
              <a:t>43</a:t>
            </a:fld>
            <a:endParaRPr lang="en-US"/>
          </a:p>
        </p:txBody>
      </p:sp>
    </p:spTree>
    <p:extLst>
      <p:ext uri="{BB962C8B-B14F-4D97-AF65-F5344CB8AC3E}">
        <p14:creationId xmlns:p14="http://schemas.microsoft.com/office/powerpoint/2010/main" val="110609992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572AC5D-601D-4FE9-9551-47D66DA37BBA}" type="slidenum">
              <a:rPr lang="en-US" smtClean="0"/>
              <a:t>45</a:t>
            </a:fld>
            <a:endParaRPr lang="en-US"/>
          </a:p>
        </p:txBody>
      </p:sp>
    </p:spTree>
    <p:extLst>
      <p:ext uri="{BB962C8B-B14F-4D97-AF65-F5344CB8AC3E}">
        <p14:creationId xmlns:p14="http://schemas.microsoft.com/office/powerpoint/2010/main" val="403519330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87CD2B5-3E30-4A7D-A75B-223A7BDDAE6F}" type="slidenum">
              <a:rPr lang="en-US" smtClean="0"/>
              <a:t>46</a:t>
            </a:fld>
            <a:endParaRPr lang="en-US"/>
          </a:p>
        </p:txBody>
      </p:sp>
    </p:spTree>
    <p:extLst>
      <p:ext uri="{BB962C8B-B14F-4D97-AF65-F5344CB8AC3E}">
        <p14:creationId xmlns:p14="http://schemas.microsoft.com/office/powerpoint/2010/main" val="333440753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04B923-7D68-6876-21E6-15640E41A3E0}"/>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CE5270EB-DE74-5F79-EEC0-D6BABCFCFE5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303D995A-1A48-46DE-2297-00921D740583}"/>
              </a:ext>
            </a:extLst>
          </p:cNvPr>
          <p:cNvSpPr>
            <a:spLocks noGrp="1"/>
          </p:cNvSpPr>
          <p:nvPr>
            <p:ph type="dt" sz="half" idx="10"/>
          </p:nvPr>
        </p:nvSpPr>
        <p:spPr/>
        <p:txBody>
          <a:bodyPr/>
          <a:lstStyle/>
          <a:p>
            <a:fld id="{589F9908-D8EA-4AB9-8BE7-859112F4B8A4}" type="datetimeFigureOut">
              <a:rPr lang="en-US" smtClean="0"/>
              <a:t>4/28/2026</a:t>
            </a:fld>
            <a:endParaRPr lang="en-US"/>
          </a:p>
        </p:txBody>
      </p:sp>
      <p:sp>
        <p:nvSpPr>
          <p:cNvPr id="5" name="Footer Placeholder 4">
            <a:extLst>
              <a:ext uri="{FF2B5EF4-FFF2-40B4-BE49-F238E27FC236}">
                <a16:creationId xmlns:a16="http://schemas.microsoft.com/office/drawing/2014/main" id="{DFB01A29-772D-B1D3-77DD-3AF055EC6B8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47A2329-9B2D-1228-C849-B6C569C0FA82}"/>
              </a:ext>
            </a:extLst>
          </p:cNvPr>
          <p:cNvSpPr>
            <a:spLocks noGrp="1"/>
          </p:cNvSpPr>
          <p:nvPr>
            <p:ph type="sldNum" sz="quarter" idx="12"/>
          </p:nvPr>
        </p:nvSpPr>
        <p:spPr/>
        <p:txBody>
          <a:bodyPr/>
          <a:lstStyle/>
          <a:p>
            <a:fld id="{1B9DA549-15A3-4191-86AC-A120225931C5}" type="slidenum">
              <a:rPr lang="en-US" smtClean="0"/>
              <a:t>‹#›</a:t>
            </a:fld>
            <a:endParaRPr lang="en-US"/>
          </a:p>
        </p:txBody>
      </p:sp>
    </p:spTree>
    <p:extLst>
      <p:ext uri="{BB962C8B-B14F-4D97-AF65-F5344CB8AC3E}">
        <p14:creationId xmlns:p14="http://schemas.microsoft.com/office/powerpoint/2010/main" val="344437059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C19A5B-B4C3-38C4-0CDF-04AB87017A4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A01722D-43ED-C4D0-5FCC-635580E9DC82}"/>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B15623D-176C-F99B-DD06-C54B822CCF4F}"/>
              </a:ext>
            </a:extLst>
          </p:cNvPr>
          <p:cNvSpPr>
            <a:spLocks noGrp="1"/>
          </p:cNvSpPr>
          <p:nvPr>
            <p:ph type="dt" sz="half" idx="10"/>
          </p:nvPr>
        </p:nvSpPr>
        <p:spPr/>
        <p:txBody>
          <a:bodyPr/>
          <a:lstStyle/>
          <a:p>
            <a:fld id="{589F9908-D8EA-4AB9-8BE7-859112F4B8A4}" type="datetimeFigureOut">
              <a:rPr lang="en-US" smtClean="0"/>
              <a:t>4/28/2026</a:t>
            </a:fld>
            <a:endParaRPr lang="en-US"/>
          </a:p>
        </p:txBody>
      </p:sp>
      <p:sp>
        <p:nvSpPr>
          <p:cNvPr id="5" name="Footer Placeholder 4">
            <a:extLst>
              <a:ext uri="{FF2B5EF4-FFF2-40B4-BE49-F238E27FC236}">
                <a16:creationId xmlns:a16="http://schemas.microsoft.com/office/drawing/2014/main" id="{29D105B1-ED43-572F-142B-7D6E3917BB2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2D06132-7A1B-E45C-DF5F-564F8486BE2D}"/>
              </a:ext>
            </a:extLst>
          </p:cNvPr>
          <p:cNvSpPr>
            <a:spLocks noGrp="1"/>
          </p:cNvSpPr>
          <p:nvPr>
            <p:ph type="sldNum" sz="quarter" idx="12"/>
          </p:nvPr>
        </p:nvSpPr>
        <p:spPr/>
        <p:txBody>
          <a:bodyPr/>
          <a:lstStyle/>
          <a:p>
            <a:fld id="{1B9DA549-15A3-4191-86AC-A120225931C5}" type="slidenum">
              <a:rPr lang="en-US" smtClean="0"/>
              <a:t>‹#›</a:t>
            </a:fld>
            <a:endParaRPr lang="en-US"/>
          </a:p>
        </p:txBody>
      </p:sp>
    </p:spTree>
    <p:extLst>
      <p:ext uri="{BB962C8B-B14F-4D97-AF65-F5344CB8AC3E}">
        <p14:creationId xmlns:p14="http://schemas.microsoft.com/office/powerpoint/2010/main" val="356510840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A740E6-30F1-43F0-7614-D5E3A97987E6}"/>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251B64F9-A8FF-2F92-12A9-F440275B24D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A853D0AB-5DBA-7727-A274-FADF2E4C096F}"/>
              </a:ext>
            </a:extLst>
          </p:cNvPr>
          <p:cNvSpPr>
            <a:spLocks noGrp="1"/>
          </p:cNvSpPr>
          <p:nvPr>
            <p:ph type="dt" sz="half" idx="10"/>
          </p:nvPr>
        </p:nvSpPr>
        <p:spPr/>
        <p:txBody>
          <a:bodyPr/>
          <a:lstStyle/>
          <a:p>
            <a:fld id="{589F9908-D8EA-4AB9-8BE7-859112F4B8A4}" type="datetimeFigureOut">
              <a:rPr lang="en-US" smtClean="0"/>
              <a:t>4/28/2026</a:t>
            </a:fld>
            <a:endParaRPr lang="en-US"/>
          </a:p>
        </p:txBody>
      </p:sp>
      <p:sp>
        <p:nvSpPr>
          <p:cNvPr id="5" name="Footer Placeholder 4">
            <a:extLst>
              <a:ext uri="{FF2B5EF4-FFF2-40B4-BE49-F238E27FC236}">
                <a16:creationId xmlns:a16="http://schemas.microsoft.com/office/drawing/2014/main" id="{F77000D3-62B1-9118-0559-78C1BF5DA25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3860F39-737F-F188-A8F3-6F5CC3A4C910}"/>
              </a:ext>
            </a:extLst>
          </p:cNvPr>
          <p:cNvSpPr>
            <a:spLocks noGrp="1"/>
          </p:cNvSpPr>
          <p:nvPr>
            <p:ph type="sldNum" sz="quarter" idx="12"/>
          </p:nvPr>
        </p:nvSpPr>
        <p:spPr/>
        <p:txBody>
          <a:bodyPr/>
          <a:lstStyle/>
          <a:p>
            <a:fld id="{1B9DA549-15A3-4191-86AC-A120225931C5}" type="slidenum">
              <a:rPr lang="en-US" smtClean="0"/>
              <a:t>‹#›</a:t>
            </a:fld>
            <a:endParaRPr lang="en-US"/>
          </a:p>
        </p:txBody>
      </p:sp>
    </p:spTree>
    <p:extLst>
      <p:ext uri="{BB962C8B-B14F-4D97-AF65-F5344CB8AC3E}">
        <p14:creationId xmlns:p14="http://schemas.microsoft.com/office/powerpoint/2010/main" val="167812136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1DA76C-FD29-C6E1-763E-5CD05393C7D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E3F0457-4762-C515-89CC-FF0FB579A4E7}"/>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A2B90305-52BF-5147-12F0-2AFF0019690F}"/>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AA4F3902-A2DC-FC9C-AA1D-13E119CCF55D}"/>
              </a:ext>
            </a:extLst>
          </p:cNvPr>
          <p:cNvSpPr>
            <a:spLocks noGrp="1"/>
          </p:cNvSpPr>
          <p:nvPr>
            <p:ph type="dt" sz="half" idx="10"/>
          </p:nvPr>
        </p:nvSpPr>
        <p:spPr/>
        <p:txBody>
          <a:bodyPr/>
          <a:lstStyle/>
          <a:p>
            <a:fld id="{589F9908-D8EA-4AB9-8BE7-859112F4B8A4}" type="datetimeFigureOut">
              <a:rPr lang="en-US" smtClean="0"/>
              <a:t>4/28/2026</a:t>
            </a:fld>
            <a:endParaRPr lang="en-US"/>
          </a:p>
        </p:txBody>
      </p:sp>
      <p:sp>
        <p:nvSpPr>
          <p:cNvPr id="6" name="Footer Placeholder 5">
            <a:extLst>
              <a:ext uri="{FF2B5EF4-FFF2-40B4-BE49-F238E27FC236}">
                <a16:creationId xmlns:a16="http://schemas.microsoft.com/office/drawing/2014/main" id="{580FC12F-D3FE-83C5-D3CD-1BC7663BB12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B79BC8B-FD35-536B-1BA0-39C451DF87C1}"/>
              </a:ext>
            </a:extLst>
          </p:cNvPr>
          <p:cNvSpPr>
            <a:spLocks noGrp="1"/>
          </p:cNvSpPr>
          <p:nvPr>
            <p:ph type="sldNum" sz="quarter" idx="12"/>
          </p:nvPr>
        </p:nvSpPr>
        <p:spPr/>
        <p:txBody>
          <a:bodyPr/>
          <a:lstStyle/>
          <a:p>
            <a:fld id="{1B9DA549-15A3-4191-86AC-A120225931C5}" type="slidenum">
              <a:rPr lang="en-US" smtClean="0"/>
              <a:t>‹#›</a:t>
            </a:fld>
            <a:endParaRPr lang="en-US"/>
          </a:p>
        </p:txBody>
      </p:sp>
    </p:spTree>
    <p:extLst>
      <p:ext uri="{BB962C8B-B14F-4D97-AF65-F5344CB8AC3E}">
        <p14:creationId xmlns:p14="http://schemas.microsoft.com/office/powerpoint/2010/main" val="86909549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B5AFB9-9F50-C942-3819-D95DA6CB5872}"/>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FBE8D91D-0B0E-BBFE-1484-D1062AEDC84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0D57C3EE-9706-538B-25F7-36F54A0F6F05}"/>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896E15CE-AB06-66EC-E223-17AAE632220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83C335F6-5D82-AB33-06B0-05C614F84F79}"/>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7F797297-2616-E3CC-97A1-48A877F76D58}"/>
              </a:ext>
            </a:extLst>
          </p:cNvPr>
          <p:cNvSpPr>
            <a:spLocks noGrp="1"/>
          </p:cNvSpPr>
          <p:nvPr>
            <p:ph type="dt" sz="half" idx="10"/>
          </p:nvPr>
        </p:nvSpPr>
        <p:spPr/>
        <p:txBody>
          <a:bodyPr/>
          <a:lstStyle/>
          <a:p>
            <a:fld id="{589F9908-D8EA-4AB9-8BE7-859112F4B8A4}" type="datetimeFigureOut">
              <a:rPr lang="en-US" smtClean="0"/>
              <a:t>4/28/2026</a:t>
            </a:fld>
            <a:endParaRPr lang="en-US"/>
          </a:p>
        </p:txBody>
      </p:sp>
      <p:sp>
        <p:nvSpPr>
          <p:cNvPr id="8" name="Footer Placeholder 7">
            <a:extLst>
              <a:ext uri="{FF2B5EF4-FFF2-40B4-BE49-F238E27FC236}">
                <a16:creationId xmlns:a16="http://schemas.microsoft.com/office/drawing/2014/main" id="{6A1AF555-0102-9C1A-A446-2E625FE656A7}"/>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1217426D-5E78-3D30-867F-99FAC7E1948D}"/>
              </a:ext>
            </a:extLst>
          </p:cNvPr>
          <p:cNvSpPr>
            <a:spLocks noGrp="1"/>
          </p:cNvSpPr>
          <p:nvPr>
            <p:ph type="sldNum" sz="quarter" idx="12"/>
          </p:nvPr>
        </p:nvSpPr>
        <p:spPr/>
        <p:txBody>
          <a:bodyPr/>
          <a:lstStyle/>
          <a:p>
            <a:fld id="{1B9DA549-15A3-4191-86AC-A120225931C5}" type="slidenum">
              <a:rPr lang="en-US" smtClean="0"/>
              <a:t>‹#›</a:t>
            </a:fld>
            <a:endParaRPr lang="en-US"/>
          </a:p>
        </p:txBody>
      </p:sp>
    </p:spTree>
    <p:extLst>
      <p:ext uri="{BB962C8B-B14F-4D97-AF65-F5344CB8AC3E}">
        <p14:creationId xmlns:p14="http://schemas.microsoft.com/office/powerpoint/2010/main" val="88066827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2671EC-5D2C-298B-699E-AA8A7A236F22}"/>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9D0F59F8-BBF6-E2C0-1122-8C8660F6C4D8}"/>
              </a:ext>
            </a:extLst>
          </p:cNvPr>
          <p:cNvSpPr>
            <a:spLocks noGrp="1"/>
          </p:cNvSpPr>
          <p:nvPr>
            <p:ph type="dt" sz="half" idx="10"/>
          </p:nvPr>
        </p:nvSpPr>
        <p:spPr/>
        <p:txBody>
          <a:bodyPr/>
          <a:lstStyle/>
          <a:p>
            <a:fld id="{589F9908-D8EA-4AB9-8BE7-859112F4B8A4}" type="datetimeFigureOut">
              <a:rPr lang="en-US" smtClean="0"/>
              <a:t>4/28/2026</a:t>
            </a:fld>
            <a:endParaRPr lang="en-US"/>
          </a:p>
        </p:txBody>
      </p:sp>
      <p:sp>
        <p:nvSpPr>
          <p:cNvPr id="4" name="Footer Placeholder 3">
            <a:extLst>
              <a:ext uri="{FF2B5EF4-FFF2-40B4-BE49-F238E27FC236}">
                <a16:creationId xmlns:a16="http://schemas.microsoft.com/office/drawing/2014/main" id="{B8279FD5-2010-E6C9-CD20-5C4A05F461AF}"/>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D75B4703-9792-5054-B33B-0855266A3764}"/>
              </a:ext>
            </a:extLst>
          </p:cNvPr>
          <p:cNvSpPr>
            <a:spLocks noGrp="1"/>
          </p:cNvSpPr>
          <p:nvPr>
            <p:ph type="sldNum" sz="quarter" idx="12"/>
          </p:nvPr>
        </p:nvSpPr>
        <p:spPr/>
        <p:txBody>
          <a:bodyPr/>
          <a:lstStyle/>
          <a:p>
            <a:fld id="{1B9DA549-15A3-4191-86AC-A120225931C5}" type="slidenum">
              <a:rPr lang="en-US" smtClean="0"/>
              <a:t>‹#›</a:t>
            </a:fld>
            <a:endParaRPr lang="en-US"/>
          </a:p>
        </p:txBody>
      </p:sp>
    </p:spTree>
    <p:extLst>
      <p:ext uri="{BB962C8B-B14F-4D97-AF65-F5344CB8AC3E}">
        <p14:creationId xmlns:p14="http://schemas.microsoft.com/office/powerpoint/2010/main" val="298901461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50A45E1-ADA8-ED4E-6A0A-8B7BFC3A83A9}"/>
              </a:ext>
            </a:extLst>
          </p:cNvPr>
          <p:cNvSpPr>
            <a:spLocks noGrp="1"/>
          </p:cNvSpPr>
          <p:nvPr>
            <p:ph type="dt" sz="half" idx="10"/>
          </p:nvPr>
        </p:nvSpPr>
        <p:spPr/>
        <p:txBody>
          <a:bodyPr/>
          <a:lstStyle/>
          <a:p>
            <a:fld id="{589F9908-D8EA-4AB9-8BE7-859112F4B8A4}" type="datetimeFigureOut">
              <a:rPr lang="en-US" smtClean="0"/>
              <a:t>4/28/2026</a:t>
            </a:fld>
            <a:endParaRPr lang="en-US"/>
          </a:p>
        </p:txBody>
      </p:sp>
      <p:sp>
        <p:nvSpPr>
          <p:cNvPr id="3" name="Footer Placeholder 2">
            <a:extLst>
              <a:ext uri="{FF2B5EF4-FFF2-40B4-BE49-F238E27FC236}">
                <a16:creationId xmlns:a16="http://schemas.microsoft.com/office/drawing/2014/main" id="{5FD5A344-86EE-3663-6ECD-912BE35C18F0}"/>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DC109172-5834-DAAD-EF8E-D5CE3BDB5F03}"/>
              </a:ext>
            </a:extLst>
          </p:cNvPr>
          <p:cNvSpPr>
            <a:spLocks noGrp="1"/>
          </p:cNvSpPr>
          <p:nvPr>
            <p:ph type="sldNum" sz="quarter" idx="12"/>
          </p:nvPr>
        </p:nvSpPr>
        <p:spPr/>
        <p:txBody>
          <a:bodyPr/>
          <a:lstStyle/>
          <a:p>
            <a:fld id="{1B9DA549-15A3-4191-86AC-A120225931C5}" type="slidenum">
              <a:rPr lang="en-US" smtClean="0"/>
              <a:t>‹#›</a:t>
            </a:fld>
            <a:endParaRPr lang="en-US"/>
          </a:p>
        </p:txBody>
      </p:sp>
    </p:spTree>
    <p:extLst>
      <p:ext uri="{BB962C8B-B14F-4D97-AF65-F5344CB8AC3E}">
        <p14:creationId xmlns:p14="http://schemas.microsoft.com/office/powerpoint/2010/main" val="31166561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7A4178-B198-0021-95C7-A4974E3D903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8D7962C8-FCD7-3EAE-0CAF-06933239BD7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B5C03D6A-1B6E-F74A-4DB6-342B2442E5F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53E8288-5719-AAFF-420C-C32D0B9F5F8E}"/>
              </a:ext>
            </a:extLst>
          </p:cNvPr>
          <p:cNvSpPr>
            <a:spLocks noGrp="1"/>
          </p:cNvSpPr>
          <p:nvPr>
            <p:ph type="dt" sz="half" idx="10"/>
          </p:nvPr>
        </p:nvSpPr>
        <p:spPr/>
        <p:txBody>
          <a:bodyPr/>
          <a:lstStyle/>
          <a:p>
            <a:fld id="{589F9908-D8EA-4AB9-8BE7-859112F4B8A4}" type="datetimeFigureOut">
              <a:rPr lang="en-US" smtClean="0"/>
              <a:t>4/28/2026</a:t>
            </a:fld>
            <a:endParaRPr lang="en-US"/>
          </a:p>
        </p:txBody>
      </p:sp>
      <p:sp>
        <p:nvSpPr>
          <p:cNvPr id="6" name="Footer Placeholder 5">
            <a:extLst>
              <a:ext uri="{FF2B5EF4-FFF2-40B4-BE49-F238E27FC236}">
                <a16:creationId xmlns:a16="http://schemas.microsoft.com/office/drawing/2014/main" id="{9D618183-8B44-335D-5AE9-E66BCE6E1D8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F0552C2-F701-E3EA-D341-442F0C12EF14}"/>
              </a:ext>
            </a:extLst>
          </p:cNvPr>
          <p:cNvSpPr>
            <a:spLocks noGrp="1"/>
          </p:cNvSpPr>
          <p:nvPr>
            <p:ph type="sldNum" sz="quarter" idx="12"/>
          </p:nvPr>
        </p:nvSpPr>
        <p:spPr/>
        <p:txBody>
          <a:bodyPr/>
          <a:lstStyle/>
          <a:p>
            <a:fld id="{1B9DA549-15A3-4191-86AC-A120225931C5}" type="slidenum">
              <a:rPr lang="en-US" smtClean="0"/>
              <a:t>‹#›</a:t>
            </a:fld>
            <a:endParaRPr lang="en-US"/>
          </a:p>
        </p:txBody>
      </p:sp>
    </p:spTree>
    <p:extLst>
      <p:ext uri="{BB962C8B-B14F-4D97-AF65-F5344CB8AC3E}">
        <p14:creationId xmlns:p14="http://schemas.microsoft.com/office/powerpoint/2010/main" val="266941820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A3A014-21C7-E4C3-84AF-160945A9E00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8B0F3706-0844-952B-2B9A-840B026EC9A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60C977C7-8F64-08D4-97A4-82EDD038075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08074FB-3498-4428-E12A-C3170321AB79}"/>
              </a:ext>
            </a:extLst>
          </p:cNvPr>
          <p:cNvSpPr>
            <a:spLocks noGrp="1"/>
          </p:cNvSpPr>
          <p:nvPr>
            <p:ph type="dt" sz="half" idx="10"/>
          </p:nvPr>
        </p:nvSpPr>
        <p:spPr/>
        <p:txBody>
          <a:bodyPr/>
          <a:lstStyle/>
          <a:p>
            <a:fld id="{589F9908-D8EA-4AB9-8BE7-859112F4B8A4}" type="datetimeFigureOut">
              <a:rPr lang="en-US" smtClean="0"/>
              <a:t>4/28/2026</a:t>
            </a:fld>
            <a:endParaRPr lang="en-US"/>
          </a:p>
        </p:txBody>
      </p:sp>
      <p:sp>
        <p:nvSpPr>
          <p:cNvPr id="6" name="Footer Placeholder 5">
            <a:extLst>
              <a:ext uri="{FF2B5EF4-FFF2-40B4-BE49-F238E27FC236}">
                <a16:creationId xmlns:a16="http://schemas.microsoft.com/office/drawing/2014/main" id="{28DF2345-6AAA-8202-9724-F2D68C81542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F48E891-EB56-D22E-A6C9-433140494015}"/>
              </a:ext>
            </a:extLst>
          </p:cNvPr>
          <p:cNvSpPr>
            <a:spLocks noGrp="1"/>
          </p:cNvSpPr>
          <p:nvPr>
            <p:ph type="sldNum" sz="quarter" idx="12"/>
          </p:nvPr>
        </p:nvSpPr>
        <p:spPr/>
        <p:txBody>
          <a:bodyPr/>
          <a:lstStyle/>
          <a:p>
            <a:fld id="{1B9DA549-15A3-4191-86AC-A120225931C5}" type="slidenum">
              <a:rPr lang="en-US" smtClean="0"/>
              <a:t>‹#›</a:t>
            </a:fld>
            <a:endParaRPr lang="en-US"/>
          </a:p>
        </p:txBody>
      </p:sp>
    </p:spTree>
    <p:extLst>
      <p:ext uri="{BB962C8B-B14F-4D97-AF65-F5344CB8AC3E}">
        <p14:creationId xmlns:p14="http://schemas.microsoft.com/office/powerpoint/2010/main" val="362804990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7D8E90-D9C1-181B-84AA-3AD8B2085633}"/>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5E12BCC8-53F7-4006-0C3E-E349173940F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FA43DBE-E8B1-AD09-A1F1-CA312B11E19E}"/>
              </a:ext>
            </a:extLst>
          </p:cNvPr>
          <p:cNvSpPr>
            <a:spLocks noGrp="1"/>
          </p:cNvSpPr>
          <p:nvPr>
            <p:ph type="dt" sz="half" idx="10"/>
          </p:nvPr>
        </p:nvSpPr>
        <p:spPr/>
        <p:txBody>
          <a:bodyPr/>
          <a:lstStyle/>
          <a:p>
            <a:fld id="{589F9908-D8EA-4AB9-8BE7-859112F4B8A4}" type="datetimeFigureOut">
              <a:rPr lang="en-US" smtClean="0"/>
              <a:t>4/28/2026</a:t>
            </a:fld>
            <a:endParaRPr lang="en-US"/>
          </a:p>
        </p:txBody>
      </p:sp>
      <p:sp>
        <p:nvSpPr>
          <p:cNvPr id="5" name="Footer Placeholder 4">
            <a:extLst>
              <a:ext uri="{FF2B5EF4-FFF2-40B4-BE49-F238E27FC236}">
                <a16:creationId xmlns:a16="http://schemas.microsoft.com/office/drawing/2014/main" id="{6317023D-4D98-3822-0CD8-002CA4D773D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0AB000E-C42F-394F-EB9E-240BC7401A1A}"/>
              </a:ext>
            </a:extLst>
          </p:cNvPr>
          <p:cNvSpPr>
            <a:spLocks noGrp="1"/>
          </p:cNvSpPr>
          <p:nvPr>
            <p:ph type="sldNum" sz="quarter" idx="12"/>
          </p:nvPr>
        </p:nvSpPr>
        <p:spPr/>
        <p:txBody>
          <a:bodyPr/>
          <a:lstStyle/>
          <a:p>
            <a:fld id="{1B9DA549-15A3-4191-86AC-A120225931C5}" type="slidenum">
              <a:rPr lang="en-US" smtClean="0"/>
              <a:t>‹#›</a:t>
            </a:fld>
            <a:endParaRPr lang="en-US"/>
          </a:p>
        </p:txBody>
      </p:sp>
    </p:spTree>
    <p:extLst>
      <p:ext uri="{BB962C8B-B14F-4D97-AF65-F5344CB8AC3E}">
        <p14:creationId xmlns:p14="http://schemas.microsoft.com/office/powerpoint/2010/main" val="26945363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6140B88-5EF5-C889-0E90-DEABB0C60741}"/>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66A91325-2FF9-6EA9-4858-F14F11025DE4}"/>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AEA4A41-2357-548F-3E86-A9BCD11229FD}"/>
              </a:ext>
            </a:extLst>
          </p:cNvPr>
          <p:cNvSpPr>
            <a:spLocks noGrp="1"/>
          </p:cNvSpPr>
          <p:nvPr>
            <p:ph type="dt" sz="half" idx="10"/>
          </p:nvPr>
        </p:nvSpPr>
        <p:spPr/>
        <p:txBody>
          <a:bodyPr/>
          <a:lstStyle/>
          <a:p>
            <a:fld id="{589F9908-D8EA-4AB9-8BE7-859112F4B8A4}" type="datetimeFigureOut">
              <a:rPr lang="en-US" smtClean="0"/>
              <a:t>4/28/2026</a:t>
            </a:fld>
            <a:endParaRPr lang="en-US"/>
          </a:p>
        </p:txBody>
      </p:sp>
      <p:sp>
        <p:nvSpPr>
          <p:cNvPr id="5" name="Footer Placeholder 4">
            <a:extLst>
              <a:ext uri="{FF2B5EF4-FFF2-40B4-BE49-F238E27FC236}">
                <a16:creationId xmlns:a16="http://schemas.microsoft.com/office/drawing/2014/main" id="{A058C6E1-33BC-51E1-C084-B67CC2B3094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805F9E4-192B-43C2-6357-4D8E83C85257}"/>
              </a:ext>
            </a:extLst>
          </p:cNvPr>
          <p:cNvSpPr>
            <a:spLocks noGrp="1"/>
          </p:cNvSpPr>
          <p:nvPr>
            <p:ph type="sldNum" sz="quarter" idx="12"/>
          </p:nvPr>
        </p:nvSpPr>
        <p:spPr/>
        <p:txBody>
          <a:bodyPr/>
          <a:lstStyle/>
          <a:p>
            <a:fld id="{1B9DA549-15A3-4191-86AC-A120225931C5}" type="slidenum">
              <a:rPr lang="en-US" smtClean="0"/>
              <a:t>‹#›</a:t>
            </a:fld>
            <a:endParaRPr lang="en-US"/>
          </a:p>
        </p:txBody>
      </p:sp>
    </p:spTree>
    <p:extLst>
      <p:ext uri="{BB962C8B-B14F-4D97-AF65-F5344CB8AC3E}">
        <p14:creationId xmlns:p14="http://schemas.microsoft.com/office/powerpoint/2010/main" val="92634922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6" name="Text Placeholder 5"/>
          <p:cNvSpPr>
            <a:spLocks noGrp="1"/>
          </p:cNvSpPr>
          <p:nvPr>
            <p:ph type="body" sz="quarter" idx="10"/>
          </p:nvPr>
        </p:nvSpPr>
        <p:spPr>
          <a:xfrm>
            <a:off x="508000" y="1411552"/>
            <a:ext cx="11176000" cy="2210862"/>
          </a:xfrm>
        </p:spPr>
        <p:txBody>
          <a:bodyPr/>
          <a:lstStyle>
            <a:lvl1pPr marL="396875" indent="-396875">
              <a:lnSpc>
                <a:spcPct val="90000"/>
              </a:lnSpc>
              <a:buFont typeface="Arial" panose="020B0604020202020204" pitchFamily="34" charset="0"/>
              <a:buChar char="•"/>
              <a:defRPr>
                <a:solidFill>
                  <a:schemeClr val="tx2">
                    <a:lumMod val="50000"/>
                  </a:schemeClr>
                </a:solidFill>
              </a:defRPr>
            </a:lvl1pPr>
            <a:lvl2pPr>
              <a:lnSpc>
                <a:spcPct val="90000"/>
              </a:lnSpc>
              <a:defRPr>
                <a:solidFill>
                  <a:schemeClr val="tx2">
                    <a:lumMod val="50000"/>
                  </a:schemeClr>
                </a:solidFill>
              </a:defRPr>
            </a:lvl2pPr>
            <a:lvl3pPr>
              <a:lnSpc>
                <a:spcPct val="90000"/>
              </a:lnSpc>
              <a:defRPr>
                <a:solidFill>
                  <a:schemeClr val="tx2">
                    <a:lumMod val="50000"/>
                  </a:schemeClr>
                </a:solidFill>
              </a:defRPr>
            </a:lvl3pPr>
            <a:lvl4pPr>
              <a:lnSpc>
                <a:spcPct val="90000"/>
              </a:lnSpc>
              <a:defRPr>
                <a:solidFill>
                  <a:schemeClr val="tx2">
                    <a:lumMod val="50000"/>
                  </a:schemeClr>
                </a:solidFill>
              </a:defRPr>
            </a:lvl4pPr>
            <a:lvl5pPr>
              <a:lnSpc>
                <a:spcPct val="90000"/>
              </a:lnSpc>
              <a:defRPr>
                <a:solidFill>
                  <a:schemeClr val="tx2">
                    <a:lumMod val="50000"/>
                  </a:schemeClr>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4084860540"/>
      </p:ext>
    </p:extLst>
  </p:cSld>
  <p:clrMapOvr>
    <a:masterClrMapping/>
  </p:clrMapOvr>
  <p:transition>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tx">
  <p:cSld name="Title &amp; Bullets">
    <p:spTree>
      <p:nvGrpSpPr>
        <p:cNvPr id="1" name=""/>
        <p:cNvGrpSpPr/>
        <p:nvPr/>
      </p:nvGrpSpPr>
      <p:grpSpPr>
        <a:xfrm>
          <a:off x="0" y="0"/>
          <a:ext cx="0" cy="0"/>
          <a:chOff x="0" y="0"/>
          <a:chExt cx="0" cy="0"/>
        </a:xfrm>
      </p:grpSpPr>
      <p:sp>
        <p:nvSpPr>
          <p:cNvPr id="149" name="Slide Title"/>
          <p:cNvSpPr txBox="1">
            <a:spLocks noGrp="1"/>
          </p:cNvSpPr>
          <p:nvPr>
            <p:ph type="title" hasCustomPrompt="1"/>
          </p:nvPr>
        </p:nvSpPr>
        <p:spPr>
          <a:xfrm>
            <a:off x="603250" y="539750"/>
            <a:ext cx="10985500" cy="716582"/>
          </a:xfrm>
          <a:prstGeom prst="rect">
            <a:avLst/>
          </a:prstGeom>
        </p:spPr>
        <p:txBody>
          <a:bodyPr anchor="t"/>
          <a:lstStyle>
            <a:lvl1pPr defTabSz="1219169">
              <a:defRPr sz="4250" b="1" spc="-85">
                <a:latin typeface="Helvetica Neue"/>
                <a:ea typeface="Helvetica Neue"/>
                <a:cs typeface="Helvetica Neue"/>
                <a:sym typeface="Helvetica Neue"/>
              </a:defRPr>
            </a:lvl1pPr>
          </a:lstStyle>
          <a:p>
            <a:r>
              <a:t>Slide Title</a:t>
            </a:r>
          </a:p>
        </p:txBody>
      </p:sp>
      <p:sp>
        <p:nvSpPr>
          <p:cNvPr id="150" name="Slide Subtitle"/>
          <p:cNvSpPr txBox="1">
            <a:spLocks noGrp="1"/>
          </p:cNvSpPr>
          <p:nvPr>
            <p:ph type="body" sz="quarter" idx="21" hasCustomPrompt="1"/>
          </p:nvPr>
        </p:nvSpPr>
        <p:spPr>
          <a:xfrm>
            <a:off x="603250" y="1186481"/>
            <a:ext cx="10985500" cy="467390"/>
          </a:xfrm>
          <a:prstGeom prst="rect">
            <a:avLst/>
          </a:prstGeom>
        </p:spPr>
        <p:txBody>
          <a:bodyPr lIns="45719" tIns="45719" rIns="45719" bIns="45719"/>
          <a:lstStyle>
            <a:lvl1pPr marL="0" indent="0" defTabSz="412750">
              <a:spcBef>
                <a:spcPts val="0"/>
              </a:spcBef>
              <a:buClrTx/>
              <a:buSzTx/>
              <a:buNone/>
              <a:defRPr sz="2750" b="1">
                <a:latin typeface="Helvetica Neue"/>
                <a:ea typeface="Helvetica Neue"/>
                <a:cs typeface="Helvetica Neue"/>
                <a:sym typeface="Helvetica Neue"/>
              </a:defRPr>
            </a:lvl1pPr>
          </a:lstStyle>
          <a:p>
            <a:r>
              <a:t>Slide Subtitle</a:t>
            </a:r>
          </a:p>
        </p:txBody>
      </p:sp>
      <p:sp>
        <p:nvSpPr>
          <p:cNvPr id="151" name="Body Level One…"/>
          <p:cNvSpPr txBox="1">
            <a:spLocks noGrp="1"/>
          </p:cNvSpPr>
          <p:nvPr>
            <p:ph type="body" idx="1" hasCustomPrompt="1"/>
          </p:nvPr>
        </p:nvSpPr>
        <p:spPr>
          <a:xfrm>
            <a:off x="603250" y="2124252"/>
            <a:ext cx="10985500" cy="4128006"/>
          </a:xfrm>
          <a:prstGeom prst="rect">
            <a:avLst/>
          </a:prstGeom>
        </p:spPr>
        <p:txBody>
          <a:bodyPr/>
          <a:lstStyle>
            <a:lvl1pPr marL="304800" indent="-304800" defTabSz="1219169">
              <a:lnSpc>
                <a:spcPct val="90000"/>
              </a:lnSpc>
              <a:spcBef>
                <a:spcPts val="2250"/>
              </a:spcBef>
              <a:buClrTx/>
              <a:buSzPct val="123000"/>
              <a:defRPr>
                <a:latin typeface="Helvetica Neue"/>
                <a:ea typeface="Helvetica Neue"/>
                <a:cs typeface="Helvetica Neue"/>
                <a:sym typeface="Helvetica Neue"/>
              </a:defRPr>
            </a:lvl1pPr>
            <a:lvl2pPr marL="609600" indent="-304800" defTabSz="1219169">
              <a:lnSpc>
                <a:spcPct val="90000"/>
              </a:lnSpc>
              <a:spcBef>
                <a:spcPts val="2250"/>
              </a:spcBef>
              <a:buClrTx/>
              <a:buSzPct val="123000"/>
              <a:defRPr>
                <a:latin typeface="Helvetica Neue"/>
                <a:ea typeface="Helvetica Neue"/>
                <a:cs typeface="Helvetica Neue"/>
                <a:sym typeface="Helvetica Neue"/>
              </a:defRPr>
            </a:lvl2pPr>
            <a:lvl3pPr marL="914400" indent="-304800" defTabSz="1219169">
              <a:lnSpc>
                <a:spcPct val="90000"/>
              </a:lnSpc>
              <a:spcBef>
                <a:spcPts val="2250"/>
              </a:spcBef>
              <a:buClrTx/>
              <a:buSzPct val="123000"/>
              <a:defRPr>
                <a:latin typeface="Helvetica Neue"/>
                <a:ea typeface="Helvetica Neue"/>
                <a:cs typeface="Helvetica Neue"/>
                <a:sym typeface="Helvetica Neue"/>
              </a:defRPr>
            </a:lvl3pPr>
            <a:lvl4pPr marL="1219200" indent="-304800" defTabSz="1219169">
              <a:lnSpc>
                <a:spcPct val="90000"/>
              </a:lnSpc>
              <a:spcBef>
                <a:spcPts val="2250"/>
              </a:spcBef>
              <a:buClrTx/>
              <a:buSzPct val="123000"/>
              <a:defRPr>
                <a:latin typeface="Helvetica Neue"/>
                <a:ea typeface="Helvetica Neue"/>
                <a:cs typeface="Helvetica Neue"/>
                <a:sym typeface="Helvetica Neue"/>
              </a:defRPr>
            </a:lvl4pPr>
            <a:lvl5pPr marL="1524000" indent="-304800" defTabSz="1219169">
              <a:lnSpc>
                <a:spcPct val="90000"/>
              </a:lnSpc>
              <a:spcBef>
                <a:spcPts val="2250"/>
              </a:spcBef>
              <a:buClrTx/>
              <a:buSzPct val="123000"/>
              <a:defRPr>
                <a:latin typeface="Helvetica Neue"/>
                <a:ea typeface="Helvetica Neue"/>
                <a:cs typeface="Helvetica Neue"/>
                <a:sym typeface="Helvetica Neue"/>
              </a:defRPr>
            </a:lvl5pPr>
          </a:lstStyle>
          <a:p>
            <a:r>
              <a:t>Slide bullet text</a:t>
            </a:r>
          </a:p>
          <a:p>
            <a:pPr lvl="1"/>
            <a:endParaRPr/>
          </a:p>
          <a:p>
            <a:pPr lvl="2"/>
            <a:endParaRPr/>
          </a:p>
          <a:p>
            <a:pPr lvl="3"/>
            <a:endParaRPr/>
          </a:p>
          <a:p>
            <a:pPr lvl="4"/>
            <a:endParaRPr/>
          </a:p>
        </p:txBody>
      </p:sp>
      <p:sp>
        <p:nvSpPr>
          <p:cNvPr id="152" name="Slide Number"/>
          <p:cNvSpPr txBox="1">
            <a:spLocks noGrp="1"/>
          </p:cNvSpPr>
          <p:nvPr>
            <p:ph type="sldNum" sz="quarter" idx="2"/>
          </p:nvPr>
        </p:nvSpPr>
        <p:spPr>
          <a:xfrm>
            <a:off x="6000750" y="6540500"/>
            <a:ext cx="184253" cy="187300"/>
          </a:xfrm>
          <a:prstGeom prst="rect">
            <a:avLst/>
          </a:prstGeom>
        </p:spPr>
        <p:txBody>
          <a:bodyPr/>
          <a:lstStyle>
            <a:lvl1pPr defTabSz="292100">
              <a:defRPr sz="900">
                <a:latin typeface="Helvetica Neue"/>
                <a:ea typeface="Helvetica Neue"/>
                <a:cs typeface="Helvetica Neue"/>
                <a:sym typeface="Helvetica Neue"/>
              </a:defRPr>
            </a:lvl1pPr>
          </a:lstStyle>
          <a:p>
            <a:fld id="{86CB4B4D-7CA3-9044-876B-883B54F8677D}" type="slidenum">
              <a:t>‹#›</a:t>
            </a:fld>
            <a:endParaRPr/>
          </a:p>
        </p:txBody>
      </p:sp>
    </p:spTree>
    <p:extLst>
      <p:ext uri="{BB962C8B-B14F-4D97-AF65-F5344CB8AC3E}">
        <p14:creationId xmlns:p14="http://schemas.microsoft.com/office/powerpoint/2010/main" val="1101484369"/>
      </p:ext>
    </p:extLst>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316FD16-6FF1-E20C-CBE9-ACE19199DF3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3E98BC08-78F5-C7B3-C8C0-0B62533D943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9A79D2E-B38B-C59F-1FAD-9B2EF229283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89F9908-D8EA-4AB9-8BE7-859112F4B8A4}" type="datetimeFigureOut">
              <a:rPr lang="en-US" smtClean="0"/>
              <a:t>4/28/2026</a:t>
            </a:fld>
            <a:endParaRPr lang="en-US"/>
          </a:p>
        </p:txBody>
      </p:sp>
      <p:sp>
        <p:nvSpPr>
          <p:cNvPr id="5" name="Footer Placeholder 4">
            <a:extLst>
              <a:ext uri="{FF2B5EF4-FFF2-40B4-BE49-F238E27FC236}">
                <a16:creationId xmlns:a16="http://schemas.microsoft.com/office/drawing/2014/main" id="{8219FE25-EC94-7A2B-9C1B-53D5D677FEF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FC1E9B77-7AC5-B5B4-AF9C-96AD3C85456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B9DA549-15A3-4191-86AC-A120225931C5}" type="slidenum">
              <a:rPr lang="en-US" smtClean="0"/>
              <a:t>‹#›</a:t>
            </a:fld>
            <a:endParaRPr lang="en-US"/>
          </a:p>
        </p:txBody>
      </p:sp>
    </p:spTree>
    <p:extLst>
      <p:ext uri="{BB962C8B-B14F-4D97-AF65-F5344CB8AC3E}">
        <p14:creationId xmlns:p14="http://schemas.microsoft.com/office/powerpoint/2010/main" val="34463095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microsoft.com/office/2007/relationships/hdphoto" Target="../media/hdphoto1.wdp"/></Relationships>
</file>

<file path=ppt/slides/_rels/slide2.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jpeg"/><Relationship Id="rId7" Type="http://schemas.openxmlformats.org/officeDocument/2006/relationships/image" Target="../media/image6.jp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5.jpeg"/><Relationship Id="rId5" Type="http://schemas.openxmlformats.org/officeDocument/2006/relationships/image" Target="../media/image4.jpg"/><Relationship Id="rId4" Type="http://schemas.openxmlformats.org/officeDocument/2006/relationships/image" Target="../media/image3.jpeg"/><Relationship Id="rId9" Type="http://schemas.openxmlformats.org/officeDocument/2006/relationships/image" Target="../media/image8.png"/></Relationships>
</file>

<file path=ppt/slides/_rels/slide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4.xml"/><Relationship Id="rId1" Type="http://schemas.openxmlformats.org/officeDocument/2006/relationships/slideLayout" Target="../slideLayouts/slideLayout6.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image" Target="../media/image17.jpeg"/><Relationship Id="rId7" Type="http://schemas.openxmlformats.org/officeDocument/2006/relationships/image" Target="../media/image21.wmf"/><Relationship Id="rId12" Type="http://schemas.openxmlformats.org/officeDocument/2006/relationships/image" Target="../media/image26.png"/><Relationship Id="rId2" Type="http://schemas.openxmlformats.org/officeDocument/2006/relationships/image" Target="../media/image16.png"/><Relationship Id="rId1" Type="http://schemas.openxmlformats.org/officeDocument/2006/relationships/slideLayout" Target="../slideLayouts/slideLayout12.xml"/><Relationship Id="rId6" Type="http://schemas.openxmlformats.org/officeDocument/2006/relationships/image" Target="../media/image20.png"/><Relationship Id="rId11" Type="http://schemas.openxmlformats.org/officeDocument/2006/relationships/image" Target="../media/image25.wmf"/><Relationship Id="rId5" Type="http://schemas.openxmlformats.org/officeDocument/2006/relationships/image" Target="../media/image19.wmf"/><Relationship Id="rId10" Type="http://schemas.openxmlformats.org/officeDocument/2006/relationships/image" Target="../media/image24.wmf"/><Relationship Id="rId4" Type="http://schemas.openxmlformats.org/officeDocument/2006/relationships/image" Target="../media/image18.png"/><Relationship Id="rId9" Type="http://schemas.openxmlformats.org/officeDocument/2006/relationships/image" Target="../media/image23.wmf"/></Relationships>
</file>

<file path=ppt/slides/_rels/slide8.xml.rels><?xml version="1.0" encoding="UTF-8" standalone="yes"?>
<Relationships xmlns="http://schemas.openxmlformats.org/package/2006/relationships"><Relationship Id="rId8" Type="http://schemas.openxmlformats.org/officeDocument/2006/relationships/image" Target="../media/image32.png"/><Relationship Id="rId3" Type="http://schemas.openxmlformats.org/officeDocument/2006/relationships/image" Target="../media/image27.png"/><Relationship Id="rId7" Type="http://schemas.openxmlformats.org/officeDocument/2006/relationships/image" Target="../media/image31.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30.png"/><Relationship Id="rId5" Type="http://schemas.openxmlformats.org/officeDocument/2006/relationships/image" Target="../media/image29.jpeg"/><Relationship Id="rId4" Type="http://schemas.openxmlformats.org/officeDocument/2006/relationships/image" Target="../media/image28.png"/><Relationship Id="rId9" Type="http://schemas.openxmlformats.org/officeDocument/2006/relationships/image" Target="../media/image33.png"/></Relationships>
</file>

<file path=ppt/slides/_rels/slide9.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9.xml"/><Relationship Id="rId1" Type="http://schemas.openxmlformats.org/officeDocument/2006/relationships/slideLayout" Target="../slideLayouts/slideLayout6.xml"/><Relationship Id="rId4" Type="http://schemas.openxmlformats.org/officeDocument/2006/relationships/image" Target="../media/image36.png"/></Relationships>
</file>

<file path=ppt/slides/_rels/slide11.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39.png"/></Relationships>
</file>

<file path=ppt/slides/_rels/slide13.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12.xml"/><Relationship Id="rId1" Type="http://schemas.openxmlformats.org/officeDocument/2006/relationships/slideLayout" Target="../slideLayouts/slideLayout2.xml"/><Relationship Id="rId5" Type="http://schemas.openxmlformats.org/officeDocument/2006/relationships/image" Target="../media/image44.png"/><Relationship Id="rId4" Type="http://schemas.openxmlformats.org/officeDocument/2006/relationships/image" Target="../media/image43.png"/></Relationships>
</file>

<file path=ppt/slides/_rels/slide16.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13.xml"/><Relationship Id="rId1" Type="http://schemas.openxmlformats.org/officeDocument/2006/relationships/slideLayout" Target="../slideLayouts/slideLayout13.xml"/><Relationship Id="rId5" Type="http://schemas.microsoft.com/office/2007/relationships/hdphoto" Target="../media/hdphoto2.wdp"/><Relationship Id="rId4" Type="http://schemas.openxmlformats.org/officeDocument/2006/relationships/image" Target="../media/image46.png"/></Relationships>
</file>

<file path=ppt/slides/_rels/slide17.xml.rels><?xml version="1.0" encoding="UTF-8" standalone="yes"?>
<Relationships xmlns="http://schemas.openxmlformats.org/package/2006/relationships"><Relationship Id="rId8" Type="http://schemas.openxmlformats.org/officeDocument/2006/relationships/image" Target="../media/image52.tif"/><Relationship Id="rId3" Type="http://schemas.openxmlformats.org/officeDocument/2006/relationships/image" Target="../media/image47.png"/><Relationship Id="rId7" Type="http://schemas.openxmlformats.org/officeDocument/2006/relationships/image" Target="../media/image51.tif"/><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image" Target="../media/image50.tif"/><Relationship Id="rId5" Type="http://schemas.openxmlformats.org/officeDocument/2006/relationships/image" Target="../media/image49.tif"/><Relationship Id="rId4" Type="http://schemas.openxmlformats.org/officeDocument/2006/relationships/image" Target="../media/image48.png"/></Relationships>
</file>

<file path=ppt/slides/_rels/slide18.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15.xml"/><Relationship Id="rId1" Type="http://schemas.openxmlformats.org/officeDocument/2006/relationships/slideLayout" Target="../slideLayouts/slideLayout2.xml"/><Relationship Id="rId5" Type="http://schemas.openxmlformats.org/officeDocument/2006/relationships/image" Target="../media/image55.tiff"/><Relationship Id="rId4" Type="http://schemas.openxmlformats.org/officeDocument/2006/relationships/image" Target="../media/image54.png"/></Relationships>
</file>

<file path=ppt/slides/_rels/slide19.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image" Target="../media/image56.png"/><Relationship Id="rId1" Type="http://schemas.openxmlformats.org/officeDocument/2006/relationships/slideLayout" Target="../slideLayouts/slideLayout2.xml"/><Relationship Id="rId4" Type="http://schemas.openxmlformats.org/officeDocument/2006/relationships/image" Target="../media/image58.png"/></Relationships>
</file>

<file path=ppt/slides/_rels/slide20.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56.png"/></Relationships>
</file>

<file path=ppt/slides/_rels/slide21.xml.rels><?xml version="1.0" encoding="UTF-8" standalone="yes"?>
<Relationships xmlns="http://schemas.openxmlformats.org/package/2006/relationships"><Relationship Id="rId3" Type="http://schemas.openxmlformats.org/officeDocument/2006/relationships/image" Target="../media/image60.png"/><Relationship Id="rId7" Type="http://schemas.openxmlformats.org/officeDocument/2006/relationships/image" Target="../media/image64.png"/><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image" Target="../media/image63.png"/><Relationship Id="rId5" Type="http://schemas.openxmlformats.org/officeDocument/2006/relationships/image" Target="../media/image62.png"/><Relationship Id="rId4" Type="http://schemas.openxmlformats.org/officeDocument/2006/relationships/image" Target="../media/image61.png"/></Relationships>
</file>

<file path=ppt/slides/_rels/slide22.xml.rels><?xml version="1.0" encoding="UTF-8" standalone="yes"?>
<Relationships xmlns="http://schemas.openxmlformats.org/package/2006/relationships"><Relationship Id="rId2" Type="http://schemas.openxmlformats.org/officeDocument/2006/relationships/image" Target="../media/image65.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67.jpeg"/></Relationships>
</file>

<file path=ppt/slides/_rels/slide24.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image" Target="../media/image68.png"/><Relationship Id="rId1" Type="http://schemas.openxmlformats.org/officeDocument/2006/relationships/slideLayout" Target="../slideLayouts/slideLayout2.xml"/><Relationship Id="rId4" Type="http://schemas.openxmlformats.org/officeDocument/2006/relationships/image" Target="../media/image70.png"/></Relationships>
</file>

<file path=ppt/slides/_rels/slide25.xml.rels><?xml version="1.0" encoding="UTF-8" standalone="yes"?>
<Relationships xmlns="http://schemas.openxmlformats.org/package/2006/relationships"><Relationship Id="rId8" Type="http://schemas.openxmlformats.org/officeDocument/2006/relationships/image" Target="../media/image76.png"/><Relationship Id="rId3" Type="http://schemas.openxmlformats.org/officeDocument/2006/relationships/image" Target="../media/image71.png"/><Relationship Id="rId7" Type="http://schemas.openxmlformats.org/officeDocument/2006/relationships/image" Target="../media/image75.png"/><Relationship Id="rId2" Type="http://schemas.openxmlformats.org/officeDocument/2006/relationships/notesSlide" Target="../notesSlides/notesSlide19.xml"/><Relationship Id="rId1" Type="http://schemas.openxmlformats.org/officeDocument/2006/relationships/slideLayout" Target="../slideLayouts/slideLayout2.xml"/><Relationship Id="rId6" Type="http://schemas.openxmlformats.org/officeDocument/2006/relationships/image" Target="../media/image74.png"/><Relationship Id="rId5" Type="http://schemas.openxmlformats.org/officeDocument/2006/relationships/image" Target="../media/image73.jpeg"/><Relationship Id="rId4" Type="http://schemas.openxmlformats.org/officeDocument/2006/relationships/image" Target="../media/image72.jpeg"/><Relationship Id="rId9" Type="http://schemas.openxmlformats.org/officeDocument/2006/relationships/image" Target="../media/image77.png"/></Relationships>
</file>

<file path=ppt/slides/_rels/slide26.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image" Target="../media/image78.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78.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79.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notesSlide" Target="../notesSlides/notesSlide20.xml"/><Relationship Id="rId1" Type="http://schemas.openxmlformats.org/officeDocument/2006/relationships/slideLayout" Target="../slideLayouts/slideLayout2.xml"/><Relationship Id="rId5" Type="http://schemas.microsoft.com/office/2007/relationships/hdphoto" Target="../media/hdphoto3.wdp"/><Relationship Id="rId4" Type="http://schemas.openxmlformats.org/officeDocument/2006/relationships/image" Target="../media/image81.png"/></Relationships>
</file>

<file path=ppt/slides/_rels/slide30.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image" Target="../media/image82.png"/><Relationship Id="rId1" Type="http://schemas.openxmlformats.org/officeDocument/2006/relationships/slideLayout" Target="../slideLayouts/slideLayout2.xml"/><Relationship Id="rId5" Type="http://schemas.openxmlformats.org/officeDocument/2006/relationships/image" Target="../media/image84.png"/><Relationship Id="rId4" Type="http://schemas.microsoft.com/office/2007/relationships/hdphoto" Target="../media/hdphoto4.wdp"/></Relationships>
</file>

<file path=ppt/slides/_rels/slide31.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notesSlide" Target="../notesSlides/notesSlide21.xml"/><Relationship Id="rId1" Type="http://schemas.openxmlformats.org/officeDocument/2006/relationships/slideLayout" Target="../slideLayouts/slideLayout2.xml"/><Relationship Id="rId5" Type="http://schemas.microsoft.com/office/2007/relationships/hdphoto" Target="../media/hdphoto5.wdp"/><Relationship Id="rId4" Type="http://schemas.openxmlformats.org/officeDocument/2006/relationships/image" Target="../media/image86.png"/></Relationships>
</file>

<file path=ppt/slides/_rels/slide32.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notesSlide" Target="../notesSlides/notesSlide22.xml"/><Relationship Id="rId1" Type="http://schemas.openxmlformats.org/officeDocument/2006/relationships/slideLayout" Target="../slideLayouts/slideLayout2.xml"/><Relationship Id="rId6" Type="http://schemas.openxmlformats.org/officeDocument/2006/relationships/image" Target="../media/image89.png"/><Relationship Id="rId5" Type="http://schemas.microsoft.com/office/2007/relationships/hdphoto" Target="../media/hdphoto6.wdp"/><Relationship Id="rId4" Type="http://schemas.openxmlformats.org/officeDocument/2006/relationships/image" Target="../media/image88.png"/></Relationships>
</file>

<file path=ppt/slides/_rels/slide33.xml.rels><?xml version="1.0" encoding="UTF-8" standalone="yes"?>
<Relationships xmlns="http://schemas.openxmlformats.org/package/2006/relationships"><Relationship Id="rId8" Type="http://schemas.openxmlformats.org/officeDocument/2006/relationships/image" Target="../media/image93.png"/><Relationship Id="rId3" Type="http://schemas.openxmlformats.org/officeDocument/2006/relationships/image" Target="../media/image90.png"/><Relationship Id="rId7" Type="http://schemas.microsoft.com/office/2007/relationships/hdphoto" Target="../media/hdphoto8.wdp"/><Relationship Id="rId2" Type="http://schemas.openxmlformats.org/officeDocument/2006/relationships/notesSlide" Target="../notesSlides/notesSlide23.xml"/><Relationship Id="rId1" Type="http://schemas.openxmlformats.org/officeDocument/2006/relationships/slideLayout" Target="../slideLayouts/slideLayout2.xml"/><Relationship Id="rId6" Type="http://schemas.openxmlformats.org/officeDocument/2006/relationships/image" Target="../media/image92.png"/><Relationship Id="rId5" Type="http://schemas.microsoft.com/office/2007/relationships/hdphoto" Target="../media/hdphoto7.wdp"/><Relationship Id="rId4" Type="http://schemas.openxmlformats.org/officeDocument/2006/relationships/image" Target="../media/image91.png"/><Relationship Id="rId9" Type="http://schemas.openxmlformats.org/officeDocument/2006/relationships/image" Target="../media/image94.png"/></Relationships>
</file>

<file path=ppt/slides/_rels/slide34.xml.rels><?xml version="1.0" encoding="UTF-8" standalone="yes"?>
<Relationships xmlns="http://schemas.openxmlformats.org/package/2006/relationships"><Relationship Id="rId8" Type="http://schemas.openxmlformats.org/officeDocument/2006/relationships/image" Target="../media/image99.png"/><Relationship Id="rId3" Type="http://schemas.microsoft.com/office/2007/relationships/hdphoto" Target="../media/hdphoto9.wdp"/><Relationship Id="rId7" Type="http://schemas.openxmlformats.org/officeDocument/2006/relationships/image" Target="../media/image98.png"/><Relationship Id="rId2" Type="http://schemas.openxmlformats.org/officeDocument/2006/relationships/image" Target="../media/image95.png"/><Relationship Id="rId1" Type="http://schemas.openxmlformats.org/officeDocument/2006/relationships/slideLayout" Target="../slideLayouts/slideLayout2.xml"/><Relationship Id="rId6" Type="http://schemas.microsoft.com/office/2007/relationships/hdphoto" Target="../media/hdphoto10.wdp"/><Relationship Id="rId5" Type="http://schemas.openxmlformats.org/officeDocument/2006/relationships/image" Target="../media/image97.png"/><Relationship Id="rId4" Type="http://schemas.openxmlformats.org/officeDocument/2006/relationships/image" Target="../media/image96.png"/><Relationship Id="rId9" Type="http://schemas.microsoft.com/office/2007/relationships/hdphoto" Target="../media/hdphoto11.wdp"/></Relationships>
</file>

<file path=ppt/slides/_rels/slide35.xml.rels><?xml version="1.0" encoding="UTF-8" standalone="yes"?>
<Relationships xmlns="http://schemas.openxmlformats.org/package/2006/relationships"><Relationship Id="rId3" Type="http://schemas.openxmlformats.org/officeDocument/2006/relationships/image" Target="../media/image101.png"/><Relationship Id="rId2" Type="http://schemas.openxmlformats.org/officeDocument/2006/relationships/image" Target="../media/image100.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102.png"/><Relationship Id="rId7" Type="http://schemas.openxmlformats.org/officeDocument/2006/relationships/image" Target="../media/image105.tif"/><Relationship Id="rId2" Type="http://schemas.openxmlformats.org/officeDocument/2006/relationships/notesSlide" Target="../notesSlides/notesSlide24.xml"/><Relationship Id="rId1" Type="http://schemas.openxmlformats.org/officeDocument/2006/relationships/slideLayout" Target="../slideLayouts/slideLayout2.xml"/><Relationship Id="rId6" Type="http://schemas.openxmlformats.org/officeDocument/2006/relationships/image" Target="../media/image104.png"/><Relationship Id="rId5" Type="http://schemas.openxmlformats.org/officeDocument/2006/relationships/image" Target="../media/image103.png"/><Relationship Id="rId4" Type="http://schemas.microsoft.com/office/2007/relationships/hdphoto" Target="../media/hdphoto12.wdp"/></Relationships>
</file>

<file path=ppt/slides/_rels/slide37.xml.rels><?xml version="1.0" encoding="UTF-8" standalone="yes"?>
<Relationships xmlns="http://schemas.openxmlformats.org/package/2006/relationships"><Relationship Id="rId3" Type="http://schemas.openxmlformats.org/officeDocument/2006/relationships/image" Target="../media/image106.tif"/><Relationship Id="rId2" Type="http://schemas.openxmlformats.org/officeDocument/2006/relationships/notesSlide" Target="../notesSlides/notesSlide25.xml"/><Relationship Id="rId1" Type="http://schemas.openxmlformats.org/officeDocument/2006/relationships/slideLayout" Target="../slideLayouts/slideLayout2.xml"/><Relationship Id="rId5" Type="http://schemas.openxmlformats.org/officeDocument/2006/relationships/image" Target="../media/image108.tif"/><Relationship Id="rId4" Type="http://schemas.openxmlformats.org/officeDocument/2006/relationships/image" Target="../media/image107.tif"/></Relationships>
</file>

<file path=ppt/slides/_rels/slide38.xml.rels><?xml version="1.0" encoding="UTF-8" standalone="yes"?>
<Relationships xmlns="http://schemas.openxmlformats.org/package/2006/relationships"><Relationship Id="rId3" Type="http://schemas.openxmlformats.org/officeDocument/2006/relationships/image" Target="../media/image110.png"/><Relationship Id="rId2" Type="http://schemas.openxmlformats.org/officeDocument/2006/relationships/image" Target="../media/image109.png"/><Relationship Id="rId1" Type="http://schemas.openxmlformats.org/officeDocument/2006/relationships/slideLayout" Target="../slideLayouts/slideLayout2.xml"/><Relationship Id="rId4" Type="http://schemas.microsoft.com/office/2007/relationships/hdphoto" Target="../media/hdphoto13.wdp"/></Relationships>
</file>

<file path=ppt/slides/_rels/slide39.xml.rels><?xml version="1.0" encoding="UTF-8" standalone="yes"?>
<Relationships xmlns="http://schemas.openxmlformats.org/package/2006/relationships"><Relationship Id="rId3" Type="http://schemas.openxmlformats.org/officeDocument/2006/relationships/image" Target="../media/image112.png"/><Relationship Id="rId2" Type="http://schemas.openxmlformats.org/officeDocument/2006/relationships/image" Target="../media/image111.png"/><Relationship Id="rId1" Type="http://schemas.openxmlformats.org/officeDocument/2006/relationships/slideLayout" Target="../slideLayouts/slideLayout2.xml"/><Relationship Id="rId4" Type="http://schemas.microsoft.com/office/2007/relationships/hdphoto" Target="../media/hdphoto14.wdp"/></Relationships>
</file>

<file path=ppt/slides/_rels/slide40.xml.rels><?xml version="1.0" encoding="UTF-8" standalone="yes"?>
<Relationships xmlns="http://schemas.openxmlformats.org/package/2006/relationships"><Relationship Id="rId3" Type="http://schemas.openxmlformats.org/officeDocument/2006/relationships/image" Target="../media/image114.png"/><Relationship Id="rId2" Type="http://schemas.openxmlformats.org/officeDocument/2006/relationships/image" Target="../media/image113.png"/><Relationship Id="rId1" Type="http://schemas.openxmlformats.org/officeDocument/2006/relationships/slideLayout" Target="../slideLayouts/slideLayout2.xml"/><Relationship Id="rId5" Type="http://schemas.openxmlformats.org/officeDocument/2006/relationships/image" Target="../media/image115.png"/><Relationship Id="rId4" Type="http://schemas.microsoft.com/office/2007/relationships/hdphoto" Target="../media/hdphoto15.wdp"/></Relationships>
</file>

<file path=ppt/slides/_rels/slide41.xml.rels><?xml version="1.0" encoding="UTF-8" standalone="yes"?>
<Relationships xmlns="http://schemas.openxmlformats.org/package/2006/relationships"><Relationship Id="rId3" Type="http://schemas.openxmlformats.org/officeDocument/2006/relationships/image" Target="../media/image116.png"/><Relationship Id="rId7" Type="http://schemas.openxmlformats.org/officeDocument/2006/relationships/image" Target="../media/image119.png"/><Relationship Id="rId2" Type="http://schemas.openxmlformats.org/officeDocument/2006/relationships/notesSlide" Target="../notesSlides/notesSlide26.xml"/><Relationship Id="rId1" Type="http://schemas.openxmlformats.org/officeDocument/2006/relationships/slideLayout" Target="../slideLayouts/slideLayout2.xml"/><Relationship Id="rId6" Type="http://schemas.openxmlformats.org/officeDocument/2006/relationships/image" Target="../media/image118.png"/><Relationship Id="rId5" Type="http://schemas.microsoft.com/office/2007/relationships/hdphoto" Target="../media/hdphoto16.wdp"/><Relationship Id="rId4" Type="http://schemas.openxmlformats.org/officeDocument/2006/relationships/image" Target="../media/image117.png"/></Relationships>
</file>

<file path=ppt/slides/_rels/slide42.xml.rels><?xml version="1.0" encoding="UTF-8" standalone="yes"?>
<Relationships xmlns="http://schemas.openxmlformats.org/package/2006/relationships"><Relationship Id="rId8" Type="http://schemas.openxmlformats.org/officeDocument/2006/relationships/image" Target="../media/image123.emf"/><Relationship Id="rId3" Type="http://schemas.microsoft.com/office/2007/relationships/hdphoto" Target="../media/hdphoto17.wdp"/><Relationship Id="rId7" Type="http://schemas.openxmlformats.org/officeDocument/2006/relationships/oleObject" Target="../embeddings/oleObject2.bin"/><Relationship Id="rId2" Type="http://schemas.openxmlformats.org/officeDocument/2006/relationships/image" Target="../media/image120.png"/><Relationship Id="rId1" Type="http://schemas.openxmlformats.org/officeDocument/2006/relationships/slideLayout" Target="../slideLayouts/slideLayout2.xml"/><Relationship Id="rId6" Type="http://schemas.openxmlformats.org/officeDocument/2006/relationships/image" Target="../media/image122.png"/><Relationship Id="rId5" Type="http://schemas.openxmlformats.org/officeDocument/2006/relationships/image" Target="../media/image121.emf"/><Relationship Id="rId4" Type="http://schemas.openxmlformats.org/officeDocument/2006/relationships/oleObject" Target="../embeddings/oleObject1.bin"/></Relationships>
</file>

<file path=ppt/slides/_rels/slide43.xml.rels><?xml version="1.0" encoding="UTF-8" standalone="yes"?>
<Relationships xmlns="http://schemas.openxmlformats.org/package/2006/relationships"><Relationship Id="rId8" Type="http://schemas.openxmlformats.org/officeDocument/2006/relationships/image" Target="../media/image129.png"/><Relationship Id="rId3" Type="http://schemas.openxmlformats.org/officeDocument/2006/relationships/image" Target="../media/image124.tif"/><Relationship Id="rId7" Type="http://schemas.openxmlformats.org/officeDocument/2006/relationships/image" Target="../media/image128.png"/><Relationship Id="rId2" Type="http://schemas.openxmlformats.org/officeDocument/2006/relationships/notesSlide" Target="../notesSlides/notesSlide27.xml"/><Relationship Id="rId1" Type="http://schemas.openxmlformats.org/officeDocument/2006/relationships/slideLayout" Target="../slideLayouts/slideLayout7.xml"/><Relationship Id="rId6" Type="http://schemas.openxmlformats.org/officeDocument/2006/relationships/image" Target="../media/image127.png"/><Relationship Id="rId5" Type="http://schemas.openxmlformats.org/officeDocument/2006/relationships/image" Target="../media/image126.png"/><Relationship Id="rId4" Type="http://schemas.openxmlformats.org/officeDocument/2006/relationships/image" Target="../media/image125.jpeg"/><Relationship Id="rId9" Type="http://schemas.openxmlformats.org/officeDocument/2006/relationships/image" Target="../media/image130.png"/></Relationships>
</file>

<file path=ppt/slides/_rels/slide44.xml.rels><?xml version="1.0" encoding="UTF-8" standalone="yes"?>
<Relationships xmlns="http://schemas.openxmlformats.org/package/2006/relationships"><Relationship Id="rId2" Type="http://schemas.openxmlformats.org/officeDocument/2006/relationships/image" Target="../media/image131.png"/><Relationship Id="rId1" Type="http://schemas.openxmlformats.org/officeDocument/2006/relationships/slideLayout" Target="../slideLayouts/slideLayout12.xml"/></Relationships>
</file>

<file path=ppt/slides/_rels/slide45.xml.rels><?xml version="1.0" encoding="UTF-8" standalone="yes"?>
<Relationships xmlns="http://schemas.openxmlformats.org/package/2006/relationships"><Relationship Id="rId3" Type="http://schemas.openxmlformats.org/officeDocument/2006/relationships/image" Target="../media/image132.png"/><Relationship Id="rId2" Type="http://schemas.openxmlformats.org/officeDocument/2006/relationships/notesSlide" Target="../notesSlides/notesSlide28.xml"/><Relationship Id="rId1" Type="http://schemas.openxmlformats.org/officeDocument/2006/relationships/slideLayout" Target="../slideLayouts/slideLayout6.xml"/><Relationship Id="rId4" Type="http://schemas.openxmlformats.org/officeDocument/2006/relationships/image" Target="../media/image133.png"/></Relationships>
</file>

<file path=ppt/slides/_rels/slide46.xml.rels><?xml version="1.0" encoding="UTF-8" standalone="yes"?>
<Relationships xmlns="http://schemas.openxmlformats.org/package/2006/relationships"><Relationship Id="rId8" Type="http://schemas.openxmlformats.org/officeDocument/2006/relationships/image" Target="../media/image139.png"/><Relationship Id="rId13" Type="http://schemas.openxmlformats.org/officeDocument/2006/relationships/image" Target="../media/image141.jpeg"/><Relationship Id="rId3" Type="http://schemas.openxmlformats.org/officeDocument/2006/relationships/image" Target="../media/image134.png"/><Relationship Id="rId7" Type="http://schemas.openxmlformats.org/officeDocument/2006/relationships/image" Target="../media/image138.png"/><Relationship Id="rId12" Type="http://schemas.openxmlformats.org/officeDocument/2006/relationships/image" Target="../media/image3.jpeg"/><Relationship Id="rId2" Type="http://schemas.openxmlformats.org/officeDocument/2006/relationships/notesSlide" Target="../notesSlides/notesSlide29.xml"/><Relationship Id="rId16" Type="http://schemas.openxmlformats.org/officeDocument/2006/relationships/image" Target="../media/image143.png"/><Relationship Id="rId1" Type="http://schemas.openxmlformats.org/officeDocument/2006/relationships/slideLayout" Target="../slideLayouts/slideLayout12.xml"/><Relationship Id="rId6" Type="http://schemas.openxmlformats.org/officeDocument/2006/relationships/image" Target="../media/image137.png"/><Relationship Id="rId11" Type="http://schemas.openxmlformats.org/officeDocument/2006/relationships/image" Target="../media/image5.jpeg"/><Relationship Id="rId5" Type="http://schemas.openxmlformats.org/officeDocument/2006/relationships/image" Target="../media/image136.png"/><Relationship Id="rId15" Type="http://schemas.openxmlformats.org/officeDocument/2006/relationships/image" Target="../media/image7.png"/><Relationship Id="rId10" Type="http://schemas.openxmlformats.org/officeDocument/2006/relationships/image" Target="../media/image6.jpg"/><Relationship Id="rId4" Type="http://schemas.openxmlformats.org/officeDocument/2006/relationships/image" Target="../media/image135.gif"/><Relationship Id="rId9" Type="http://schemas.openxmlformats.org/officeDocument/2006/relationships/image" Target="../media/image140.jpeg"/><Relationship Id="rId14" Type="http://schemas.openxmlformats.org/officeDocument/2006/relationships/image" Target="../media/image142.jpeg"/></Relationships>
</file>

<file path=ppt/slides/_rels/slide47.xml.rels><?xml version="1.0" encoding="UTF-8" standalone="yes"?>
<Relationships xmlns="http://schemas.openxmlformats.org/package/2006/relationships"><Relationship Id="rId2" Type="http://schemas.openxmlformats.org/officeDocument/2006/relationships/image" Target="../media/image144.emf"/><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Picture 2">
            <a:extLst>
              <a:ext uri="{FF2B5EF4-FFF2-40B4-BE49-F238E27FC236}">
                <a16:creationId xmlns:a16="http://schemas.microsoft.com/office/drawing/2014/main" id="{A848B1B2-AFD3-4DFF-AA0D-8F4F3D8B9FBD}"/>
              </a:ext>
            </a:extLst>
          </p:cNvPr>
          <p:cNvPicPr>
            <a:picLocks noChangeAspect="1" noChangeArrowheads="1"/>
          </p:cNvPicPr>
          <p:nvPr/>
        </p:nvPicPr>
        <p:blipFill>
          <a:blip r:embed="rId3">
            <a:alphaModFix amt="46000"/>
            <a:extLst>
              <a:ext uri="{BEBA8EAE-BF5A-486C-A8C5-ECC9F3942E4B}">
                <a14:imgProps xmlns:a14="http://schemas.microsoft.com/office/drawing/2010/main">
                  <a14:imgLayer r:embed="rId4">
                    <a14:imgEffect>
                      <a14:artisticMarker/>
                    </a14:imgEffect>
                  </a14:imgLayer>
                </a14:imgProps>
              </a:ext>
              <a:ext uri="{28A0092B-C50C-407E-A947-70E740481C1C}">
                <a14:useLocalDpi xmlns:a14="http://schemas.microsoft.com/office/drawing/2010/main" val="0"/>
              </a:ext>
            </a:extLst>
          </a:blip>
          <a:srcRect/>
          <a:stretch>
            <a:fillRect/>
          </a:stretch>
        </p:blipFill>
        <p:spPr bwMode="auto">
          <a:xfrm>
            <a:off x="2699658" y="1477766"/>
            <a:ext cx="6792684" cy="3056708"/>
          </a:xfrm>
          <a:prstGeom prst="rect">
            <a:avLst/>
          </a:prstGeom>
          <a:noFill/>
          <a:effectLst>
            <a:reflection stA="53000" endPos="38000" dir="5400000" sy="-100000" algn="bl" rotWithShape="0"/>
            <a:softEdge rad="355600"/>
          </a:effectLst>
          <a:extLst>
            <a:ext uri="{909E8E84-426E-40dd-AFC4-6F175D3DCCD1}">
              <a14:hiddenFill xmlns="" xmlns:a14="http://schemas.microsoft.com/office/drawing/2010/main">
                <a:solidFill>
                  <a:srgbClr val="FFFFFF"/>
                </a:solidFill>
              </a14:hiddenFill>
            </a:ext>
          </a:extLst>
        </p:spPr>
      </p:pic>
      <p:sp>
        <p:nvSpPr>
          <p:cNvPr id="2" name="Title 1"/>
          <p:cNvSpPr>
            <a:spLocks noGrp="1"/>
          </p:cNvSpPr>
          <p:nvPr>
            <p:ph type="ctrTitle"/>
          </p:nvPr>
        </p:nvSpPr>
        <p:spPr>
          <a:xfrm>
            <a:off x="1115096" y="300194"/>
            <a:ext cx="9523019" cy="1535655"/>
          </a:xfrm>
        </p:spPr>
        <p:txBody>
          <a:bodyPr>
            <a:normAutofit fontScale="90000"/>
          </a:bodyPr>
          <a:lstStyle/>
          <a:p>
            <a:r>
              <a:rPr lang="en-US" b="1" dirty="0">
                <a:latin typeface="+mn-lt"/>
              </a:rPr>
              <a:t>Diversity and Degeneration in </a:t>
            </a:r>
            <a:r>
              <a:rPr lang="en-US" b="1" dirty="0" err="1">
                <a:latin typeface="+mn-lt"/>
              </a:rPr>
              <a:t>Neurohistiocytic</a:t>
            </a:r>
            <a:r>
              <a:rPr lang="en-US" b="1" dirty="0">
                <a:latin typeface="+mn-lt"/>
              </a:rPr>
              <a:t> Disease</a:t>
            </a:r>
            <a:endParaRPr lang="en-US" sz="4000" b="1" dirty="0">
              <a:latin typeface="+mn-lt"/>
              <a:cs typeface="Calibri" panose="020F0502020204030204" pitchFamily="34" charset="0"/>
            </a:endParaRPr>
          </a:p>
        </p:txBody>
      </p:sp>
      <p:sp>
        <p:nvSpPr>
          <p:cNvPr id="5" name="Title 1"/>
          <p:cNvSpPr txBox="1">
            <a:spLocks/>
          </p:cNvSpPr>
          <p:nvPr/>
        </p:nvSpPr>
        <p:spPr>
          <a:xfrm>
            <a:off x="100201" y="4063362"/>
            <a:ext cx="8905626" cy="3052904"/>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sz="2800" b="1" dirty="0">
                <a:latin typeface="Calibri   "/>
              </a:rPr>
              <a:t>Nicole Coufal, M.D. Ph.D.</a:t>
            </a:r>
          </a:p>
          <a:p>
            <a:pPr algn="l"/>
            <a:r>
              <a:rPr lang="en-US" sz="2400" dirty="0">
                <a:latin typeface="Calibri   "/>
              </a:rPr>
              <a:t>Associate Professor</a:t>
            </a:r>
          </a:p>
          <a:p>
            <a:pPr algn="l"/>
            <a:r>
              <a:rPr lang="en-US" sz="2400" dirty="0">
                <a:latin typeface="Calibri   "/>
              </a:rPr>
              <a:t>Pediatric Critical Care</a:t>
            </a:r>
          </a:p>
          <a:p>
            <a:pPr algn="l"/>
            <a:r>
              <a:rPr lang="en-US" sz="2400" dirty="0">
                <a:latin typeface="Calibri   "/>
              </a:rPr>
              <a:t>Department of Pediatrics &amp; Neuroscience</a:t>
            </a:r>
          </a:p>
          <a:p>
            <a:pPr algn="l"/>
            <a:r>
              <a:rPr lang="en-US" sz="2400" dirty="0">
                <a:latin typeface="Calibri   "/>
              </a:rPr>
              <a:t>University of California, San Diego</a:t>
            </a:r>
          </a:p>
          <a:p>
            <a:pPr algn="l"/>
            <a:r>
              <a:rPr lang="en-US" sz="2400" dirty="0">
                <a:latin typeface="Calibri   "/>
              </a:rPr>
              <a:t>Sanford Consortium for Regenerative Medicine</a:t>
            </a:r>
          </a:p>
          <a:p>
            <a:pPr algn="l"/>
            <a:r>
              <a:rPr lang="en-US" sz="2400" dirty="0">
                <a:latin typeface="Calibri   "/>
              </a:rPr>
              <a:t>Rady Children’s Hospital</a:t>
            </a:r>
          </a:p>
          <a:p>
            <a:pPr algn="l"/>
            <a:endParaRPr lang="en-US" sz="2400" dirty="0">
              <a:latin typeface="Calibri   "/>
            </a:endParaRPr>
          </a:p>
        </p:txBody>
      </p:sp>
      <p:sp>
        <p:nvSpPr>
          <p:cNvPr id="4" name="TextBox 3">
            <a:extLst>
              <a:ext uri="{FF2B5EF4-FFF2-40B4-BE49-F238E27FC236}">
                <a16:creationId xmlns:a16="http://schemas.microsoft.com/office/drawing/2014/main" id="{368CCBB3-F357-7417-A6AC-DC19682468C0}"/>
              </a:ext>
            </a:extLst>
          </p:cNvPr>
          <p:cNvSpPr txBox="1"/>
          <p:nvPr/>
        </p:nvSpPr>
        <p:spPr>
          <a:xfrm>
            <a:off x="5958490" y="4279948"/>
            <a:ext cx="6094674" cy="2000548"/>
          </a:xfrm>
          <a:prstGeom prst="rect">
            <a:avLst/>
          </a:prstGeom>
          <a:noFill/>
        </p:spPr>
        <p:txBody>
          <a:bodyPr wrap="square">
            <a:spAutoFit/>
          </a:bodyPr>
          <a:lstStyle/>
          <a:p>
            <a:pPr algn="r"/>
            <a:r>
              <a:rPr lang="en-US" sz="3200" b="1" dirty="0">
                <a:latin typeface="Calibri   "/>
              </a:rPr>
              <a:t>Erdheim Chester Disease</a:t>
            </a:r>
          </a:p>
          <a:p>
            <a:pPr algn="r"/>
            <a:r>
              <a:rPr lang="en-US" sz="3200" b="1" dirty="0">
                <a:latin typeface="Calibri   "/>
              </a:rPr>
              <a:t> Global Alliance</a:t>
            </a:r>
          </a:p>
          <a:p>
            <a:pPr algn="r"/>
            <a:r>
              <a:rPr lang="en-US" sz="3200" b="1" dirty="0">
                <a:latin typeface="Calibri   "/>
              </a:rPr>
              <a:t>Annual Conference</a:t>
            </a:r>
          </a:p>
          <a:p>
            <a:pPr algn="r"/>
            <a:r>
              <a:rPr lang="en-US" sz="2800" b="1" dirty="0">
                <a:solidFill>
                  <a:schemeClr val="bg1">
                    <a:lumMod val="50000"/>
                  </a:schemeClr>
                </a:solidFill>
                <a:latin typeface="Calibri   "/>
              </a:rPr>
              <a:t>May 1, 2026</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2EF79D-E316-3929-66D0-2DBC4D7C5523}"/>
              </a:ext>
            </a:extLst>
          </p:cNvPr>
          <p:cNvSpPr>
            <a:spLocks noGrp="1"/>
          </p:cNvSpPr>
          <p:nvPr>
            <p:ph type="title"/>
          </p:nvPr>
        </p:nvSpPr>
        <p:spPr/>
        <p:txBody>
          <a:bodyPr/>
          <a:lstStyle/>
          <a:p>
            <a:r>
              <a:rPr lang="en-US" b="1" dirty="0">
                <a:latin typeface="Calibri "/>
              </a:rPr>
              <a:t>Disclosures</a:t>
            </a:r>
          </a:p>
        </p:txBody>
      </p:sp>
      <p:sp>
        <p:nvSpPr>
          <p:cNvPr id="3" name="Content Placeholder 2">
            <a:extLst>
              <a:ext uri="{FF2B5EF4-FFF2-40B4-BE49-F238E27FC236}">
                <a16:creationId xmlns:a16="http://schemas.microsoft.com/office/drawing/2014/main" id="{3B7EAD07-713B-DB0D-0FEA-9699633102CF}"/>
              </a:ext>
            </a:extLst>
          </p:cNvPr>
          <p:cNvSpPr>
            <a:spLocks noGrp="1"/>
          </p:cNvSpPr>
          <p:nvPr>
            <p:ph idx="1"/>
          </p:nvPr>
        </p:nvSpPr>
        <p:spPr/>
        <p:txBody>
          <a:bodyPr/>
          <a:lstStyle/>
          <a:p>
            <a:r>
              <a:rPr lang="en-US" dirty="0"/>
              <a:t>None related to work presented today</a:t>
            </a:r>
          </a:p>
          <a:p>
            <a:r>
              <a:rPr lang="en-US" dirty="0"/>
              <a:t>Consulting for Aspen Neurosciences</a:t>
            </a:r>
          </a:p>
        </p:txBody>
      </p:sp>
      <p:cxnSp>
        <p:nvCxnSpPr>
          <p:cNvPr id="5" name="Straight Connector 4">
            <a:extLst>
              <a:ext uri="{FF2B5EF4-FFF2-40B4-BE49-F238E27FC236}">
                <a16:creationId xmlns:a16="http://schemas.microsoft.com/office/drawing/2014/main" id="{E3EB25DF-1C04-296F-7E7D-72529544428F}"/>
              </a:ext>
            </a:extLst>
          </p:cNvPr>
          <p:cNvCxnSpPr/>
          <p:nvPr/>
        </p:nvCxnSpPr>
        <p:spPr>
          <a:xfrm flipV="1">
            <a:off x="761006" y="4244864"/>
            <a:ext cx="10669988" cy="71561"/>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pic>
        <p:nvPicPr>
          <p:cNvPr id="8" name="Picture 7" descr="A person wearing glasses and a blue and white checkered shirt&#10;&#10;Description automatically generated">
            <a:extLst>
              <a:ext uri="{FF2B5EF4-FFF2-40B4-BE49-F238E27FC236}">
                <a16:creationId xmlns:a16="http://schemas.microsoft.com/office/drawing/2014/main" id="{8000F6D3-7072-674C-95E8-E3C47E09CF71}"/>
              </a:ext>
            </a:extLst>
          </p:cNvPr>
          <p:cNvPicPr>
            <a:picLocks noChangeAspect="1"/>
          </p:cNvPicPr>
          <p:nvPr/>
        </p:nvPicPr>
        <p:blipFill>
          <a:blip r:embed="rId3">
            <a:extLst>
              <a:ext uri="{28A0092B-C50C-407E-A947-70E740481C1C}">
                <a14:useLocalDpi xmlns:a14="http://schemas.microsoft.com/office/drawing/2010/main" val="0"/>
              </a:ext>
            </a:extLst>
          </a:blip>
          <a:srcRect b="21432"/>
          <a:stretch/>
        </p:blipFill>
        <p:spPr>
          <a:xfrm>
            <a:off x="368755" y="4515834"/>
            <a:ext cx="1358348" cy="1600836"/>
          </a:xfrm>
          <a:prstGeom prst="rect">
            <a:avLst/>
          </a:prstGeom>
        </p:spPr>
      </p:pic>
      <p:sp>
        <p:nvSpPr>
          <p:cNvPr id="9" name="TextBox 8">
            <a:extLst>
              <a:ext uri="{FF2B5EF4-FFF2-40B4-BE49-F238E27FC236}">
                <a16:creationId xmlns:a16="http://schemas.microsoft.com/office/drawing/2014/main" id="{FE5BC337-ACB3-7BA2-3BCB-351C2C9C142D}"/>
              </a:ext>
            </a:extLst>
          </p:cNvPr>
          <p:cNvSpPr txBox="1"/>
          <p:nvPr/>
        </p:nvSpPr>
        <p:spPr>
          <a:xfrm>
            <a:off x="41423" y="6144925"/>
            <a:ext cx="2041777" cy="646331"/>
          </a:xfrm>
          <a:prstGeom prst="rect">
            <a:avLst/>
          </a:prstGeom>
          <a:noFill/>
        </p:spPr>
        <p:txBody>
          <a:bodyPr wrap="none" rtlCol="0">
            <a:spAutoFit/>
          </a:bodyPr>
          <a:lstStyle/>
          <a:p>
            <a:pPr algn="ctr"/>
            <a:r>
              <a:rPr lang="en-US" dirty="0"/>
              <a:t>Shivakumar </a:t>
            </a:r>
          </a:p>
          <a:p>
            <a:pPr algn="ctr"/>
            <a:r>
              <a:rPr lang="en-US" dirty="0"/>
              <a:t>Rajamanickam, PhD</a:t>
            </a:r>
          </a:p>
        </p:txBody>
      </p:sp>
      <p:sp>
        <p:nvSpPr>
          <p:cNvPr id="12" name="TextBox 11">
            <a:extLst>
              <a:ext uri="{FF2B5EF4-FFF2-40B4-BE49-F238E27FC236}">
                <a16:creationId xmlns:a16="http://schemas.microsoft.com/office/drawing/2014/main" id="{6E281B67-0044-60E1-EE5F-CE8DD72B67AC}"/>
              </a:ext>
            </a:extLst>
          </p:cNvPr>
          <p:cNvSpPr txBox="1"/>
          <p:nvPr/>
        </p:nvSpPr>
        <p:spPr>
          <a:xfrm>
            <a:off x="2498686" y="6119336"/>
            <a:ext cx="1178015" cy="646331"/>
          </a:xfrm>
          <a:prstGeom prst="rect">
            <a:avLst/>
          </a:prstGeom>
          <a:noFill/>
        </p:spPr>
        <p:txBody>
          <a:bodyPr wrap="none" rtlCol="0">
            <a:spAutoFit/>
          </a:bodyPr>
          <a:lstStyle/>
          <a:p>
            <a:pPr algn="ctr"/>
            <a:r>
              <a:rPr lang="en-US" dirty="0"/>
              <a:t>Samantha </a:t>
            </a:r>
          </a:p>
          <a:p>
            <a:pPr algn="ctr"/>
            <a:r>
              <a:rPr lang="en-US" dirty="0"/>
              <a:t>Trescott</a:t>
            </a:r>
          </a:p>
        </p:txBody>
      </p:sp>
      <p:pic>
        <p:nvPicPr>
          <p:cNvPr id="14" name="Picture 13" descr="A person standing on a sidewalk&#10;&#10;Description automatically generated">
            <a:extLst>
              <a:ext uri="{FF2B5EF4-FFF2-40B4-BE49-F238E27FC236}">
                <a16:creationId xmlns:a16="http://schemas.microsoft.com/office/drawing/2014/main" id="{AF93EB6E-FB0D-39A2-5ED6-9DCCBFB224AF}"/>
              </a:ext>
            </a:extLst>
          </p:cNvPr>
          <p:cNvPicPr>
            <a:picLocks noChangeAspect="1"/>
          </p:cNvPicPr>
          <p:nvPr/>
        </p:nvPicPr>
        <p:blipFill>
          <a:blip r:embed="rId4">
            <a:extLst>
              <a:ext uri="{28A0092B-C50C-407E-A947-70E740481C1C}">
                <a14:useLocalDpi xmlns:a14="http://schemas.microsoft.com/office/drawing/2010/main" val="0"/>
              </a:ext>
            </a:extLst>
          </a:blip>
          <a:srcRect l="22617" t="32348" r="6354" b="14898"/>
          <a:stretch/>
        </p:blipFill>
        <p:spPr>
          <a:xfrm>
            <a:off x="4374819" y="4512787"/>
            <a:ext cx="1605587" cy="1589988"/>
          </a:xfrm>
          <a:prstGeom prst="rect">
            <a:avLst/>
          </a:prstGeom>
        </p:spPr>
      </p:pic>
      <p:sp>
        <p:nvSpPr>
          <p:cNvPr id="15" name="TextBox 14">
            <a:extLst>
              <a:ext uri="{FF2B5EF4-FFF2-40B4-BE49-F238E27FC236}">
                <a16:creationId xmlns:a16="http://schemas.microsoft.com/office/drawing/2014/main" id="{249BC2BE-203C-9EB5-0259-5FF3F81CF013}"/>
              </a:ext>
            </a:extLst>
          </p:cNvPr>
          <p:cNvSpPr txBox="1"/>
          <p:nvPr/>
        </p:nvSpPr>
        <p:spPr>
          <a:xfrm>
            <a:off x="4589013" y="6135191"/>
            <a:ext cx="1178015" cy="646331"/>
          </a:xfrm>
          <a:prstGeom prst="rect">
            <a:avLst/>
          </a:prstGeom>
          <a:noFill/>
        </p:spPr>
        <p:txBody>
          <a:bodyPr wrap="none" rtlCol="0">
            <a:spAutoFit/>
          </a:bodyPr>
          <a:lstStyle/>
          <a:p>
            <a:pPr algn="ctr"/>
            <a:r>
              <a:rPr lang="en-US" dirty="0"/>
              <a:t>Samantha </a:t>
            </a:r>
          </a:p>
          <a:p>
            <a:pPr algn="ctr"/>
            <a:r>
              <a:rPr lang="en-US" dirty="0"/>
              <a:t>Mak, MS</a:t>
            </a:r>
          </a:p>
        </p:txBody>
      </p:sp>
      <p:pic>
        <p:nvPicPr>
          <p:cNvPr id="17" name="Picture 16" descr="A person smiling for a selfie&#10;&#10;Description automatically generated">
            <a:extLst>
              <a:ext uri="{FF2B5EF4-FFF2-40B4-BE49-F238E27FC236}">
                <a16:creationId xmlns:a16="http://schemas.microsoft.com/office/drawing/2014/main" id="{838D2661-0667-334D-CCBE-5EA75E448D1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270624" y="4512787"/>
            <a:ext cx="1622404" cy="1622404"/>
          </a:xfrm>
          <a:prstGeom prst="rect">
            <a:avLst/>
          </a:prstGeom>
        </p:spPr>
      </p:pic>
      <p:pic>
        <p:nvPicPr>
          <p:cNvPr id="1026" name="Picture 2" descr="PAS 2023">
            <a:extLst>
              <a:ext uri="{FF2B5EF4-FFF2-40B4-BE49-F238E27FC236}">
                <a16:creationId xmlns:a16="http://schemas.microsoft.com/office/drawing/2014/main" id="{9D51931B-F209-BE7A-4B7A-378BC5D78D05}"/>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0404995" y="4512787"/>
            <a:ext cx="1322460" cy="1651430"/>
          </a:xfrm>
          <a:prstGeom prst="rect">
            <a:avLst/>
          </a:prstGeom>
          <a:noFill/>
          <a:extLst>
            <a:ext uri="{909E8E84-426E-40DD-AFC4-6F175D3DCCD1}">
              <a14:hiddenFill xmlns:a14="http://schemas.microsoft.com/office/drawing/2010/main">
                <a:solidFill>
                  <a:srgbClr val="FFFFFF"/>
                </a:solidFill>
              </a14:hiddenFill>
            </a:ext>
          </a:extLst>
        </p:spPr>
      </p:pic>
      <p:sp>
        <p:nvSpPr>
          <p:cNvPr id="18" name="TextBox 17">
            <a:extLst>
              <a:ext uri="{FF2B5EF4-FFF2-40B4-BE49-F238E27FC236}">
                <a16:creationId xmlns:a16="http://schemas.microsoft.com/office/drawing/2014/main" id="{E0ACF5DF-8135-9B1A-7E9A-79B9F9971A12}"/>
              </a:ext>
            </a:extLst>
          </p:cNvPr>
          <p:cNvSpPr txBox="1"/>
          <p:nvPr/>
        </p:nvSpPr>
        <p:spPr>
          <a:xfrm>
            <a:off x="8366414" y="6102775"/>
            <a:ext cx="1422249" cy="646331"/>
          </a:xfrm>
          <a:prstGeom prst="rect">
            <a:avLst/>
          </a:prstGeom>
          <a:noFill/>
        </p:spPr>
        <p:txBody>
          <a:bodyPr wrap="none" rtlCol="0">
            <a:spAutoFit/>
          </a:bodyPr>
          <a:lstStyle/>
          <a:p>
            <a:pPr algn="ctr"/>
            <a:r>
              <a:rPr lang="en-US" dirty="0"/>
              <a:t>Anna </a:t>
            </a:r>
          </a:p>
          <a:p>
            <a:pPr algn="ctr"/>
            <a:r>
              <a:rPr lang="en-US" dirty="0"/>
              <a:t>Warden, PhD</a:t>
            </a:r>
          </a:p>
        </p:txBody>
      </p:sp>
      <p:sp>
        <p:nvSpPr>
          <p:cNvPr id="19" name="TextBox 18">
            <a:extLst>
              <a:ext uri="{FF2B5EF4-FFF2-40B4-BE49-F238E27FC236}">
                <a16:creationId xmlns:a16="http://schemas.microsoft.com/office/drawing/2014/main" id="{B2AE66E2-C93D-EC38-4251-1D2BDB401CB7}"/>
              </a:ext>
            </a:extLst>
          </p:cNvPr>
          <p:cNvSpPr txBox="1"/>
          <p:nvPr/>
        </p:nvSpPr>
        <p:spPr>
          <a:xfrm>
            <a:off x="10300631" y="6241274"/>
            <a:ext cx="1531188" cy="369332"/>
          </a:xfrm>
          <a:prstGeom prst="rect">
            <a:avLst/>
          </a:prstGeom>
          <a:noFill/>
        </p:spPr>
        <p:txBody>
          <a:bodyPr wrap="none" rtlCol="0">
            <a:spAutoFit/>
          </a:bodyPr>
          <a:lstStyle/>
          <a:p>
            <a:r>
              <a:rPr lang="en-US" dirty="0"/>
              <a:t>Carl Allen, MD</a:t>
            </a:r>
          </a:p>
        </p:txBody>
      </p:sp>
      <p:pic>
        <p:nvPicPr>
          <p:cNvPr id="20" name="Picture 19" descr="A person smiling at camera&#10;&#10;Description automatically generated with low confidence">
            <a:extLst>
              <a:ext uri="{FF2B5EF4-FFF2-40B4-BE49-F238E27FC236}">
                <a16:creationId xmlns:a16="http://schemas.microsoft.com/office/drawing/2014/main" id="{91B6B446-00E6-70CC-AB63-B41A9C84ACCB}"/>
              </a:ext>
            </a:extLst>
          </p:cNvPr>
          <p:cNvPicPr>
            <a:picLocks noChangeAspect="1"/>
          </p:cNvPicPr>
          <p:nvPr/>
        </p:nvPicPr>
        <p:blipFill rotWithShape="1">
          <a:blip r:embed="rId7">
            <a:extLst>
              <a:ext uri="{28A0092B-C50C-407E-A947-70E740481C1C}">
                <a14:useLocalDpi xmlns:a14="http://schemas.microsoft.com/office/drawing/2010/main" val="0"/>
              </a:ext>
            </a:extLst>
          </a:blip>
          <a:srcRect l="8733" r="7790"/>
          <a:stretch/>
        </p:blipFill>
        <p:spPr>
          <a:xfrm>
            <a:off x="2363266" y="4515834"/>
            <a:ext cx="1411192" cy="1586941"/>
          </a:xfrm>
          <a:prstGeom prst="rect">
            <a:avLst/>
          </a:prstGeom>
        </p:spPr>
      </p:pic>
      <p:pic>
        <p:nvPicPr>
          <p:cNvPr id="4" name="Picture 3">
            <a:extLst>
              <a:ext uri="{FF2B5EF4-FFF2-40B4-BE49-F238E27FC236}">
                <a16:creationId xmlns:a16="http://schemas.microsoft.com/office/drawing/2014/main" id="{930986F6-89A1-98A2-53F9-A075717C56CE}"/>
              </a:ext>
            </a:extLst>
          </p:cNvPr>
          <p:cNvPicPr>
            <a:picLocks noChangeAspect="1"/>
          </p:cNvPicPr>
          <p:nvPr/>
        </p:nvPicPr>
        <p:blipFill>
          <a:blip r:embed="rId8"/>
          <a:stretch>
            <a:fillRect/>
          </a:stretch>
        </p:blipFill>
        <p:spPr>
          <a:xfrm>
            <a:off x="6706399" y="4512787"/>
            <a:ext cx="1190570" cy="1589988"/>
          </a:xfrm>
          <a:prstGeom prst="rect">
            <a:avLst/>
          </a:prstGeom>
        </p:spPr>
      </p:pic>
      <p:sp>
        <p:nvSpPr>
          <p:cNvPr id="7" name="TextBox 6">
            <a:extLst>
              <a:ext uri="{FF2B5EF4-FFF2-40B4-BE49-F238E27FC236}">
                <a16:creationId xmlns:a16="http://schemas.microsoft.com/office/drawing/2014/main" id="{90112C19-F4EE-89F1-8A72-6955EA59FB17}"/>
              </a:ext>
            </a:extLst>
          </p:cNvPr>
          <p:cNvSpPr txBox="1"/>
          <p:nvPr/>
        </p:nvSpPr>
        <p:spPr>
          <a:xfrm>
            <a:off x="6791769" y="6122975"/>
            <a:ext cx="1019830" cy="646331"/>
          </a:xfrm>
          <a:prstGeom prst="rect">
            <a:avLst/>
          </a:prstGeom>
          <a:noFill/>
        </p:spPr>
        <p:txBody>
          <a:bodyPr wrap="none" rtlCol="0">
            <a:spAutoFit/>
          </a:bodyPr>
          <a:lstStyle/>
          <a:p>
            <a:pPr algn="ctr"/>
            <a:r>
              <a:rPr lang="en-US" dirty="0"/>
              <a:t>Amanda </a:t>
            </a:r>
          </a:p>
          <a:p>
            <a:pPr algn="ctr"/>
            <a:r>
              <a:rPr lang="en-US" dirty="0" err="1"/>
              <a:t>Wilpitz</a:t>
            </a:r>
            <a:endParaRPr lang="en-US" dirty="0"/>
          </a:p>
        </p:txBody>
      </p:sp>
      <p:pic>
        <p:nvPicPr>
          <p:cNvPr id="6" name="Picture 5">
            <a:extLst>
              <a:ext uri="{FF2B5EF4-FFF2-40B4-BE49-F238E27FC236}">
                <a16:creationId xmlns:a16="http://schemas.microsoft.com/office/drawing/2014/main" id="{B21B024A-0B98-0D08-4E6A-1B48C51B2C13}"/>
              </a:ext>
            </a:extLst>
          </p:cNvPr>
          <p:cNvPicPr>
            <a:picLocks noChangeAspect="1"/>
          </p:cNvPicPr>
          <p:nvPr/>
        </p:nvPicPr>
        <p:blipFill>
          <a:blip r:embed="rId9"/>
          <a:stretch>
            <a:fillRect/>
          </a:stretch>
        </p:blipFill>
        <p:spPr>
          <a:xfrm>
            <a:off x="9737712" y="296516"/>
            <a:ext cx="2158299" cy="2596704"/>
          </a:xfrm>
          <a:prstGeom prst="rect">
            <a:avLst/>
          </a:prstGeom>
        </p:spPr>
      </p:pic>
      <p:sp>
        <p:nvSpPr>
          <p:cNvPr id="10" name="Title 1">
            <a:extLst>
              <a:ext uri="{FF2B5EF4-FFF2-40B4-BE49-F238E27FC236}">
                <a16:creationId xmlns:a16="http://schemas.microsoft.com/office/drawing/2014/main" id="{EAB2EB37-5706-B231-3789-75ACA06B5F4F}"/>
              </a:ext>
            </a:extLst>
          </p:cNvPr>
          <p:cNvSpPr txBox="1">
            <a:spLocks/>
          </p:cNvSpPr>
          <p:nvPr/>
        </p:nvSpPr>
        <p:spPr>
          <a:xfrm>
            <a:off x="838200" y="3235712"/>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4000" b="1" dirty="0">
                <a:latin typeface="Calibri "/>
              </a:rPr>
              <a:t>It takes a village…</a:t>
            </a:r>
          </a:p>
        </p:txBody>
      </p:sp>
      <p:sp>
        <p:nvSpPr>
          <p:cNvPr id="11" name="Title 1">
            <a:extLst>
              <a:ext uri="{FF2B5EF4-FFF2-40B4-BE49-F238E27FC236}">
                <a16:creationId xmlns:a16="http://schemas.microsoft.com/office/drawing/2014/main" id="{808C9FE2-F6AA-DF22-6A8C-54B874A9F5D6}"/>
              </a:ext>
            </a:extLst>
          </p:cNvPr>
          <p:cNvSpPr txBox="1">
            <a:spLocks/>
          </p:cNvSpPr>
          <p:nvPr/>
        </p:nvSpPr>
        <p:spPr>
          <a:xfrm>
            <a:off x="7301684" y="2866064"/>
            <a:ext cx="4653164"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r>
              <a:rPr lang="en-US" sz="4000" b="1" dirty="0">
                <a:latin typeface="Calibri "/>
              </a:rPr>
              <a:t>Patients </a:t>
            </a:r>
          </a:p>
          <a:p>
            <a:pPr algn="r"/>
            <a:r>
              <a:rPr lang="en-US" sz="4000" b="1" dirty="0">
                <a:latin typeface="Calibri "/>
              </a:rPr>
              <a:t>&amp; Families</a:t>
            </a:r>
          </a:p>
        </p:txBody>
      </p:sp>
    </p:spTree>
    <p:extLst>
      <p:ext uri="{BB962C8B-B14F-4D97-AF65-F5344CB8AC3E}">
        <p14:creationId xmlns:p14="http://schemas.microsoft.com/office/powerpoint/2010/main" val="17991869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9"/>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2"/>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4"/>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5"/>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8"/>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9"/>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7"/>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026"/>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20"/>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7"/>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0"/>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6"/>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11"/>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2" grpId="0"/>
      <p:bldP spid="15" grpId="0"/>
      <p:bldP spid="18" grpId="0"/>
      <p:bldP spid="19" grpId="0"/>
      <p:bldP spid="7" grpId="0"/>
      <p:bldP spid="10" grpId="0"/>
      <p:bldP spid="11"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30DCF4-0215-59C3-A496-FA95289ABA00}"/>
              </a:ext>
            </a:extLst>
          </p:cNvPr>
          <p:cNvSpPr>
            <a:spLocks noGrp="1"/>
          </p:cNvSpPr>
          <p:nvPr>
            <p:ph type="title"/>
          </p:nvPr>
        </p:nvSpPr>
        <p:spPr>
          <a:xfrm>
            <a:off x="838199" y="365125"/>
            <a:ext cx="11462657" cy="1325563"/>
          </a:xfrm>
        </p:spPr>
        <p:txBody>
          <a:bodyPr>
            <a:normAutofit/>
          </a:bodyPr>
          <a:lstStyle/>
          <a:p>
            <a:r>
              <a:rPr lang="en-US" sz="4000" b="1" dirty="0">
                <a:latin typeface="Calibri    "/>
              </a:rPr>
              <a:t>Pathophysiology of Histiocytic Disorders</a:t>
            </a:r>
          </a:p>
        </p:txBody>
      </p:sp>
      <p:pic>
        <p:nvPicPr>
          <p:cNvPr id="4" name="Picture 3">
            <a:extLst>
              <a:ext uri="{FF2B5EF4-FFF2-40B4-BE49-F238E27FC236}">
                <a16:creationId xmlns:a16="http://schemas.microsoft.com/office/drawing/2014/main" id="{22842B1C-C5A6-D694-D7C0-AAF163AEEBB7}"/>
              </a:ext>
            </a:extLst>
          </p:cNvPr>
          <p:cNvPicPr>
            <a:picLocks noChangeAspect="1"/>
          </p:cNvPicPr>
          <p:nvPr/>
        </p:nvPicPr>
        <p:blipFill>
          <a:blip r:embed="rId3"/>
          <a:stretch>
            <a:fillRect/>
          </a:stretch>
        </p:blipFill>
        <p:spPr>
          <a:xfrm>
            <a:off x="941612" y="1459890"/>
            <a:ext cx="5627915" cy="4978540"/>
          </a:xfrm>
          <a:prstGeom prst="rect">
            <a:avLst/>
          </a:prstGeom>
        </p:spPr>
      </p:pic>
      <p:sp>
        <p:nvSpPr>
          <p:cNvPr id="5" name="TextBox 4">
            <a:extLst>
              <a:ext uri="{FF2B5EF4-FFF2-40B4-BE49-F238E27FC236}">
                <a16:creationId xmlns:a16="http://schemas.microsoft.com/office/drawing/2014/main" id="{3D1649FD-7917-99A4-F8EC-93CC48ACF079}"/>
              </a:ext>
            </a:extLst>
          </p:cNvPr>
          <p:cNvSpPr txBox="1"/>
          <p:nvPr/>
        </p:nvSpPr>
        <p:spPr>
          <a:xfrm>
            <a:off x="10321667" y="6492875"/>
            <a:ext cx="1820370" cy="307777"/>
          </a:xfrm>
          <a:prstGeom prst="rect">
            <a:avLst/>
          </a:prstGeom>
          <a:noFill/>
        </p:spPr>
        <p:txBody>
          <a:bodyPr wrap="none" rtlCol="0">
            <a:spAutoFit/>
          </a:bodyPr>
          <a:lstStyle/>
          <a:p>
            <a:r>
              <a:rPr lang="en-US" sz="1400" dirty="0">
                <a:solidFill>
                  <a:schemeClr val="tx2">
                    <a:lumMod val="50000"/>
                  </a:schemeClr>
                </a:solidFill>
              </a:rPr>
              <a:t>Allen et al, </a:t>
            </a:r>
            <a:r>
              <a:rPr lang="en-US" sz="1400" i="1" dirty="0">
                <a:solidFill>
                  <a:schemeClr val="tx2">
                    <a:lumMod val="50000"/>
                  </a:schemeClr>
                </a:solidFill>
              </a:rPr>
              <a:t>NEJM </a:t>
            </a:r>
            <a:r>
              <a:rPr lang="en-US" sz="1400" dirty="0">
                <a:solidFill>
                  <a:schemeClr val="tx2">
                    <a:lumMod val="50000"/>
                  </a:schemeClr>
                </a:solidFill>
              </a:rPr>
              <a:t>2018</a:t>
            </a:r>
          </a:p>
        </p:txBody>
      </p:sp>
      <p:pic>
        <p:nvPicPr>
          <p:cNvPr id="6" name="Picture 5">
            <a:extLst>
              <a:ext uri="{FF2B5EF4-FFF2-40B4-BE49-F238E27FC236}">
                <a16:creationId xmlns:a16="http://schemas.microsoft.com/office/drawing/2014/main" id="{68D8BFF1-7B1B-3E6B-3EC1-E9D4D49441F6}"/>
              </a:ext>
            </a:extLst>
          </p:cNvPr>
          <p:cNvPicPr>
            <a:picLocks noChangeAspect="1"/>
          </p:cNvPicPr>
          <p:nvPr/>
        </p:nvPicPr>
        <p:blipFill>
          <a:blip r:embed="rId4"/>
          <a:stretch>
            <a:fillRect/>
          </a:stretch>
        </p:blipFill>
        <p:spPr>
          <a:xfrm>
            <a:off x="7657662" y="1459890"/>
            <a:ext cx="2542252" cy="4833553"/>
          </a:xfrm>
          <a:prstGeom prst="rect">
            <a:avLst/>
          </a:prstGeom>
        </p:spPr>
      </p:pic>
      <p:sp>
        <p:nvSpPr>
          <p:cNvPr id="7" name="Rectangle 6">
            <a:extLst>
              <a:ext uri="{FF2B5EF4-FFF2-40B4-BE49-F238E27FC236}">
                <a16:creationId xmlns:a16="http://schemas.microsoft.com/office/drawing/2014/main" id="{FC2D64D3-6EE7-27C0-7F9C-2B7027E9601B}"/>
              </a:ext>
            </a:extLst>
          </p:cNvPr>
          <p:cNvSpPr/>
          <p:nvPr/>
        </p:nvSpPr>
        <p:spPr>
          <a:xfrm>
            <a:off x="838199" y="5279572"/>
            <a:ext cx="6057463" cy="1213304"/>
          </a:xfrm>
          <a:prstGeom prst="rect">
            <a:avLst/>
          </a:prstGeom>
          <a:noFill/>
          <a:ln w="57150">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0070856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7"/>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8D362E-F95F-4216-929E-862C4922AC98}"/>
              </a:ext>
            </a:extLst>
          </p:cNvPr>
          <p:cNvSpPr>
            <a:spLocks noGrp="1"/>
          </p:cNvSpPr>
          <p:nvPr>
            <p:ph type="title"/>
          </p:nvPr>
        </p:nvSpPr>
        <p:spPr>
          <a:xfrm>
            <a:off x="387626" y="100082"/>
            <a:ext cx="10515600" cy="1325563"/>
          </a:xfrm>
        </p:spPr>
        <p:txBody>
          <a:bodyPr>
            <a:normAutofit/>
          </a:bodyPr>
          <a:lstStyle/>
          <a:p>
            <a:r>
              <a:rPr lang="en-US" sz="4000" b="1" dirty="0">
                <a:latin typeface="Calibri  "/>
              </a:rPr>
              <a:t>Prevalence of neurodegeneration in histiocytic disorders is substantial</a:t>
            </a:r>
          </a:p>
        </p:txBody>
      </p:sp>
      <p:pic>
        <p:nvPicPr>
          <p:cNvPr id="5" name="Picture 4">
            <a:extLst>
              <a:ext uri="{FF2B5EF4-FFF2-40B4-BE49-F238E27FC236}">
                <a16:creationId xmlns:a16="http://schemas.microsoft.com/office/drawing/2014/main" id="{E8564942-0ED6-01E3-4B9E-EB0A3FD660F1}"/>
              </a:ext>
            </a:extLst>
          </p:cNvPr>
          <p:cNvPicPr preferRelativeResize="0">
            <a:picLocks noChangeAspect="1"/>
          </p:cNvPicPr>
          <p:nvPr/>
        </p:nvPicPr>
        <p:blipFill>
          <a:blip r:embed="rId3"/>
          <a:stretch>
            <a:fillRect/>
          </a:stretch>
        </p:blipFill>
        <p:spPr>
          <a:xfrm>
            <a:off x="7186274" y="1502625"/>
            <a:ext cx="2095597" cy="2133600"/>
          </a:xfrm>
          <a:prstGeom prst="rect">
            <a:avLst/>
          </a:prstGeom>
        </p:spPr>
      </p:pic>
      <p:pic>
        <p:nvPicPr>
          <p:cNvPr id="6" name="Picture 5">
            <a:extLst>
              <a:ext uri="{FF2B5EF4-FFF2-40B4-BE49-F238E27FC236}">
                <a16:creationId xmlns:a16="http://schemas.microsoft.com/office/drawing/2014/main" id="{0E602D8B-AB48-176E-CB42-55F4BD095A3A}"/>
              </a:ext>
            </a:extLst>
          </p:cNvPr>
          <p:cNvPicPr>
            <a:picLocks noChangeAspect="1"/>
          </p:cNvPicPr>
          <p:nvPr/>
        </p:nvPicPr>
        <p:blipFill rotWithShape="1">
          <a:blip r:embed="rId4"/>
          <a:srcRect l="1143"/>
          <a:stretch/>
        </p:blipFill>
        <p:spPr>
          <a:xfrm>
            <a:off x="7186274" y="3793679"/>
            <a:ext cx="2095597" cy="2519222"/>
          </a:xfrm>
          <a:prstGeom prst="rect">
            <a:avLst/>
          </a:prstGeom>
        </p:spPr>
      </p:pic>
      <p:pic>
        <p:nvPicPr>
          <p:cNvPr id="7" name="Picture 6">
            <a:extLst>
              <a:ext uri="{FF2B5EF4-FFF2-40B4-BE49-F238E27FC236}">
                <a16:creationId xmlns:a16="http://schemas.microsoft.com/office/drawing/2014/main" id="{CB395065-F79D-F2BC-8DB3-2FE2258F6DE4}"/>
              </a:ext>
            </a:extLst>
          </p:cNvPr>
          <p:cNvPicPr>
            <a:picLocks noChangeAspect="1"/>
          </p:cNvPicPr>
          <p:nvPr/>
        </p:nvPicPr>
        <p:blipFill rotWithShape="1">
          <a:blip r:embed="rId5"/>
          <a:srcRect b="5620"/>
          <a:stretch/>
        </p:blipFill>
        <p:spPr>
          <a:xfrm>
            <a:off x="9445098" y="1502162"/>
            <a:ext cx="2008094" cy="2134063"/>
          </a:xfrm>
          <a:prstGeom prst="rect">
            <a:avLst/>
          </a:prstGeom>
        </p:spPr>
      </p:pic>
      <p:pic>
        <p:nvPicPr>
          <p:cNvPr id="8" name="Picture 7">
            <a:extLst>
              <a:ext uri="{FF2B5EF4-FFF2-40B4-BE49-F238E27FC236}">
                <a16:creationId xmlns:a16="http://schemas.microsoft.com/office/drawing/2014/main" id="{377B74CE-612C-DC39-2E55-636201D39716}"/>
              </a:ext>
            </a:extLst>
          </p:cNvPr>
          <p:cNvPicPr>
            <a:picLocks noChangeAspect="1"/>
          </p:cNvPicPr>
          <p:nvPr/>
        </p:nvPicPr>
        <p:blipFill>
          <a:blip r:embed="rId6"/>
          <a:stretch>
            <a:fillRect/>
          </a:stretch>
        </p:blipFill>
        <p:spPr>
          <a:xfrm>
            <a:off x="9445098" y="3808068"/>
            <a:ext cx="2008094" cy="2504833"/>
          </a:xfrm>
          <a:prstGeom prst="rect">
            <a:avLst/>
          </a:prstGeom>
        </p:spPr>
      </p:pic>
      <p:sp>
        <p:nvSpPr>
          <p:cNvPr id="9" name="TextBox 8">
            <a:extLst>
              <a:ext uri="{FF2B5EF4-FFF2-40B4-BE49-F238E27FC236}">
                <a16:creationId xmlns:a16="http://schemas.microsoft.com/office/drawing/2014/main" id="{C65E2B3E-4220-3AE2-CDD2-6DDAF7E62883}"/>
              </a:ext>
            </a:extLst>
          </p:cNvPr>
          <p:cNvSpPr txBox="1"/>
          <p:nvPr/>
        </p:nvSpPr>
        <p:spPr>
          <a:xfrm>
            <a:off x="9043851" y="6518264"/>
            <a:ext cx="3036922" cy="461665"/>
          </a:xfrm>
          <a:prstGeom prst="rect">
            <a:avLst/>
          </a:prstGeom>
          <a:noFill/>
        </p:spPr>
        <p:txBody>
          <a:bodyPr wrap="none" rtlCol="0">
            <a:spAutoFit/>
          </a:bodyPr>
          <a:lstStyle/>
          <a:p>
            <a:r>
              <a:rPr lang="en-US" sz="1200" dirty="0" err="1">
                <a:solidFill>
                  <a:schemeClr val="tx2">
                    <a:lumMod val="50000"/>
                  </a:schemeClr>
                </a:solidFill>
              </a:rPr>
              <a:t>Imashuku</a:t>
            </a:r>
            <a:r>
              <a:rPr lang="en-US" sz="1200" dirty="0">
                <a:solidFill>
                  <a:schemeClr val="tx2">
                    <a:lumMod val="50000"/>
                  </a:schemeClr>
                </a:solidFill>
              </a:rPr>
              <a:t> et al, </a:t>
            </a:r>
            <a:r>
              <a:rPr lang="en-US" sz="1200" i="1" dirty="0">
                <a:solidFill>
                  <a:schemeClr val="tx2">
                    <a:lumMod val="50000"/>
                  </a:schemeClr>
                </a:solidFill>
              </a:rPr>
              <a:t>Hematology &amp; Oncology </a:t>
            </a:r>
            <a:r>
              <a:rPr lang="en-US" sz="1200" dirty="0">
                <a:solidFill>
                  <a:schemeClr val="tx2">
                    <a:lumMod val="50000"/>
                  </a:schemeClr>
                </a:solidFill>
              </a:rPr>
              <a:t>2011</a:t>
            </a:r>
          </a:p>
          <a:p>
            <a:endParaRPr lang="en-US" sz="1200" dirty="0">
              <a:solidFill>
                <a:schemeClr val="tx2">
                  <a:lumMod val="50000"/>
                </a:schemeClr>
              </a:solidFill>
            </a:endParaRPr>
          </a:p>
        </p:txBody>
      </p:sp>
      <p:sp>
        <p:nvSpPr>
          <p:cNvPr id="10" name="Content Placeholder 2">
            <a:extLst>
              <a:ext uri="{FF2B5EF4-FFF2-40B4-BE49-F238E27FC236}">
                <a16:creationId xmlns:a16="http://schemas.microsoft.com/office/drawing/2014/main" id="{EB9E38A4-0382-38CB-1E46-BF25CBDFF2BD}"/>
              </a:ext>
            </a:extLst>
          </p:cNvPr>
          <p:cNvSpPr txBox="1">
            <a:spLocks/>
          </p:cNvSpPr>
          <p:nvPr/>
        </p:nvSpPr>
        <p:spPr>
          <a:xfrm>
            <a:off x="593503" y="1549020"/>
            <a:ext cx="6255680" cy="4351338"/>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Estimates vary widely 20-76% depending on the study</a:t>
            </a:r>
          </a:p>
          <a:p>
            <a:r>
              <a:rPr lang="en-US" dirty="0">
                <a:solidFill>
                  <a:srgbClr val="212121"/>
                </a:solidFill>
                <a:latin typeface="BlinkMacSystemFont"/>
              </a:rPr>
              <a:t>Diverse presentation types</a:t>
            </a:r>
          </a:p>
          <a:p>
            <a:r>
              <a:rPr lang="en-US" dirty="0">
                <a:solidFill>
                  <a:srgbClr val="212121"/>
                </a:solidFill>
                <a:latin typeface="BlinkMacSystemFont"/>
              </a:rPr>
              <a:t>I</a:t>
            </a:r>
            <a:r>
              <a:rPr lang="en-US" b="0" i="0" dirty="0">
                <a:solidFill>
                  <a:srgbClr val="212121"/>
                </a:solidFill>
                <a:effectLst/>
                <a:latin typeface="BlinkMacSystemFont"/>
              </a:rPr>
              <a:t>ntention tremor, cerebellar ataxia, dysarthria, </a:t>
            </a:r>
            <a:r>
              <a:rPr lang="en-US" b="0" i="0" dirty="0" err="1">
                <a:solidFill>
                  <a:srgbClr val="212121"/>
                </a:solidFill>
                <a:effectLst/>
                <a:latin typeface="BlinkMacSystemFont"/>
              </a:rPr>
              <a:t>congitive</a:t>
            </a:r>
            <a:r>
              <a:rPr lang="en-US" b="0" i="0" dirty="0">
                <a:solidFill>
                  <a:srgbClr val="212121"/>
                </a:solidFill>
                <a:effectLst/>
                <a:latin typeface="BlinkMacSystemFont"/>
              </a:rPr>
              <a:t> deficits, psychomotor retardation, headaches, and psychosis – sequelae are severe</a:t>
            </a:r>
          </a:p>
          <a:p>
            <a:r>
              <a:rPr lang="en-US" dirty="0">
                <a:solidFill>
                  <a:srgbClr val="212121"/>
                </a:solidFill>
                <a:latin typeface="BlinkMacSystemFont"/>
              </a:rPr>
              <a:t>In ECD is an independent predictor of mortality </a:t>
            </a:r>
          </a:p>
          <a:p>
            <a:r>
              <a:rPr lang="en-US" dirty="0">
                <a:solidFill>
                  <a:srgbClr val="212121"/>
                </a:solidFill>
                <a:latin typeface="BlinkMacSystemFont"/>
              </a:rPr>
              <a:t>Often treatment refractory/progressive</a:t>
            </a:r>
            <a:endParaRPr lang="en-US" dirty="0"/>
          </a:p>
          <a:p>
            <a:pPr lvl="1"/>
            <a:endParaRPr lang="en-US" dirty="0"/>
          </a:p>
          <a:p>
            <a:pPr lvl="1"/>
            <a:endParaRPr lang="en-US" dirty="0"/>
          </a:p>
          <a:p>
            <a:pPr lvl="1"/>
            <a:endParaRPr lang="en-US" dirty="0"/>
          </a:p>
        </p:txBody>
      </p:sp>
    </p:spTree>
    <p:extLst>
      <p:ext uri="{BB962C8B-B14F-4D97-AF65-F5344CB8AC3E}">
        <p14:creationId xmlns:p14="http://schemas.microsoft.com/office/powerpoint/2010/main" val="193907339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D3AC1D-592A-6C64-8286-721C7CC41A89}"/>
              </a:ext>
            </a:extLst>
          </p:cNvPr>
          <p:cNvSpPr>
            <a:spLocks noGrp="1"/>
          </p:cNvSpPr>
          <p:nvPr>
            <p:ph type="title"/>
          </p:nvPr>
        </p:nvSpPr>
        <p:spPr>
          <a:xfrm>
            <a:off x="838200" y="157817"/>
            <a:ext cx="10515600" cy="1325563"/>
          </a:xfrm>
        </p:spPr>
        <p:txBody>
          <a:bodyPr/>
          <a:lstStyle/>
          <a:p>
            <a:r>
              <a:rPr lang="en-US" b="1" dirty="0">
                <a:latin typeface="Calibri "/>
              </a:rPr>
              <a:t>Unanswered questions</a:t>
            </a:r>
          </a:p>
        </p:txBody>
      </p:sp>
      <p:sp>
        <p:nvSpPr>
          <p:cNvPr id="3" name="Content Placeholder 2">
            <a:extLst>
              <a:ext uri="{FF2B5EF4-FFF2-40B4-BE49-F238E27FC236}">
                <a16:creationId xmlns:a16="http://schemas.microsoft.com/office/drawing/2014/main" id="{06B3737A-102A-1564-5808-2EDDB5AC5914}"/>
              </a:ext>
            </a:extLst>
          </p:cNvPr>
          <p:cNvSpPr>
            <a:spLocks noGrp="1"/>
          </p:cNvSpPr>
          <p:nvPr>
            <p:ph idx="1"/>
          </p:nvPr>
        </p:nvSpPr>
        <p:spPr>
          <a:xfrm>
            <a:off x="838200" y="1253329"/>
            <a:ext cx="10515600" cy="5446853"/>
          </a:xfrm>
        </p:spPr>
        <p:txBody>
          <a:bodyPr>
            <a:normAutofit lnSpcReduction="10000"/>
          </a:bodyPr>
          <a:lstStyle/>
          <a:p>
            <a:r>
              <a:rPr lang="en-US" dirty="0"/>
              <a:t>What drives histiocytic neurodegeneration in subsets of patients?</a:t>
            </a:r>
          </a:p>
          <a:p>
            <a:r>
              <a:rPr lang="en-US" dirty="0"/>
              <a:t>Why are brain lesions highly variable?</a:t>
            </a:r>
          </a:p>
          <a:p>
            <a:r>
              <a:rPr lang="en-US" dirty="0"/>
              <a:t>How does this heterogeneity impact treatment response or resistance?</a:t>
            </a:r>
          </a:p>
          <a:p>
            <a:pPr marL="0" indent="0">
              <a:buNone/>
            </a:pPr>
            <a:endParaRPr lang="en-US" dirty="0"/>
          </a:p>
          <a:p>
            <a:pPr marL="0" indent="0">
              <a:buNone/>
            </a:pPr>
            <a:r>
              <a:rPr lang="en-US" sz="4800" b="1" dirty="0">
                <a:latin typeface="Calibri "/>
              </a:rPr>
              <a:t>Limitations of current models</a:t>
            </a:r>
            <a:endParaRPr lang="en-US" sz="4800" dirty="0"/>
          </a:p>
          <a:p>
            <a:r>
              <a:rPr lang="en-US" dirty="0"/>
              <a:t>Brains biopsies are rare, and other lesional samples are highly heterogenous, limited sample for study</a:t>
            </a:r>
          </a:p>
          <a:p>
            <a:r>
              <a:rPr lang="en-US" dirty="0"/>
              <a:t>Innate immunity in mice differs substantively from humans </a:t>
            </a:r>
          </a:p>
          <a:p>
            <a:r>
              <a:rPr lang="en-US" dirty="0"/>
              <a:t>Treatment evaluation is hampered by lack of human / humanized models and multiple mouse histiocytosis models without neurodegeneration</a:t>
            </a:r>
          </a:p>
        </p:txBody>
      </p:sp>
      <p:sp>
        <p:nvSpPr>
          <p:cNvPr id="4" name="TextBox 3">
            <a:extLst>
              <a:ext uri="{FF2B5EF4-FFF2-40B4-BE49-F238E27FC236}">
                <a16:creationId xmlns:a16="http://schemas.microsoft.com/office/drawing/2014/main" id="{84916E5E-F924-34D3-BA4A-9A0E41EE6575}"/>
              </a:ext>
            </a:extLst>
          </p:cNvPr>
          <p:cNvSpPr txBox="1"/>
          <p:nvPr/>
        </p:nvSpPr>
        <p:spPr>
          <a:xfrm>
            <a:off x="6603493" y="6211669"/>
            <a:ext cx="8493209" cy="646331"/>
          </a:xfrm>
          <a:prstGeom prst="rect">
            <a:avLst/>
          </a:prstGeom>
          <a:noFill/>
        </p:spPr>
        <p:txBody>
          <a:bodyPr wrap="square" rtlCol="0">
            <a:spAutoFit/>
          </a:bodyPr>
          <a:lstStyle/>
          <a:p>
            <a:r>
              <a:rPr lang="en-US" sz="3600" b="1" dirty="0"/>
              <a:t>…..Need for a human model</a:t>
            </a:r>
          </a:p>
        </p:txBody>
      </p:sp>
    </p:spTree>
    <p:extLst>
      <p:ext uri="{BB962C8B-B14F-4D97-AF65-F5344CB8AC3E}">
        <p14:creationId xmlns:p14="http://schemas.microsoft.com/office/powerpoint/2010/main" val="1955165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6" end="6"/>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7" end="7"/>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FD084E-898D-EFC8-5976-87F86ED41A2F}"/>
              </a:ext>
            </a:extLst>
          </p:cNvPr>
          <p:cNvSpPr>
            <a:spLocks noGrp="1"/>
          </p:cNvSpPr>
          <p:nvPr>
            <p:ph type="title"/>
          </p:nvPr>
        </p:nvSpPr>
        <p:spPr/>
        <p:txBody>
          <a:bodyPr/>
          <a:lstStyle/>
          <a:p>
            <a:r>
              <a:rPr lang="en-US" b="1">
                <a:latin typeface="+mn-lt"/>
              </a:rPr>
              <a:t>Overview</a:t>
            </a:r>
            <a:endParaRPr lang="en-US" b="1" dirty="0">
              <a:latin typeface="+mn-lt"/>
            </a:endParaRPr>
          </a:p>
        </p:txBody>
      </p:sp>
      <p:grpSp>
        <p:nvGrpSpPr>
          <p:cNvPr id="8" name="Group 7">
            <a:extLst>
              <a:ext uri="{FF2B5EF4-FFF2-40B4-BE49-F238E27FC236}">
                <a16:creationId xmlns:a16="http://schemas.microsoft.com/office/drawing/2014/main" id="{3840646F-A062-9C87-0980-AA8D121EEC29}"/>
              </a:ext>
            </a:extLst>
          </p:cNvPr>
          <p:cNvGrpSpPr/>
          <p:nvPr/>
        </p:nvGrpSpPr>
        <p:grpSpPr>
          <a:xfrm>
            <a:off x="88692" y="2117190"/>
            <a:ext cx="12014616" cy="3309279"/>
            <a:chOff x="88692" y="2117190"/>
            <a:chExt cx="12014616" cy="3309279"/>
          </a:xfrm>
        </p:grpSpPr>
        <p:grpSp>
          <p:nvGrpSpPr>
            <p:cNvPr id="6" name="Group 5">
              <a:extLst>
                <a:ext uri="{FF2B5EF4-FFF2-40B4-BE49-F238E27FC236}">
                  <a16:creationId xmlns:a16="http://schemas.microsoft.com/office/drawing/2014/main" id="{83DCF045-9792-9E1E-9A54-66C8C2DD963F}"/>
                </a:ext>
              </a:extLst>
            </p:cNvPr>
            <p:cNvGrpSpPr/>
            <p:nvPr/>
          </p:nvGrpSpPr>
          <p:grpSpPr>
            <a:xfrm>
              <a:off x="88692" y="2117190"/>
              <a:ext cx="12014616" cy="3309279"/>
              <a:chOff x="88692" y="2117190"/>
              <a:chExt cx="12014616" cy="3309279"/>
            </a:xfrm>
          </p:grpSpPr>
          <p:pic>
            <p:nvPicPr>
              <p:cNvPr id="5" name="Picture 4">
                <a:extLst>
                  <a:ext uri="{FF2B5EF4-FFF2-40B4-BE49-F238E27FC236}">
                    <a16:creationId xmlns:a16="http://schemas.microsoft.com/office/drawing/2014/main" id="{70262963-E227-400E-BE10-5AEDAEC320DD}"/>
                  </a:ext>
                </a:extLst>
              </p:cNvPr>
              <p:cNvPicPr>
                <a:picLocks noChangeAspect="1"/>
              </p:cNvPicPr>
              <p:nvPr/>
            </p:nvPicPr>
            <p:blipFill>
              <a:blip r:embed="rId3"/>
              <a:stretch>
                <a:fillRect/>
              </a:stretch>
            </p:blipFill>
            <p:spPr>
              <a:xfrm>
                <a:off x="88692" y="2117190"/>
                <a:ext cx="12014616" cy="3309279"/>
              </a:xfrm>
              <a:prstGeom prst="rect">
                <a:avLst/>
              </a:prstGeom>
            </p:spPr>
          </p:pic>
          <p:pic>
            <p:nvPicPr>
              <p:cNvPr id="3" name="Picture 2">
                <a:extLst>
                  <a:ext uri="{FF2B5EF4-FFF2-40B4-BE49-F238E27FC236}">
                    <a16:creationId xmlns:a16="http://schemas.microsoft.com/office/drawing/2014/main" id="{697E2DC8-C7CC-D6BD-13CC-F75F803CFE45}"/>
                  </a:ext>
                </a:extLst>
              </p:cNvPr>
              <p:cNvPicPr>
                <a:picLocks noChangeAspect="1"/>
              </p:cNvPicPr>
              <p:nvPr/>
            </p:nvPicPr>
            <p:blipFill>
              <a:blip r:embed="rId3"/>
              <a:srcRect l="41502" t="6847" r="52099" b="82754"/>
              <a:stretch>
                <a:fillRect/>
              </a:stretch>
            </p:blipFill>
            <p:spPr>
              <a:xfrm>
                <a:off x="4523448" y="2343366"/>
                <a:ext cx="768744" cy="344137"/>
              </a:xfrm>
              <a:prstGeom prst="rect">
                <a:avLst/>
              </a:prstGeom>
            </p:spPr>
          </p:pic>
          <p:sp>
            <p:nvSpPr>
              <p:cNvPr id="4" name="Rectangle 3">
                <a:extLst>
                  <a:ext uri="{FF2B5EF4-FFF2-40B4-BE49-F238E27FC236}">
                    <a16:creationId xmlns:a16="http://schemas.microsoft.com/office/drawing/2014/main" id="{387B9EBB-EC3A-BF09-5BF8-D80480D66DDE}"/>
                  </a:ext>
                </a:extLst>
              </p:cNvPr>
              <p:cNvSpPr/>
              <p:nvPr/>
            </p:nvSpPr>
            <p:spPr>
              <a:xfrm>
                <a:off x="5251731" y="2387150"/>
                <a:ext cx="574534" cy="267038"/>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 name="Rectangle 6">
              <a:extLst>
                <a:ext uri="{FF2B5EF4-FFF2-40B4-BE49-F238E27FC236}">
                  <a16:creationId xmlns:a16="http://schemas.microsoft.com/office/drawing/2014/main" id="{D9D41CBB-ADE6-632B-0311-2D5E2F180DAC}"/>
                </a:ext>
              </a:extLst>
            </p:cNvPr>
            <p:cNvSpPr/>
            <p:nvPr/>
          </p:nvSpPr>
          <p:spPr>
            <a:xfrm>
              <a:off x="8677519" y="2643757"/>
              <a:ext cx="574534" cy="267038"/>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9" name="TextBox 8">
            <a:extLst>
              <a:ext uri="{FF2B5EF4-FFF2-40B4-BE49-F238E27FC236}">
                <a16:creationId xmlns:a16="http://schemas.microsoft.com/office/drawing/2014/main" id="{53672D50-962E-FEEC-3327-77F2C970C7CF}"/>
              </a:ext>
            </a:extLst>
          </p:cNvPr>
          <p:cNvSpPr txBox="1"/>
          <p:nvPr/>
        </p:nvSpPr>
        <p:spPr>
          <a:xfrm>
            <a:off x="9725491" y="6492875"/>
            <a:ext cx="2466509" cy="307777"/>
          </a:xfrm>
          <a:prstGeom prst="rect">
            <a:avLst/>
          </a:prstGeom>
          <a:noFill/>
        </p:spPr>
        <p:txBody>
          <a:bodyPr wrap="none" rtlCol="0">
            <a:spAutoFit/>
          </a:bodyPr>
          <a:lstStyle/>
          <a:p>
            <a:r>
              <a:rPr lang="en-US" sz="1400" dirty="0">
                <a:solidFill>
                  <a:schemeClr val="tx2">
                    <a:lumMod val="50000"/>
                  </a:schemeClr>
                </a:solidFill>
              </a:rPr>
              <a:t>Rajamanickam et al </a:t>
            </a:r>
            <a:r>
              <a:rPr lang="en-US" sz="1400" i="1" dirty="0">
                <a:solidFill>
                  <a:schemeClr val="tx2">
                    <a:lumMod val="50000"/>
                  </a:schemeClr>
                </a:solidFill>
              </a:rPr>
              <a:t>Blood</a:t>
            </a:r>
            <a:r>
              <a:rPr lang="en-US" sz="1400" dirty="0">
                <a:solidFill>
                  <a:schemeClr val="tx2">
                    <a:lumMod val="50000"/>
                  </a:schemeClr>
                </a:solidFill>
              </a:rPr>
              <a:t> 2026</a:t>
            </a:r>
          </a:p>
        </p:txBody>
      </p:sp>
    </p:spTree>
    <p:extLst>
      <p:ext uri="{BB962C8B-B14F-4D97-AF65-F5344CB8AC3E}">
        <p14:creationId xmlns:p14="http://schemas.microsoft.com/office/powerpoint/2010/main" val="201286644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84AD9276-EE6B-2A70-7B97-983FE19CA71A}"/>
              </a:ext>
            </a:extLst>
          </p:cNvPr>
          <p:cNvGrpSpPr>
            <a:grpSpLocks noChangeAspect="1"/>
          </p:cNvGrpSpPr>
          <p:nvPr/>
        </p:nvGrpSpPr>
        <p:grpSpPr>
          <a:xfrm>
            <a:off x="2324244" y="1714936"/>
            <a:ext cx="7010257" cy="4777939"/>
            <a:chOff x="1178750" y="1364685"/>
            <a:chExt cx="6918125" cy="4178996"/>
          </a:xfrm>
        </p:grpSpPr>
        <p:pic>
          <p:nvPicPr>
            <p:cNvPr id="6" name="Picture 5">
              <a:extLst>
                <a:ext uri="{FF2B5EF4-FFF2-40B4-BE49-F238E27FC236}">
                  <a16:creationId xmlns:a16="http://schemas.microsoft.com/office/drawing/2014/main" id="{14D7B93E-D33B-4A61-98E2-68EA330EFAFA}"/>
                </a:ext>
              </a:extLst>
            </p:cNvPr>
            <p:cNvPicPr>
              <a:picLocks noChangeAspect="1" noChangeArrowheads="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5132084" y="2682335"/>
              <a:ext cx="1306279" cy="785024"/>
            </a:xfrm>
            <a:prstGeom prst="rect">
              <a:avLst/>
            </a:prstGeom>
            <a:noFill/>
            <a:extLst>
              <a:ext uri="{909E8E84-426E-40dd-AFC4-6F175D3DCCD1}">
                <a14:hiddenFill xmlns:a14="http://schemas.microsoft.com/office/drawing/2010/main" xmlns="">
                  <a:solidFill>
                    <a:srgbClr val="FFFFFF"/>
                  </a:solidFill>
                </a14:hiddenFill>
              </a:ext>
            </a:extLst>
          </p:spPr>
        </p:pic>
        <p:pic>
          <p:nvPicPr>
            <p:cNvPr id="7" name="Picture 6" descr="pill.jpg">
              <a:extLst>
                <a:ext uri="{FF2B5EF4-FFF2-40B4-BE49-F238E27FC236}">
                  <a16:creationId xmlns:a16="http://schemas.microsoft.com/office/drawing/2014/main" id="{A948E9F1-067C-2DBF-25D7-72397D7F04A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flipH="1">
              <a:off x="7594421" y="3568041"/>
              <a:ext cx="301047" cy="354301"/>
            </a:xfrm>
            <a:prstGeom prst="rect">
              <a:avLst/>
            </a:prstGeom>
          </p:spPr>
        </p:pic>
        <p:pic>
          <p:nvPicPr>
            <p:cNvPr id="9" name="Picture 12">
              <a:extLst>
                <a:ext uri="{FF2B5EF4-FFF2-40B4-BE49-F238E27FC236}">
                  <a16:creationId xmlns:a16="http://schemas.microsoft.com/office/drawing/2014/main" id="{9B2E4E2A-0CB5-81E0-0330-7FB575C8B1C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78750" y="2355982"/>
              <a:ext cx="547688" cy="139422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pic>
        <p:pic>
          <p:nvPicPr>
            <p:cNvPr id="10" name="Picture 110">
              <a:extLst>
                <a:ext uri="{FF2B5EF4-FFF2-40B4-BE49-F238E27FC236}">
                  <a16:creationId xmlns:a16="http://schemas.microsoft.com/office/drawing/2014/main" id="{FF62E91E-B92D-FAE8-58BB-7C96F5DE94DF}"/>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725361" y="2774549"/>
              <a:ext cx="514350" cy="33147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pic>
        <p:sp>
          <p:nvSpPr>
            <p:cNvPr id="11" name="TextBox 10">
              <a:extLst>
                <a:ext uri="{FF2B5EF4-FFF2-40B4-BE49-F238E27FC236}">
                  <a16:creationId xmlns:a16="http://schemas.microsoft.com/office/drawing/2014/main" id="{0DEBA582-C472-75C5-58DC-4564AD7D476E}"/>
                </a:ext>
              </a:extLst>
            </p:cNvPr>
            <p:cNvSpPr txBox="1"/>
            <p:nvPr/>
          </p:nvSpPr>
          <p:spPr>
            <a:xfrm>
              <a:off x="5304098" y="2020554"/>
              <a:ext cx="1008609" cy="230832"/>
            </a:xfrm>
            <a:prstGeom prst="rect">
              <a:avLst/>
            </a:prstGeom>
            <a:noFill/>
          </p:spPr>
          <p:txBody>
            <a:bodyPr wrap="none" rtlCol="0">
              <a:spAutoFit/>
            </a:bodyPr>
            <a:lstStyle/>
            <a:p>
              <a:r>
                <a:rPr lang="en-US" sz="900" dirty="0">
                  <a:latin typeface="Times New Roman"/>
                  <a:cs typeface="Times New Roman"/>
                </a:rPr>
                <a:t>Disease modeling</a:t>
              </a:r>
            </a:p>
          </p:txBody>
        </p:sp>
        <p:sp>
          <p:nvSpPr>
            <p:cNvPr id="12" name="TextBox 11">
              <a:extLst>
                <a:ext uri="{FF2B5EF4-FFF2-40B4-BE49-F238E27FC236}">
                  <a16:creationId xmlns:a16="http://schemas.microsoft.com/office/drawing/2014/main" id="{F14CD739-E9EF-5212-E422-E2E52AF94D65}"/>
                </a:ext>
              </a:extLst>
            </p:cNvPr>
            <p:cNvSpPr txBox="1"/>
            <p:nvPr/>
          </p:nvSpPr>
          <p:spPr>
            <a:xfrm>
              <a:off x="5272357" y="3403955"/>
              <a:ext cx="1025729" cy="369332"/>
            </a:xfrm>
            <a:prstGeom prst="rect">
              <a:avLst/>
            </a:prstGeom>
            <a:noFill/>
          </p:spPr>
          <p:txBody>
            <a:bodyPr wrap="square" rtlCol="0">
              <a:spAutoFit/>
            </a:bodyPr>
            <a:lstStyle/>
            <a:p>
              <a:pPr algn="ctr"/>
              <a:r>
                <a:rPr lang="en-US" sz="900" dirty="0">
                  <a:latin typeface="Times New Roman"/>
                  <a:cs typeface="Times New Roman"/>
                </a:rPr>
                <a:t>Drug screening &amp; discovery</a:t>
              </a:r>
            </a:p>
          </p:txBody>
        </p:sp>
        <p:sp>
          <p:nvSpPr>
            <p:cNvPr id="13" name="TextBox 12">
              <a:extLst>
                <a:ext uri="{FF2B5EF4-FFF2-40B4-BE49-F238E27FC236}">
                  <a16:creationId xmlns:a16="http://schemas.microsoft.com/office/drawing/2014/main" id="{1C2F3D35-692F-A37A-FC2C-58855D0D90CB}"/>
                </a:ext>
              </a:extLst>
            </p:cNvPr>
            <p:cNvSpPr txBox="1"/>
            <p:nvPr/>
          </p:nvSpPr>
          <p:spPr>
            <a:xfrm>
              <a:off x="1563874" y="3400965"/>
              <a:ext cx="758542" cy="369332"/>
            </a:xfrm>
            <a:prstGeom prst="rect">
              <a:avLst/>
            </a:prstGeom>
            <a:noFill/>
          </p:spPr>
          <p:txBody>
            <a:bodyPr wrap="none" rtlCol="0">
              <a:spAutoFit/>
            </a:bodyPr>
            <a:lstStyle/>
            <a:p>
              <a:pPr algn="ctr"/>
              <a:r>
                <a:rPr lang="en-US" sz="900" dirty="0">
                  <a:latin typeface="Times New Roman"/>
                  <a:cs typeface="Times New Roman"/>
                </a:rPr>
                <a:t>Somatic cell</a:t>
              </a:r>
            </a:p>
            <a:p>
              <a:pPr algn="ctr"/>
              <a:r>
                <a:rPr lang="en-US" sz="900" dirty="0">
                  <a:latin typeface="Times New Roman"/>
                  <a:cs typeface="Times New Roman"/>
                </a:rPr>
                <a:t>(unipotent)</a:t>
              </a:r>
            </a:p>
          </p:txBody>
        </p:sp>
        <p:sp>
          <p:nvSpPr>
            <p:cNvPr id="14" name="TextBox 13">
              <a:extLst>
                <a:ext uri="{FF2B5EF4-FFF2-40B4-BE49-F238E27FC236}">
                  <a16:creationId xmlns:a16="http://schemas.microsoft.com/office/drawing/2014/main" id="{BB5A934E-6892-B104-133F-FA010FA7F884}"/>
                </a:ext>
              </a:extLst>
            </p:cNvPr>
            <p:cNvSpPr txBox="1"/>
            <p:nvPr/>
          </p:nvSpPr>
          <p:spPr>
            <a:xfrm>
              <a:off x="1219840" y="3687235"/>
              <a:ext cx="505267" cy="230832"/>
            </a:xfrm>
            <a:prstGeom prst="rect">
              <a:avLst/>
            </a:prstGeom>
            <a:noFill/>
          </p:spPr>
          <p:txBody>
            <a:bodyPr wrap="none" rtlCol="0">
              <a:spAutoFit/>
            </a:bodyPr>
            <a:lstStyle/>
            <a:p>
              <a:r>
                <a:rPr lang="en-US" sz="900" dirty="0">
                  <a:latin typeface="Times New Roman"/>
                  <a:cs typeface="Times New Roman"/>
                </a:rPr>
                <a:t>Patient</a:t>
              </a:r>
            </a:p>
          </p:txBody>
        </p:sp>
        <p:sp>
          <p:nvSpPr>
            <p:cNvPr id="15" name="TextBox 14">
              <a:extLst>
                <a:ext uri="{FF2B5EF4-FFF2-40B4-BE49-F238E27FC236}">
                  <a16:creationId xmlns:a16="http://schemas.microsoft.com/office/drawing/2014/main" id="{09B3A97A-D96E-BCB7-2689-E65785C29143}"/>
                </a:ext>
              </a:extLst>
            </p:cNvPr>
            <p:cNvSpPr txBox="1"/>
            <p:nvPr/>
          </p:nvSpPr>
          <p:spPr>
            <a:xfrm>
              <a:off x="6681946" y="2007360"/>
              <a:ext cx="1167626" cy="507831"/>
            </a:xfrm>
            <a:prstGeom prst="rect">
              <a:avLst/>
            </a:prstGeom>
            <a:noFill/>
          </p:spPr>
          <p:txBody>
            <a:bodyPr wrap="square" rtlCol="0">
              <a:spAutoFit/>
            </a:bodyPr>
            <a:lstStyle/>
            <a:p>
              <a:pPr algn="ctr"/>
              <a:r>
                <a:rPr lang="en-US" sz="900" dirty="0">
                  <a:latin typeface="Times New Roman"/>
                  <a:cs typeface="Times New Roman"/>
                </a:rPr>
                <a:t>Molecular mechanism of the disease</a:t>
              </a:r>
            </a:p>
          </p:txBody>
        </p:sp>
        <p:sp>
          <p:nvSpPr>
            <p:cNvPr id="16" name="TextBox 15">
              <a:extLst>
                <a:ext uri="{FF2B5EF4-FFF2-40B4-BE49-F238E27FC236}">
                  <a16:creationId xmlns:a16="http://schemas.microsoft.com/office/drawing/2014/main" id="{43D117A5-1CFF-39B9-64A8-8682DF4FAFCD}"/>
                </a:ext>
              </a:extLst>
            </p:cNvPr>
            <p:cNvSpPr txBox="1"/>
            <p:nvPr/>
          </p:nvSpPr>
          <p:spPr>
            <a:xfrm>
              <a:off x="2440824" y="3147481"/>
              <a:ext cx="1083427" cy="369332"/>
            </a:xfrm>
            <a:prstGeom prst="rect">
              <a:avLst/>
            </a:prstGeom>
            <a:noFill/>
          </p:spPr>
          <p:txBody>
            <a:bodyPr wrap="square" rtlCol="0">
              <a:spAutoFit/>
            </a:bodyPr>
            <a:lstStyle/>
            <a:p>
              <a:pPr algn="ctr"/>
              <a:r>
                <a:rPr lang="en-US" sz="900" dirty="0">
                  <a:latin typeface="Times New Roman"/>
                  <a:cs typeface="Times New Roman"/>
                </a:rPr>
                <a:t>Induced pluripotent stem cells</a:t>
              </a:r>
            </a:p>
          </p:txBody>
        </p:sp>
        <p:pic>
          <p:nvPicPr>
            <p:cNvPr id="17" name="Picture 125">
              <a:extLst>
                <a:ext uri="{FF2B5EF4-FFF2-40B4-BE49-F238E27FC236}">
                  <a16:creationId xmlns:a16="http://schemas.microsoft.com/office/drawing/2014/main" id="{598208B6-1BAF-73ED-05B0-EDCF4EFBEDC8}"/>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596867" y="2591727"/>
              <a:ext cx="376710" cy="314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pic>
        <p:sp>
          <p:nvSpPr>
            <p:cNvPr id="18" name="TextBox 17">
              <a:extLst>
                <a:ext uri="{FF2B5EF4-FFF2-40B4-BE49-F238E27FC236}">
                  <a16:creationId xmlns:a16="http://schemas.microsoft.com/office/drawing/2014/main" id="{CC099D25-EF8F-1D7E-FF5F-20AADE4808B3}"/>
                </a:ext>
              </a:extLst>
            </p:cNvPr>
            <p:cNvSpPr txBox="1"/>
            <p:nvPr/>
          </p:nvSpPr>
          <p:spPr>
            <a:xfrm>
              <a:off x="2625841" y="4533098"/>
              <a:ext cx="803425" cy="230832"/>
            </a:xfrm>
            <a:prstGeom prst="rect">
              <a:avLst/>
            </a:prstGeom>
            <a:noFill/>
          </p:spPr>
          <p:txBody>
            <a:bodyPr wrap="none" rtlCol="0">
              <a:spAutoFit/>
            </a:bodyPr>
            <a:lstStyle/>
            <a:p>
              <a:r>
                <a:rPr lang="en-US" sz="900" dirty="0">
                  <a:latin typeface="Times New Roman"/>
                  <a:cs typeface="Times New Roman"/>
                </a:rPr>
                <a:t>Cell therapy?</a:t>
              </a:r>
            </a:p>
          </p:txBody>
        </p:sp>
        <p:pic>
          <p:nvPicPr>
            <p:cNvPr id="19" name="Picture 25">
              <a:extLst>
                <a:ext uri="{FF2B5EF4-FFF2-40B4-BE49-F238E27FC236}">
                  <a16:creationId xmlns:a16="http://schemas.microsoft.com/office/drawing/2014/main" id="{2C5F8D2C-8732-723B-CC7A-E077F4042BCE}"/>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747826" y="2695602"/>
              <a:ext cx="987029" cy="62746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pic>
        <p:cxnSp>
          <p:nvCxnSpPr>
            <p:cNvPr id="20" name="Straight Arrow Connector 19">
              <a:extLst>
                <a:ext uri="{FF2B5EF4-FFF2-40B4-BE49-F238E27FC236}">
                  <a16:creationId xmlns:a16="http://schemas.microsoft.com/office/drawing/2014/main" id="{C490E9A6-AFE7-406B-2B75-4D70B7D2D6F4}"/>
                </a:ext>
              </a:extLst>
            </p:cNvPr>
            <p:cNvCxnSpPr>
              <a:cxnSpLocks/>
              <a:endCxn id="10" idx="1"/>
            </p:cNvCxnSpPr>
            <p:nvPr/>
          </p:nvCxnSpPr>
          <p:spPr>
            <a:xfrm>
              <a:off x="2238394" y="2936881"/>
              <a:ext cx="486968" cy="3404"/>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21" name="Straight Arrow Connector 20">
              <a:extLst>
                <a:ext uri="{FF2B5EF4-FFF2-40B4-BE49-F238E27FC236}">
                  <a16:creationId xmlns:a16="http://schemas.microsoft.com/office/drawing/2014/main" id="{CE6E8B07-19F8-1B34-AB56-4502CAAED35C}"/>
                </a:ext>
              </a:extLst>
            </p:cNvPr>
            <p:cNvCxnSpPr/>
            <p:nvPr/>
          </p:nvCxnSpPr>
          <p:spPr>
            <a:xfrm>
              <a:off x="3265074" y="2940285"/>
              <a:ext cx="475492" cy="3404"/>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22" name="TextBox 21">
              <a:extLst>
                <a:ext uri="{FF2B5EF4-FFF2-40B4-BE49-F238E27FC236}">
                  <a16:creationId xmlns:a16="http://schemas.microsoft.com/office/drawing/2014/main" id="{5976F27C-41F8-CB93-46F1-CAE45A49C5CD}"/>
                </a:ext>
              </a:extLst>
            </p:cNvPr>
            <p:cNvSpPr txBox="1"/>
            <p:nvPr/>
          </p:nvSpPr>
          <p:spPr>
            <a:xfrm>
              <a:off x="2053837" y="2464730"/>
              <a:ext cx="941283" cy="230832"/>
            </a:xfrm>
            <a:prstGeom prst="rect">
              <a:avLst/>
            </a:prstGeom>
            <a:noFill/>
          </p:spPr>
          <p:txBody>
            <a:bodyPr wrap="none" rtlCol="0">
              <a:spAutoFit/>
            </a:bodyPr>
            <a:lstStyle/>
            <a:p>
              <a:r>
                <a:rPr lang="en-US" sz="900" dirty="0">
                  <a:latin typeface="Times New Roman"/>
                  <a:cs typeface="Times New Roman"/>
                </a:rPr>
                <a:t>Reprogramming</a:t>
              </a:r>
            </a:p>
          </p:txBody>
        </p:sp>
        <p:sp>
          <p:nvSpPr>
            <p:cNvPr id="23" name="TextBox 22">
              <a:extLst>
                <a:ext uri="{FF2B5EF4-FFF2-40B4-BE49-F238E27FC236}">
                  <a16:creationId xmlns:a16="http://schemas.microsoft.com/office/drawing/2014/main" id="{30A83D92-1B94-2621-93B4-4B0F293A8804}"/>
                </a:ext>
              </a:extLst>
            </p:cNvPr>
            <p:cNvSpPr txBox="1"/>
            <p:nvPr/>
          </p:nvSpPr>
          <p:spPr>
            <a:xfrm>
              <a:off x="3080951" y="2482728"/>
              <a:ext cx="870751" cy="230832"/>
            </a:xfrm>
            <a:prstGeom prst="rect">
              <a:avLst/>
            </a:prstGeom>
            <a:noFill/>
          </p:spPr>
          <p:txBody>
            <a:bodyPr wrap="none" rtlCol="0">
              <a:spAutoFit/>
            </a:bodyPr>
            <a:lstStyle/>
            <a:p>
              <a:r>
                <a:rPr lang="en-US" sz="900" dirty="0">
                  <a:latin typeface="Times New Roman"/>
                  <a:cs typeface="Times New Roman"/>
                </a:rPr>
                <a:t>Differentiation</a:t>
              </a:r>
            </a:p>
          </p:txBody>
        </p:sp>
        <p:sp>
          <p:nvSpPr>
            <p:cNvPr id="24" name="Curved Down Arrow 37">
              <a:extLst>
                <a:ext uri="{FF2B5EF4-FFF2-40B4-BE49-F238E27FC236}">
                  <a16:creationId xmlns:a16="http://schemas.microsoft.com/office/drawing/2014/main" id="{86EE2341-9148-B9CC-3A2C-AE2BC591AC77}"/>
                </a:ext>
              </a:extLst>
            </p:cNvPr>
            <p:cNvSpPr/>
            <p:nvPr/>
          </p:nvSpPr>
          <p:spPr>
            <a:xfrm rot="10800000">
              <a:off x="1714498" y="4028228"/>
              <a:ext cx="2579690" cy="400678"/>
            </a:xfrm>
            <a:prstGeom prst="curvedDown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50">
                <a:solidFill>
                  <a:schemeClr val="tx1"/>
                </a:solidFill>
              </a:endParaRPr>
            </a:p>
          </p:txBody>
        </p:sp>
        <p:sp>
          <p:nvSpPr>
            <p:cNvPr id="25" name="Curved Down Arrow 38">
              <a:extLst>
                <a:ext uri="{FF2B5EF4-FFF2-40B4-BE49-F238E27FC236}">
                  <a16:creationId xmlns:a16="http://schemas.microsoft.com/office/drawing/2014/main" id="{38E80105-66D4-06A0-D348-407F118AB342}"/>
                </a:ext>
              </a:extLst>
            </p:cNvPr>
            <p:cNvSpPr/>
            <p:nvPr/>
          </p:nvSpPr>
          <p:spPr>
            <a:xfrm rot="10800000">
              <a:off x="1352549" y="4230729"/>
              <a:ext cx="6530743" cy="1312952"/>
            </a:xfrm>
            <a:prstGeom prst="curvedDownArrow">
              <a:avLst>
                <a:gd name="adj1" fmla="val 9713"/>
                <a:gd name="adj2" fmla="val 29343"/>
                <a:gd name="adj3" fmla="val 25000"/>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50" dirty="0">
                <a:solidFill>
                  <a:schemeClr val="tx1"/>
                </a:solidFill>
              </a:endParaRPr>
            </a:p>
          </p:txBody>
        </p:sp>
        <p:sp>
          <p:nvSpPr>
            <p:cNvPr id="26" name="TextBox 25">
              <a:extLst>
                <a:ext uri="{FF2B5EF4-FFF2-40B4-BE49-F238E27FC236}">
                  <a16:creationId xmlns:a16="http://schemas.microsoft.com/office/drawing/2014/main" id="{98324305-4517-56C0-6608-18609353AD2B}"/>
                </a:ext>
              </a:extLst>
            </p:cNvPr>
            <p:cNvSpPr txBox="1"/>
            <p:nvPr/>
          </p:nvSpPr>
          <p:spPr>
            <a:xfrm>
              <a:off x="7408866" y="3726187"/>
              <a:ext cx="688009" cy="230832"/>
            </a:xfrm>
            <a:prstGeom prst="rect">
              <a:avLst/>
            </a:prstGeom>
            <a:noFill/>
          </p:spPr>
          <p:txBody>
            <a:bodyPr wrap="none" rtlCol="0">
              <a:spAutoFit/>
            </a:bodyPr>
            <a:lstStyle/>
            <a:p>
              <a:r>
                <a:rPr lang="en-US" sz="900" dirty="0">
                  <a:solidFill>
                    <a:srgbClr val="000000"/>
                  </a:solidFill>
                  <a:latin typeface="Times New Roman"/>
                  <a:cs typeface="Times New Roman"/>
                </a:rPr>
                <a:t>New drugs</a:t>
              </a:r>
            </a:p>
          </p:txBody>
        </p:sp>
        <p:sp>
          <p:nvSpPr>
            <p:cNvPr id="27" name="TextBox 26">
              <a:extLst>
                <a:ext uri="{FF2B5EF4-FFF2-40B4-BE49-F238E27FC236}">
                  <a16:creationId xmlns:a16="http://schemas.microsoft.com/office/drawing/2014/main" id="{2F3FB245-29FA-F36D-4C5E-8C5D065BDE02}"/>
                </a:ext>
              </a:extLst>
            </p:cNvPr>
            <p:cNvSpPr txBox="1"/>
            <p:nvPr/>
          </p:nvSpPr>
          <p:spPr>
            <a:xfrm>
              <a:off x="6488657" y="4536190"/>
              <a:ext cx="877353" cy="507831"/>
            </a:xfrm>
            <a:prstGeom prst="rect">
              <a:avLst/>
            </a:prstGeom>
            <a:noFill/>
          </p:spPr>
          <p:txBody>
            <a:bodyPr wrap="square" rtlCol="0">
              <a:spAutoFit/>
            </a:bodyPr>
            <a:lstStyle/>
            <a:p>
              <a:pPr algn="ctr"/>
              <a:r>
                <a:rPr lang="en-US" sz="900" dirty="0">
                  <a:latin typeface="Times New Roman"/>
                  <a:cs typeface="Times New Roman"/>
                </a:rPr>
                <a:t>Human clinical trials in a tube</a:t>
              </a:r>
            </a:p>
          </p:txBody>
        </p:sp>
        <p:cxnSp>
          <p:nvCxnSpPr>
            <p:cNvPr id="28" name="Straight Arrow Connector 27">
              <a:extLst>
                <a:ext uri="{FF2B5EF4-FFF2-40B4-BE49-F238E27FC236}">
                  <a16:creationId xmlns:a16="http://schemas.microsoft.com/office/drawing/2014/main" id="{930B885F-0F9D-BD94-AF94-1802D572A343}"/>
                </a:ext>
              </a:extLst>
            </p:cNvPr>
            <p:cNvCxnSpPr/>
            <p:nvPr/>
          </p:nvCxnSpPr>
          <p:spPr>
            <a:xfrm flipV="1">
              <a:off x="4839552" y="2357653"/>
              <a:ext cx="368087" cy="48371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29" name="Straight Arrow Connector 28">
              <a:extLst>
                <a:ext uri="{FF2B5EF4-FFF2-40B4-BE49-F238E27FC236}">
                  <a16:creationId xmlns:a16="http://schemas.microsoft.com/office/drawing/2014/main" id="{43A9C89C-1499-04E5-4B1A-A8D563B86434}"/>
                </a:ext>
              </a:extLst>
            </p:cNvPr>
            <p:cNvCxnSpPr/>
            <p:nvPr/>
          </p:nvCxnSpPr>
          <p:spPr>
            <a:xfrm>
              <a:off x="4839552" y="2969783"/>
              <a:ext cx="425513" cy="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30" name="TextBox 29">
              <a:extLst>
                <a:ext uri="{FF2B5EF4-FFF2-40B4-BE49-F238E27FC236}">
                  <a16:creationId xmlns:a16="http://schemas.microsoft.com/office/drawing/2014/main" id="{03A9BF16-C110-18B1-9B4E-FFEE63AD09E9}"/>
                </a:ext>
              </a:extLst>
            </p:cNvPr>
            <p:cNvSpPr txBox="1"/>
            <p:nvPr/>
          </p:nvSpPr>
          <p:spPr>
            <a:xfrm>
              <a:off x="5272357" y="4527899"/>
              <a:ext cx="1025729" cy="230832"/>
            </a:xfrm>
            <a:prstGeom prst="rect">
              <a:avLst/>
            </a:prstGeom>
            <a:noFill/>
          </p:spPr>
          <p:txBody>
            <a:bodyPr wrap="square" rtlCol="0">
              <a:spAutoFit/>
            </a:bodyPr>
            <a:lstStyle/>
            <a:p>
              <a:pPr algn="ctr"/>
              <a:r>
                <a:rPr lang="en-US" sz="900" dirty="0">
                  <a:latin typeface="Times New Roman"/>
                  <a:cs typeface="Times New Roman"/>
                </a:rPr>
                <a:t>Toxicity testing</a:t>
              </a:r>
            </a:p>
          </p:txBody>
        </p:sp>
        <p:cxnSp>
          <p:nvCxnSpPr>
            <p:cNvPr id="31" name="Straight Arrow Connector 30">
              <a:extLst>
                <a:ext uri="{FF2B5EF4-FFF2-40B4-BE49-F238E27FC236}">
                  <a16:creationId xmlns:a16="http://schemas.microsoft.com/office/drawing/2014/main" id="{BDE2ACBE-78EA-CF5B-B729-D95897B9DA97}"/>
                </a:ext>
              </a:extLst>
            </p:cNvPr>
            <p:cNvCxnSpPr/>
            <p:nvPr/>
          </p:nvCxnSpPr>
          <p:spPr>
            <a:xfrm>
              <a:off x="4839552" y="3106018"/>
              <a:ext cx="368087" cy="620168"/>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32" name="Right Brace 31">
              <a:extLst>
                <a:ext uri="{FF2B5EF4-FFF2-40B4-BE49-F238E27FC236}">
                  <a16:creationId xmlns:a16="http://schemas.microsoft.com/office/drawing/2014/main" id="{A52AAA57-8C08-A530-5D7B-A409BFC2D8C5}"/>
                </a:ext>
              </a:extLst>
            </p:cNvPr>
            <p:cNvSpPr/>
            <p:nvPr/>
          </p:nvSpPr>
          <p:spPr>
            <a:xfrm>
              <a:off x="6244189" y="2616200"/>
              <a:ext cx="220124" cy="2266238"/>
            </a:xfrm>
            <a:prstGeom prst="rightBrace">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sz="1350"/>
            </a:p>
          </p:txBody>
        </p:sp>
        <p:cxnSp>
          <p:nvCxnSpPr>
            <p:cNvPr id="33" name="Straight Arrow Connector 32">
              <a:extLst>
                <a:ext uri="{FF2B5EF4-FFF2-40B4-BE49-F238E27FC236}">
                  <a16:creationId xmlns:a16="http://schemas.microsoft.com/office/drawing/2014/main" id="{67FA829D-0791-25A5-1294-20CEC42FCE1C}"/>
                </a:ext>
              </a:extLst>
            </p:cNvPr>
            <p:cNvCxnSpPr/>
            <p:nvPr/>
          </p:nvCxnSpPr>
          <p:spPr>
            <a:xfrm flipH="1">
              <a:off x="5782510" y="2234308"/>
              <a:ext cx="5423" cy="278855"/>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34" name="TextBox 33">
              <a:extLst>
                <a:ext uri="{FF2B5EF4-FFF2-40B4-BE49-F238E27FC236}">
                  <a16:creationId xmlns:a16="http://schemas.microsoft.com/office/drawing/2014/main" id="{31A97B26-64F8-161B-E046-4B2CA1A7FC56}"/>
                </a:ext>
              </a:extLst>
            </p:cNvPr>
            <p:cNvSpPr txBox="1"/>
            <p:nvPr/>
          </p:nvSpPr>
          <p:spPr>
            <a:xfrm>
              <a:off x="3631272" y="3320605"/>
              <a:ext cx="1220140" cy="369332"/>
            </a:xfrm>
            <a:prstGeom prst="rect">
              <a:avLst/>
            </a:prstGeom>
            <a:noFill/>
          </p:spPr>
          <p:txBody>
            <a:bodyPr wrap="square" rtlCol="0">
              <a:spAutoFit/>
            </a:bodyPr>
            <a:lstStyle/>
            <a:p>
              <a:pPr algn="ctr"/>
              <a:r>
                <a:rPr lang="en-US" sz="900" dirty="0">
                  <a:latin typeface="Times New Roman"/>
                  <a:cs typeface="Times New Roman"/>
                </a:rPr>
                <a:t>Specialized differentiated cells</a:t>
              </a:r>
            </a:p>
          </p:txBody>
        </p:sp>
        <p:cxnSp>
          <p:nvCxnSpPr>
            <p:cNvPr id="35" name="Straight Arrow Connector 34">
              <a:extLst>
                <a:ext uri="{FF2B5EF4-FFF2-40B4-BE49-F238E27FC236}">
                  <a16:creationId xmlns:a16="http://schemas.microsoft.com/office/drawing/2014/main" id="{E7352E91-3DF2-1C0E-2A5B-E3EE88CFAAC2}"/>
                </a:ext>
              </a:extLst>
            </p:cNvPr>
            <p:cNvCxnSpPr>
              <a:cxnSpLocks/>
            </p:cNvCxnSpPr>
            <p:nvPr/>
          </p:nvCxnSpPr>
          <p:spPr>
            <a:xfrm>
              <a:off x="6299751" y="1856030"/>
              <a:ext cx="494081" cy="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36" name="Straight Arrow Connector 35">
              <a:extLst>
                <a:ext uri="{FF2B5EF4-FFF2-40B4-BE49-F238E27FC236}">
                  <a16:creationId xmlns:a16="http://schemas.microsoft.com/office/drawing/2014/main" id="{CE224FFF-69F5-09B0-9CA4-E9962411EF5C}"/>
                </a:ext>
              </a:extLst>
            </p:cNvPr>
            <p:cNvCxnSpPr/>
            <p:nvPr/>
          </p:nvCxnSpPr>
          <p:spPr>
            <a:xfrm>
              <a:off x="6992645" y="3755064"/>
              <a:ext cx="475492" cy="3404"/>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pic>
          <p:nvPicPr>
            <p:cNvPr id="37" name="Picture 36">
              <a:extLst>
                <a:ext uri="{FF2B5EF4-FFF2-40B4-BE49-F238E27FC236}">
                  <a16:creationId xmlns:a16="http://schemas.microsoft.com/office/drawing/2014/main" id="{8AA2F5AF-4E2E-9624-2248-53B075BDBA8D}"/>
                </a:ext>
              </a:extLst>
            </p:cNvPr>
            <p:cNvPicPr>
              <a:picLocks noChangeAspect="1"/>
            </p:cNvPicPr>
            <p:nvPr/>
          </p:nvPicPr>
          <p:blipFill>
            <a:blip r:embed="rId8"/>
            <a:stretch>
              <a:fillRect/>
            </a:stretch>
          </p:blipFill>
          <p:spPr>
            <a:xfrm>
              <a:off x="6732637" y="2936879"/>
              <a:ext cx="476358" cy="1596218"/>
            </a:xfrm>
            <a:prstGeom prst="rect">
              <a:avLst/>
            </a:prstGeom>
          </p:spPr>
        </p:pic>
        <p:pic>
          <p:nvPicPr>
            <p:cNvPr id="38" name="Picture 5">
              <a:extLst>
                <a:ext uri="{FF2B5EF4-FFF2-40B4-BE49-F238E27FC236}">
                  <a16:creationId xmlns:a16="http://schemas.microsoft.com/office/drawing/2014/main" id="{7FB3CA5F-0A24-7A51-1C13-B82943FEA73E}"/>
                </a:ext>
              </a:extLst>
            </p:cNvPr>
            <p:cNvPicPr>
              <a:picLocks noChangeAspect="1" noChangeArrowheads="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5132084" y="1364685"/>
              <a:ext cx="1306279" cy="785024"/>
            </a:xfrm>
            <a:prstGeom prst="rect">
              <a:avLst/>
            </a:prstGeom>
            <a:noFill/>
            <a:extLst>
              <a:ext uri="{909E8E84-426E-40dd-AFC4-6F175D3DCCD1}">
                <a14:hiddenFill xmlns:a14="http://schemas.microsoft.com/office/drawing/2010/main" xmlns="">
                  <a:solidFill>
                    <a:srgbClr val="FFFFFF"/>
                  </a:solidFill>
                </a14:hiddenFill>
              </a:ext>
            </a:extLst>
          </p:spPr>
        </p:pic>
        <p:pic>
          <p:nvPicPr>
            <p:cNvPr id="39" name="Picture 5">
              <a:extLst>
                <a:ext uri="{FF2B5EF4-FFF2-40B4-BE49-F238E27FC236}">
                  <a16:creationId xmlns:a16="http://schemas.microsoft.com/office/drawing/2014/main" id="{CF128785-2A90-C24D-7256-B937899F0F3B}"/>
                </a:ext>
              </a:extLst>
            </p:cNvPr>
            <p:cNvPicPr>
              <a:picLocks noChangeAspect="1" noChangeArrowheads="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5132084" y="3837770"/>
              <a:ext cx="1306279" cy="785024"/>
            </a:xfrm>
            <a:prstGeom prst="rect">
              <a:avLst/>
            </a:prstGeom>
            <a:noFill/>
            <a:extLst>
              <a:ext uri="{909E8E84-426E-40dd-AFC4-6F175D3DCCD1}">
                <a14:hiddenFill xmlns:a14="http://schemas.microsoft.com/office/drawing/2010/main" xmlns="">
                  <a:solidFill>
                    <a:srgbClr val="FFFFFF"/>
                  </a:solidFill>
                </a14:hiddenFill>
              </a:ext>
            </a:extLst>
          </p:spPr>
        </p:pic>
        <p:grpSp>
          <p:nvGrpSpPr>
            <p:cNvPr id="40" name="Group 39">
              <a:extLst>
                <a:ext uri="{FF2B5EF4-FFF2-40B4-BE49-F238E27FC236}">
                  <a16:creationId xmlns:a16="http://schemas.microsoft.com/office/drawing/2014/main" id="{B72D38D5-DF80-B6A5-EA46-D19A247D9E26}"/>
                </a:ext>
              </a:extLst>
            </p:cNvPr>
            <p:cNvGrpSpPr>
              <a:grpSpLocks noChangeAspect="1"/>
            </p:cNvGrpSpPr>
            <p:nvPr/>
          </p:nvGrpSpPr>
          <p:grpSpPr>
            <a:xfrm>
              <a:off x="1724962" y="2540392"/>
              <a:ext cx="436367" cy="780536"/>
              <a:chOff x="1676400" y="1460680"/>
              <a:chExt cx="1163638" cy="2081429"/>
            </a:xfrm>
          </p:grpSpPr>
          <p:pic>
            <p:nvPicPr>
              <p:cNvPr id="44" name="Picture 5">
                <a:extLst>
                  <a:ext uri="{FF2B5EF4-FFF2-40B4-BE49-F238E27FC236}">
                    <a16:creationId xmlns:a16="http://schemas.microsoft.com/office/drawing/2014/main" id="{027ED85A-C786-B07D-D23C-50E48EC2475A}"/>
                  </a:ext>
                </a:extLst>
              </p:cNvPr>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1787526" y="2969022"/>
                <a:ext cx="941387" cy="57308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pic>
          <p:pic>
            <p:nvPicPr>
              <p:cNvPr id="45" name="Picture 6">
                <a:extLst>
                  <a:ext uri="{FF2B5EF4-FFF2-40B4-BE49-F238E27FC236}">
                    <a16:creationId xmlns:a16="http://schemas.microsoft.com/office/drawing/2014/main" id="{1CF3A664-BFD2-36E9-2EE2-5BFE105D8B61}"/>
                  </a:ext>
                </a:extLst>
              </p:cNvPr>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1803400" y="1460680"/>
                <a:ext cx="909638" cy="6223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pic>
          <p:pic>
            <p:nvPicPr>
              <p:cNvPr id="46" name="Picture 7">
                <a:extLst>
                  <a:ext uri="{FF2B5EF4-FFF2-40B4-BE49-F238E27FC236}">
                    <a16:creationId xmlns:a16="http://schemas.microsoft.com/office/drawing/2014/main" id="{C7FE22D2-8EB1-26E7-D345-A91EF53D7EB0}"/>
                  </a:ext>
                </a:extLst>
              </p:cNvPr>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1676400" y="2263270"/>
                <a:ext cx="1163638" cy="52546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pic>
        </p:grpSp>
        <p:pic>
          <p:nvPicPr>
            <p:cNvPr id="41" name="Picture 125">
              <a:extLst>
                <a:ext uri="{FF2B5EF4-FFF2-40B4-BE49-F238E27FC236}">
                  <a16:creationId xmlns:a16="http://schemas.microsoft.com/office/drawing/2014/main" id="{AC5DD903-1257-88F5-DEBE-7868C8BD6507}"/>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596867" y="3776836"/>
              <a:ext cx="376710" cy="314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pic>
        <p:pic>
          <p:nvPicPr>
            <p:cNvPr id="42" name="Picture 41">
              <a:extLst>
                <a:ext uri="{FF2B5EF4-FFF2-40B4-BE49-F238E27FC236}">
                  <a16:creationId xmlns:a16="http://schemas.microsoft.com/office/drawing/2014/main" id="{2F155F1A-AECD-415A-42DA-41E687698284}"/>
                </a:ext>
              </a:extLst>
            </p:cNvPr>
            <p:cNvPicPr>
              <a:picLocks noChangeAspect="1"/>
            </p:cNvPicPr>
            <p:nvPr/>
          </p:nvPicPr>
          <p:blipFill>
            <a:blip r:embed="rId12"/>
            <a:stretch>
              <a:fillRect/>
            </a:stretch>
          </p:blipFill>
          <p:spPr>
            <a:xfrm>
              <a:off x="6926678" y="1630636"/>
              <a:ext cx="657908" cy="419856"/>
            </a:xfrm>
            <a:prstGeom prst="rect">
              <a:avLst/>
            </a:prstGeom>
          </p:spPr>
        </p:pic>
        <p:sp>
          <p:nvSpPr>
            <p:cNvPr id="43" name="Equal 2">
              <a:extLst>
                <a:ext uri="{FF2B5EF4-FFF2-40B4-BE49-F238E27FC236}">
                  <a16:creationId xmlns:a16="http://schemas.microsoft.com/office/drawing/2014/main" id="{0CABA63C-E970-F513-A9E3-76D645929C09}"/>
                </a:ext>
              </a:extLst>
            </p:cNvPr>
            <p:cNvSpPr/>
            <p:nvPr/>
          </p:nvSpPr>
          <p:spPr>
            <a:xfrm>
              <a:off x="6459502" y="3662644"/>
              <a:ext cx="334330" cy="169139"/>
            </a:xfrm>
            <a:prstGeom prst="mathEqual">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50">
                <a:solidFill>
                  <a:schemeClr val="tx1"/>
                </a:solidFill>
              </a:endParaRPr>
            </a:p>
          </p:txBody>
        </p:sp>
      </p:grpSp>
      <p:sp>
        <p:nvSpPr>
          <p:cNvPr id="5" name="Title 4">
            <a:extLst>
              <a:ext uri="{FF2B5EF4-FFF2-40B4-BE49-F238E27FC236}">
                <a16:creationId xmlns:a16="http://schemas.microsoft.com/office/drawing/2014/main" id="{07C331A5-A671-CF6E-0513-CE9BDC781DC4}"/>
              </a:ext>
            </a:extLst>
          </p:cNvPr>
          <p:cNvSpPr>
            <a:spLocks noGrp="1"/>
          </p:cNvSpPr>
          <p:nvPr>
            <p:ph type="title"/>
          </p:nvPr>
        </p:nvSpPr>
        <p:spPr/>
        <p:txBody>
          <a:bodyPr/>
          <a:lstStyle/>
          <a:p>
            <a:r>
              <a:rPr lang="en-US" b="1" dirty="0">
                <a:latin typeface="Calibri  "/>
              </a:rPr>
              <a:t>Induced pluripotent stem cell (iPSC)  modeling of human disease</a:t>
            </a:r>
          </a:p>
        </p:txBody>
      </p:sp>
    </p:spTree>
    <p:extLst>
      <p:ext uri="{BB962C8B-B14F-4D97-AF65-F5344CB8AC3E}">
        <p14:creationId xmlns:p14="http://schemas.microsoft.com/office/powerpoint/2010/main" val="113845226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44A6D3B4-60BD-AF7D-78BC-9CA4D80B11F0}"/>
              </a:ext>
            </a:extLst>
          </p:cNvPr>
          <p:cNvPicPr>
            <a:picLocks noChangeAspect="1"/>
          </p:cNvPicPr>
          <p:nvPr/>
        </p:nvPicPr>
        <p:blipFill>
          <a:blip r:embed="rId3"/>
          <a:srcRect t="12043"/>
          <a:stretch/>
        </p:blipFill>
        <p:spPr>
          <a:xfrm>
            <a:off x="2627483" y="1385453"/>
            <a:ext cx="2801928" cy="2188827"/>
          </a:xfrm>
          <a:prstGeom prst="rect">
            <a:avLst/>
          </a:prstGeom>
        </p:spPr>
      </p:pic>
      <p:sp>
        <p:nvSpPr>
          <p:cNvPr id="2" name="Title 1">
            <a:extLst>
              <a:ext uri="{FF2B5EF4-FFF2-40B4-BE49-F238E27FC236}">
                <a16:creationId xmlns:a16="http://schemas.microsoft.com/office/drawing/2014/main" id="{BC66F281-EFBD-92CF-1B22-35679947FE91}"/>
              </a:ext>
            </a:extLst>
          </p:cNvPr>
          <p:cNvSpPr>
            <a:spLocks noGrp="1"/>
          </p:cNvSpPr>
          <p:nvPr>
            <p:ph type="title"/>
          </p:nvPr>
        </p:nvSpPr>
        <p:spPr>
          <a:xfrm>
            <a:off x="550026" y="365125"/>
            <a:ext cx="10515600" cy="854075"/>
          </a:xfrm>
        </p:spPr>
        <p:txBody>
          <a:bodyPr>
            <a:normAutofit fontScale="90000"/>
          </a:bodyPr>
          <a:lstStyle/>
          <a:p>
            <a:r>
              <a:rPr lang="en-US" sz="4000" b="1" dirty="0">
                <a:latin typeface="Calibri  "/>
              </a:rPr>
              <a:t>Generating isogenic iPSCs from histiocytosis patients</a:t>
            </a:r>
          </a:p>
        </p:txBody>
      </p:sp>
      <p:pic>
        <p:nvPicPr>
          <p:cNvPr id="19" name="Picture 12" descr="Picture 12">
            <a:extLst>
              <a:ext uri="{FF2B5EF4-FFF2-40B4-BE49-F238E27FC236}">
                <a16:creationId xmlns:a16="http://schemas.microsoft.com/office/drawing/2014/main" id="{E3047DD2-2176-19C5-0DC3-82C63C8F1CBE}"/>
              </a:ext>
            </a:extLst>
          </p:cNvPr>
          <p:cNvPicPr>
            <a:picLocks noChangeAspect="1"/>
          </p:cNvPicPr>
          <p:nvPr/>
        </p:nvPicPr>
        <p:blipFill>
          <a:blip r:embed="rId4"/>
          <a:srcRect l="23768" r="34697" b="71320"/>
          <a:stretch/>
        </p:blipFill>
        <p:spPr>
          <a:xfrm>
            <a:off x="5614285" y="1569763"/>
            <a:ext cx="6243398" cy="3017738"/>
          </a:xfrm>
          <a:prstGeom prst="rect">
            <a:avLst/>
          </a:prstGeom>
          <a:ln w="12700">
            <a:miter lim="400000"/>
          </a:ln>
        </p:spPr>
      </p:pic>
      <p:pic>
        <p:nvPicPr>
          <p:cNvPr id="1026" name="Picture 2" descr="Reprogramming peripheral blood mononuclear cells (PBMCs) using the  Cellartis DEF-CS 500 Culture System">
            <a:extLst>
              <a:ext uri="{FF2B5EF4-FFF2-40B4-BE49-F238E27FC236}">
                <a16:creationId xmlns:a16="http://schemas.microsoft.com/office/drawing/2014/main" id="{D2337E4B-B897-472F-23DF-8960D965489B}"/>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994127" y="4511888"/>
            <a:ext cx="2439746" cy="1884704"/>
          </a:xfrm>
          <a:prstGeom prst="rect">
            <a:avLst/>
          </a:prstGeom>
          <a:noFill/>
          <a:extLst>
            <a:ext uri="{909E8E84-426E-40DD-AFC4-6F175D3DCCD1}">
              <a14:hiddenFill xmlns:a14="http://schemas.microsoft.com/office/drawing/2010/main">
                <a:solidFill>
                  <a:srgbClr val="FFFFFF"/>
                </a:solidFill>
              </a14:hiddenFill>
            </a:ext>
          </a:extLst>
        </p:spPr>
      </p:pic>
      <p:cxnSp>
        <p:nvCxnSpPr>
          <p:cNvPr id="25" name="Straight Connector 24">
            <a:extLst>
              <a:ext uri="{FF2B5EF4-FFF2-40B4-BE49-F238E27FC236}">
                <a16:creationId xmlns:a16="http://schemas.microsoft.com/office/drawing/2014/main" id="{6A742DD5-04D4-78E6-A972-0FF08C21FC55}"/>
              </a:ext>
            </a:extLst>
          </p:cNvPr>
          <p:cNvCxnSpPr>
            <a:cxnSpLocks/>
          </p:cNvCxnSpPr>
          <p:nvPr/>
        </p:nvCxnSpPr>
        <p:spPr>
          <a:xfrm flipH="1">
            <a:off x="5309128" y="3300360"/>
            <a:ext cx="947266" cy="1125065"/>
          </a:xfrm>
          <a:prstGeom prst="line">
            <a:avLst/>
          </a:prstGeom>
          <a:ln w="19050"/>
        </p:spPr>
        <p:style>
          <a:lnRef idx="1">
            <a:schemeClr val="dk1"/>
          </a:lnRef>
          <a:fillRef idx="0">
            <a:schemeClr val="dk1"/>
          </a:fillRef>
          <a:effectRef idx="0">
            <a:schemeClr val="dk1"/>
          </a:effectRef>
          <a:fontRef idx="minor">
            <a:schemeClr val="tx1"/>
          </a:fontRef>
        </p:style>
      </p:cxnSp>
      <p:cxnSp>
        <p:nvCxnSpPr>
          <p:cNvPr id="27" name="Straight Connector 26">
            <a:extLst>
              <a:ext uri="{FF2B5EF4-FFF2-40B4-BE49-F238E27FC236}">
                <a16:creationId xmlns:a16="http://schemas.microsoft.com/office/drawing/2014/main" id="{3D660360-D665-C05C-EF60-9E31C5B523AF}"/>
              </a:ext>
            </a:extLst>
          </p:cNvPr>
          <p:cNvCxnSpPr>
            <a:cxnSpLocks/>
          </p:cNvCxnSpPr>
          <p:nvPr/>
        </p:nvCxnSpPr>
        <p:spPr>
          <a:xfrm>
            <a:off x="6256394" y="3287660"/>
            <a:ext cx="984213" cy="1137765"/>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pic>
        <p:nvPicPr>
          <p:cNvPr id="29" name="Picture 28">
            <a:extLst>
              <a:ext uri="{FF2B5EF4-FFF2-40B4-BE49-F238E27FC236}">
                <a16:creationId xmlns:a16="http://schemas.microsoft.com/office/drawing/2014/main" id="{4E694727-9FE8-9385-10A1-92B63E65ED2D}"/>
              </a:ext>
            </a:extLst>
          </p:cNvPr>
          <p:cNvPicPr>
            <a:picLocks noChangeAspect="1"/>
          </p:cNvPicPr>
          <p:nvPr/>
        </p:nvPicPr>
        <p:blipFill>
          <a:blip r:embed="rId6"/>
          <a:stretch>
            <a:fillRect/>
          </a:stretch>
        </p:blipFill>
        <p:spPr>
          <a:xfrm>
            <a:off x="1020481" y="2357579"/>
            <a:ext cx="1772237" cy="1752419"/>
          </a:xfrm>
          <a:prstGeom prst="rect">
            <a:avLst/>
          </a:prstGeom>
        </p:spPr>
      </p:pic>
      <p:sp>
        <p:nvSpPr>
          <p:cNvPr id="30" name="TextBox 29">
            <a:extLst>
              <a:ext uri="{FF2B5EF4-FFF2-40B4-BE49-F238E27FC236}">
                <a16:creationId xmlns:a16="http://schemas.microsoft.com/office/drawing/2014/main" id="{7DD68CBE-D11A-65AF-6C5C-B57BC820DF66}"/>
              </a:ext>
            </a:extLst>
          </p:cNvPr>
          <p:cNvSpPr txBox="1"/>
          <p:nvPr/>
        </p:nvSpPr>
        <p:spPr>
          <a:xfrm>
            <a:off x="1361835" y="4106745"/>
            <a:ext cx="1374094" cy="369332"/>
          </a:xfrm>
          <a:prstGeom prst="rect">
            <a:avLst/>
          </a:prstGeom>
          <a:noFill/>
        </p:spPr>
        <p:txBody>
          <a:bodyPr wrap="none" rtlCol="0">
            <a:spAutoFit/>
          </a:bodyPr>
          <a:lstStyle/>
          <a:p>
            <a:r>
              <a:rPr lang="en-US" dirty="0"/>
              <a:t>BRAF V600E </a:t>
            </a:r>
          </a:p>
        </p:txBody>
      </p:sp>
      <p:sp>
        <p:nvSpPr>
          <p:cNvPr id="31" name="TextBox 30">
            <a:extLst>
              <a:ext uri="{FF2B5EF4-FFF2-40B4-BE49-F238E27FC236}">
                <a16:creationId xmlns:a16="http://schemas.microsoft.com/office/drawing/2014/main" id="{2202FC3C-D652-AB46-52B3-95C7EEC3E79D}"/>
              </a:ext>
            </a:extLst>
          </p:cNvPr>
          <p:cNvSpPr txBox="1"/>
          <p:nvPr/>
        </p:nvSpPr>
        <p:spPr>
          <a:xfrm rot="16200000">
            <a:off x="363406" y="2959235"/>
            <a:ext cx="1133002" cy="369332"/>
          </a:xfrm>
          <a:prstGeom prst="rect">
            <a:avLst/>
          </a:prstGeom>
          <a:noFill/>
        </p:spPr>
        <p:txBody>
          <a:bodyPr wrap="none" rtlCol="0">
            <a:spAutoFit/>
          </a:bodyPr>
          <a:lstStyle/>
          <a:p>
            <a:r>
              <a:rPr lang="en-US" dirty="0"/>
              <a:t>Live/Dead</a:t>
            </a:r>
          </a:p>
        </p:txBody>
      </p:sp>
      <p:pic>
        <p:nvPicPr>
          <p:cNvPr id="32" name="Picture 31">
            <a:extLst>
              <a:ext uri="{FF2B5EF4-FFF2-40B4-BE49-F238E27FC236}">
                <a16:creationId xmlns:a16="http://schemas.microsoft.com/office/drawing/2014/main" id="{8D89D7DD-BC4E-C1F3-13FC-371CEBD19BBB}"/>
              </a:ext>
            </a:extLst>
          </p:cNvPr>
          <p:cNvPicPr>
            <a:picLocks noChangeAspect="1"/>
          </p:cNvPicPr>
          <p:nvPr/>
        </p:nvPicPr>
        <p:blipFill rotWithShape="1">
          <a:blip r:embed="rId7"/>
          <a:srcRect l="68574"/>
          <a:stretch/>
        </p:blipFill>
        <p:spPr>
          <a:xfrm>
            <a:off x="2241965" y="5103174"/>
            <a:ext cx="1036040" cy="595928"/>
          </a:xfrm>
          <a:prstGeom prst="rect">
            <a:avLst/>
          </a:prstGeom>
        </p:spPr>
      </p:pic>
      <p:pic>
        <p:nvPicPr>
          <p:cNvPr id="33" name="Picture 32">
            <a:extLst>
              <a:ext uri="{FF2B5EF4-FFF2-40B4-BE49-F238E27FC236}">
                <a16:creationId xmlns:a16="http://schemas.microsoft.com/office/drawing/2014/main" id="{5E1A69FD-3D42-6392-592F-6A06DA4D4044}"/>
              </a:ext>
            </a:extLst>
          </p:cNvPr>
          <p:cNvPicPr>
            <a:picLocks noChangeAspect="1"/>
          </p:cNvPicPr>
          <p:nvPr/>
        </p:nvPicPr>
        <p:blipFill rotWithShape="1">
          <a:blip r:embed="rId7"/>
          <a:srcRect r="61940"/>
          <a:stretch/>
        </p:blipFill>
        <p:spPr>
          <a:xfrm>
            <a:off x="863086" y="5103174"/>
            <a:ext cx="1254730" cy="595928"/>
          </a:xfrm>
          <a:prstGeom prst="rect">
            <a:avLst/>
          </a:prstGeom>
        </p:spPr>
      </p:pic>
      <p:sp>
        <p:nvSpPr>
          <p:cNvPr id="34" name="TextBox 33">
            <a:extLst>
              <a:ext uri="{FF2B5EF4-FFF2-40B4-BE49-F238E27FC236}">
                <a16:creationId xmlns:a16="http://schemas.microsoft.com/office/drawing/2014/main" id="{D35DF56E-276E-C5CD-6A7E-316D2F4C4675}"/>
              </a:ext>
            </a:extLst>
          </p:cNvPr>
          <p:cNvSpPr txBox="1"/>
          <p:nvPr/>
        </p:nvSpPr>
        <p:spPr>
          <a:xfrm rot="18245037">
            <a:off x="865399" y="4555712"/>
            <a:ext cx="3256068" cy="1733808"/>
          </a:xfrm>
          <a:prstGeom prst="rect">
            <a:avLst/>
          </a:prstGeom>
          <a:noFill/>
        </p:spPr>
        <p:txBody>
          <a:bodyPr wrap="square" rtlCol="0">
            <a:spAutoFit/>
          </a:bodyPr>
          <a:lstStyle/>
          <a:p>
            <a:pPr>
              <a:spcAft>
                <a:spcPts val="500"/>
              </a:spcAft>
            </a:pPr>
            <a:r>
              <a:rPr lang="en-US" b="1" dirty="0">
                <a:latin typeface="+mj-lt"/>
                <a:cs typeface="Times New Roman" panose="02020603050405020304" pitchFamily="18" charset="0"/>
              </a:rPr>
              <a:t>BRAF</a:t>
            </a:r>
          </a:p>
          <a:p>
            <a:pPr>
              <a:spcAft>
                <a:spcPts val="500"/>
              </a:spcAft>
            </a:pPr>
            <a:r>
              <a:rPr lang="en-US" b="1" dirty="0">
                <a:latin typeface="+mj-lt"/>
                <a:cs typeface="Times New Roman" panose="02020603050405020304" pitchFamily="18" charset="0"/>
              </a:rPr>
              <a:t>    V600E</a:t>
            </a:r>
          </a:p>
          <a:p>
            <a:pPr>
              <a:spcAft>
                <a:spcPts val="500"/>
              </a:spcAft>
            </a:pPr>
            <a:endParaRPr lang="en-US" b="1" dirty="0">
              <a:latin typeface="+mj-lt"/>
              <a:cs typeface="Times New Roman" panose="02020603050405020304" pitchFamily="18" charset="0"/>
            </a:endParaRPr>
          </a:p>
          <a:p>
            <a:pPr>
              <a:spcAft>
                <a:spcPts val="500"/>
              </a:spcAft>
            </a:pPr>
            <a:r>
              <a:rPr lang="en-US" b="1" dirty="0">
                <a:latin typeface="+mj-lt"/>
                <a:cs typeface="Times New Roman" panose="02020603050405020304" pitchFamily="18" charset="0"/>
              </a:rPr>
              <a:t>               BRAF</a:t>
            </a:r>
          </a:p>
          <a:p>
            <a:pPr>
              <a:spcAft>
                <a:spcPts val="500"/>
              </a:spcAft>
            </a:pPr>
            <a:r>
              <a:rPr lang="en-US" b="1" dirty="0">
                <a:latin typeface="+mj-lt"/>
                <a:cs typeface="Times New Roman" panose="02020603050405020304" pitchFamily="18" charset="0"/>
              </a:rPr>
              <a:t>	V600E</a:t>
            </a:r>
          </a:p>
        </p:txBody>
      </p:sp>
      <p:sp>
        <p:nvSpPr>
          <p:cNvPr id="35" name="TextBox 34">
            <a:extLst>
              <a:ext uri="{FF2B5EF4-FFF2-40B4-BE49-F238E27FC236}">
                <a16:creationId xmlns:a16="http://schemas.microsoft.com/office/drawing/2014/main" id="{C76C4359-5549-2F6C-4265-4A455A66F881}"/>
              </a:ext>
            </a:extLst>
          </p:cNvPr>
          <p:cNvSpPr txBox="1"/>
          <p:nvPr/>
        </p:nvSpPr>
        <p:spPr>
          <a:xfrm>
            <a:off x="888324" y="4762590"/>
            <a:ext cx="2412392" cy="369332"/>
          </a:xfrm>
          <a:prstGeom prst="rect">
            <a:avLst/>
          </a:prstGeom>
          <a:noFill/>
        </p:spPr>
        <p:txBody>
          <a:bodyPr wrap="none" rtlCol="0">
            <a:spAutoFit/>
          </a:bodyPr>
          <a:lstStyle/>
          <a:p>
            <a:r>
              <a:rPr lang="en-US" b="1" dirty="0"/>
              <a:t>LCH Patient        Control</a:t>
            </a:r>
          </a:p>
        </p:txBody>
      </p:sp>
      <p:pic>
        <p:nvPicPr>
          <p:cNvPr id="36" name="Picture 35">
            <a:extLst>
              <a:ext uri="{FF2B5EF4-FFF2-40B4-BE49-F238E27FC236}">
                <a16:creationId xmlns:a16="http://schemas.microsoft.com/office/drawing/2014/main" id="{B7179EE3-D069-B0D7-5F28-714F555D44FD}"/>
              </a:ext>
            </a:extLst>
          </p:cNvPr>
          <p:cNvPicPr>
            <a:picLocks noChangeAspect="1"/>
          </p:cNvPicPr>
          <p:nvPr/>
        </p:nvPicPr>
        <p:blipFill rotWithShape="1">
          <a:blip r:embed="rId8"/>
          <a:srcRect b="1270"/>
          <a:stretch/>
        </p:blipFill>
        <p:spPr>
          <a:xfrm>
            <a:off x="9865744" y="5319819"/>
            <a:ext cx="1350002" cy="1092944"/>
          </a:xfrm>
          <a:prstGeom prst="rect">
            <a:avLst/>
          </a:prstGeom>
        </p:spPr>
      </p:pic>
      <p:pic>
        <p:nvPicPr>
          <p:cNvPr id="37" name="Picture 36">
            <a:extLst>
              <a:ext uri="{FF2B5EF4-FFF2-40B4-BE49-F238E27FC236}">
                <a16:creationId xmlns:a16="http://schemas.microsoft.com/office/drawing/2014/main" id="{0EC6308C-54D8-2C93-440F-65D82215B743}"/>
              </a:ext>
            </a:extLst>
          </p:cNvPr>
          <p:cNvPicPr>
            <a:picLocks noChangeAspect="1"/>
          </p:cNvPicPr>
          <p:nvPr/>
        </p:nvPicPr>
        <p:blipFill rotWithShape="1">
          <a:blip r:embed="rId9"/>
          <a:srcRect b="1583"/>
          <a:stretch/>
        </p:blipFill>
        <p:spPr>
          <a:xfrm>
            <a:off x="9884428" y="4039318"/>
            <a:ext cx="1354117" cy="1096366"/>
          </a:xfrm>
          <a:prstGeom prst="rect">
            <a:avLst/>
          </a:prstGeom>
        </p:spPr>
      </p:pic>
      <p:sp>
        <p:nvSpPr>
          <p:cNvPr id="38" name="Rectangle 37">
            <a:extLst>
              <a:ext uri="{FF2B5EF4-FFF2-40B4-BE49-F238E27FC236}">
                <a16:creationId xmlns:a16="http://schemas.microsoft.com/office/drawing/2014/main" id="{FDB25685-4436-7537-3DD0-859811A293FA}"/>
              </a:ext>
            </a:extLst>
          </p:cNvPr>
          <p:cNvSpPr/>
          <p:nvPr/>
        </p:nvSpPr>
        <p:spPr>
          <a:xfrm>
            <a:off x="10303987" y="3968700"/>
            <a:ext cx="335728" cy="2683116"/>
          </a:xfrm>
          <a:prstGeom prst="rect">
            <a:avLst/>
          </a:prstGeom>
          <a:noFill/>
          <a:ln w="28575">
            <a:solidFill>
              <a:schemeClr val="tx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2F64641E-E9A6-781C-EA80-C96A6B9FF22B}"/>
              </a:ext>
            </a:extLst>
          </p:cNvPr>
          <p:cNvSpPr/>
          <p:nvPr/>
        </p:nvSpPr>
        <p:spPr>
          <a:xfrm>
            <a:off x="2853723" y="3233788"/>
            <a:ext cx="947266" cy="571673"/>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22244BA9-64BD-2269-CAF5-24AE1B08A376}"/>
              </a:ext>
            </a:extLst>
          </p:cNvPr>
          <p:cNvSpPr txBox="1"/>
          <p:nvPr/>
        </p:nvSpPr>
        <p:spPr>
          <a:xfrm>
            <a:off x="-34410" y="6492875"/>
            <a:ext cx="2466509" cy="307777"/>
          </a:xfrm>
          <a:prstGeom prst="rect">
            <a:avLst/>
          </a:prstGeom>
          <a:noFill/>
        </p:spPr>
        <p:txBody>
          <a:bodyPr wrap="none" rtlCol="0">
            <a:spAutoFit/>
          </a:bodyPr>
          <a:lstStyle/>
          <a:p>
            <a:r>
              <a:rPr lang="en-US" sz="1400" dirty="0">
                <a:solidFill>
                  <a:schemeClr val="tx2">
                    <a:lumMod val="50000"/>
                  </a:schemeClr>
                </a:solidFill>
              </a:rPr>
              <a:t>Rajamanickam et al </a:t>
            </a:r>
            <a:r>
              <a:rPr lang="en-US" sz="1400" i="1" dirty="0">
                <a:solidFill>
                  <a:schemeClr val="tx2">
                    <a:lumMod val="50000"/>
                  </a:schemeClr>
                </a:solidFill>
              </a:rPr>
              <a:t>Blood</a:t>
            </a:r>
            <a:r>
              <a:rPr lang="en-US" sz="1400" dirty="0">
                <a:solidFill>
                  <a:schemeClr val="tx2">
                    <a:lumMod val="50000"/>
                  </a:schemeClr>
                </a:solidFill>
              </a:rPr>
              <a:t> 2026</a:t>
            </a:r>
          </a:p>
        </p:txBody>
      </p:sp>
    </p:spTree>
    <p:extLst>
      <p:ext uri="{BB962C8B-B14F-4D97-AF65-F5344CB8AC3E}">
        <p14:creationId xmlns:p14="http://schemas.microsoft.com/office/powerpoint/2010/main" val="305142424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46E82E42-8AD2-CF9A-7FE5-062071154378}"/>
              </a:ext>
            </a:extLst>
          </p:cNvPr>
          <p:cNvSpPr>
            <a:spLocks noGrp="1"/>
          </p:cNvSpPr>
          <p:nvPr>
            <p:ph type="title"/>
          </p:nvPr>
        </p:nvSpPr>
        <p:spPr>
          <a:xfrm>
            <a:off x="838200" y="365125"/>
            <a:ext cx="10896600" cy="1325563"/>
          </a:xfrm>
        </p:spPr>
        <p:txBody>
          <a:bodyPr/>
          <a:lstStyle/>
          <a:p>
            <a:r>
              <a:rPr lang="en-US" sz="4400" b="1" dirty="0">
                <a:latin typeface="Calibri    "/>
              </a:rPr>
              <a:t>Early returns are not always predictive of future success</a:t>
            </a:r>
            <a:endParaRPr lang="en-US" dirty="0"/>
          </a:p>
        </p:txBody>
      </p:sp>
      <p:sp>
        <p:nvSpPr>
          <p:cNvPr id="4" name="TextBox 3">
            <a:extLst>
              <a:ext uri="{FF2B5EF4-FFF2-40B4-BE49-F238E27FC236}">
                <a16:creationId xmlns:a16="http://schemas.microsoft.com/office/drawing/2014/main" id="{7BDBDC2F-DF8B-CEF1-69E6-11E38C247B94}"/>
              </a:ext>
            </a:extLst>
          </p:cNvPr>
          <p:cNvSpPr txBox="1"/>
          <p:nvPr/>
        </p:nvSpPr>
        <p:spPr>
          <a:xfrm>
            <a:off x="8610186" y="6542767"/>
            <a:ext cx="3581814" cy="338554"/>
          </a:xfrm>
          <a:prstGeom prst="rect">
            <a:avLst/>
          </a:prstGeom>
          <a:noFill/>
        </p:spPr>
        <p:txBody>
          <a:bodyPr wrap="none" rtlCol="0">
            <a:spAutoFit/>
          </a:bodyPr>
          <a:lstStyle/>
          <a:p>
            <a:r>
              <a:rPr lang="en-US" sz="1600" dirty="0"/>
              <a:t>Additional samples courtesy of Carl Allen</a:t>
            </a:r>
          </a:p>
        </p:txBody>
      </p:sp>
      <p:pic>
        <p:nvPicPr>
          <p:cNvPr id="11" name="Picture 10">
            <a:extLst>
              <a:ext uri="{FF2B5EF4-FFF2-40B4-BE49-F238E27FC236}">
                <a16:creationId xmlns:a16="http://schemas.microsoft.com/office/drawing/2014/main" id="{79C860E3-4919-D859-B59A-2B5F6DA2113A}"/>
              </a:ext>
            </a:extLst>
          </p:cNvPr>
          <p:cNvPicPr>
            <a:picLocks noChangeAspect="1"/>
          </p:cNvPicPr>
          <p:nvPr/>
        </p:nvPicPr>
        <p:blipFill>
          <a:blip r:embed="rId3"/>
          <a:srcRect r="315"/>
          <a:stretch/>
        </p:blipFill>
        <p:spPr>
          <a:xfrm>
            <a:off x="2644598" y="1817909"/>
            <a:ext cx="6881066" cy="4597636"/>
          </a:xfrm>
          <a:prstGeom prst="rect">
            <a:avLst/>
          </a:prstGeom>
        </p:spPr>
      </p:pic>
      <p:sp>
        <p:nvSpPr>
          <p:cNvPr id="6" name="Rectangle 5">
            <a:extLst>
              <a:ext uri="{FF2B5EF4-FFF2-40B4-BE49-F238E27FC236}">
                <a16:creationId xmlns:a16="http://schemas.microsoft.com/office/drawing/2014/main" id="{3FB63837-410C-DDE2-2DB0-3C85E6141926}"/>
              </a:ext>
            </a:extLst>
          </p:cNvPr>
          <p:cNvSpPr/>
          <p:nvPr/>
        </p:nvSpPr>
        <p:spPr>
          <a:xfrm>
            <a:off x="2666335" y="2838616"/>
            <a:ext cx="9419647" cy="404270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8BB0393B-DC35-7DB8-7D08-DD35A33B41F3}"/>
              </a:ext>
            </a:extLst>
          </p:cNvPr>
          <p:cNvSpPr txBox="1"/>
          <p:nvPr/>
        </p:nvSpPr>
        <p:spPr>
          <a:xfrm>
            <a:off x="9725491" y="6492875"/>
            <a:ext cx="2466509" cy="307777"/>
          </a:xfrm>
          <a:prstGeom prst="rect">
            <a:avLst/>
          </a:prstGeom>
          <a:noFill/>
        </p:spPr>
        <p:txBody>
          <a:bodyPr wrap="none" rtlCol="0">
            <a:spAutoFit/>
          </a:bodyPr>
          <a:lstStyle/>
          <a:p>
            <a:r>
              <a:rPr lang="en-US" sz="1400" dirty="0">
                <a:solidFill>
                  <a:schemeClr val="tx2">
                    <a:lumMod val="50000"/>
                  </a:schemeClr>
                </a:solidFill>
              </a:rPr>
              <a:t>Rajamanickam et al </a:t>
            </a:r>
            <a:r>
              <a:rPr lang="en-US" sz="1400" i="1" dirty="0">
                <a:solidFill>
                  <a:schemeClr val="tx2">
                    <a:lumMod val="50000"/>
                  </a:schemeClr>
                </a:solidFill>
              </a:rPr>
              <a:t>Blood</a:t>
            </a:r>
            <a:r>
              <a:rPr lang="en-US" sz="1400" dirty="0">
                <a:solidFill>
                  <a:schemeClr val="tx2">
                    <a:lumMod val="50000"/>
                  </a:schemeClr>
                </a:solidFill>
              </a:rPr>
              <a:t> 2026</a:t>
            </a:r>
          </a:p>
        </p:txBody>
      </p:sp>
    </p:spTree>
    <p:extLst>
      <p:ext uri="{BB962C8B-B14F-4D97-AF65-F5344CB8AC3E}">
        <p14:creationId xmlns:p14="http://schemas.microsoft.com/office/powerpoint/2010/main" val="27976722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1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701B42-A638-731D-0488-72F52BFEC314}"/>
              </a:ext>
            </a:extLst>
          </p:cNvPr>
          <p:cNvSpPr>
            <a:spLocks noGrp="1"/>
          </p:cNvSpPr>
          <p:nvPr>
            <p:ph type="title"/>
          </p:nvPr>
        </p:nvSpPr>
        <p:spPr/>
        <p:txBody>
          <a:bodyPr/>
          <a:lstStyle/>
          <a:p>
            <a:r>
              <a:rPr lang="en-US" b="1" dirty="0">
                <a:latin typeface="Calibri  "/>
              </a:rPr>
              <a:t>BRAFV600E cell carrying heterogeneity is a potential culprit </a:t>
            </a:r>
          </a:p>
        </p:txBody>
      </p:sp>
      <p:sp>
        <p:nvSpPr>
          <p:cNvPr id="5" name="TextBox 4">
            <a:extLst>
              <a:ext uri="{FF2B5EF4-FFF2-40B4-BE49-F238E27FC236}">
                <a16:creationId xmlns:a16="http://schemas.microsoft.com/office/drawing/2014/main" id="{CAA51394-188A-9814-25C6-7B58EEEAAFCC}"/>
              </a:ext>
            </a:extLst>
          </p:cNvPr>
          <p:cNvSpPr txBox="1"/>
          <p:nvPr/>
        </p:nvSpPr>
        <p:spPr>
          <a:xfrm>
            <a:off x="10291150" y="6359104"/>
            <a:ext cx="1820370" cy="307777"/>
          </a:xfrm>
          <a:prstGeom prst="rect">
            <a:avLst/>
          </a:prstGeom>
          <a:noFill/>
        </p:spPr>
        <p:txBody>
          <a:bodyPr wrap="none" rtlCol="0">
            <a:spAutoFit/>
          </a:bodyPr>
          <a:lstStyle/>
          <a:p>
            <a:r>
              <a:rPr lang="en-US" sz="1400" dirty="0">
                <a:solidFill>
                  <a:schemeClr val="tx2">
                    <a:lumMod val="50000"/>
                  </a:schemeClr>
                </a:solidFill>
              </a:rPr>
              <a:t>Allen et al, </a:t>
            </a:r>
            <a:r>
              <a:rPr lang="en-US" sz="1400" i="1" dirty="0">
                <a:solidFill>
                  <a:schemeClr val="tx2">
                    <a:lumMod val="50000"/>
                  </a:schemeClr>
                </a:solidFill>
              </a:rPr>
              <a:t>NEJM </a:t>
            </a:r>
            <a:r>
              <a:rPr lang="en-US" sz="1400" dirty="0">
                <a:solidFill>
                  <a:schemeClr val="tx2">
                    <a:lumMod val="50000"/>
                  </a:schemeClr>
                </a:solidFill>
              </a:rPr>
              <a:t>2018</a:t>
            </a:r>
          </a:p>
        </p:txBody>
      </p:sp>
      <p:pic>
        <p:nvPicPr>
          <p:cNvPr id="7" name="Picture 6">
            <a:extLst>
              <a:ext uri="{FF2B5EF4-FFF2-40B4-BE49-F238E27FC236}">
                <a16:creationId xmlns:a16="http://schemas.microsoft.com/office/drawing/2014/main" id="{91011EF7-3338-B531-45C8-FF7F71E239D9}"/>
              </a:ext>
            </a:extLst>
          </p:cNvPr>
          <p:cNvPicPr>
            <a:picLocks noChangeAspect="1"/>
          </p:cNvPicPr>
          <p:nvPr/>
        </p:nvPicPr>
        <p:blipFill rotWithShape="1">
          <a:blip r:embed="rId3"/>
          <a:srcRect t="41095" r="32202"/>
          <a:stretch/>
        </p:blipFill>
        <p:spPr>
          <a:xfrm>
            <a:off x="346643" y="3755170"/>
            <a:ext cx="6023219" cy="2590905"/>
          </a:xfrm>
          <a:prstGeom prst="rect">
            <a:avLst/>
          </a:prstGeom>
        </p:spPr>
      </p:pic>
      <p:pic>
        <p:nvPicPr>
          <p:cNvPr id="9" name="Picture 8">
            <a:extLst>
              <a:ext uri="{FF2B5EF4-FFF2-40B4-BE49-F238E27FC236}">
                <a16:creationId xmlns:a16="http://schemas.microsoft.com/office/drawing/2014/main" id="{21898D2E-4FD0-4E64-1BB2-73948B4E824B}"/>
              </a:ext>
            </a:extLst>
          </p:cNvPr>
          <p:cNvPicPr>
            <a:picLocks noChangeAspect="1"/>
          </p:cNvPicPr>
          <p:nvPr/>
        </p:nvPicPr>
        <p:blipFill>
          <a:blip r:embed="rId4"/>
          <a:stretch>
            <a:fillRect/>
          </a:stretch>
        </p:blipFill>
        <p:spPr>
          <a:xfrm>
            <a:off x="6526070" y="3669368"/>
            <a:ext cx="4681704" cy="2729290"/>
          </a:xfrm>
          <a:prstGeom prst="rect">
            <a:avLst/>
          </a:prstGeom>
        </p:spPr>
      </p:pic>
      <p:pic>
        <p:nvPicPr>
          <p:cNvPr id="10" name="Picture 9">
            <a:extLst>
              <a:ext uri="{FF2B5EF4-FFF2-40B4-BE49-F238E27FC236}">
                <a16:creationId xmlns:a16="http://schemas.microsoft.com/office/drawing/2014/main" id="{D2757993-179D-64F9-85DA-27E3C5432000}"/>
              </a:ext>
            </a:extLst>
          </p:cNvPr>
          <p:cNvPicPr>
            <a:picLocks noChangeAspect="1"/>
          </p:cNvPicPr>
          <p:nvPr/>
        </p:nvPicPr>
        <p:blipFill rotWithShape="1">
          <a:blip r:embed="rId3"/>
          <a:srcRect b="62982"/>
          <a:stretch/>
        </p:blipFill>
        <p:spPr>
          <a:xfrm>
            <a:off x="988513" y="1778751"/>
            <a:ext cx="9484564" cy="1738312"/>
          </a:xfrm>
          <a:prstGeom prst="rect">
            <a:avLst/>
          </a:prstGeom>
        </p:spPr>
      </p:pic>
    </p:spTree>
    <p:extLst>
      <p:ext uri="{BB962C8B-B14F-4D97-AF65-F5344CB8AC3E}">
        <p14:creationId xmlns:p14="http://schemas.microsoft.com/office/powerpoint/2010/main" val="253167029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4" name="Content Placeholder 10" descr="Diagram&#10;&#10;Description automatically generated">
            <a:extLst>
              <a:ext uri="{FF2B5EF4-FFF2-40B4-BE49-F238E27FC236}">
                <a16:creationId xmlns:a16="http://schemas.microsoft.com/office/drawing/2014/main" id="{07DABA23-77DD-6320-B57F-AD1B6D963B65}"/>
              </a:ext>
            </a:extLst>
          </p:cNvPr>
          <p:cNvPicPr>
            <a:picLocks noChangeAspect="1"/>
          </p:cNvPicPr>
          <p:nvPr/>
        </p:nvPicPr>
        <p:blipFill rotWithShape="1">
          <a:blip r:embed="rId3"/>
          <a:srcRect t="9856" b="4720"/>
          <a:stretch/>
        </p:blipFill>
        <p:spPr>
          <a:xfrm>
            <a:off x="1230558" y="1766088"/>
            <a:ext cx="10179064" cy="4879024"/>
          </a:xfrm>
          <a:prstGeom prst="rect">
            <a:avLst/>
          </a:prstGeom>
        </p:spPr>
      </p:pic>
      <p:sp>
        <p:nvSpPr>
          <p:cNvPr id="2" name="Title 1">
            <a:extLst>
              <a:ext uri="{FF2B5EF4-FFF2-40B4-BE49-F238E27FC236}">
                <a16:creationId xmlns:a16="http://schemas.microsoft.com/office/drawing/2014/main" id="{5D6C7501-B2A8-9242-295F-E9CA26177850}"/>
              </a:ext>
            </a:extLst>
          </p:cNvPr>
          <p:cNvSpPr>
            <a:spLocks noGrp="1"/>
          </p:cNvSpPr>
          <p:nvPr>
            <p:ph type="title"/>
          </p:nvPr>
        </p:nvSpPr>
        <p:spPr>
          <a:xfrm>
            <a:off x="757714" y="352063"/>
            <a:ext cx="11124751" cy="1325563"/>
          </a:xfrm>
        </p:spPr>
        <p:txBody>
          <a:bodyPr>
            <a:normAutofit fontScale="90000"/>
          </a:bodyPr>
          <a:lstStyle/>
          <a:p>
            <a:r>
              <a:rPr lang="en-US" b="1" dirty="0">
                <a:latin typeface="Calibri    "/>
              </a:rPr>
              <a:t>Alternative strategy: CRISPR/Cas9 with homology directed repair to introduce BRAFV600E into patient-derived lines</a:t>
            </a:r>
          </a:p>
        </p:txBody>
      </p:sp>
      <p:sp>
        <p:nvSpPr>
          <p:cNvPr id="3" name="TextBox 2">
            <a:extLst>
              <a:ext uri="{FF2B5EF4-FFF2-40B4-BE49-F238E27FC236}">
                <a16:creationId xmlns:a16="http://schemas.microsoft.com/office/drawing/2014/main" id="{2A3216AC-E6D4-7C30-BF9A-C8D486868896}"/>
              </a:ext>
            </a:extLst>
          </p:cNvPr>
          <p:cNvSpPr txBox="1"/>
          <p:nvPr/>
        </p:nvSpPr>
        <p:spPr>
          <a:xfrm>
            <a:off x="9725491" y="6492875"/>
            <a:ext cx="2466509" cy="307777"/>
          </a:xfrm>
          <a:prstGeom prst="rect">
            <a:avLst/>
          </a:prstGeom>
          <a:noFill/>
        </p:spPr>
        <p:txBody>
          <a:bodyPr wrap="none" rtlCol="0">
            <a:spAutoFit/>
          </a:bodyPr>
          <a:lstStyle/>
          <a:p>
            <a:r>
              <a:rPr lang="en-US" sz="1400" dirty="0">
                <a:solidFill>
                  <a:schemeClr val="tx2">
                    <a:lumMod val="50000"/>
                  </a:schemeClr>
                </a:solidFill>
              </a:rPr>
              <a:t>Rajamanickam et al </a:t>
            </a:r>
            <a:r>
              <a:rPr lang="en-US" sz="1400" i="1" dirty="0">
                <a:solidFill>
                  <a:schemeClr val="tx2">
                    <a:lumMod val="50000"/>
                  </a:schemeClr>
                </a:solidFill>
              </a:rPr>
              <a:t>Blood</a:t>
            </a:r>
            <a:r>
              <a:rPr lang="en-US" sz="1400" dirty="0">
                <a:solidFill>
                  <a:schemeClr val="tx2">
                    <a:lumMod val="50000"/>
                  </a:schemeClr>
                </a:solidFill>
              </a:rPr>
              <a:t> 2026</a:t>
            </a:r>
          </a:p>
        </p:txBody>
      </p:sp>
    </p:spTree>
    <p:extLst>
      <p:ext uri="{BB962C8B-B14F-4D97-AF65-F5344CB8AC3E}">
        <p14:creationId xmlns:p14="http://schemas.microsoft.com/office/powerpoint/2010/main" val="206705298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E78F67-570E-4E82-83D0-6E5D2CE1A64D}"/>
              </a:ext>
            </a:extLst>
          </p:cNvPr>
          <p:cNvSpPr>
            <a:spLocks noGrp="1"/>
          </p:cNvSpPr>
          <p:nvPr>
            <p:ph type="title"/>
          </p:nvPr>
        </p:nvSpPr>
        <p:spPr/>
        <p:txBody>
          <a:bodyPr>
            <a:normAutofit/>
          </a:bodyPr>
          <a:lstStyle/>
          <a:p>
            <a:r>
              <a:rPr lang="en-US" sz="4000" b="1" dirty="0">
                <a:latin typeface="Calibri  "/>
              </a:rPr>
              <a:t>A patient derived LCH iPSC cohort</a:t>
            </a:r>
          </a:p>
        </p:txBody>
      </p:sp>
      <p:sp>
        <p:nvSpPr>
          <p:cNvPr id="13" name="Rectangle 12">
            <a:extLst>
              <a:ext uri="{FF2B5EF4-FFF2-40B4-BE49-F238E27FC236}">
                <a16:creationId xmlns:a16="http://schemas.microsoft.com/office/drawing/2014/main" id="{86894D91-D85B-42AB-E084-A57157CB3570}"/>
              </a:ext>
            </a:extLst>
          </p:cNvPr>
          <p:cNvSpPr/>
          <p:nvPr/>
        </p:nvSpPr>
        <p:spPr>
          <a:xfrm>
            <a:off x="7862680" y="1268896"/>
            <a:ext cx="1498600" cy="34417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a:extLst>
              <a:ext uri="{FF2B5EF4-FFF2-40B4-BE49-F238E27FC236}">
                <a16:creationId xmlns:a16="http://schemas.microsoft.com/office/drawing/2014/main" id="{A321BE0C-8440-C4F3-C22A-CA1CCE08DA23}"/>
              </a:ext>
            </a:extLst>
          </p:cNvPr>
          <p:cNvPicPr>
            <a:picLocks noChangeAspect="1"/>
          </p:cNvPicPr>
          <p:nvPr/>
        </p:nvPicPr>
        <p:blipFill>
          <a:blip r:embed="rId3"/>
          <a:stretch>
            <a:fillRect/>
          </a:stretch>
        </p:blipFill>
        <p:spPr>
          <a:xfrm>
            <a:off x="198065" y="1932931"/>
            <a:ext cx="7799788" cy="3069230"/>
          </a:xfrm>
          <a:prstGeom prst="rect">
            <a:avLst/>
          </a:prstGeom>
        </p:spPr>
      </p:pic>
      <p:pic>
        <p:nvPicPr>
          <p:cNvPr id="9" name="Picture 8">
            <a:extLst>
              <a:ext uri="{FF2B5EF4-FFF2-40B4-BE49-F238E27FC236}">
                <a16:creationId xmlns:a16="http://schemas.microsoft.com/office/drawing/2014/main" id="{15D90E49-8F70-EB92-6397-D8F3A4CDB5D8}"/>
              </a:ext>
            </a:extLst>
          </p:cNvPr>
          <p:cNvPicPr>
            <a:picLocks noChangeAspect="1"/>
          </p:cNvPicPr>
          <p:nvPr/>
        </p:nvPicPr>
        <p:blipFill>
          <a:blip r:embed="rId4"/>
          <a:stretch>
            <a:fillRect/>
          </a:stretch>
        </p:blipFill>
        <p:spPr>
          <a:xfrm>
            <a:off x="8059097" y="1525539"/>
            <a:ext cx="3883983" cy="3476622"/>
          </a:xfrm>
          <a:prstGeom prst="rect">
            <a:avLst/>
          </a:prstGeom>
        </p:spPr>
      </p:pic>
      <p:sp>
        <p:nvSpPr>
          <p:cNvPr id="10" name="Rectangle 9">
            <a:extLst>
              <a:ext uri="{FF2B5EF4-FFF2-40B4-BE49-F238E27FC236}">
                <a16:creationId xmlns:a16="http://schemas.microsoft.com/office/drawing/2014/main" id="{5561E78F-7E9C-6669-75D4-C3DCA1F656D3}"/>
              </a:ext>
            </a:extLst>
          </p:cNvPr>
          <p:cNvSpPr/>
          <p:nvPr/>
        </p:nvSpPr>
        <p:spPr>
          <a:xfrm>
            <a:off x="7856914" y="1268896"/>
            <a:ext cx="630936" cy="73152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EE73D772-6B22-84B3-13C8-D7B3103851B5}"/>
              </a:ext>
            </a:extLst>
          </p:cNvPr>
          <p:cNvSpPr txBox="1"/>
          <p:nvPr/>
        </p:nvSpPr>
        <p:spPr>
          <a:xfrm>
            <a:off x="9725491" y="6492875"/>
            <a:ext cx="2466509" cy="307777"/>
          </a:xfrm>
          <a:prstGeom prst="rect">
            <a:avLst/>
          </a:prstGeom>
          <a:noFill/>
        </p:spPr>
        <p:txBody>
          <a:bodyPr wrap="none" rtlCol="0">
            <a:spAutoFit/>
          </a:bodyPr>
          <a:lstStyle/>
          <a:p>
            <a:r>
              <a:rPr lang="en-US" sz="1400" dirty="0">
                <a:solidFill>
                  <a:schemeClr val="tx2">
                    <a:lumMod val="50000"/>
                  </a:schemeClr>
                </a:solidFill>
              </a:rPr>
              <a:t>Rajamanickam et al </a:t>
            </a:r>
            <a:r>
              <a:rPr lang="en-US" sz="1400" i="1" dirty="0">
                <a:solidFill>
                  <a:schemeClr val="tx2">
                    <a:lumMod val="50000"/>
                  </a:schemeClr>
                </a:solidFill>
              </a:rPr>
              <a:t>Blood</a:t>
            </a:r>
            <a:r>
              <a:rPr lang="en-US" sz="1400" dirty="0">
                <a:solidFill>
                  <a:schemeClr val="tx2">
                    <a:lumMod val="50000"/>
                  </a:schemeClr>
                </a:solidFill>
              </a:rPr>
              <a:t> 2026</a:t>
            </a:r>
          </a:p>
        </p:txBody>
      </p:sp>
    </p:spTree>
    <p:extLst>
      <p:ext uri="{BB962C8B-B14F-4D97-AF65-F5344CB8AC3E}">
        <p14:creationId xmlns:p14="http://schemas.microsoft.com/office/powerpoint/2010/main" val="31644321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Lst>
  </p:timing>
</p:sld>
</file>

<file path=ppt/slides/slide1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236760-FFA2-26E4-4060-57B618640925}"/>
              </a:ext>
            </a:extLst>
          </p:cNvPr>
          <p:cNvSpPr>
            <a:spLocks noGrp="1"/>
          </p:cNvSpPr>
          <p:nvPr>
            <p:ph type="title"/>
          </p:nvPr>
        </p:nvSpPr>
        <p:spPr/>
        <p:txBody>
          <a:bodyPr/>
          <a:lstStyle/>
          <a:p>
            <a:r>
              <a:rPr lang="en-US" b="1" dirty="0">
                <a:latin typeface="Calibri "/>
              </a:rPr>
              <a:t>Pluripotent differentiation potential</a:t>
            </a:r>
          </a:p>
        </p:txBody>
      </p:sp>
      <p:pic>
        <p:nvPicPr>
          <p:cNvPr id="8" name="Picture 7">
            <a:extLst>
              <a:ext uri="{FF2B5EF4-FFF2-40B4-BE49-F238E27FC236}">
                <a16:creationId xmlns:a16="http://schemas.microsoft.com/office/drawing/2014/main" id="{0D50E2DB-C557-EB8A-C0DE-425F9DF46190}"/>
              </a:ext>
            </a:extLst>
          </p:cNvPr>
          <p:cNvPicPr>
            <a:picLocks noChangeAspect="1"/>
          </p:cNvPicPr>
          <p:nvPr/>
        </p:nvPicPr>
        <p:blipFill>
          <a:blip r:embed="rId2"/>
          <a:stretch>
            <a:fillRect/>
          </a:stretch>
        </p:blipFill>
        <p:spPr>
          <a:xfrm>
            <a:off x="1599368" y="1849931"/>
            <a:ext cx="7862810" cy="3731884"/>
          </a:xfrm>
          <a:prstGeom prst="rect">
            <a:avLst/>
          </a:prstGeom>
        </p:spPr>
      </p:pic>
      <p:sp>
        <p:nvSpPr>
          <p:cNvPr id="3" name="TextBox 2">
            <a:extLst>
              <a:ext uri="{FF2B5EF4-FFF2-40B4-BE49-F238E27FC236}">
                <a16:creationId xmlns:a16="http://schemas.microsoft.com/office/drawing/2014/main" id="{83F47291-65A7-F244-5711-71F9F5D96DC0}"/>
              </a:ext>
            </a:extLst>
          </p:cNvPr>
          <p:cNvSpPr txBox="1"/>
          <p:nvPr/>
        </p:nvSpPr>
        <p:spPr>
          <a:xfrm>
            <a:off x="9725491" y="6492875"/>
            <a:ext cx="2466509" cy="307777"/>
          </a:xfrm>
          <a:prstGeom prst="rect">
            <a:avLst/>
          </a:prstGeom>
          <a:noFill/>
        </p:spPr>
        <p:txBody>
          <a:bodyPr wrap="none" rtlCol="0">
            <a:spAutoFit/>
          </a:bodyPr>
          <a:lstStyle/>
          <a:p>
            <a:r>
              <a:rPr lang="en-US" sz="1400" dirty="0">
                <a:solidFill>
                  <a:schemeClr val="tx2">
                    <a:lumMod val="50000"/>
                  </a:schemeClr>
                </a:solidFill>
              </a:rPr>
              <a:t>Rajamanickam et al </a:t>
            </a:r>
            <a:r>
              <a:rPr lang="en-US" sz="1400" i="1" dirty="0">
                <a:solidFill>
                  <a:schemeClr val="tx2">
                    <a:lumMod val="50000"/>
                  </a:schemeClr>
                </a:solidFill>
              </a:rPr>
              <a:t>Blood</a:t>
            </a:r>
            <a:r>
              <a:rPr lang="en-US" sz="1400" dirty="0">
                <a:solidFill>
                  <a:schemeClr val="tx2">
                    <a:lumMod val="50000"/>
                  </a:schemeClr>
                </a:solidFill>
              </a:rPr>
              <a:t> 2026</a:t>
            </a:r>
          </a:p>
        </p:txBody>
      </p:sp>
    </p:spTree>
    <p:extLst>
      <p:ext uri="{BB962C8B-B14F-4D97-AF65-F5344CB8AC3E}">
        <p14:creationId xmlns:p14="http://schemas.microsoft.com/office/powerpoint/2010/main" val="173651054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E5C99B-110D-5FC3-D455-2EE4EB9D1002}"/>
              </a:ext>
            </a:extLst>
          </p:cNvPr>
          <p:cNvSpPr>
            <a:spLocks noGrp="1"/>
          </p:cNvSpPr>
          <p:nvPr>
            <p:ph type="title"/>
          </p:nvPr>
        </p:nvSpPr>
        <p:spPr>
          <a:xfrm>
            <a:off x="838200" y="96183"/>
            <a:ext cx="10515600" cy="1325563"/>
          </a:xfrm>
        </p:spPr>
        <p:txBody>
          <a:bodyPr/>
          <a:lstStyle/>
          <a:p>
            <a:r>
              <a:rPr lang="en-US" b="1" dirty="0">
                <a:latin typeface="Calibri    "/>
              </a:rPr>
              <a:t>Human brain myeloid modeling</a:t>
            </a:r>
          </a:p>
        </p:txBody>
      </p:sp>
      <p:pic>
        <p:nvPicPr>
          <p:cNvPr id="4" name="Picture 3">
            <a:extLst>
              <a:ext uri="{FF2B5EF4-FFF2-40B4-BE49-F238E27FC236}">
                <a16:creationId xmlns:a16="http://schemas.microsoft.com/office/drawing/2014/main" id="{D3BA68B8-981B-C0EE-8654-9EC73D42B031}"/>
              </a:ext>
            </a:extLst>
          </p:cNvPr>
          <p:cNvPicPr>
            <a:picLocks noChangeAspect="1"/>
          </p:cNvPicPr>
          <p:nvPr/>
        </p:nvPicPr>
        <p:blipFill>
          <a:blip r:embed="rId2"/>
          <a:stretch>
            <a:fillRect/>
          </a:stretch>
        </p:blipFill>
        <p:spPr>
          <a:xfrm>
            <a:off x="1254042" y="1587236"/>
            <a:ext cx="10335757" cy="4263496"/>
          </a:xfrm>
          <a:prstGeom prst="rect">
            <a:avLst/>
          </a:prstGeom>
        </p:spPr>
      </p:pic>
      <p:sp>
        <p:nvSpPr>
          <p:cNvPr id="6" name="Text Box 3">
            <a:extLst>
              <a:ext uri="{FF2B5EF4-FFF2-40B4-BE49-F238E27FC236}">
                <a16:creationId xmlns:a16="http://schemas.microsoft.com/office/drawing/2014/main" id="{C46CE892-DBA7-27D4-7032-CFCDCAD69777}"/>
              </a:ext>
            </a:extLst>
          </p:cNvPr>
          <p:cNvSpPr txBox="1">
            <a:spLocks noChangeArrowheads="1"/>
          </p:cNvSpPr>
          <p:nvPr/>
        </p:nvSpPr>
        <p:spPr bwMode="auto">
          <a:xfrm>
            <a:off x="8836986" y="6501467"/>
            <a:ext cx="4152900" cy="260350"/>
          </a:xfrm>
          <a:prstGeom prst="rect">
            <a:avLst/>
          </a:prstGeom>
          <a:noFill/>
          <a:ln w="9525">
            <a:noFill/>
            <a:miter lim="800000"/>
            <a:headEnd/>
            <a:tailEnd/>
          </a:ln>
          <a:effectLst/>
        </p:spPr>
        <p:txBody>
          <a:bodyPr wrap="square">
            <a:prstTxWarp prst="textNoShape">
              <a:avLst/>
            </a:prstTxWarp>
            <a:spAutoFit/>
          </a:bodyPr>
          <a:lstStyle/>
          <a:p>
            <a:pPr>
              <a:spcAft>
                <a:spcPts val="600"/>
              </a:spcAft>
            </a:pPr>
            <a:r>
              <a:rPr lang="en-US" sz="1100" dirty="0">
                <a:latin typeface="Arial" charset="0"/>
              </a:rPr>
              <a:t>Derived from McQuade et al </a:t>
            </a:r>
            <a:r>
              <a:rPr lang="en-US" sz="1100" i="1" dirty="0">
                <a:latin typeface="Arial" charset="0"/>
              </a:rPr>
              <a:t>Mol </a:t>
            </a:r>
            <a:r>
              <a:rPr lang="en-US" sz="1100" i="1" dirty="0" err="1">
                <a:latin typeface="Arial" charset="0"/>
              </a:rPr>
              <a:t>Neurodegen</a:t>
            </a:r>
            <a:r>
              <a:rPr lang="en-US" sz="1100" i="1" dirty="0">
                <a:latin typeface="Arial" charset="0"/>
              </a:rPr>
              <a:t> </a:t>
            </a:r>
            <a:r>
              <a:rPr lang="en-US" sz="1100" dirty="0">
                <a:latin typeface="Arial" charset="0"/>
              </a:rPr>
              <a:t>2018</a:t>
            </a:r>
          </a:p>
        </p:txBody>
      </p:sp>
    </p:spTree>
    <p:extLst>
      <p:ext uri="{BB962C8B-B14F-4D97-AF65-F5344CB8AC3E}">
        <p14:creationId xmlns:p14="http://schemas.microsoft.com/office/powerpoint/2010/main" val="137371479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306994-DD6D-5178-647F-FE8B8D97B022}"/>
              </a:ext>
            </a:extLst>
          </p:cNvPr>
          <p:cNvSpPr>
            <a:spLocks noGrp="1"/>
          </p:cNvSpPr>
          <p:nvPr>
            <p:ph type="title"/>
          </p:nvPr>
        </p:nvSpPr>
        <p:spPr/>
        <p:txBody>
          <a:bodyPr/>
          <a:lstStyle/>
          <a:p>
            <a:r>
              <a:rPr lang="en-US" b="1" dirty="0">
                <a:latin typeface="+mn-lt"/>
              </a:rPr>
              <a:t>BRAFV600E hematopoietic progenitors are hyperproliferative</a:t>
            </a:r>
          </a:p>
        </p:txBody>
      </p:sp>
      <p:pic>
        <p:nvPicPr>
          <p:cNvPr id="5" name="Picture 4">
            <a:extLst>
              <a:ext uri="{FF2B5EF4-FFF2-40B4-BE49-F238E27FC236}">
                <a16:creationId xmlns:a16="http://schemas.microsoft.com/office/drawing/2014/main" id="{355C2D15-443B-3511-3A2F-D7C8C30E174E}"/>
              </a:ext>
            </a:extLst>
          </p:cNvPr>
          <p:cNvPicPr>
            <a:picLocks noChangeAspect="1"/>
          </p:cNvPicPr>
          <p:nvPr/>
        </p:nvPicPr>
        <p:blipFill>
          <a:blip r:embed="rId3"/>
          <a:stretch>
            <a:fillRect/>
          </a:stretch>
        </p:blipFill>
        <p:spPr>
          <a:xfrm>
            <a:off x="3141274" y="2456573"/>
            <a:ext cx="3645087" cy="3276768"/>
          </a:xfrm>
          <a:prstGeom prst="rect">
            <a:avLst/>
          </a:prstGeom>
        </p:spPr>
      </p:pic>
      <p:pic>
        <p:nvPicPr>
          <p:cNvPr id="7" name="Picture 6">
            <a:extLst>
              <a:ext uri="{FF2B5EF4-FFF2-40B4-BE49-F238E27FC236}">
                <a16:creationId xmlns:a16="http://schemas.microsoft.com/office/drawing/2014/main" id="{33999966-D9C1-6DBC-B3AD-A5865112CC13}"/>
              </a:ext>
            </a:extLst>
          </p:cNvPr>
          <p:cNvPicPr>
            <a:picLocks noChangeAspect="1"/>
          </p:cNvPicPr>
          <p:nvPr/>
        </p:nvPicPr>
        <p:blipFill>
          <a:blip r:embed="rId4"/>
          <a:stretch>
            <a:fillRect/>
          </a:stretch>
        </p:blipFill>
        <p:spPr>
          <a:xfrm>
            <a:off x="7048264" y="2450222"/>
            <a:ext cx="4591286" cy="3283119"/>
          </a:xfrm>
          <a:prstGeom prst="rect">
            <a:avLst/>
          </a:prstGeom>
        </p:spPr>
      </p:pic>
      <p:sp>
        <p:nvSpPr>
          <p:cNvPr id="8" name="Rectangle 7">
            <a:extLst>
              <a:ext uri="{FF2B5EF4-FFF2-40B4-BE49-F238E27FC236}">
                <a16:creationId xmlns:a16="http://schemas.microsoft.com/office/drawing/2014/main" id="{2791C3D5-9ADF-52B8-8401-7421216120D5}"/>
              </a:ext>
            </a:extLst>
          </p:cNvPr>
          <p:cNvSpPr/>
          <p:nvPr/>
        </p:nvSpPr>
        <p:spPr>
          <a:xfrm>
            <a:off x="6898711" y="2311036"/>
            <a:ext cx="299106" cy="695915"/>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74EEDA53-077B-03AC-25C5-01413DE5718B}"/>
              </a:ext>
            </a:extLst>
          </p:cNvPr>
          <p:cNvSpPr txBox="1"/>
          <p:nvPr/>
        </p:nvSpPr>
        <p:spPr>
          <a:xfrm>
            <a:off x="9725491" y="6492875"/>
            <a:ext cx="2466509" cy="307777"/>
          </a:xfrm>
          <a:prstGeom prst="rect">
            <a:avLst/>
          </a:prstGeom>
          <a:noFill/>
        </p:spPr>
        <p:txBody>
          <a:bodyPr wrap="none" rtlCol="0">
            <a:spAutoFit/>
          </a:bodyPr>
          <a:lstStyle/>
          <a:p>
            <a:r>
              <a:rPr lang="en-US" sz="1400" dirty="0">
                <a:solidFill>
                  <a:schemeClr val="tx2">
                    <a:lumMod val="50000"/>
                  </a:schemeClr>
                </a:solidFill>
              </a:rPr>
              <a:t>Rajamanickam et al </a:t>
            </a:r>
            <a:r>
              <a:rPr lang="en-US" sz="1400" i="1" dirty="0">
                <a:solidFill>
                  <a:schemeClr val="tx2">
                    <a:lumMod val="50000"/>
                  </a:schemeClr>
                </a:solidFill>
              </a:rPr>
              <a:t>Blood</a:t>
            </a:r>
            <a:r>
              <a:rPr lang="en-US" sz="1400" dirty="0">
                <a:solidFill>
                  <a:schemeClr val="tx2">
                    <a:lumMod val="50000"/>
                  </a:schemeClr>
                </a:solidFill>
              </a:rPr>
              <a:t> 2026</a:t>
            </a:r>
          </a:p>
        </p:txBody>
      </p:sp>
      <p:pic>
        <p:nvPicPr>
          <p:cNvPr id="11" name="Picture 10">
            <a:extLst>
              <a:ext uri="{FF2B5EF4-FFF2-40B4-BE49-F238E27FC236}">
                <a16:creationId xmlns:a16="http://schemas.microsoft.com/office/drawing/2014/main" id="{5F36E287-3375-C288-D230-3890516AB35C}"/>
              </a:ext>
            </a:extLst>
          </p:cNvPr>
          <p:cNvPicPr>
            <a:picLocks noChangeAspect="1"/>
          </p:cNvPicPr>
          <p:nvPr/>
        </p:nvPicPr>
        <p:blipFill>
          <a:blip r:embed="rId5"/>
          <a:stretch>
            <a:fillRect/>
          </a:stretch>
        </p:blipFill>
        <p:spPr>
          <a:xfrm>
            <a:off x="552450" y="2450222"/>
            <a:ext cx="2044805" cy="3035456"/>
          </a:xfrm>
          <a:prstGeom prst="rect">
            <a:avLst/>
          </a:prstGeom>
        </p:spPr>
      </p:pic>
    </p:spTree>
    <p:extLst>
      <p:ext uri="{BB962C8B-B14F-4D97-AF65-F5344CB8AC3E}">
        <p14:creationId xmlns:p14="http://schemas.microsoft.com/office/powerpoint/2010/main" val="16165134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29" name="BRAFV600E microglia exhibit inflammatory morphology in vitro"/>
          <p:cNvSpPr txBox="1"/>
          <p:nvPr/>
        </p:nvSpPr>
        <p:spPr>
          <a:xfrm>
            <a:off x="572384" y="548342"/>
            <a:ext cx="10759090" cy="104849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25400" tIns="25400" rIns="25400" bIns="25400" anchor="ctr">
            <a:spAutoFit/>
          </a:bodyPr>
          <a:lstStyle>
            <a:lvl1pPr algn="l" defTabSz="2438338">
              <a:lnSpc>
                <a:spcPct val="80000"/>
              </a:lnSpc>
              <a:defRPr sz="7300" b="1" spc="-145">
                <a:latin typeface="Helvetica Neue"/>
                <a:ea typeface="Helvetica Neue"/>
                <a:cs typeface="Helvetica Neue"/>
                <a:sym typeface="Helvetica Neue"/>
              </a:defRPr>
            </a:lvl1pPr>
          </a:lstStyle>
          <a:p>
            <a:r>
              <a:rPr sz="4000" dirty="0">
                <a:latin typeface="Calibri  "/>
              </a:rPr>
              <a:t>BRAF</a:t>
            </a:r>
            <a:r>
              <a:rPr sz="4000" baseline="30000" dirty="0">
                <a:latin typeface="Calibri  "/>
              </a:rPr>
              <a:t>V600E</a:t>
            </a:r>
            <a:r>
              <a:rPr sz="4000" dirty="0">
                <a:latin typeface="Calibri  "/>
              </a:rPr>
              <a:t> microglia </a:t>
            </a:r>
            <a:r>
              <a:rPr lang="en-US" sz="4000" dirty="0">
                <a:latin typeface="Calibri  "/>
              </a:rPr>
              <a:t>have an ameboid activated morphology</a:t>
            </a:r>
            <a:endParaRPr sz="4000" dirty="0">
              <a:latin typeface="Calibri  "/>
            </a:endParaRPr>
          </a:p>
        </p:txBody>
      </p:sp>
      <p:pic>
        <p:nvPicPr>
          <p:cNvPr id="10" name="Picture 9">
            <a:extLst>
              <a:ext uri="{FF2B5EF4-FFF2-40B4-BE49-F238E27FC236}">
                <a16:creationId xmlns:a16="http://schemas.microsoft.com/office/drawing/2014/main" id="{3D8C8122-84DB-C195-FB48-C0EEAA7B45AB}"/>
              </a:ext>
            </a:extLst>
          </p:cNvPr>
          <p:cNvPicPr>
            <a:picLocks noChangeAspect="1"/>
          </p:cNvPicPr>
          <p:nvPr/>
        </p:nvPicPr>
        <p:blipFill>
          <a:blip r:embed="rId3"/>
          <a:stretch>
            <a:fillRect/>
          </a:stretch>
        </p:blipFill>
        <p:spPr>
          <a:xfrm>
            <a:off x="455302" y="1759292"/>
            <a:ext cx="10993255" cy="4513491"/>
          </a:xfrm>
          <a:prstGeom prst="rect">
            <a:avLst/>
          </a:prstGeom>
        </p:spPr>
      </p:pic>
      <p:sp>
        <p:nvSpPr>
          <p:cNvPr id="11" name="Rectangle 10">
            <a:extLst>
              <a:ext uri="{FF2B5EF4-FFF2-40B4-BE49-F238E27FC236}">
                <a16:creationId xmlns:a16="http://schemas.microsoft.com/office/drawing/2014/main" id="{5683EC7F-87F9-0218-837A-5B9950AB3369}"/>
              </a:ext>
            </a:extLst>
          </p:cNvPr>
          <p:cNvSpPr/>
          <p:nvPr/>
        </p:nvSpPr>
        <p:spPr>
          <a:xfrm>
            <a:off x="455302" y="1645920"/>
            <a:ext cx="486530" cy="55605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C1BB8AFF-D96D-52C0-F374-84AEBC64E131}"/>
              </a:ext>
            </a:extLst>
          </p:cNvPr>
          <p:cNvSpPr/>
          <p:nvPr/>
        </p:nvSpPr>
        <p:spPr>
          <a:xfrm>
            <a:off x="3271389" y="1543608"/>
            <a:ext cx="486530" cy="55605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AC9C6CB1-0C99-508A-D019-2ADCF36C3AA8}"/>
              </a:ext>
            </a:extLst>
          </p:cNvPr>
          <p:cNvSpPr/>
          <p:nvPr/>
        </p:nvSpPr>
        <p:spPr>
          <a:xfrm>
            <a:off x="7978210" y="1645920"/>
            <a:ext cx="486530" cy="55605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a:extLst>
              <a:ext uri="{FF2B5EF4-FFF2-40B4-BE49-F238E27FC236}">
                <a16:creationId xmlns:a16="http://schemas.microsoft.com/office/drawing/2014/main" id="{FC818668-0A00-CEAF-C3CA-09470B3F3B28}"/>
              </a:ext>
            </a:extLst>
          </p:cNvPr>
          <p:cNvPicPr>
            <a:picLocks noChangeAspect="1"/>
          </p:cNvPicPr>
          <p:nvPr/>
        </p:nvPicPr>
        <p:blipFill>
          <a:blip r:embed="rId4">
            <a:extLst>
              <a:ext uri="{BEBA8EAE-BF5A-486C-A8C5-ECC9F3942E4B}">
                <a14:imgProps xmlns:a14="http://schemas.microsoft.com/office/drawing/2010/main">
                  <a14:imgLayer r:embed="rId5">
                    <a14:imgEffect>
                      <a14:brightnessContrast bright="40000" contrast="-40000"/>
                    </a14:imgEffect>
                  </a14:imgLayer>
                </a14:imgProps>
              </a:ext>
            </a:extLst>
          </a:blip>
          <a:srcRect l="73150" b="39232"/>
          <a:stretch/>
        </p:blipFill>
        <p:spPr>
          <a:xfrm>
            <a:off x="8379842" y="1776663"/>
            <a:ext cx="2951632" cy="2742754"/>
          </a:xfrm>
          <a:prstGeom prst="rect">
            <a:avLst/>
          </a:prstGeom>
        </p:spPr>
      </p:pic>
      <p:pic>
        <p:nvPicPr>
          <p:cNvPr id="3" name="Picture 2">
            <a:extLst>
              <a:ext uri="{FF2B5EF4-FFF2-40B4-BE49-F238E27FC236}">
                <a16:creationId xmlns:a16="http://schemas.microsoft.com/office/drawing/2014/main" id="{CBAE2573-4684-D5D9-63D3-4997B1DF8F04}"/>
              </a:ext>
            </a:extLst>
          </p:cNvPr>
          <p:cNvPicPr>
            <a:picLocks noChangeAspect="1"/>
          </p:cNvPicPr>
          <p:nvPr/>
        </p:nvPicPr>
        <p:blipFill>
          <a:blip r:embed="rId3"/>
          <a:srcRect l="24932" t="60803" r="30960"/>
          <a:stretch/>
        </p:blipFill>
        <p:spPr>
          <a:xfrm>
            <a:off x="3372579" y="4482552"/>
            <a:ext cx="4848896" cy="1769152"/>
          </a:xfrm>
          <a:prstGeom prst="rect">
            <a:avLst/>
          </a:prstGeom>
        </p:spPr>
      </p:pic>
      <p:sp>
        <p:nvSpPr>
          <p:cNvPr id="4" name="TextBox 3">
            <a:extLst>
              <a:ext uri="{FF2B5EF4-FFF2-40B4-BE49-F238E27FC236}">
                <a16:creationId xmlns:a16="http://schemas.microsoft.com/office/drawing/2014/main" id="{C6200646-F6BC-72B4-49A0-E86F436F26CC}"/>
              </a:ext>
            </a:extLst>
          </p:cNvPr>
          <p:cNvSpPr txBox="1"/>
          <p:nvPr/>
        </p:nvSpPr>
        <p:spPr>
          <a:xfrm>
            <a:off x="9725491" y="6492875"/>
            <a:ext cx="2466509" cy="307777"/>
          </a:xfrm>
          <a:prstGeom prst="rect">
            <a:avLst/>
          </a:prstGeom>
          <a:noFill/>
        </p:spPr>
        <p:txBody>
          <a:bodyPr wrap="none" rtlCol="0">
            <a:spAutoFit/>
          </a:bodyPr>
          <a:lstStyle/>
          <a:p>
            <a:r>
              <a:rPr lang="en-US" sz="1400" dirty="0">
                <a:solidFill>
                  <a:schemeClr val="tx2">
                    <a:lumMod val="50000"/>
                  </a:schemeClr>
                </a:solidFill>
              </a:rPr>
              <a:t>Rajamanickam et al </a:t>
            </a:r>
            <a:r>
              <a:rPr lang="en-US" sz="1400" i="1" dirty="0">
                <a:solidFill>
                  <a:schemeClr val="tx2">
                    <a:lumMod val="50000"/>
                  </a:schemeClr>
                </a:solidFill>
              </a:rPr>
              <a:t>Blood</a:t>
            </a:r>
            <a:r>
              <a:rPr lang="en-US" sz="1400" dirty="0">
                <a:solidFill>
                  <a:schemeClr val="tx2">
                    <a:lumMod val="50000"/>
                  </a:schemeClr>
                </a:solidFill>
              </a:rPr>
              <a:t> 2026</a:t>
            </a:r>
          </a:p>
        </p:txBody>
      </p:sp>
    </p:spTree>
  </p:cSld>
  <p:clrMapOvr>
    <a:masterClrMapping/>
  </p:clrMapOvr>
  <p:transition spd="med"/>
</p:sld>
</file>

<file path=ppt/slides/slide1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BF1191-03DC-F58B-171F-7ABBDD12827D}"/>
              </a:ext>
            </a:extLst>
          </p:cNvPr>
          <p:cNvSpPr>
            <a:spLocks noGrp="1"/>
          </p:cNvSpPr>
          <p:nvPr>
            <p:ph type="title"/>
          </p:nvPr>
        </p:nvSpPr>
        <p:spPr/>
        <p:txBody>
          <a:bodyPr>
            <a:normAutofit/>
          </a:bodyPr>
          <a:lstStyle/>
          <a:p>
            <a:r>
              <a:rPr lang="en-US" sz="4000" b="1" dirty="0">
                <a:latin typeface="Calibri   "/>
              </a:rPr>
              <a:t>LCH microglia/macrophage exhibit disease specific phenotypes </a:t>
            </a:r>
          </a:p>
        </p:txBody>
      </p:sp>
      <p:pic>
        <p:nvPicPr>
          <p:cNvPr id="14" name="Picture 13">
            <a:extLst>
              <a:ext uri="{FF2B5EF4-FFF2-40B4-BE49-F238E27FC236}">
                <a16:creationId xmlns:a16="http://schemas.microsoft.com/office/drawing/2014/main" id="{3E5920EB-C405-B9DC-14DC-A63C17D7A1AF}"/>
              </a:ext>
            </a:extLst>
          </p:cNvPr>
          <p:cNvPicPr>
            <a:picLocks noChangeAspect="1"/>
          </p:cNvPicPr>
          <p:nvPr/>
        </p:nvPicPr>
        <p:blipFill>
          <a:blip r:embed="rId3"/>
          <a:stretch>
            <a:fillRect/>
          </a:stretch>
        </p:blipFill>
        <p:spPr>
          <a:xfrm>
            <a:off x="783621" y="2450656"/>
            <a:ext cx="5536780" cy="3197069"/>
          </a:xfrm>
          <a:prstGeom prst="rect">
            <a:avLst/>
          </a:prstGeom>
        </p:spPr>
      </p:pic>
      <p:pic>
        <p:nvPicPr>
          <p:cNvPr id="25" name="Image" descr="Image">
            <a:extLst>
              <a:ext uri="{FF2B5EF4-FFF2-40B4-BE49-F238E27FC236}">
                <a16:creationId xmlns:a16="http://schemas.microsoft.com/office/drawing/2014/main" id="{258AEAA6-4A5A-D48A-DA14-1DC093238A0A}"/>
              </a:ext>
            </a:extLst>
          </p:cNvPr>
          <p:cNvPicPr>
            <a:picLocks noChangeAspect="1"/>
          </p:cNvPicPr>
          <p:nvPr/>
        </p:nvPicPr>
        <p:blipFill>
          <a:blip r:embed="rId4"/>
          <a:stretch>
            <a:fillRect/>
          </a:stretch>
        </p:blipFill>
        <p:spPr>
          <a:xfrm>
            <a:off x="9600376" y="2949778"/>
            <a:ext cx="1940168" cy="2317714"/>
          </a:xfrm>
          <a:prstGeom prst="rect">
            <a:avLst/>
          </a:prstGeom>
          <a:ln w="12700">
            <a:miter lim="400000"/>
          </a:ln>
        </p:spPr>
      </p:pic>
      <p:grpSp>
        <p:nvGrpSpPr>
          <p:cNvPr id="60" name="Group 59">
            <a:extLst>
              <a:ext uri="{FF2B5EF4-FFF2-40B4-BE49-F238E27FC236}">
                <a16:creationId xmlns:a16="http://schemas.microsoft.com/office/drawing/2014/main" id="{57B4C37E-A95F-542F-0F35-E8FFA2172599}"/>
              </a:ext>
            </a:extLst>
          </p:cNvPr>
          <p:cNvGrpSpPr>
            <a:grpSpLocks noChangeAspect="1"/>
          </p:cNvGrpSpPr>
          <p:nvPr/>
        </p:nvGrpSpPr>
        <p:grpSpPr>
          <a:xfrm>
            <a:off x="6588414" y="2658299"/>
            <a:ext cx="2743949" cy="2668341"/>
            <a:chOff x="3678008" y="2176148"/>
            <a:chExt cx="3896438" cy="3789074"/>
          </a:xfrm>
        </p:grpSpPr>
        <p:grpSp>
          <p:nvGrpSpPr>
            <p:cNvPr id="40" name="Group">
              <a:extLst>
                <a:ext uri="{FF2B5EF4-FFF2-40B4-BE49-F238E27FC236}">
                  <a16:creationId xmlns:a16="http://schemas.microsoft.com/office/drawing/2014/main" id="{503DA244-7521-ED8F-01BD-CFA7CD995BFD}"/>
                </a:ext>
              </a:extLst>
            </p:cNvPr>
            <p:cNvGrpSpPr>
              <a:grpSpLocks noChangeAspect="1"/>
            </p:cNvGrpSpPr>
            <p:nvPr/>
          </p:nvGrpSpPr>
          <p:grpSpPr>
            <a:xfrm>
              <a:off x="3740002" y="2176148"/>
              <a:ext cx="3834444" cy="3789074"/>
              <a:chOff x="-1" y="-2"/>
              <a:chExt cx="6639122" cy="6560565"/>
            </a:xfrm>
          </p:grpSpPr>
          <p:pic>
            <p:nvPicPr>
              <p:cNvPr id="41" name="Overlay_HR_1035v600_cd207cy3_iba647(488)_CH4.1.tif">
                <a:extLst>
                  <a:ext uri="{FF2B5EF4-FFF2-40B4-BE49-F238E27FC236}">
                    <a16:creationId xmlns:a16="http://schemas.microsoft.com/office/drawing/2014/main" id="{574EE76C-4BC5-C6ED-1CC2-862FF13F70D0}"/>
                  </a:ext>
                </a:extLst>
              </p:cNvPr>
              <p:cNvPicPr>
                <a:picLocks noChangeAspect="1"/>
              </p:cNvPicPr>
              <p:nvPr/>
            </p:nvPicPr>
            <p:blipFill>
              <a:blip r:embed="rId5"/>
              <a:srcRect l="25928" t="16657" r="46603" b="46896"/>
              <a:stretch>
                <a:fillRect/>
              </a:stretch>
            </p:blipFill>
            <p:spPr>
              <a:xfrm>
                <a:off x="3618469" y="3546710"/>
                <a:ext cx="3018955" cy="3004276"/>
              </a:xfrm>
              <a:prstGeom prst="rect">
                <a:avLst/>
              </a:prstGeom>
              <a:ln w="19050" cap="flat">
                <a:solidFill>
                  <a:srgbClr val="FFFFFF"/>
                </a:solidFill>
                <a:miter lim="400000"/>
              </a:ln>
              <a:effectLst/>
            </p:spPr>
          </p:pic>
          <p:pic>
            <p:nvPicPr>
              <p:cNvPr id="42" name="HR_1035ctrl_cd207cy3_iba647(488)_CH1.1.tif">
                <a:extLst>
                  <a:ext uri="{FF2B5EF4-FFF2-40B4-BE49-F238E27FC236}">
                    <a16:creationId xmlns:a16="http://schemas.microsoft.com/office/drawing/2014/main" id="{90F0B717-EDDC-0197-B5A6-1248A54CF10E}"/>
                  </a:ext>
                </a:extLst>
              </p:cNvPr>
              <p:cNvPicPr>
                <a:picLocks noChangeAspect="1"/>
              </p:cNvPicPr>
              <p:nvPr/>
            </p:nvPicPr>
            <p:blipFill>
              <a:blip r:embed="rId6"/>
              <a:srcRect l="9978" t="33913" r="62521" b="29697"/>
              <a:stretch>
                <a:fillRect/>
              </a:stretch>
            </p:blipFill>
            <p:spPr>
              <a:xfrm>
                <a:off x="548093" y="531447"/>
                <a:ext cx="3022467" cy="2999571"/>
              </a:xfrm>
              <a:prstGeom prst="rect">
                <a:avLst/>
              </a:prstGeom>
              <a:ln w="19050" cap="flat">
                <a:solidFill>
                  <a:srgbClr val="FFFFFF"/>
                </a:solidFill>
                <a:miter lim="400000"/>
              </a:ln>
              <a:effectLst/>
            </p:spPr>
          </p:pic>
          <p:pic>
            <p:nvPicPr>
              <p:cNvPr id="43" name="Overlay_HR_1035ctrl_cd207cy3_iba647(488)_CH4.1.tif">
                <a:extLst>
                  <a:ext uri="{FF2B5EF4-FFF2-40B4-BE49-F238E27FC236}">
                    <a16:creationId xmlns:a16="http://schemas.microsoft.com/office/drawing/2014/main" id="{057270B8-D565-1FA6-9AEB-0F2F0A71DC7D}"/>
                  </a:ext>
                </a:extLst>
              </p:cNvPr>
              <p:cNvPicPr>
                <a:picLocks noChangeAspect="1"/>
              </p:cNvPicPr>
              <p:nvPr/>
            </p:nvPicPr>
            <p:blipFill>
              <a:blip r:embed="rId7"/>
              <a:srcRect l="9978" t="33913" r="62521" b="29697"/>
              <a:stretch>
                <a:fillRect/>
              </a:stretch>
            </p:blipFill>
            <p:spPr>
              <a:xfrm>
                <a:off x="3616654" y="519828"/>
                <a:ext cx="3022467" cy="2999570"/>
              </a:xfrm>
              <a:prstGeom prst="rect">
                <a:avLst/>
              </a:prstGeom>
              <a:ln w="19050" cap="flat">
                <a:solidFill>
                  <a:srgbClr val="FFFFFF"/>
                </a:solidFill>
                <a:miter lim="400000"/>
              </a:ln>
              <a:effectLst/>
            </p:spPr>
          </p:pic>
          <p:sp>
            <p:nvSpPr>
              <p:cNvPr id="46" name="V600E">
                <a:extLst>
                  <a:ext uri="{FF2B5EF4-FFF2-40B4-BE49-F238E27FC236}">
                    <a16:creationId xmlns:a16="http://schemas.microsoft.com/office/drawing/2014/main" id="{948E8543-ABDD-0859-9A99-A0AECCA053EB}"/>
                  </a:ext>
                </a:extLst>
              </p:cNvPr>
              <p:cNvSpPr txBox="1"/>
              <p:nvPr/>
            </p:nvSpPr>
            <p:spPr>
              <a:xfrm rot="16200000">
                <a:off x="-1245774" y="4838562"/>
                <a:ext cx="2958198" cy="466652"/>
              </a:xfrm>
              <a:prstGeom prst="rect">
                <a:avLst/>
              </a:prstGeom>
              <a:solidFill>
                <a:srgbClr val="FFFFFF"/>
              </a:solidFill>
              <a:ln w="19050" cap="flat">
                <a:solidFill>
                  <a:srgbClr val="FFFFFF"/>
                </a:solidFill>
                <a:prstDash val="solid"/>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xmlns:lc="http://schemas.openxmlformats.org/drawingml/2006/lockedCanvas" val="1"/>
                </a:ext>
              </a:extLst>
            </p:spPr>
            <p:txBody>
              <a:bodyPr wrap="square" lIns="50800" tIns="50800" rIns="50800" bIns="50800" numCol="1" anchor="ctr">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8255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Graphik"/>
                    <a:ea typeface="Graphik"/>
                    <a:cs typeface="Graphik"/>
                    <a:sym typeface="Graphik"/>
                  </a:defRPr>
                </a:lvl1pPr>
                <a:lvl2pPr marL="0" marR="0" indent="457200" algn="ctr" defTabSz="8255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Graphik"/>
                    <a:ea typeface="Graphik"/>
                    <a:cs typeface="Graphik"/>
                    <a:sym typeface="Graphik"/>
                  </a:defRPr>
                </a:lvl2pPr>
                <a:lvl3pPr marL="0" marR="0" indent="914400" algn="ctr" defTabSz="8255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Graphik"/>
                    <a:ea typeface="Graphik"/>
                    <a:cs typeface="Graphik"/>
                    <a:sym typeface="Graphik"/>
                  </a:defRPr>
                </a:lvl3pPr>
                <a:lvl4pPr marL="0" marR="0" indent="1371600" algn="ctr" defTabSz="8255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Graphik"/>
                    <a:ea typeface="Graphik"/>
                    <a:cs typeface="Graphik"/>
                    <a:sym typeface="Graphik"/>
                  </a:defRPr>
                </a:lvl4pPr>
                <a:lvl5pPr marL="0" marR="0" indent="1828800" algn="ctr" defTabSz="8255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Graphik"/>
                    <a:ea typeface="Graphik"/>
                    <a:cs typeface="Graphik"/>
                    <a:sym typeface="Graphik"/>
                  </a:defRPr>
                </a:lvl5pPr>
                <a:lvl6pPr marL="0" marR="0" indent="2286000" algn="ctr" defTabSz="8255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Graphik"/>
                    <a:ea typeface="Graphik"/>
                    <a:cs typeface="Graphik"/>
                    <a:sym typeface="Graphik"/>
                  </a:defRPr>
                </a:lvl6pPr>
                <a:lvl7pPr marL="0" marR="0" indent="2743200" algn="ctr" defTabSz="8255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Graphik"/>
                    <a:ea typeface="Graphik"/>
                    <a:cs typeface="Graphik"/>
                    <a:sym typeface="Graphik"/>
                  </a:defRPr>
                </a:lvl7pPr>
                <a:lvl8pPr marL="0" marR="0" indent="3200400" algn="ctr" defTabSz="8255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Graphik"/>
                    <a:ea typeface="Graphik"/>
                    <a:cs typeface="Graphik"/>
                    <a:sym typeface="Graphik"/>
                  </a:defRPr>
                </a:lvl8pPr>
                <a:lvl9pPr marL="0" marR="0" indent="3657600" algn="ctr" defTabSz="8255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Graphik"/>
                    <a:ea typeface="Graphik"/>
                    <a:cs typeface="Graphik"/>
                    <a:sym typeface="Graphik"/>
                  </a:defRPr>
                </a:lvl9pPr>
              </a:lstStyle>
              <a:p>
                <a:endParaRPr sz="1600" b="1" dirty="0">
                  <a:latin typeface="Calibri   "/>
                </a:endParaRPr>
              </a:p>
            </p:txBody>
          </p:sp>
          <p:sp>
            <p:nvSpPr>
              <p:cNvPr id="47" name="CTRL">
                <a:extLst>
                  <a:ext uri="{FF2B5EF4-FFF2-40B4-BE49-F238E27FC236}">
                    <a16:creationId xmlns:a16="http://schemas.microsoft.com/office/drawing/2014/main" id="{C610BF4A-5219-C843-4543-EA6B717CABD5}"/>
                  </a:ext>
                </a:extLst>
              </p:cNvPr>
              <p:cNvSpPr txBox="1"/>
              <p:nvPr/>
            </p:nvSpPr>
            <p:spPr>
              <a:xfrm rot="16200000">
                <a:off x="-1257077" y="1821146"/>
                <a:ext cx="2980804" cy="466651"/>
              </a:xfrm>
              <a:prstGeom prst="rect">
                <a:avLst/>
              </a:prstGeom>
              <a:solidFill>
                <a:srgbClr val="FFFFFF"/>
              </a:solidFill>
              <a:ln w="19050" cap="flat">
                <a:solidFill>
                  <a:srgbClr val="FFFFFF"/>
                </a:solidFill>
                <a:prstDash val="solid"/>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xmlns:lc="http://schemas.openxmlformats.org/drawingml/2006/lockedCanvas" val="1"/>
                </a:ext>
              </a:extLst>
            </p:spPr>
            <p:txBody>
              <a:bodyPr wrap="square" lIns="50800" tIns="50800" rIns="50800" bIns="50800" numCol="1" anchor="ctr">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8255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Graphik"/>
                    <a:ea typeface="Graphik"/>
                    <a:cs typeface="Graphik"/>
                    <a:sym typeface="Graphik"/>
                  </a:defRPr>
                </a:lvl1pPr>
                <a:lvl2pPr marL="0" marR="0" indent="457200" algn="ctr" defTabSz="8255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Graphik"/>
                    <a:ea typeface="Graphik"/>
                    <a:cs typeface="Graphik"/>
                    <a:sym typeface="Graphik"/>
                  </a:defRPr>
                </a:lvl2pPr>
                <a:lvl3pPr marL="0" marR="0" indent="914400" algn="ctr" defTabSz="8255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Graphik"/>
                    <a:ea typeface="Graphik"/>
                    <a:cs typeface="Graphik"/>
                    <a:sym typeface="Graphik"/>
                  </a:defRPr>
                </a:lvl3pPr>
                <a:lvl4pPr marL="0" marR="0" indent="1371600" algn="ctr" defTabSz="8255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Graphik"/>
                    <a:ea typeface="Graphik"/>
                    <a:cs typeface="Graphik"/>
                    <a:sym typeface="Graphik"/>
                  </a:defRPr>
                </a:lvl4pPr>
                <a:lvl5pPr marL="0" marR="0" indent="1828800" algn="ctr" defTabSz="8255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Graphik"/>
                    <a:ea typeface="Graphik"/>
                    <a:cs typeface="Graphik"/>
                    <a:sym typeface="Graphik"/>
                  </a:defRPr>
                </a:lvl5pPr>
                <a:lvl6pPr marL="0" marR="0" indent="2286000" algn="ctr" defTabSz="8255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Graphik"/>
                    <a:ea typeface="Graphik"/>
                    <a:cs typeface="Graphik"/>
                    <a:sym typeface="Graphik"/>
                  </a:defRPr>
                </a:lvl6pPr>
                <a:lvl7pPr marL="0" marR="0" indent="2743200" algn="ctr" defTabSz="8255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Graphik"/>
                    <a:ea typeface="Graphik"/>
                    <a:cs typeface="Graphik"/>
                    <a:sym typeface="Graphik"/>
                  </a:defRPr>
                </a:lvl7pPr>
                <a:lvl8pPr marL="0" marR="0" indent="3200400" algn="ctr" defTabSz="8255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Graphik"/>
                    <a:ea typeface="Graphik"/>
                    <a:cs typeface="Graphik"/>
                    <a:sym typeface="Graphik"/>
                  </a:defRPr>
                </a:lvl8pPr>
                <a:lvl9pPr marL="0" marR="0" indent="3657600" algn="ctr" defTabSz="8255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Graphik"/>
                    <a:ea typeface="Graphik"/>
                    <a:cs typeface="Graphik"/>
                    <a:sym typeface="Graphik"/>
                  </a:defRPr>
                </a:lvl9pPr>
              </a:lstStyle>
              <a:p>
                <a:endParaRPr sz="1600" b="1" dirty="0">
                  <a:latin typeface="Calibri   "/>
                </a:endParaRPr>
              </a:p>
            </p:txBody>
          </p:sp>
          <p:sp>
            <p:nvSpPr>
              <p:cNvPr id="49" name="CD207">
                <a:extLst>
                  <a:ext uri="{FF2B5EF4-FFF2-40B4-BE49-F238E27FC236}">
                    <a16:creationId xmlns:a16="http://schemas.microsoft.com/office/drawing/2014/main" id="{6D37A119-0761-7185-B088-1DA3115818B0}"/>
                  </a:ext>
                </a:extLst>
              </p:cNvPr>
              <p:cNvSpPr txBox="1"/>
              <p:nvPr/>
            </p:nvSpPr>
            <p:spPr>
              <a:xfrm>
                <a:off x="547805" y="11619"/>
                <a:ext cx="2976566" cy="436801"/>
              </a:xfrm>
              <a:prstGeom prst="rect">
                <a:avLst/>
              </a:prstGeom>
              <a:solidFill>
                <a:srgbClr val="FFFFFF"/>
              </a:solidFill>
              <a:ln w="19050" cap="flat">
                <a:solidFill>
                  <a:srgbClr val="FFFFFF"/>
                </a:solidFill>
                <a:prstDash val="solid"/>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xmlns:lc="http://schemas.openxmlformats.org/drawingml/2006/lockedCanvas" val="1"/>
                </a:ext>
              </a:extLst>
            </p:spPr>
            <p:txBody>
              <a:bodyPr wrap="square" lIns="50800" tIns="50800" rIns="50800" bIns="50800" numCol="1" anchor="ctr">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8255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Graphik"/>
                    <a:ea typeface="Graphik"/>
                    <a:cs typeface="Graphik"/>
                    <a:sym typeface="Graphik"/>
                  </a:defRPr>
                </a:lvl1pPr>
                <a:lvl2pPr marL="0" marR="0" indent="457200" algn="ctr" defTabSz="8255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Graphik"/>
                    <a:ea typeface="Graphik"/>
                    <a:cs typeface="Graphik"/>
                    <a:sym typeface="Graphik"/>
                  </a:defRPr>
                </a:lvl2pPr>
                <a:lvl3pPr marL="0" marR="0" indent="914400" algn="ctr" defTabSz="8255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Graphik"/>
                    <a:ea typeface="Graphik"/>
                    <a:cs typeface="Graphik"/>
                    <a:sym typeface="Graphik"/>
                  </a:defRPr>
                </a:lvl3pPr>
                <a:lvl4pPr marL="0" marR="0" indent="1371600" algn="ctr" defTabSz="8255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Graphik"/>
                    <a:ea typeface="Graphik"/>
                    <a:cs typeface="Graphik"/>
                    <a:sym typeface="Graphik"/>
                  </a:defRPr>
                </a:lvl4pPr>
                <a:lvl5pPr marL="0" marR="0" indent="1828800" algn="ctr" defTabSz="8255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Graphik"/>
                    <a:ea typeface="Graphik"/>
                    <a:cs typeface="Graphik"/>
                    <a:sym typeface="Graphik"/>
                  </a:defRPr>
                </a:lvl5pPr>
                <a:lvl6pPr marL="0" marR="0" indent="2286000" algn="ctr" defTabSz="8255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Graphik"/>
                    <a:ea typeface="Graphik"/>
                    <a:cs typeface="Graphik"/>
                    <a:sym typeface="Graphik"/>
                  </a:defRPr>
                </a:lvl6pPr>
                <a:lvl7pPr marL="0" marR="0" indent="2743200" algn="ctr" defTabSz="8255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Graphik"/>
                    <a:ea typeface="Graphik"/>
                    <a:cs typeface="Graphik"/>
                    <a:sym typeface="Graphik"/>
                  </a:defRPr>
                </a:lvl7pPr>
                <a:lvl8pPr marL="0" marR="0" indent="3200400" algn="ctr" defTabSz="8255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Graphik"/>
                    <a:ea typeface="Graphik"/>
                    <a:cs typeface="Graphik"/>
                    <a:sym typeface="Graphik"/>
                  </a:defRPr>
                </a:lvl8pPr>
                <a:lvl9pPr marL="0" marR="0" indent="3657600" algn="ctr" defTabSz="8255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Graphik"/>
                    <a:ea typeface="Graphik"/>
                    <a:cs typeface="Graphik"/>
                    <a:sym typeface="Graphik"/>
                  </a:defRPr>
                </a:lvl9pPr>
              </a:lstStyle>
              <a:p>
                <a:pPr>
                  <a:defRPr>
                    <a:solidFill>
                      <a:srgbClr val="000000"/>
                    </a:solidFill>
                  </a:defRPr>
                </a:pPr>
                <a:r>
                  <a:rPr sz="1200" b="1" dirty="0">
                    <a:solidFill>
                      <a:srgbClr val="FF0000"/>
                    </a:solidFill>
                    <a:latin typeface="Calibri   "/>
                  </a:rPr>
                  <a:t>CD207</a:t>
                </a:r>
              </a:p>
            </p:txBody>
          </p:sp>
          <p:sp>
            <p:nvSpPr>
              <p:cNvPr id="51" name="CD207 IBA1 DAPI">
                <a:extLst>
                  <a:ext uri="{FF2B5EF4-FFF2-40B4-BE49-F238E27FC236}">
                    <a16:creationId xmlns:a16="http://schemas.microsoft.com/office/drawing/2014/main" id="{7E428C77-1A5E-DA2E-2DA1-3047C238CDAB}"/>
                  </a:ext>
                </a:extLst>
              </p:cNvPr>
              <p:cNvSpPr txBox="1"/>
              <p:nvPr/>
            </p:nvSpPr>
            <p:spPr>
              <a:xfrm>
                <a:off x="3628101" y="-2"/>
                <a:ext cx="2976566" cy="478271"/>
              </a:xfrm>
              <a:prstGeom prst="rect">
                <a:avLst/>
              </a:prstGeom>
              <a:solidFill>
                <a:srgbClr val="FFFFFF"/>
              </a:solidFill>
              <a:ln w="19050" cap="flat">
                <a:solidFill>
                  <a:srgbClr val="FFFFFF"/>
                </a:solidFill>
                <a:prstDash val="solid"/>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xmlns:lc="http://schemas.openxmlformats.org/drawingml/2006/lockedCanvas" val="1"/>
                </a:ext>
              </a:extLst>
            </p:spPr>
            <p:txBody>
              <a:bodyPr wrap="square" lIns="50800" tIns="50800" rIns="50800" bIns="50800" numCol="1" anchor="ctr">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8255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Graphik"/>
                    <a:ea typeface="Graphik"/>
                    <a:cs typeface="Graphik"/>
                    <a:sym typeface="Graphik"/>
                  </a:defRPr>
                </a:lvl1pPr>
                <a:lvl2pPr marL="0" marR="0" indent="457200" algn="ctr" defTabSz="8255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Graphik"/>
                    <a:ea typeface="Graphik"/>
                    <a:cs typeface="Graphik"/>
                    <a:sym typeface="Graphik"/>
                  </a:defRPr>
                </a:lvl2pPr>
                <a:lvl3pPr marL="0" marR="0" indent="914400" algn="ctr" defTabSz="8255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Graphik"/>
                    <a:ea typeface="Graphik"/>
                    <a:cs typeface="Graphik"/>
                    <a:sym typeface="Graphik"/>
                  </a:defRPr>
                </a:lvl3pPr>
                <a:lvl4pPr marL="0" marR="0" indent="1371600" algn="ctr" defTabSz="8255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Graphik"/>
                    <a:ea typeface="Graphik"/>
                    <a:cs typeface="Graphik"/>
                    <a:sym typeface="Graphik"/>
                  </a:defRPr>
                </a:lvl4pPr>
                <a:lvl5pPr marL="0" marR="0" indent="1828800" algn="ctr" defTabSz="8255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Graphik"/>
                    <a:ea typeface="Graphik"/>
                    <a:cs typeface="Graphik"/>
                    <a:sym typeface="Graphik"/>
                  </a:defRPr>
                </a:lvl5pPr>
                <a:lvl6pPr marL="0" marR="0" indent="2286000" algn="ctr" defTabSz="8255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Graphik"/>
                    <a:ea typeface="Graphik"/>
                    <a:cs typeface="Graphik"/>
                    <a:sym typeface="Graphik"/>
                  </a:defRPr>
                </a:lvl6pPr>
                <a:lvl7pPr marL="0" marR="0" indent="2743200" algn="ctr" defTabSz="8255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Graphik"/>
                    <a:ea typeface="Graphik"/>
                    <a:cs typeface="Graphik"/>
                    <a:sym typeface="Graphik"/>
                  </a:defRPr>
                </a:lvl7pPr>
                <a:lvl8pPr marL="0" marR="0" indent="3200400" algn="ctr" defTabSz="8255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Graphik"/>
                    <a:ea typeface="Graphik"/>
                    <a:cs typeface="Graphik"/>
                    <a:sym typeface="Graphik"/>
                  </a:defRPr>
                </a:lvl8pPr>
                <a:lvl9pPr marL="0" marR="0" indent="3657600" algn="ctr" defTabSz="8255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Graphik"/>
                    <a:ea typeface="Graphik"/>
                    <a:cs typeface="Graphik"/>
                    <a:sym typeface="Graphik"/>
                  </a:defRPr>
                </a:lvl9pPr>
              </a:lstStyle>
              <a:p>
                <a:r>
                  <a:rPr sz="1200" b="1" dirty="0">
                    <a:solidFill>
                      <a:srgbClr val="FF0000"/>
                    </a:solidFill>
                    <a:latin typeface="Calibri   "/>
                  </a:rPr>
                  <a:t>CD207</a:t>
                </a:r>
                <a:r>
                  <a:rPr lang="en-US" sz="1200" b="1" dirty="0">
                    <a:solidFill>
                      <a:schemeClr val="tx1"/>
                    </a:solidFill>
                    <a:latin typeface="Calibri   "/>
                  </a:rPr>
                  <a:t> </a:t>
                </a:r>
                <a:r>
                  <a:rPr sz="1200" b="1" dirty="0">
                    <a:solidFill>
                      <a:srgbClr val="00B050"/>
                    </a:solidFill>
                    <a:latin typeface="Calibri   "/>
                  </a:rPr>
                  <a:t>IBA1</a:t>
                </a:r>
                <a:r>
                  <a:rPr lang="en-US" sz="1200" b="1" dirty="0">
                    <a:solidFill>
                      <a:schemeClr val="tx1"/>
                    </a:solidFill>
                    <a:latin typeface="Calibri   "/>
                  </a:rPr>
                  <a:t> </a:t>
                </a:r>
                <a:r>
                  <a:rPr sz="1200" b="1" dirty="0">
                    <a:solidFill>
                      <a:schemeClr val="accent1"/>
                    </a:solidFill>
                    <a:latin typeface="Calibri   "/>
                  </a:rPr>
                  <a:t>DAPI</a:t>
                </a:r>
                <a:r>
                  <a:rPr sz="1200" b="1" dirty="0">
                    <a:latin typeface="Calibri   "/>
                  </a:rPr>
                  <a:t> </a:t>
                </a:r>
              </a:p>
            </p:txBody>
          </p:sp>
          <p:pic>
            <p:nvPicPr>
              <p:cNvPr id="52" name="HR_1035v600_cd207cy3_iba647(488)_CH1.1.tif">
                <a:extLst>
                  <a:ext uri="{FF2B5EF4-FFF2-40B4-BE49-F238E27FC236}">
                    <a16:creationId xmlns:a16="http://schemas.microsoft.com/office/drawing/2014/main" id="{C5AC1C77-FD08-C401-4819-6E4E5AC96778}"/>
                  </a:ext>
                </a:extLst>
              </p:cNvPr>
              <p:cNvPicPr>
                <a:picLocks noChangeAspect="1"/>
              </p:cNvPicPr>
              <p:nvPr/>
            </p:nvPicPr>
            <p:blipFill>
              <a:blip r:embed="rId8"/>
              <a:srcRect l="88817" t="90727" r="2637" b="2329"/>
              <a:stretch>
                <a:fillRect/>
              </a:stretch>
            </p:blipFill>
            <p:spPr>
              <a:xfrm>
                <a:off x="5597525" y="5907225"/>
                <a:ext cx="939160" cy="572355"/>
              </a:xfrm>
              <a:prstGeom prst="rect">
                <a:avLst/>
              </a:prstGeom>
              <a:ln w="19050" cap="flat">
                <a:noFill/>
                <a:miter lim="400000"/>
              </a:ln>
              <a:effectLst/>
            </p:spPr>
          </p:pic>
          <p:pic>
            <p:nvPicPr>
              <p:cNvPr id="53" name="HR_1035v600_cd207cy3_iba647(488)_CH1.1.tif">
                <a:extLst>
                  <a:ext uri="{FF2B5EF4-FFF2-40B4-BE49-F238E27FC236}">
                    <a16:creationId xmlns:a16="http://schemas.microsoft.com/office/drawing/2014/main" id="{F7D5B58C-DBEA-F4EC-6F68-25FC6BA3C8FC}"/>
                  </a:ext>
                </a:extLst>
              </p:cNvPr>
              <p:cNvPicPr>
                <a:picLocks noChangeAspect="1"/>
              </p:cNvPicPr>
              <p:nvPr/>
            </p:nvPicPr>
            <p:blipFill>
              <a:blip r:embed="rId8"/>
              <a:srcRect l="25826" t="16956" r="46673" b="46654"/>
              <a:stretch>
                <a:fillRect/>
              </a:stretch>
            </p:blipFill>
            <p:spPr>
              <a:xfrm>
                <a:off x="548093" y="3560993"/>
                <a:ext cx="3022467" cy="2999570"/>
              </a:xfrm>
              <a:prstGeom prst="rect">
                <a:avLst/>
              </a:prstGeom>
              <a:ln w="19050" cap="flat">
                <a:solidFill>
                  <a:srgbClr val="FFFFFF"/>
                </a:solidFill>
                <a:miter lim="400000"/>
              </a:ln>
              <a:effectLst/>
            </p:spPr>
          </p:pic>
        </p:grpSp>
        <p:sp>
          <p:nvSpPr>
            <p:cNvPr id="54" name="Rectangle 53">
              <a:extLst>
                <a:ext uri="{FF2B5EF4-FFF2-40B4-BE49-F238E27FC236}">
                  <a16:creationId xmlns:a16="http://schemas.microsoft.com/office/drawing/2014/main" id="{42FB1651-6D55-B52B-F2DE-65E077462400}"/>
                </a:ext>
              </a:extLst>
            </p:cNvPr>
            <p:cNvSpPr/>
            <p:nvPr/>
          </p:nvSpPr>
          <p:spPr>
            <a:xfrm>
              <a:off x="4062862" y="2176149"/>
              <a:ext cx="1736206" cy="258987"/>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55" name="Rectangle 54">
              <a:extLst>
                <a:ext uri="{FF2B5EF4-FFF2-40B4-BE49-F238E27FC236}">
                  <a16:creationId xmlns:a16="http://schemas.microsoft.com/office/drawing/2014/main" id="{D5AFB02C-DB33-FF9D-8279-22BFDEDFD8C6}"/>
                </a:ext>
              </a:extLst>
            </p:cNvPr>
            <p:cNvSpPr/>
            <p:nvPr/>
          </p:nvSpPr>
          <p:spPr>
            <a:xfrm>
              <a:off x="5834443" y="2176149"/>
              <a:ext cx="1736206" cy="258987"/>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56" name="Rectangle 55">
              <a:extLst>
                <a:ext uri="{FF2B5EF4-FFF2-40B4-BE49-F238E27FC236}">
                  <a16:creationId xmlns:a16="http://schemas.microsoft.com/office/drawing/2014/main" id="{66687782-0299-429E-93BB-694D37503EA6}"/>
                </a:ext>
              </a:extLst>
            </p:cNvPr>
            <p:cNvSpPr/>
            <p:nvPr/>
          </p:nvSpPr>
          <p:spPr>
            <a:xfrm>
              <a:off x="3773268" y="2500273"/>
              <a:ext cx="246531" cy="1708516"/>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57" name="Rectangle 56">
              <a:extLst>
                <a:ext uri="{FF2B5EF4-FFF2-40B4-BE49-F238E27FC236}">
                  <a16:creationId xmlns:a16="http://schemas.microsoft.com/office/drawing/2014/main" id="{ED322A16-76F1-D3F1-A02D-69DFF6BA4207}"/>
                </a:ext>
              </a:extLst>
            </p:cNvPr>
            <p:cNvSpPr/>
            <p:nvPr/>
          </p:nvSpPr>
          <p:spPr>
            <a:xfrm>
              <a:off x="3773268" y="4252646"/>
              <a:ext cx="246531" cy="1708516"/>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58" name="TextBox 57">
              <a:extLst>
                <a:ext uri="{FF2B5EF4-FFF2-40B4-BE49-F238E27FC236}">
                  <a16:creationId xmlns:a16="http://schemas.microsoft.com/office/drawing/2014/main" id="{A0E4F1A1-E5DF-8CA2-F190-DD27DBB2CA2F}"/>
                </a:ext>
              </a:extLst>
            </p:cNvPr>
            <p:cNvSpPr txBox="1"/>
            <p:nvPr/>
          </p:nvSpPr>
          <p:spPr>
            <a:xfrm rot="16200000">
              <a:off x="3433081" y="4886910"/>
              <a:ext cx="926902" cy="437047"/>
            </a:xfrm>
            <a:prstGeom prst="rect">
              <a:avLst/>
            </a:prstGeom>
            <a:noFill/>
          </p:spPr>
          <p:txBody>
            <a:bodyPr wrap="none" rtlCol="0">
              <a:spAutoFit/>
            </a:bodyPr>
            <a:lstStyle/>
            <a:p>
              <a:r>
                <a:rPr lang="en-US" sz="1400" b="1" dirty="0"/>
                <a:t>V600E</a:t>
              </a:r>
            </a:p>
          </p:txBody>
        </p:sp>
        <p:sp>
          <p:nvSpPr>
            <p:cNvPr id="59" name="TextBox 58">
              <a:extLst>
                <a:ext uri="{FF2B5EF4-FFF2-40B4-BE49-F238E27FC236}">
                  <a16:creationId xmlns:a16="http://schemas.microsoft.com/office/drawing/2014/main" id="{6CF877F0-3BCE-AD79-4E6D-7A8EFA54C3F8}"/>
                </a:ext>
              </a:extLst>
            </p:cNvPr>
            <p:cNvSpPr txBox="1"/>
            <p:nvPr/>
          </p:nvSpPr>
          <p:spPr>
            <a:xfrm rot="16200000">
              <a:off x="3374359" y="3164781"/>
              <a:ext cx="1044359" cy="437047"/>
            </a:xfrm>
            <a:prstGeom prst="rect">
              <a:avLst/>
            </a:prstGeom>
            <a:noFill/>
          </p:spPr>
          <p:txBody>
            <a:bodyPr wrap="none" rtlCol="0">
              <a:spAutoFit/>
            </a:bodyPr>
            <a:lstStyle/>
            <a:p>
              <a:r>
                <a:rPr lang="en-US" sz="1400" b="1" dirty="0"/>
                <a:t>Control</a:t>
              </a:r>
            </a:p>
          </p:txBody>
        </p:sp>
      </p:grpSp>
      <p:sp>
        <p:nvSpPr>
          <p:cNvPr id="3" name="TextBox 2">
            <a:extLst>
              <a:ext uri="{FF2B5EF4-FFF2-40B4-BE49-F238E27FC236}">
                <a16:creationId xmlns:a16="http://schemas.microsoft.com/office/drawing/2014/main" id="{69E7D508-9EEC-A2C0-7EBB-559D6683162A}"/>
              </a:ext>
            </a:extLst>
          </p:cNvPr>
          <p:cNvSpPr txBox="1"/>
          <p:nvPr/>
        </p:nvSpPr>
        <p:spPr>
          <a:xfrm>
            <a:off x="9725491" y="6492875"/>
            <a:ext cx="2466509" cy="307777"/>
          </a:xfrm>
          <a:prstGeom prst="rect">
            <a:avLst/>
          </a:prstGeom>
          <a:noFill/>
        </p:spPr>
        <p:txBody>
          <a:bodyPr wrap="none" rtlCol="0">
            <a:spAutoFit/>
          </a:bodyPr>
          <a:lstStyle/>
          <a:p>
            <a:r>
              <a:rPr lang="en-US" sz="1400" dirty="0">
                <a:solidFill>
                  <a:schemeClr val="tx2">
                    <a:lumMod val="50000"/>
                  </a:schemeClr>
                </a:solidFill>
              </a:rPr>
              <a:t>Rajamanickam et al </a:t>
            </a:r>
            <a:r>
              <a:rPr lang="en-US" sz="1400" i="1" dirty="0">
                <a:solidFill>
                  <a:schemeClr val="tx2">
                    <a:lumMod val="50000"/>
                  </a:schemeClr>
                </a:solidFill>
              </a:rPr>
              <a:t>Blood</a:t>
            </a:r>
            <a:r>
              <a:rPr lang="en-US" sz="1400" dirty="0">
                <a:solidFill>
                  <a:schemeClr val="tx2">
                    <a:lumMod val="50000"/>
                  </a:schemeClr>
                </a:solidFill>
              </a:rPr>
              <a:t> 2026</a:t>
            </a:r>
          </a:p>
        </p:txBody>
      </p:sp>
    </p:spTree>
    <p:extLst>
      <p:ext uri="{BB962C8B-B14F-4D97-AF65-F5344CB8AC3E}">
        <p14:creationId xmlns:p14="http://schemas.microsoft.com/office/powerpoint/2010/main" val="301624405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526933-52AB-8EFB-1E0B-95729379FC1E}"/>
              </a:ext>
            </a:extLst>
          </p:cNvPr>
          <p:cNvSpPr>
            <a:spLocks noGrp="1"/>
          </p:cNvSpPr>
          <p:nvPr>
            <p:ph type="title"/>
          </p:nvPr>
        </p:nvSpPr>
        <p:spPr/>
        <p:txBody>
          <a:bodyPr/>
          <a:lstStyle/>
          <a:p>
            <a:r>
              <a:rPr lang="en-US" b="1" dirty="0">
                <a:latin typeface="Calibri    "/>
              </a:rPr>
              <a:t>Broad transcriptomic changes in BRAF</a:t>
            </a:r>
            <a:r>
              <a:rPr lang="en-US" b="1" baseline="30000" dirty="0">
                <a:latin typeface="Calibri    "/>
              </a:rPr>
              <a:t>V600E</a:t>
            </a:r>
            <a:r>
              <a:rPr lang="en-US" b="1" dirty="0">
                <a:latin typeface="Calibri    "/>
              </a:rPr>
              <a:t> brain macrophages</a:t>
            </a:r>
          </a:p>
        </p:txBody>
      </p:sp>
      <p:pic>
        <p:nvPicPr>
          <p:cNvPr id="4" name="Picture 3">
            <a:extLst>
              <a:ext uri="{FF2B5EF4-FFF2-40B4-BE49-F238E27FC236}">
                <a16:creationId xmlns:a16="http://schemas.microsoft.com/office/drawing/2014/main" id="{09FF3751-1375-C0D9-F5E5-7367909E6941}"/>
              </a:ext>
            </a:extLst>
          </p:cNvPr>
          <p:cNvPicPr>
            <a:picLocks noChangeAspect="1"/>
          </p:cNvPicPr>
          <p:nvPr/>
        </p:nvPicPr>
        <p:blipFill>
          <a:blip r:embed="rId3"/>
          <a:srcRect r="61885"/>
          <a:stretch>
            <a:fillRect/>
          </a:stretch>
        </p:blipFill>
        <p:spPr>
          <a:xfrm>
            <a:off x="216881" y="2162609"/>
            <a:ext cx="2769208" cy="3582353"/>
          </a:xfrm>
          <a:prstGeom prst="rect">
            <a:avLst/>
          </a:prstGeom>
        </p:spPr>
      </p:pic>
      <p:sp>
        <p:nvSpPr>
          <p:cNvPr id="5" name="Rectangle 4">
            <a:extLst>
              <a:ext uri="{FF2B5EF4-FFF2-40B4-BE49-F238E27FC236}">
                <a16:creationId xmlns:a16="http://schemas.microsoft.com/office/drawing/2014/main" id="{4B5D050E-B520-2189-7EFB-619D7563375A}"/>
              </a:ext>
            </a:extLst>
          </p:cNvPr>
          <p:cNvSpPr/>
          <p:nvPr/>
        </p:nvSpPr>
        <p:spPr>
          <a:xfrm>
            <a:off x="3044952" y="1987428"/>
            <a:ext cx="438912" cy="658368"/>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a:extLst>
              <a:ext uri="{FF2B5EF4-FFF2-40B4-BE49-F238E27FC236}">
                <a16:creationId xmlns:a16="http://schemas.microsoft.com/office/drawing/2014/main" id="{0E6ED012-32B4-40EC-CFD5-C0E67392523C}"/>
              </a:ext>
            </a:extLst>
          </p:cNvPr>
          <p:cNvPicPr>
            <a:picLocks noChangeAspect="1"/>
          </p:cNvPicPr>
          <p:nvPr/>
        </p:nvPicPr>
        <p:blipFill>
          <a:blip r:embed="rId4"/>
          <a:stretch>
            <a:fillRect/>
          </a:stretch>
        </p:blipFill>
        <p:spPr>
          <a:xfrm>
            <a:off x="8282894" y="1801312"/>
            <a:ext cx="2789920" cy="3852746"/>
          </a:xfrm>
          <a:prstGeom prst="rect">
            <a:avLst/>
          </a:prstGeom>
        </p:spPr>
      </p:pic>
      <p:pic>
        <p:nvPicPr>
          <p:cNvPr id="3" name="Picture 2">
            <a:extLst>
              <a:ext uri="{FF2B5EF4-FFF2-40B4-BE49-F238E27FC236}">
                <a16:creationId xmlns:a16="http://schemas.microsoft.com/office/drawing/2014/main" id="{068775E0-5E0B-15EC-2DBF-64773540C6C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356661" y="1987428"/>
            <a:ext cx="4347281" cy="3688062"/>
          </a:xfrm>
          <a:prstGeom prst="rect">
            <a:avLst/>
          </a:prstGeom>
        </p:spPr>
      </p:pic>
      <p:sp>
        <p:nvSpPr>
          <p:cNvPr id="6" name="TextBox 5">
            <a:extLst>
              <a:ext uri="{FF2B5EF4-FFF2-40B4-BE49-F238E27FC236}">
                <a16:creationId xmlns:a16="http://schemas.microsoft.com/office/drawing/2014/main" id="{5C00FB32-C5CA-96A8-E5C2-B77D57A416DC}"/>
              </a:ext>
            </a:extLst>
          </p:cNvPr>
          <p:cNvSpPr txBox="1"/>
          <p:nvPr/>
        </p:nvSpPr>
        <p:spPr>
          <a:xfrm>
            <a:off x="0" y="6470208"/>
            <a:ext cx="2466509" cy="307777"/>
          </a:xfrm>
          <a:prstGeom prst="rect">
            <a:avLst/>
          </a:prstGeom>
          <a:noFill/>
        </p:spPr>
        <p:txBody>
          <a:bodyPr wrap="none" rtlCol="0">
            <a:spAutoFit/>
          </a:bodyPr>
          <a:lstStyle/>
          <a:p>
            <a:r>
              <a:rPr lang="en-US" sz="1400" dirty="0">
                <a:solidFill>
                  <a:schemeClr val="tx2">
                    <a:lumMod val="50000"/>
                  </a:schemeClr>
                </a:solidFill>
              </a:rPr>
              <a:t>Rajamanickam et al </a:t>
            </a:r>
            <a:r>
              <a:rPr lang="en-US" sz="1400" i="1" dirty="0">
                <a:solidFill>
                  <a:schemeClr val="tx2">
                    <a:lumMod val="50000"/>
                  </a:schemeClr>
                </a:solidFill>
              </a:rPr>
              <a:t>Blood</a:t>
            </a:r>
            <a:r>
              <a:rPr lang="en-US" sz="1400" dirty="0">
                <a:solidFill>
                  <a:schemeClr val="tx2">
                    <a:lumMod val="50000"/>
                  </a:schemeClr>
                </a:solidFill>
              </a:rPr>
              <a:t> 2026</a:t>
            </a:r>
          </a:p>
        </p:txBody>
      </p:sp>
    </p:spTree>
    <p:extLst>
      <p:ext uri="{BB962C8B-B14F-4D97-AF65-F5344CB8AC3E}">
        <p14:creationId xmlns:p14="http://schemas.microsoft.com/office/powerpoint/2010/main" val="121297039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963596-0D7E-88E6-903F-7C49606F3A5D}"/>
              </a:ext>
            </a:extLst>
          </p:cNvPr>
          <p:cNvSpPr>
            <a:spLocks noGrp="1"/>
          </p:cNvSpPr>
          <p:nvPr>
            <p:ph type="title"/>
          </p:nvPr>
        </p:nvSpPr>
        <p:spPr/>
        <p:txBody>
          <a:bodyPr>
            <a:normAutofit/>
          </a:bodyPr>
          <a:lstStyle/>
          <a:p>
            <a:r>
              <a:rPr lang="en-US" sz="3600" b="1" dirty="0">
                <a:latin typeface="Calibri  "/>
              </a:rPr>
              <a:t>A hyperinflammatory dysregulated MAPK phenotype in BRAF</a:t>
            </a:r>
            <a:r>
              <a:rPr lang="en-US" sz="3600" b="1" baseline="30000" dirty="0">
                <a:latin typeface="Calibri  "/>
              </a:rPr>
              <a:t>V600E</a:t>
            </a:r>
            <a:r>
              <a:rPr lang="en-US" sz="3600" b="1" dirty="0">
                <a:latin typeface="Calibri  "/>
              </a:rPr>
              <a:t> brain macrophages</a:t>
            </a:r>
          </a:p>
        </p:txBody>
      </p:sp>
      <p:pic>
        <p:nvPicPr>
          <p:cNvPr id="15" name="Picture 14">
            <a:extLst>
              <a:ext uri="{FF2B5EF4-FFF2-40B4-BE49-F238E27FC236}">
                <a16:creationId xmlns:a16="http://schemas.microsoft.com/office/drawing/2014/main" id="{03D7409C-0BF0-AF36-7C6B-C5F380B97944}"/>
              </a:ext>
            </a:extLst>
          </p:cNvPr>
          <p:cNvPicPr>
            <a:picLocks noChangeAspect="1"/>
          </p:cNvPicPr>
          <p:nvPr/>
        </p:nvPicPr>
        <p:blipFill>
          <a:blip r:embed="rId2"/>
          <a:stretch>
            <a:fillRect/>
          </a:stretch>
        </p:blipFill>
        <p:spPr>
          <a:xfrm>
            <a:off x="2812571" y="1758143"/>
            <a:ext cx="5370917" cy="4439160"/>
          </a:xfrm>
          <a:prstGeom prst="rect">
            <a:avLst/>
          </a:prstGeom>
        </p:spPr>
      </p:pic>
      <p:pic>
        <p:nvPicPr>
          <p:cNvPr id="17" name="Picture 16">
            <a:extLst>
              <a:ext uri="{FF2B5EF4-FFF2-40B4-BE49-F238E27FC236}">
                <a16:creationId xmlns:a16="http://schemas.microsoft.com/office/drawing/2014/main" id="{6AED09D0-FEF2-1724-778B-EE5BC6149D26}"/>
              </a:ext>
            </a:extLst>
          </p:cNvPr>
          <p:cNvPicPr>
            <a:picLocks noChangeAspect="1"/>
          </p:cNvPicPr>
          <p:nvPr/>
        </p:nvPicPr>
        <p:blipFill>
          <a:blip r:embed="rId3"/>
          <a:stretch>
            <a:fillRect/>
          </a:stretch>
        </p:blipFill>
        <p:spPr>
          <a:xfrm>
            <a:off x="8264789" y="1758143"/>
            <a:ext cx="3162136" cy="4667277"/>
          </a:xfrm>
          <a:prstGeom prst="rect">
            <a:avLst/>
          </a:prstGeom>
        </p:spPr>
      </p:pic>
      <p:sp>
        <p:nvSpPr>
          <p:cNvPr id="3" name="Rectangle: Rounded Corners 2">
            <a:extLst>
              <a:ext uri="{FF2B5EF4-FFF2-40B4-BE49-F238E27FC236}">
                <a16:creationId xmlns:a16="http://schemas.microsoft.com/office/drawing/2014/main" id="{A7640C2B-8923-7281-50B4-EDA7E9347B59}"/>
              </a:ext>
            </a:extLst>
          </p:cNvPr>
          <p:cNvSpPr/>
          <p:nvPr/>
        </p:nvSpPr>
        <p:spPr>
          <a:xfrm>
            <a:off x="2812571" y="3139384"/>
            <a:ext cx="2083825" cy="142407"/>
          </a:xfrm>
          <a:prstGeom prst="roundRect">
            <a:avLst/>
          </a:prstGeom>
          <a:noFill/>
          <a:ln w="1905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8A12EFFB-4C02-1700-F361-6A438BBF90C2}"/>
              </a:ext>
            </a:extLst>
          </p:cNvPr>
          <p:cNvSpPr txBox="1"/>
          <p:nvPr/>
        </p:nvSpPr>
        <p:spPr>
          <a:xfrm>
            <a:off x="9725491" y="6492875"/>
            <a:ext cx="2466509" cy="307777"/>
          </a:xfrm>
          <a:prstGeom prst="rect">
            <a:avLst/>
          </a:prstGeom>
          <a:noFill/>
        </p:spPr>
        <p:txBody>
          <a:bodyPr wrap="none" rtlCol="0">
            <a:spAutoFit/>
          </a:bodyPr>
          <a:lstStyle/>
          <a:p>
            <a:r>
              <a:rPr lang="en-US" sz="1400" dirty="0">
                <a:solidFill>
                  <a:schemeClr val="tx2">
                    <a:lumMod val="50000"/>
                  </a:schemeClr>
                </a:solidFill>
              </a:rPr>
              <a:t>Rajamanickam et al </a:t>
            </a:r>
            <a:r>
              <a:rPr lang="en-US" sz="1400" i="1" dirty="0">
                <a:solidFill>
                  <a:schemeClr val="tx2">
                    <a:lumMod val="50000"/>
                  </a:schemeClr>
                </a:solidFill>
              </a:rPr>
              <a:t>Blood</a:t>
            </a:r>
            <a:r>
              <a:rPr lang="en-US" sz="1400" dirty="0">
                <a:solidFill>
                  <a:schemeClr val="tx2">
                    <a:lumMod val="50000"/>
                  </a:schemeClr>
                </a:solidFill>
              </a:rPr>
              <a:t> 2026</a:t>
            </a:r>
          </a:p>
        </p:txBody>
      </p:sp>
      <p:pic>
        <p:nvPicPr>
          <p:cNvPr id="5" name="Picture 4">
            <a:extLst>
              <a:ext uri="{FF2B5EF4-FFF2-40B4-BE49-F238E27FC236}">
                <a16:creationId xmlns:a16="http://schemas.microsoft.com/office/drawing/2014/main" id="{37376994-8A71-2847-8BB7-44A5811FF532}"/>
              </a:ext>
            </a:extLst>
          </p:cNvPr>
          <p:cNvPicPr>
            <a:picLocks noChangeAspect="1"/>
          </p:cNvPicPr>
          <p:nvPr/>
        </p:nvPicPr>
        <p:blipFill>
          <a:blip r:embed="rId4"/>
          <a:stretch>
            <a:fillRect/>
          </a:stretch>
        </p:blipFill>
        <p:spPr>
          <a:xfrm>
            <a:off x="383003" y="2940023"/>
            <a:ext cx="2245440" cy="1889152"/>
          </a:xfrm>
          <a:prstGeom prst="rect">
            <a:avLst/>
          </a:prstGeom>
        </p:spPr>
      </p:pic>
    </p:spTree>
    <p:extLst>
      <p:ext uri="{BB962C8B-B14F-4D97-AF65-F5344CB8AC3E}">
        <p14:creationId xmlns:p14="http://schemas.microsoft.com/office/powerpoint/2010/main" val="36790276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EDB085D5-AFE1-9F6B-1091-E623F3F34BA1}"/>
              </a:ext>
            </a:extLst>
          </p:cNvPr>
          <p:cNvSpPr>
            <a:spLocks noGrp="1"/>
          </p:cNvSpPr>
          <p:nvPr>
            <p:ph type="title"/>
          </p:nvPr>
        </p:nvSpPr>
        <p:spPr>
          <a:xfrm>
            <a:off x="745067" y="357938"/>
            <a:ext cx="10515600" cy="1325563"/>
          </a:xfrm>
        </p:spPr>
        <p:txBody>
          <a:bodyPr>
            <a:normAutofit/>
          </a:bodyPr>
          <a:lstStyle/>
          <a:p>
            <a:r>
              <a:rPr lang="en-US" sz="3600" b="1" dirty="0">
                <a:latin typeface="Calibri    "/>
              </a:rPr>
              <a:t>Substantive overlap with human histiocyte brain transcriptomics</a:t>
            </a:r>
          </a:p>
        </p:txBody>
      </p:sp>
      <p:sp>
        <p:nvSpPr>
          <p:cNvPr id="2" name="TextBox 1">
            <a:extLst>
              <a:ext uri="{FF2B5EF4-FFF2-40B4-BE49-F238E27FC236}">
                <a16:creationId xmlns:a16="http://schemas.microsoft.com/office/drawing/2014/main" id="{8170C30B-00A6-3C76-7BC8-2CC8127BB404}"/>
              </a:ext>
            </a:extLst>
          </p:cNvPr>
          <p:cNvSpPr txBox="1"/>
          <p:nvPr/>
        </p:nvSpPr>
        <p:spPr>
          <a:xfrm>
            <a:off x="52854" y="6550223"/>
            <a:ext cx="2466509" cy="307777"/>
          </a:xfrm>
          <a:prstGeom prst="rect">
            <a:avLst/>
          </a:prstGeom>
          <a:noFill/>
        </p:spPr>
        <p:txBody>
          <a:bodyPr wrap="none" rtlCol="0">
            <a:spAutoFit/>
          </a:bodyPr>
          <a:lstStyle/>
          <a:p>
            <a:r>
              <a:rPr lang="en-US" sz="1400" dirty="0">
                <a:solidFill>
                  <a:schemeClr val="tx2">
                    <a:lumMod val="50000"/>
                  </a:schemeClr>
                </a:solidFill>
              </a:rPr>
              <a:t>Rajamanickam et al </a:t>
            </a:r>
            <a:r>
              <a:rPr lang="en-US" sz="1400" i="1" dirty="0">
                <a:solidFill>
                  <a:schemeClr val="tx2">
                    <a:lumMod val="50000"/>
                  </a:schemeClr>
                </a:solidFill>
              </a:rPr>
              <a:t>Blood</a:t>
            </a:r>
            <a:r>
              <a:rPr lang="en-US" sz="1400" dirty="0">
                <a:solidFill>
                  <a:schemeClr val="tx2">
                    <a:lumMod val="50000"/>
                  </a:schemeClr>
                </a:solidFill>
              </a:rPr>
              <a:t> 2026</a:t>
            </a:r>
          </a:p>
        </p:txBody>
      </p:sp>
      <p:pic>
        <p:nvPicPr>
          <p:cNvPr id="6" name="Picture 5">
            <a:extLst>
              <a:ext uri="{FF2B5EF4-FFF2-40B4-BE49-F238E27FC236}">
                <a16:creationId xmlns:a16="http://schemas.microsoft.com/office/drawing/2014/main" id="{93224A28-C545-6E73-CD17-7C70DBEF09EA}"/>
              </a:ext>
            </a:extLst>
          </p:cNvPr>
          <p:cNvPicPr>
            <a:picLocks noChangeAspect="1"/>
          </p:cNvPicPr>
          <p:nvPr/>
        </p:nvPicPr>
        <p:blipFill>
          <a:blip r:embed="rId3"/>
          <a:stretch>
            <a:fillRect/>
          </a:stretch>
        </p:blipFill>
        <p:spPr>
          <a:xfrm>
            <a:off x="7200267" y="2035610"/>
            <a:ext cx="3967921" cy="4157270"/>
          </a:xfrm>
          <a:prstGeom prst="rect">
            <a:avLst/>
          </a:prstGeom>
        </p:spPr>
      </p:pic>
      <p:pic>
        <p:nvPicPr>
          <p:cNvPr id="8" name="Picture 7">
            <a:extLst>
              <a:ext uri="{FF2B5EF4-FFF2-40B4-BE49-F238E27FC236}">
                <a16:creationId xmlns:a16="http://schemas.microsoft.com/office/drawing/2014/main" id="{8867F664-45E6-38DD-0870-965EF6B1EF15}"/>
              </a:ext>
            </a:extLst>
          </p:cNvPr>
          <p:cNvPicPr>
            <a:picLocks noChangeAspect="1"/>
          </p:cNvPicPr>
          <p:nvPr/>
        </p:nvPicPr>
        <p:blipFill>
          <a:blip r:embed="rId4"/>
          <a:srcRect b="46501"/>
          <a:stretch>
            <a:fillRect/>
          </a:stretch>
        </p:blipFill>
        <p:spPr>
          <a:xfrm>
            <a:off x="631950" y="2928939"/>
            <a:ext cx="6060734" cy="2679952"/>
          </a:xfrm>
          <a:prstGeom prst="rect">
            <a:avLst/>
          </a:prstGeom>
        </p:spPr>
      </p:pic>
    </p:spTree>
    <p:extLst>
      <p:ext uri="{BB962C8B-B14F-4D97-AF65-F5344CB8AC3E}">
        <p14:creationId xmlns:p14="http://schemas.microsoft.com/office/powerpoint/2010/main" val="401297600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03539C-1F61-5075-860A-FECBAD3C5DA7}"/>
              </a:ext>
            </a:extLst>
          </p:cNvPr>
          <p:cNvSpPr>
            <a:spLocks noGrp="1"/>
          </p:cNvSpPr>
          <p:nvPr>
            <p:ph type="title"/>
          </p:nvPr>
        </p:nvSpPr>
        <p:spPr>
          <a:xfrm>
            <a:off x="437617" y="188091"/>
            <a:ext cx="11316765" cy="1325563"/>
          </a:xfrm>
        </p:spPr>
        <p:txBody>
          <a:bodyPr>
            <a:normAutofit fontScale="90000"/>
          </a:bodyPr>
          <a:lstStyle/>
          <a:p>
            <a:r>
              <a:rPr lang="en-US" sz="3600" b="1" dirty="0">
                <a:latin typeface="Calibri "/>
              </a:rPr>
              <a:t>Proliferative hematopoietic progenitors coupled with apoptosis resistance in differentiated macrophages </a:t>
            </a:r>
          </a:p>
        </p:txBody>
      </p:sp>
      <p:pic>
        <p:nvPicPr>
          <p:cNvPr id="9" name="Picture 8">
            <a:extLst>
              <a:ext uri="{FF2B5EF4-FFF2-40B4-BE49-F238E27FC236}">
                <a16:creationId xmlns:a16="http://schemas.microsoft.com/office/drawing/2014/main" id="{2BC291EF-6F70-B28C-3873-7038E2EB1B2D}"/>
              </a:ext>
            </a:extLst>
          </p:cNvPr>
          <p:cNvPicPr>
            <a:picLocks noChangeAspect="1"/>
          </p:cNvPicPr>
          <p:nvPr/>
        </p:nvPicPr>
        <p:blipFill>
          <a:blip r:embed="rId3"/>
          <a:stretch>
            <a:fillRect/>
          </a:stretch>
        </p:blipFill>
        <p:spPr>
          <a:xfrm>
            <a:off x="3571370" y="1567558"/>
            <a:ext cx="2830484" cy="2522435"/>
          </a:xfrm>
          <a:prstGeom prst="rect">
            <a:avLst/>
          </a:prstGeom>
        </p:spPr>
      </p:pic>
      <p:pic>
        <p:nvPicPr>
          <p:cNvPr id="11" name="Picture 10">
            <a:extLst>
              <a:ext uri="{FF2B5EF4-FFF2-40B4-BE49-F238E27FC236}">
                <a16:creationId xmlns:a16="http://schemas.microsoft.com/office/drawing/2014/main" id="{94A9E3BA-8E2B-7C14-1AF8-077A63F49E5E}"/>
              </a:ext>
            </a:extLst>
          </p:cNvPr>
          <p:cNvPicPr>
            <a:picLocks noChangeAspect="1"/>
          </p:cNvPicPr>
          <p:nvPr/>
        </p:nvPicPr>
        <p:blipFill>
          <a:blip r:embed="rId4"/>
          <a:stretch>
            <a:fillRect/>
          </a:stretch>
        </p:blipFill>
        <p:spPr>
          <a:xfrm>
            <a:off x="6540542" y="1479257"/>
            <a:ext cx="3537848" cy="2364847"/>
          </a:xfrm>
          <a:prstGeom prst="rect">
            <a:avLst/>
          </a:prstGeom>
        </p:spPr>
      </p:pic>
      <p:pic>
        <p:nvPicPr>
          <p:cNvPr id="13" name="Picture 12">
            <a:extLst>
              <a:ext uri="{FF2B5EF4-FFF2-40B4-BE49-F238E27FC236}">
                <a16:creationId xmlns:a16="http://schemas.microsoft.com/office/drawing/2014/main" id="{61570E25-E078-A581-7580-23F11F22A6EC}"/>
              </a:ext>
            </a:extLst>
          </p:cNvPr>
          <p:cNvPicPr>
            <a:picLocks noChangeAspect="1"/>
          </p:cNvPicPr>
          <p:nvPr/>
        </p:nvPicPr>
        <p:blipFill>
          <a:blip r:embed="rId5"/>
          <a:srcRect t="7572" r="72806"/>
          <a:stretch/>
        </p:blipFill>
        <p:spPr>
          <a:xfrm>
            <a:off x="3349207" y="4217654"/>
            <a:ext cx="1705065" cy="2477006"/>
          </a:xfrm>
          <a:prstGeom prst="rect">
            <a:avLst/>
          </a:prstGeom>
        </p:spPr>
      </p:pic>
      <p:pic>
        <p:nvPicPr>
          <p:cNvPr id="15" name="Picture 14">
            <a:extLst>
              <a:ext uri="{FF2B5EF4-FFF2-40B4-BE49-F238E27FC236}">
                <a16:creationId xmlns:a16="http://schemas.microsoft.com/office/drawing/2014/main" id="{6C164E7F-38A9-1C85-262F-BB7DEF7FC36C}"/>
              </a:ext>
            </a:extLst>
          </p:cNvPr>
          <p:cNvPicPr>
            <a:picLocks noChangeAspect="1"/>
          </p:cNvPicPr>
          <p:nvPr/>
        </p:nvPicPr>
        <p:blipFill>
          <a:blip r:embed="rId6"/>
          <a:stretch>
            <a:fillRect/>
          </a:stretch>
        </p:blipFill>
        <p:spPr>
          <a:xfrm>
            <a:off x="1068081" y="2170496"/>
            <a:ext cx="1657678" cy="2276546"/>
          </a:xfrm>
          <a:prstGeom prst="rect">
            <a:avLst/>
          </a:prstGeom>
        </p:spPr>
      </p:pic>
      <p:pic>
        <p:nvPicPr>
          <p:cNvPr id="16" name="Picture 15">
            <a:extLst>
              <a:ext uri="{FF2B5EF4-FFF2-40B4-BE49-F238E27FC236}">
                <a16:creationId xmlns:a16="http://schemas.microsoft.com/office/drawing/2014/main" id="{215AB020-B5C9-7F76-6CE6-0469925C8B28}"/>
              </a:ext>
            </a:extLst>
          </p:cNvPr>
          <p:cNvPicPr>
            <a:picLocks noChangeAspect="1"/>
          </p:cNvPicPr>
          <p:nvPr/>
        </p:nvPicPr>
        <p:blipFill>
          <a:blip r:embed="rId5"/>
          <a:srcRect l="28813"/>
          <a:stretch/>
        </p:blipFill>
        <p:spPr>
          <a:xfrm>
            <a:off x="5813868" y="4026118"/>
            <a:ext cx="4403262" cy="2643791"/>
          </a:xfrm>
          <a:prstGeom prst="rect">
            <a:avLst/>
          </a:prstGeom>
        </p:spPr>
      </p:pic>
      <p:sp>
        <p:nvSpPr>
          <p:cNvPr id="17" name="Rectangle 16">
            <a:extLst>
              <a:ext uri="{FF2B5EF4-FFF2-40B4-BE49-F238E27FC236}">
                <a16:creationId xmlns:a16="http://schemas.microsoft.com/office/drawing/2014/main" id="{763C0513-91A4-15D5-A90C-A91AA21B2EEB}"/>
              </a:ext>
            </a:extLst>
          </p:cNvPr>
          <p:cNvSpPr/>
          <p:nvPr/>
        </p:nvSpPr>
        <p:spPr>
          <a:xfrm>
            <a:off x="5677720" y="3985955"/>
            <a:ext cx="315884" cy="315883"/>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D0D38DD2-D095-3EEA-F5D9-D52100CBFB6A}"/>
              </a:ext>
            </a:extLst>
          </p:cNvPr>
          <p:cNvSpPr/>
          <p:nvPr/>
        </p:nvSpPr>
        <p:spPr>
          <a:xfrm>
            <a:off x="6619678" y="3972214"/>
            <a:ext cx="315884" cy="315883"/>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961055FA-A648-EE56-B75C-D71C09A5B565}"/>
              </a:ext>
            </a:extLst>
          </p:cNvPr>
          <p:cNvPicPr>
            <a:picLocks noChangeAspect="1"/>
          </p:cNvPicPr>
          <p:nvPr/>
        </p:nvPicPr>
        <p:blipFill>
          <a:blip r:embed="rId7"/>
          <a:srcRect t="60934"/>
          <a:stretch>
            <a:fillRect/>
          </a:stretch>
        </p:blipFill>
        <p:spPr>
          <a:xfrm>
            <a:off x="975557" y="4424939"/>
            <a:ext cx="1848517" cy="1325563"/>
          </a:xfrm>
          <a:prstGeom prst="rect">
            <a:avLst/>
          </a:prstGeom>
        </p:spPr>
      </p:pic>
      <p:sp>
        <p:nvSpPr>
          <p:cNvPr id="5" name="TextBox 4">
            <a:extLst>
              <a:ext uri="{FF2B5EF4-FFF2-40B4-BE49-F238E27FC236}">
                <a16:creationId xmlns:a16="http://schemas.microsoft.com/office/drawing/2014/main" id="{1D65A81B-5673-0F5D-D8D6-F6F46ED81C6C}"/>
              </a:ext>
            </a:extLst>
          </p:cNvPr>
          <p:cNvSpPr txBox="1"/>
          <p:nvPr/>
        </p:nvSpPr>
        <p:spPr>
          <a:xfrm>
            <a:off x="52854" y="6550223"/>
            <a:ext cx="2466509" cy="307777"/>
          </a:xfrm>
          <a:prstGeom prst="rect">
            <a:avLst/>
          </a:prstGeom>
          <a:noFill/>
        </p:spPr>
        <p:txBody>
          <a:bodyPr wrap="none" rtlCol="0">
            <a:spAutoFit/>
          </a:bodyPr>
          <a:lstStyle/>
          <a:p>
            <a:r>
              <a:rPr lang="en-US" sz="1400" dirty="0">
                <a:solidFill>
                  <a:schemeClr val="tx2">
                    <a:lumMod val="50000"/>
                  </a:schemeClr>
                </a:solidFill>
              </a:rPr>
              <a:t>Rajamanickam et al </a:t>
            </a:r>
            <a:r>
              <a:rPr lang="en-US" sz="1400" i="1" dirty="0">
                <a:solidFill>
                  <a:schemeClr val="tx2">
                    <a:lumMod val="50000"/>
                  </a:schemeClr>
                </a:solidFill>
              </a:rPr>
              <a:t>Blood</a:t>
            </a:r>
            <a:r>
              <a:rPr lang="en-US" sz="1400" dirty="0">
                <a:solidFill>
                  <a:schemeClr val="tx2">
                    <a:lumMod val="50000"/>
                  </a:schemeClr>
                </a:solidFill>
              </a:rPr>
              <a:t> 2026</a:t>
            </a:r>
          </a:p>
        </p:txBody>
      </p:sp>
    </p:spTree>
    <p:extLst>
      <p:ext uri="{BB962C8B-B14F-4D97-AF65-F5344CB8AC3E}">
        <p14:creationId xmlns:p14="http://schemas.microsoft.com/office/powerpoint/2010/main" val="5645605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1"/>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6"/>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7"/>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8"/>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8" grpId="0" animBg="1"/>
    </p:bldLst>
  </p:timing>
</p:sld>
</file>

<file path=ppt/slides/slide2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A25681-4FA9-CF6D-C6D0-9240EB396800}"/>
              </a:ext>
            </a:extLst>
          </p:cNvPr>
          <p:cNvSpPr>
            <a:spLocks noGrp="1"/>
          </p:cNvSpPr>
          <p:nvPr>
            <p:ph type="title"/>
          </p:nvPr>
        </p:nvSpPr>
        <p:spPr>
          <a:xfrm>
            <a:off x="838200" y="365125"/>
            <a:ext cx="10907332" cy="1325563"/>
          </a:xfrm>
        </p:spPr>
        <p:txBody>
          <a:bodyPr/>
          <a:lstStyle/>
          <a:p>
            <a:r>
              <a:rPr lang="en-US" b="1" dirty="0">
                <a:latin typeface="+mn-lt"/>
              </a:rPr>
              <a:t>Functional deficits in</a:t>
            </a:r>
            <a:r>
              <a:rPr lang="en-US" sz="4400" b="1" dirty="0">
                <a:latin typeface="Calibri  "/>
              </a:rPr>
              <a:t> BRAF</a:t>
            </a:r>
            <a:r>
              <a:rPr lang="en-US" sz="4400" b="1" baseline="30000" dirty="0">
                <a:latin typeface="Calibri  "/>
              </a:rPr>
              <a:t>V600E</a:t>
            </a:r>
            <a:r>
              <a:rPr lang="en-US" sz="4400" b="1" dirty="0">
                <a:latin typeface="Calibri  "/>
              </a:rPr>
              <a:t> </a:t>
            </a:r>
            <a:r>
              <a:rPr lang="en-US" sz="4400" b="1" dirty="0">
                <a:latin typeface="+mn-lt"/>
              </a:rPr>
              <a:t>macrophages</a:t>
            </a:r>
            <a:endParaRPr lang="en-US" b="1" dirty="0">
              <a:latin typeface="+mn-lt"/>
            </a:endParaRPr>
          </a:p>
        </p:txBody>
      </p:sp>
      <p:pic>
        <p:nvPicPr>
          <p:cNvPr id="5" name="Picture 4">
            <a:extLst>
              <a:ext uri="{FF2B5EF4-FFF2-40B4-BE49-F238E27FC236}">
                <a16:creationId xmlns:a16="http://schemas.microsoft.com/office/drawing/2014/main" id="{D864E427-2A85-A86B-1C0D-0938BFCEE05A}"/>
              </a:ext>
            </a:extLst>
          </p:cNvPr>
          <p:cNvPicPr>
            <a:picLocks noChangeAspect="1"/>
          </p:cNvPicPr>
          <p:nvPr/>
        </p:nvPicPr>
        <p:blipFill>
          <a:blip r:embed="rId2"/>
          <a:stretch>
            <a:fillRect/>
          </a:stretch>
        </p:blipFill>
        <p:spPr>
          <a:xfrm>
            <a:off x="1334648" y="1918368"/>
            <a:ext cx="9265126" cy="3587934"/>
          </a:xfrm>
          <a:prstGeom prst="rect">
            <a:avLst/>
          </a:prstGeom>
        </p:spPr>
      </p:pic>
      <p:sp>
        <p:nvSpPr>
          <p:cNvPr id="6" name="Rectangle 5">
            <a:extLst>
              <a:ext uri="{FF2B5EF4-FFF2-40B4-BE49-F238E27FC236}">
                <a16:creationId xmlns:a16="http://schemas.microsoft.com/office/drawing/2014/main" id="{D72C6D3D-BED2-C1E4-05C5-2014D0213534}"/>
              </a:ext>
            </a:extLst>
          </p:cNvPr>
          <p:cNvSpPr/>
          <p:nvPr/>
        </p:nvSpPr>
        <p:spPr>
          <a:xfrm>
            <a:off x="1184856" y="1835239"/>
            <a:ext cx="515155" cy="367048"/>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106EAEA4-0ED7-9DA9-BF7D-04E84B6B179E}"/>
              </a:ext>
            </a:extLst>
          </p:cNvPr>
          <p:cNvSpPr/>
          <p:nvPr/>
        </p:nvSpPr>
        <p:spPr>
          <a:xfrm>
            <a:off x="8092225" y="1835239"/>
            <a:ext cx="515155" cy="367048"/>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E6CA27C9-085E-B895-A06A-0C0BB72A950C}"/>
              </a:ext>
            </a:extLst>
          </p:cNvPr>
          <p:cNvSpPr txBox="1"/>
          <p:nvPr/>
        </p:nvSpPr>
        <p:spPr>
          <a:xfrm>
            <a:off x="52854" y="6550223"/>
            <a:ext cx="2466509" cy="307777"/>
          </a:xfrm>
          <a:prstGeom prst="rect">
            <a:avLst/>
          </a:prstGeom>
          <a:noFill/>
        </p:spPr>
        <p:txBody>
          <a:bodyPr wrap="none" rtlCol="0">
            <a:spAutoFit/>
          </a:bodyPr>
          <a:lstStyle/>
          <a:p>
            <a:r>
              <a:rPr lang="en-US" sz="1400" dirty="0">
                <a:solidFill>
                  <a:schemeClr val="tx2">
                    <a:lumMod val="50000"/>
                  </a:schemeClr>
                </a:solidFill>
              </a:rPr>
              <a:t>Rajamanickam et al </a:t>
            </a:r>
            <a:r>
              <a:rPr lang="en-US" sz="1400" i="1" dirty="0">
                <a:solidFill>
                  <a:schemeClr val="tx2">
                    <a:lumMod val="50000"/>
                  </a:schemeClr>
                </a:solidFill>
              </a:rPr>
              <a:t>Blood</a:t>
            </a:r>
            <a:r>
              <a:rPr lang="en-US" sz="1400" dirty="0">
                <a:solidFill>
                  <a:schemeClr val="tx2">
                    <a:lumMod val="50000"/>
                  </a:schemeClr>
                </a:solidFill>
              </a:rPr>
              <a:t> 2026</a:t>
            </a:r>
          </a:p>
        </p:txBody>
      </p:sp>
    </p:spTree>
    <p:extLst>
      <p:ext uri="{BB962C8B-B14F-4D97-AF65-F5344CB8AC3E}">
        <p14:creationId xmlns:p14="http://schemas.microsoft.com/office/powerpoint/2010/main" val="136312287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AF38FB-DBA7-C114-8F80-4165CAD5088C}"/>
              </a:ext>
            </a:extLst>
          </p:cNvPr>
          <p:cNvSpPr>
            <a:spLocks noGrp="1"/>
          </p:cNvSpPr>
          <p:nvPr>
            <p:ph type="title"/>
          </p:nvPr>
        </p:nvSpPr>
        <p:spPr/>
        <p:txBody>
          <a:bodyPr>
            <a:normAutofit/>
          </a:bodyPr>
          <a:lstStyle/>
          <a:p>
            <a:r>
              <a:rPr lang="en-US" sz="4000" b="1" dirty="0">
                <a:latin typeface="Calibri "/>
              </a:rPr>
              <a:t>Recapitulation of emerging human histiocyte biomarkers</a:t>
            </a:r>
          </a:p>
        </p:txBody>
      </p:sp>
      <p:pic>
        <p:nvPicPr>
          <p:cNvPr id="5" name="Picture 4">
            <a:extLst>
              <a:ext uri="{FF2B5EF4-FFF2-40B4-BE49-F238E27FC236}">
                <a16:creationId xmlns:a16="http://schemas.microsoft.com/office/drawing/2014/main" id="{6D0AF119-7864-BA3C-30E4-C230C73F8D96}"/>
              </a:ext>
            </a:extLst>
          </p:cNvPr>
          <p:cNvPicPr>
            <a:picLocks noChangeAspect="1"/>
          </p:cNvPicPr>
          <p:nvPr/>
        </p:nvPicPr>
        <p:blipFill>
          <a:blip r:embed="rId3"/>
          <a:srcRect l="41363"/>
          <a:stretch/>
        </p:blipFill>
        <p:spPr>
          <a:xfrm>
            <a:off x="3692505" y="1787455"/>
            <a:ext cx="5388096" cy="4540483"/>
          </a:xfrm>
          <a:prstGeom prst="rect">
            <a:avLst/>
          </a:prstGeom>
        </p:spPr>
      </p:pic>
      <p:sp>
        <p:nvSpPr>
          <p:cNvPr id="3" name="TextBox 2">
            <a:extLst>
              <a:ext uri="{FF2B5EF4-FFF2-40B4-BE49-F238E27FC236}">
                <a16:creationId xmlns:a16="http://schemas.microsoft.com/office/drawing/2014/main" id="{E1BECE24-03C4-5038-E923-BFDE27EED80C}"/>
              </a:ext>
            </a:extLst>
          </p:cNvPr>
          <p:cNvSpPr txBox="1"/>
          <p:nvPr/>
        </p:nvSpPr>
        <p:spPr>
          <a:xfrm>
            <a:off x="10419008" y="6581001"/>
            <a:ext cx="1753813" cy="276999"/>
          </a:xfrm>
          <a:prstGeom prst="rect">
            <a:avLst/>
          </a:prstGeom>
          <a:noFill/>
        </p:spPr>
        <p:txBody>
          <a:bodyPr wrap="none" rtlCol="0">
            <a:spAutoFit/>
          </a:bodyPr>
          <a:lstStyle/>
          <a:p>
            <a:r>
              <a:rPr lang="en-US" sz="1200" dirty="0"/>
              <a:t>McLain et al </a:t>
            </a:r>
            <a:r>
              <a:rPr lang="en-US" sz="1200" i="1" dirty="0"/>
              <a:t>Cancer </a:t>
            </a:r>
            <a:r>
              <a:rPr lang="en-US" sz="1200" dirty="0"/>
              <a:t>2018</a:t>
            </a:r>
          </a:p>
        </p:txBody>
      </p:sp>
      <p:sp>
        <p:nvSpPr>
          <p:cNvPr id="9" name="Rectangle 8">
            <a:extLst>
              <a:ext uri="{FF2B5EF4-FFF2-40B4-BE49-F238E27FC236}">
                <a16:creationId xmlns:a16="http://schemas.microsoft.com/office/drawing/2014/main" id="{5945E15C-C08D-EAD2-8A3A-3648D3860EA3}"/>
              </a:ext>
            </a:extLst>
          </p:cNvPr>
          <p:cNvSpPr/>
          <p:nvPr/>
        </p:nvSpPr>
        <p:spPr>
          <a:xfrm>
            <a:off x="9176197" y="2414788"/>
            <a:ext cx="2485622" cy="2399240"/>
          </a:xfrm>
          <a:prstGeom prst="rect">
            <a:avLst/>
          </a:prstGeom>
          <a:no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a:extLst>
              <a:ext uri="{FF2B5EF4-FFF2-40B4-BE49-F238E27FC236}">
                <a16:creationId xmlns:a16="http://schemas.microsoft.com/office/drawing/2014/main" id="{E62468FF-396B-38E6-E50C-68B0B886F774}"/>
              </a:ext>
            </a:extLst>
          </p:cNvPr>
          <p:cNvPicPr>
            <a:picLocks noChangeAspect="1"/>
          </p:cNvPicPr>
          <p:nvPr/>
        </p:nvPicPr>
        <p:blipFill>
          <a:blip r:embed="rId3"/>
          <a:srcRect r="63292"/>
          <a:stretch/>
        </p:blipFill>
        <p:spPr>
          <a:xfrm>
            <a:off x="406923" y="1690688"/>
            <a:ext cx="3373026" cy="4540483"/>
          </a:xfrm>
          <a:prstGeom prst="rect">
            <a:avLst/>
          </a:prstGeom>
        </p:spPr>
      </p:pic>
      <p:pic>
        <p:nvPicPr>
          <p:cNvPr id="13" name="Main graphic">
            <a:extLst>
              <a:ext uri="{FF2B5EF4-FFF2-40B4-BE49-F238E27FC236}">
                <a16:creationId xmlns:a16="http://schemas.microsoft.com/office/drawing/2014/main" id="{7C6F14E9-F52E-8A84-D2DD-27119564A827}"/>
              </a:ext>
            </a:extLst>
          </p:cNvPr>
          <p:cNvPicPr>
            <a:picLocks noChangeAspect="1"/>
          </p:cNvPicPr>
          <p:nvPr/>
        </p:nvPicPr>
        <p:blipFill>
          <a:blip r:embed="rId4"/>
          <a:srcRect l="-1" t="3858" r="81538" b="64284"/>
          <a:stretch/>
        </p:blipFill>
        <p:spPr>
          <a:xfrm>
            <a:off x="9298615" y="2552376"/>
            <a:ext cx="2305713" cy="2228965"/>
          </a:xfrm>
          <a:prstGeom prst="rect">
            <a:avLst/>
          </a:prstGeom>
          <a:ln>
            <a:noFill/>
          </a:ln>
        </p:spPr>
      </p:pic>
      <p:sp>
        <p:nvSpPr>
          <p:cNvPr id="4" name="TextBox 3">
            <a:extLst>
              <a:ext uri="{FF2B5EF4-FFF2-40B4-BE49-F238E27FC236}">
                <a16:creationId xmlns:a16="http://schemas.microsoft.com/office/drawing/2014/main" id="{687ED587-B15F-4737-71FE-18135692CFAC}"/>
              </a:ext>
            </a:extLst>
          </p:cNvPr>
          <p:cNvSpPr txBox="1"/>
          <p:nvPr/>
        </p:nvSpPr>
        <p:spPr>
          <a:xfrm>
            <a:off x="52854" y="6550223"/>
            <a:ext cx="2466509" cy="307777"/>
          </a:xfrm>
          <a:prstGeom prst="rect">
            <a:avLst/>
          </a:prstGeom>
          <a:noFill/>
        </p:spPr>
        <p:txBody>
          <a:bodyPr wrap="none" rtlCol="0">
            <a:spAutoFit/>
          </a:bodyPr>
          <a:lstStyle/>
          <a:p>
            <a:r>
              <a:rPr lang="en-US" sz="1400" dirty="0">
                <a:solidFill>
                  <a:schemeClr val="tx2">
                    <a:lumMod val="50000"/>
                  </a:schemeClr>
                </a:solidFill>
              </a:rPr>
              <a:t>Rajamanickam et al </a:t>
            </a:r>
            <a:r>
              <a:rPr lang="en-US" sz="1400" i="1" dirty="0">
                <a:solidFill>
                  <a:schemeClr val="tx2">
                    <a:lumMod val="50000"/>
                  </a:schemeClr>
                </a:solidFill>
              </a:rPr>
              <a:t>Blood</a:t>
            </a:r>
            <a:r>
              <a:rPr lang="en-US" sz="1400" dirty="0">
                <a:solidFill>
                  <a:schemeClr val="tx2">
                    <a:lumMod val="50000"/>
                  </a:schemeClr>
                </a:solidFill>
              </a:rPr>
              <a:t> 2026</a:t>
            </a:r>
          </a:p>
        </p:txBody>
      </p:sp>
    </p:spTree>
    <p:extLst>
      <p:ext uri="{BB962C8B-B14F-4D97-AF65-F5344CB8AC3E}">
        <p14:creationId xmlns:p14="http://schemas.microsoft.com/office/powerpoint/2010/main" val="644860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9" grpId="0" animBg="1"/>
    </p:bldLst>
  </p:timing>
</p:sld>
</file>

<file path=ppt/slides/slide2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E5C99B-110D-5FC3-D455-2EE4EB9D1002}"/>
              </a:ext>
            </a:extLst>
          </p:cNvPr>
          <p:cNvSpPr>
            <a:spLocks noGrp="1"/>
          </p:cNvSpPr>
          <p:nvPr>
            <p:ph type="title"/>
          </p:nvPr>
        </p:nvSpPr>
        <p:spPr>
          <a:xfrm>
            <a:off x="838200" y="315895"/>
            <a:ext cx="10515600" cy="1325563"/>
          </a:xfrm>
        </p:spPr>
        <p:txBody>
          <a:bodyPr>
            <a:normAutofit fontScale="90000"/>
          </a:bodyPr>
          <a:lstStyle/>
          <a:p>
            <a:r>
              <a:rPr lang="en-US" b="1" dirty="0">
                <a:latin typeface="Calibri    "/>
              </a:rPr>
              <a:t>Microglia are extraordinarily dependent on their environment for their cell type identity</a:t>
            </a:r>
          </a:p>
        </p:txBody>
      </p:sp>
      <p:pic>
        <p:nvPicPr>
          <p:cNvPr id="8" name="Picture 7">
            <a:extLst>
              <a:ext uri="{FF2B5EF4-FFF2-40B4-BE49-F238E27FC236}">
                <a16:creationId xmlns:a16="http://schemas.microsoft.com/office/drawing/2014/main" id="{84FA82D2-AEE7-0222-9942-1875AB106C33}"/>
              </a:ext>
            </a:extLst>
          </p:cNvPr>
          <p:cNvPicPr>
            <a:picLocks noChangeAspect="1"/>
          </p:cNvPicPr>
          <p:nvPr/>
        </p:nvPicPr>
        <p:blipFill>
          <a:blip r:embed="rId2"/>
          <a:stretch>
            <a:fillRect/>
          </a:stretch>
        </p:blipFill>
        <p:spPr>
          <a:xfrm>
            <a:off x="1360056" y="1568581"/>
            <a:ext cx="1625130" cy="5235621"/>
          </a:xfrm>
          <a:prstGeom prst="rect">
            <a:avLst/>
          </a:prstGeom>
        </p:spPr>
      </p:pic>
      <p:sp>
        <p:nvSpPr>
          <p:cNvPr id="9" name="Text Box 3">
            <a:extLst>
              <a:ext uri="{FF2B5EF4-FFF2-40B4-BE49-F238E27FC236}">
                <a16:creationId xmlns:a16="http://schemas.microsoft.com/office/drawing/2014/main" id="{89BA2F0E-C5FE-6CCD-6854-7040453243A5}"/>
              </a:ext>
            </a:extLst>
          </p:cNvPr>
          <p:cNvSpPr txBox="1">
            <a:spLocks noChangeArrowheads="1"/>
          </p:cNvSpPr>
          <p:nvPr/>
        </p:nvSpPr>
        <p:spPr bwMode="auto">
          <a:xfrm>
            <a:off x="10174655" y="6542592"/>
            <a:ext cx="2158219" cy="261610"/>
          </a:xfrm>
          <a:prstGeom prst="rect">
            <a:avLst/>
          </a:prstGeom>
          <a:noFill/>
          <a:ln w="9525">
            <a:noFill/>
            <a:miter lim="800000"/>
            <a:headEnd/>
            <a:tailEnd/>
          </a:ln>
          <a:effectLst/>
        </p:spPr>
        <p:txBody>
          <a:bodyPr wrap="square">
            <a:prstTxWarp prst="textNoShape">
              <a:avLst/>
            </a:prstTxWarp>
            <a:spAutoFit/>
          </a:bodyPr>
          <a:lstStyle/>
          <a:p>
            <a:pPr>
              <a:spcAft>
                <a:spcPts val="600"/>
              </a:spcAft>
            </a:pPr>
            <a:r>
              <a:rPr lang="en-US" sz="1100" dirty="0">
                <a:latin typeface="Arial" charset="0"/>
              </a:rPr>
              <a:t>Gosselin et al </a:t>
            </a:r>
            <a:r>
              <a:rPr lang="en-US" sz="1100" i="1" dirty="0">
                <a:latin typeface="Arial" charset="0"/>
              </a:rPr>
              <a:t>Science</a:t>
            </a:r>
            <a:r>
              <a:rPr lang="en-US" sz="1100" dirty="0">
                <a:latin typeface="Arial" charset="0"/>
              </a:rPr>
              <a:t> 2017</a:t>
            </a:r>
          </a:p>
        </p:txBody>
      </p:sp>
      <p:pic>
        <p:nvPicPr>
          <p:cNvPr id="13" name="Picture 12">
            <a:extLst>
              <a:ext uri="{FF2B5EF4-FFF2-40B4-BE49-F238E27FC236}">
                <a16:creationId xmlns:a16="http://schemas.microsoft.com/office/drawing/2014/main" id="{B7798E94-5BFC-BC63-1158-4C854AED997B}"/>
              </a:ext>
            </a:extLst>
          </p:cNvPr>
          <p:cNvPicPr>
            <a:picLocks noChangeAspect="1"/>
          </p:cNvPicPr>
          <p:nvPr/>
        </p:nvPicPr>
        <p:blipFill>
          <a:blip r:embed="rId3"/>
          <a:stretch>
            <a:fillRect/>
          </a:stretch>
        </p:blipFill>
        <p:spPr>
          <a:xfrm>
            <a:off x="8274356" y="2229802"/>
            <a:ext cx="3384244" cy="3103312"/>
          </a:xfrm>
          <a:prstGeom prst="rect">
            <a:avLst/>
          </a:prstGeom>
        </p:spPr>
      </p:pic>
      <p:pic>
        <p:nvPicPr>
          <p:cNvPr id="15" name="Picture 14">
            <a:extLst>
              <a:ext uri="{FF2B5EF4-FFF2-40B4-BE49-F238E27FC236}">
                <a16:creationId xmlns:a16="http://schemas.microsoft.com/office/drawing/2014/main" id="{9D77F699-EF63-9F9E-12B0-8F917B996F98}"/>
              </a:ext>
            </a:extLst>
          </p:cNvPr>
          <p:cNvPicPr>
            <a:picLocks noChangeAspect="1"/>
          </p:cNvPicPr>
          <p:nvPr/>
        </p:nvPicPr>
        <p:blipFill>
          <a:blip r:embed="rId4"/>
          <a:stretch>
            <a:fillRect/>
          </a:stretch>
        </p:blipFill>
        <p:spPr>
          <a:xfrm>
            <a:off x="3745074" y="2537561"/>
            <a:ext cx="3951125" cy="2795553"/>
          </a:xfrm>
          <a:prstGeom prst="rect">
            <a:avLst/>
          </a:prstGeom>
        </p:spPr>
      </p:pic>
    </p:spTree>
    <p:extLst>
      <p:ext uri="{BB962C8B-B14F-4D97-AF65-F5344CB8AC3E}">
        <p14:creationId xmlns:p14="http://schemas.microsoft.com/office/powerpoint/2010/main" val="26305716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6FE54C-C9B0-492B-8AB2-441BEF771506}"/>
              </a:ext>
            </a:extLst>
          </p:cNvPr>
          <p:cNvSpPr>
            <a:spLocks noGrp="1"/>
          </p:cNvSpPr>
          <p:nvPr>
            <p:ph type="title"/>
          </p:nvPr>
        </p:nvSpPr>
        <p:spPr>
          <a:xfrm>
            <a:off x="477982" y="248202"/>
            <a:ext cx="9185933" cy="1325563"/>
          </a:xfrm>
        </p:spPr>
        <p:txBody>
          <a:bodyPr/>
          <a:lstStyle/>
          <a:p>
            <a:r>
              <a:rPr lang="en-US" b="1" dirty="0">
                <a:latin typeface="+mn-lt"/>
              </a:rPr>
              <a:t>Xenotransplantation more closely resembles postnatal microglia</a:t>
            </a:r>
          </a:p>
        </p:txBody>
      </p:sp>
      <p:pic>
        <p:nvPicPr>
          <p:cNvPr id="14" name="Picture 13">
            <a:extLst>
              <a:ext uri="{FF2B5EF4-FFF2-40B4-BE49-F238E27FC236}">
                <a16:creationId xmlns:a16="http://schemas.microsoft.com/office/drawing/2014/main" id="{6EE1994F-FCEC-4C4D-9347-98C7628B290F}"/>
              </a:ext>
            </a:extLst>
          </p:cNvPr>
          <p:cNvPicPr>
            <a:picLocks noChangeAspect="1"/>
          </p:cNvPicPr>
          <p:nvPr/>
        </p:nvPicPr>
        <p:blipFill>
          <a:blip r:embed="rId3"/>
          <a:stretch>
            <a:fillRect/>
          </a:stretch>
        </p:blipFill>
        <p:spPr>
          <a:xfrm>
            <a:off x="11258829" y="3552849"/>
            <a:ext cx="815178" cy="949391"/>
          </a:xfrm>
          <a:prstGeom prst="rect">
            <a:avLst/>
          </a:prstGeom>
        </p:spPr>
      </p:pic>
      <p:pic>
        <p:nvPicPr>
          <p:cNvPr id="2050" name="Picture 2" descr="PEOPLE">
            <a:extLst>
              <a:ext uri="{FF2B5EF4-FFF2-40B4-BE49-F238E27FC236}">
                <a16:creationId xmlns:a16="http://schemas.microsoft.com/office/drawing/2014/main" id="{1D7250EF-6397-49CD-95B7-39245B3091C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264657" y="5611729"/>
            <a:ext cx="809350" cy="809350"/>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10" descr="Picture">
            <a:extLst>
              <a:ext uri="{FF2B5EF4-FFF2-40B4-BE49-F238E27FC236}">
                <a16:creationId xmlns:a16="http://schemas.microsoft.com/office/drawing/2014/main" id="{D609CDBA-7D79-80D8-C2EA-EFC86F5C46D4}"/>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14591"/>
          <a:stretch/>
        </p:blipFill>
        <p:spPr bwMode="auto">
          <a:xfrm>
            <a:off x="11263137" y="4574832"/>
            <a:ext cx="810870" cy="949390"/>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10">
            <a:extLst>
              <a:ext uri="{FF2B5EF4-FFF2-40B4-BE49-F238E27FC236}">
                <a16:creationId xmlns:a16="http://schemas.microsoft.com/office/drawing/2014/main" id="{A405554E-9371-A62F-4E2F-BA4A54008892}"/>
              </a:ext>
            </a:extLst>
          </p:cNvPr>
          <p:cNvPicPr>
            <a:picLocks noChangeAspect="1"/>
          </p:cNvPicPr>
          <p:nvPr/>
        </p:nvPicPr>
        <p:blipFill>
          <a:blip r:embed="rId6"/>
          <a:stretch>
            <a:fillRect/>
          </a:stretch>
        </p:blipFill>
        <p:spPr>
          <a:xfrm>
            <a:off x="5488518" y="1700304"/>
            <a:ext cx="4305312" cy="3762856"/>
          </a:xfrm>
          <a:prstGeom prst="rect">
            <a:avLst/>
          </a:prstGeom>
        </p:spPr>
      </p:pic>
      <p:pic>
        <p:nvPicPr>
          <p:cNvPr id="18" name="Picture 17">
            <a:extLst>
              <a:ext uri="{FF2B5EF4-FFF2-40B4-BE49-F238E27FC236}">
                <a16:creationId xmlns:a16="http://schemas.microsoft.com/office/drawing/2014/main" id="{C06C5003-A313-FDB4-C27A-6D641FD7FB25}"/>
              </a:ext>
            </a:extLst>
          </p:cNvPr>
          <p:cNvPicPr>
            <a:picLocks noChangeAspect="1"/>
          </p:cNvPicPr>
          <p:nvPr/>
        </p:nvPicPr>
        <p:blipFill>
          <a:blip r:embed="rId7"/>
          <a:stretch>
            <a:fillRect/>
          </a:stretch>
        </p:blipFill>
        <p:spPr>
          <a:xfrm>
            <a:off x="6030542" y="5592552"/>
            <a:ext cx="3763288" cy="1055008"/>
          </a:xfrm>
          <a:prstGeom prst="rect">
            <a:avLst/>
          </a:prstGeom>
        </p:spPr>
      </p:pic>
      <p:sp>
        <p:nvSpPr>
          <p:cNvPr id="3" name="TextBox 2">
            <a:extLst>
              <a:ext uri="{FF2B5EF4-FFF2-40B4-BE49-F238E27FC236}">
                <a16:creationId xmlns:a16="http://schemas.microsoft.com/office/drawing/2014/main" id="{D829FAE9-F83E-C63F-DF52-27C98BBED857}"/>
              </a:ext>
            </a:extLst>
          </p:cNvPr>
          <p:cNvSpPr txBox="1"/>
          <p:nvPr/>
        </p:nvSpPr>
        <p:spPr>
          <a:xfrm>
            <a:off x="10236208" y="6493671"/>
            <a:ext cx="2025555" cy="307777"/>
          </a:xfrm>
          <a:prstGeom prst="rect">
            <a:avLst/>
          </a:prstGeom>
          <a:noFill/>
        </p:spPr>
        <p:txBody>
          <a:bodyPr wrap="none" rtlCol="0">
            <a:spAutoFit/>
          </a:bodyPr>
          <a:lstStyle/>
          <a:p>
            <a:r>
              <a:rPr lang="en-US" sz="1400" dirty="0"/>
              <a:t>Han et al, </a:t>
            </a:r>
            <a:r>
              <a:rPr lang="en-US" sz="1400" i="1" dirty="0"/>
              <a:t>Immunity </a:t>
            </a:r>
            <a:r>
              <a:rPr lang="en-US" sz="1400" dirty="0"/>
              <a:t>2023</a:t>
            </a:r>
          </a:p>
        </p:txBody>
      </p:sp>
      <p:pic>
        <p:nvPicPr>
          <p:cNvPr id="4" name="Picture 3">
            <a:extLst>
              <a:ext uri="{FF2B5EF4-FFF2-40B4-BE49-F238E27FC236}">
                <a16:creationId xmlns:a16="http://schemas.microsoft.com/office/drawing/2014/main" id="{4A5DA52B-9E7F-D2AF-BDB1-FCCEAAE7C26C}"/>
              </a:ext>
            </a:extLst>
          </p:cNvPr>
          <p:cNvPicPr>
            <a:picLocks noChangeAspect="1"/>
          </p:cNvPicPr>
          <p:nvPr/>
        </p:nvPicPr>
        <p:blipFill>
          <a:blip r:embed="rId8"/>
          <a:stretch>
            <a:fillRect/>
          </a:stretch>
        </p:blipFill>
        <p:spPr>
          <a:xfrm>
            <a:off x="848524" y="4400884"/>
            <a:ext cx="4101729" cy="2246676"/>
          </a:xfrm>
          <a:prstGeom prst="rect">
            <a:avLst/>
          </a:prstGeom>
        </p:spPr>
      </p:pic>
      <p:pic>
        <p:nvPicPr>
          <p:cNvPr id="6" name="Picture 5">
            <a:extLst>
              <a:ext uri="{FF2B5EF4-FFF2-40B4-BE49-F238E27FC236}">
                <a16:creationId xmlns:a16="http://schemas.microsoft.com/office/drawing/2014/main" id="{DE0998FA-D7DE-365D-C5BC-3E67D93A21B1}"/>
              </a:ext>
            </a:extLst>
          </p:cNvPr>
          <p:cNvPicPr>
            <a:picLocks noChangeAspect="1"/>
          </p:cNvPicPr>
          <p:nvPr/>
        </p:nvPicPr>
        <p:blipFill>
          <a:blip r:embed="rId9"/>
          <a:stretch>
            <a:fillRect/>
          </a:stretch>
        </p:blipFill>
        <p:spPr>
          <a:xfrm>
            <a:off x="925996" y="1572737"/>
            <a:ext cx="4024257" cy="2829175"/>
          </a:xfrm>
          <a:prstGeom prst="rect">
            <a:avLst/>
          </a:prstGeom>
        </p:spPr>
      </p:pic>
      <p:sp>
        <p:nvSpPr>
          <p:cNvPr id="7" name="Rectangle 6">
            <a:extLst>
              <a:ext uri="{FF2B5EF4-FFF2-40B4-BE49-F238E27FC236}">
                <a16:creationId xmlns:a16="http://schemas.microsoft.com/office/drawing/2014/main" id="{79E60F98-15E7-A8C9-2580-99A472EC171F}"/>
              </a:ext>
            </a:extLst>
          </p:cNvPr>
          <p:cNvSpPr/>
          <p:nvPr/>
        </p:nvSpPr>
        <p:spPr>
          <a:xfrm>
            <a:off x="6858000" y="4111624"/>
            <a:ext cx="2756452" cy="879475"/>
          </a:xfrm>
          <a:prstGeom prst="rect">
            <a:avLst/>
          </a:prstGeom>
          <a:noFill/>
          <a:ln w="38100">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CE349BFB-3A9B-724B-8D63-092725A41ADF}"/>
              </a:ext>
            </a:extLst>
          </p:cNvPr>
          <p:cNvSpPr/>
          <p:nvPr/>
        </p:nvSpPr>
        <p:spPr>
          <a:xfrm>
            <a:off x="6858000" y="4991099"/>
            <a:ext cx="2756452" cy="311151"/>
          </a:xfrm>
          <a:prstGeom prst="rect">
            <a:avLst/>
          </a:prstGeom>
          <a:noFill/>
          <a:ln w="38100">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6322642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8"/>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7"/>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E5C99B-110D-5FC3-D455-2EE4EB9D1002}"/>
              </a:ext>
            </a:extLst>
          </p:cNvPr>
          <p:cNvSpPr>
            <a:spLocks noGrp="1"/>
          </p:cNvSpPr>
          <p:nvPr>
            <p:ph type="title"/>
          </p:nvPr>
        </p:nvSpPr>
        <p:spPr>
          <a:xfrm>
            <a:off x="392687" y="96183"/>
            <a:ext cx="10961113" cy="1325563"/>
          </a:xfrm>
        </p:spPr>
        <p:txBody>
          <a:bodyPr>
            <a:normAutofit/>
          </a:bodyPr>
          <a:lstStyle/>
          <a:p>
            <a:r>
              <a:rPr lang="en-US" sz="3600" b="1" dirty="0">
                <a:latin typeface="Calibri    "/>
              </a:rPr>
              <a:t>Cerebral organoids with BRAF</a:t>
            </a:r>
            <a:r>
              <a:rPr lang="en-US" sz="3600" b="1" baseline="30000" dirty="0">
                <a:latin typeface="Calibri    "/>
              </a:rPr>
              <a:t>V600E</a:t>
            </a:r>
            <a:r>
              <a:rPr lang="en-US" sz="3600" b="1" dirty="0">
                <a:latin typeface="Calibri    "/>
              </a:rPr>
              <a:t> or control macrophages as a model of neurodegeneration</a:t>
            </a:r>
          </a:p>
        </p:txBody>
      </p:sp>
      <p:pic>
        <p:nvPicPr>
          <p:cNvPr id="4" name="Picture 3">
            <a:extLst>
              <a:ext uri="{FF2B5EF4-FFF2-40B4-BE49-F238E27FC236}">
                <a16:creationId xmlns:a16="http://schemas.microsoft.com/office/drawing/2014/main" id="{B9162EFC-D861-3F4F-54FA-769B1347766B}"/>
              </a:ext>
            </a:extLst>
          </p:cNvPr>
          <p:cNvPicPr>
            <a:picLocks noChangeAspect="1"/>
          </p:cNvPicPr>
          <p:nvPr/>
        </p:nvPicPr>
        <p:blipFill>
          <a:blip r:embed="rId2"/>
          <a:srcRect t="1080" b="78156"/>
          <a:stretch>
            <a:fillRect/>
          </a:stretch>
        </p:blipFill>
        <p:spPr>
          <a:xfrm>
            <a:off x="2277747" y="1474631"/>
            <a:ext cx="8076868" cy="1017226"/>
          </a:xfrm>
          <a:prstGeom prst="rect">
            <a:avLst/>
          </a:prstGeom>
        </p:spPr>
      </p:pic>
      <p:sp>
        <p:nvSpPr>
          <p:cNvPr id="5" name="Rectangle 4">
            <a:extLst>
              <a:ext uri="{FF2B5EF4-FFF2-40B4-BE49-F238E27FC236}">
                <a16:creationId xmlns:a16="http://schemas.microsoft.com/office/drawing/2014/main" id="{EB149245-BE84-E3B6-D88C-4A8EACABC9DC}"/>
              </a:ext>
            </a:extLst>
          </p:cNvPr>
          <p:cNvSpPr/>
          <p:nvPr/>
        </p:nvSpPr>
        <p:spPr>
          <a:xfrm>
            <a:off x="5447762" y="2491856"/>
            <a:ext cx="515155" cy="367048"/>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54E52B0C-CAFE-6B52-EED1-63223B1D79DA}"/>
              </a:ext>
            </a:extLst>
          </p:cNvPr>
          <p:cNvSpPr txBox="1"/>
          <p:nvPr/>
        </p:nvSpPr>
        <p:spPr>
          <a:xfrm>
            <a:off x="9725491" y="6492875"/>
            <a:ext cx="2466509" cy="307777"/>
          </a:xfrm>
          <a:prstGeom prst="rect">
            <a:avLst/>
          </a:prstGeom>
          <a:noFill/>
        </p:spPr>
        <p:txBody>
          <a:bodyPr wrap="none" rtlCol="0">
            <a:spAutoFit/>
          </a:bodyPr>
          <a:lstStyle/>
          <a:p>
            <a:r>
              <a:rPr lang="en-US" sz="1400" dirty="0">
                <a:solidFill>
                  <a:schemeClr val="tx2">
                    <a:lumMod val="50000"/>
                  </a:schemeClr>
                </a:solidFill>
              </a:rPr>
              <a:t>Rajamanickam et al </a:t>
            </a:r>
            <a:r>
              <a:rPr lang="en-US" sz="1400" i="1" dirty="0">
                <a:solidFill>
                  <a:schemeClr val="tx2">
                    <a:lumMod val="50000"/>
                  </a:schemeClr>
                </a:solidFill>
              </a:rPr>
              <a:t>Blood</a:t>
            </a:r>
            <a:r>
              <a:rPr lang="en-US" sz="1400" dirty="0">
                <a:solidFill>
                  <a:schemeClr val="tx2">
                    <a:lumMod val="50000"/>
                  </a:schemeClr>
                </a:solidFill>
              </a:rPr>
              <a:t> 2026</a:t>
            </a:r>
          </a:p>
        </p:txBody>
      </p:sp>
      <p:pic>
        <p:nvPicPr>
          <p:cNvPr id="7" name="Picture 6">
            <a:extLst>
              <a:ext uri="{FF2B5EF4-FFF2-40B4-BE49-F238E27FC236}">
                <a16:creationId xmlns:a16="http://schemas.microsoft.com/office/drawing/2014/main" id="{E3F9FD2F-80BF-C407-BDEC-9E4CF091B4BA}"/>
              </a:ext>
            </a:extLst>
          </p:cNvPr>
          <p:cNvPicPr>
            <a:picLocks noChangeAspect="1"/>
          </p:cNvPicPr>
          <p:nvPr/>
        </p:nvPicPr>
        <p:blipFill>
          <a:blip r:embed="rId3"/>
          <a:stretch>
            <a:fillRect/>
          </a:stretch>
        </p:blipFill>
        <p:spPr>
          <a:xfrm>
            <a:off x="1959250" y="2596882"/>
            <a:ext cx="8273500" cy="3873879"/>
          </a:xfrm>
          <a:prstGeom prst="rect">
            <a:avLst/>
          </a:prstGeom>
        </p:spPr>
      </p:pic>
    </p:spTree>
    <p:extLst>
      <p:ext uri="{BB962C8B-B14F-4D97-AF65-F5344CB8AC3E}">
        <p14:creationId xmlns:p14="http://schemas.microsoft.com/office/powerpoint/2010/main" val="10039293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6C200F46-EDFF-D4BA-D052-1D887A70241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8536660-E23F-9F96-DBCC-36FA1FBCEE2A}"/>
              </a:ext>
            </a:extLst>
          </p:cNvPr>
          <p:cNvSpPr>
            <a:spLocks noGrp="1"/>
          </p:cNvSpPr>
          <p:nvPr>
            <p:ph type="title"/>
          </p:nvPr>
        </p:nvSpPr>
        <p:spPr>
          <a:xfrm>
            <a:off x="392687" y="96183"/>
            <a:ext cx="10961113" cy="1325563"/>
          </a:xfrm>
        </p:spPr>
        <p:txBody>
          <a:bodyPr>
            <a:normAutofit fontScale="90000"/>
          </a:bodyPr>
          <a:lstStyle/>
          <a:p>
            <a:r>
              <a:rPr lang="en-US" sz="3600" b="1" dirty="0">
                <a:latin typeface="Calibri    "/>
              </a:rPr>
              <a:t>Cocultures of cerebral organoids with BRAF</a:t>
            </a:r>
            <a:r>
              <a:rPr lang="en-US" sz="3600" b="1" baseline="30000" dirty="0">
                <a:latin typeface="Calibri    "/>
              </a:rPr>
              <a:t>V600E</a:t>
            </a:r>
            <a:r>
              <a:rPr lang="en-US" sz="3600" b="1" dirty="0">
                <a:latin typeface="Calibri    "/>
              </a:rPr>
              <a:t> or control macrophage/microglia as a model of neurodegeneration</a:t>
            </a:r>
          </a:p>
        </p:txBody>
      </p:sp>
      <p:pic>
        <p:nvPicPr>
          <p:cNvPr id="4" name="Picture 3">
            <a:extLst>
              <a:ext uri="{FF2B5EF4-FFF2-40B4-BE49-F238E27FC236}">
                <a16:creationId xmlns:a16="http://schemas.microsoft.com/office/drawing/2014/main" id="{FD98E963-5C71-3339-5791-C0E31789F57E}"/>
              </a:ext>
            </a:extLst>
          </p:cNvPr>
          <p:cNvPicPr>
            <a:picLocks noChangeAspect="1"/>
          </p:cNvPicPr>
          <p:nvPr/>
        </p:nvPicPr>
        <p:blipFill>
          <a:blip r:embed="rId2"/>
          <a:srcRect t="1080"/>
          <a:stretch/>
        </p:blipFill>
        <p:spPr>
          <a:xfrm>
            <a:off x="2277747" y="1474630"/>
            <a:ext cx="8076868" cy="4846199"/>
          </a:xfrm>
          <a:prstGeom prst="rect">
            <a:avLst/>
          </a:prstGeom>
        </p:spPr>
      </p:pic>
      <p:sp>
        <p:nvSpPr>
          <p:cNvPr id="6" name="Rectangle 5">
            <a:extLst>
              <a:ext uri="{FF2B5EF4-FFF2-40B4-BE49-F238E27FC236}">
                <a16:creationId xmlns:a16="http://schemas.microsoft.com/office/drawing/2014/main" id="{8A74E785-692C-F89A-F171-E14614E08A27}"/>
              </a:ext>
            </a:extLst>
          </p:cNvPr>
          <p:cNvSpPr/>
          <p:nvPr/>
        </p:nvSpPr>
        <p:spPr>
          <a:xfrm>
            <a:off x="2213054" y="2574768"/>
            <a:ext cx="8384147" cy="4030198"/>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6DE82B91-9FAF-82D6-1EFD-DB85C1444786}"/>
              </a:ext>
            </a:extLst>
          </p:cNvPr>
          <p:cNvSpPr/>
          <p:nvPr/>
        </p:nvSpPr>
        <p:spPr>
          <a:xfrm>
            <a:off x="5447762" y="2491856"/>
            <a:ext cx="515155" cy="367048"/>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2277BBC6-CC5D-6B92-FB51-46778CEFFF5E}"/>
              </a:ext>
            </a:extLst>
          </p:cNvPr>
          <p:cNvSpPr txBox="1"/>
          <p:nvPr/>
        </p:nvSpPr>
        <p:spPr>
          <a:xfrm>
            <a:off x="9725491" y="6492875"/>
            <a:ext cx="2466509" cy="307777"/>
          </a:xfrm>
          <a:prstGeom prst="rect">
            <a:avLst/>
          </a:prstGeom>
          <a:noFill/>
        </p:spPr>
        <p:txBody>
          <a:bodyPr wrap="none" rtlCol="0">
            <a:spAutoFit/>
          </a:bodyPr>
          <a:lstStyle/>
          <a:p>
            <a:r>
              <a:rPr lang="en-US" sz="1400" dirty="0">
                <a:solidFill>
                  <a:schemeClr val="tx2">
                    <a:lumMod val="50000"/>
                  </a:schemeClr>
                </a:solidFill>
              </a:rPr>
              <a:t>Rajamanickam et al </a:t>
            </a:r>
            <a:r>
              <a:rPr lang="en-US" sz="1400" i="1" dirty="0">
                <a:solidFill>
                  <a:schemeClr val="tx2">
                    <a:lumMod val="50000"/>
                  </a:schemeClr>
                </a:solidFill>
              </a:rPr>
              <a:t>Blood</a:t>
            </a:r>
            <a:r>
              <a:rPr lang="en-US" sz="1400" dirty="0">
                <a:solidFill>
                  <a:schemeClr val="tx2">
                    <a:lumMod val="50000"/>
                  </a:schemeClr>
                </a:solidFill>
              </a:rPr>
              <a:t> 2026</a:t>
            </a:r>
          </a:p>
        </p:txBody>
      </p:sp>
    </p:spTree>
    <p:extLst>
      <p:ext uri="{BB962C8B-B14F-4D97-AF65-F5344CB8AC3E}">
        <p14:creationId xmlns:p14="http://schemas.microsoft.com/office/powerpoint/2010/main" val="29063526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2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03539C-1F61-5075-860A-FECBAD3C5DA7}"/>
              </a:ext>
            </a:extLst>
          </p:cNvPr>
          <p:cNvSpPr>
            <a:spLocks noGrp="1"/>
          </p:cNvSpPr>
          <p:nvPr>
            <p:ph type="title"/>
          </p:nvPr>
        </p:nvSpPr>
        <p:spPr>
          <a:xfrm>
            <a:off x="607011" y="251514"/>
            <a:ext cx="10515600" cy="1325563"/>
          </a:xfrm>
        </p:spPr>
        <p:txBody>
          <a:bodyPr>
            <a:normAutofit fontScale="90000"/>
          </a:bodyPr>
          <a:lstStyle/>
          <a:p>
            <a:r>
              <a:rPr lang="en-US" b="1" dirty="0">
                <a:latin typeface="Calibri "/>
              </a:rPr>
              <a:t>Organoids show loss of oligodendrocytes and proliferation of astrocytes and microglia</a:t>
            </a:r>
          </a:p>
        </p:txBody>
      </p:sp>
      <p:pic>
        <p:nvPicPr>
          <p:cNvPr id="6" name="Picture 5">
            <a:extLst>
              <a:ext uri="{FF2B5EF4-FFF2-40B4-BE49-F238E27FC236}">
                <a16:creationId xmlns:a16="http://schemas.microsoft.com/office/drawing/2014/main" id="{B64B7B99-AA07-8BF0-262F-3E42481C03FA}"/>
              </a:ext>
            </a:extLst>
          </p:cNvPr>
          <p:cNvPicPr>
            <a:picLocks noChangeAspect="1"/>
          </p:cNvPicPr>
          <p:nvPr/>
        </p:nvPicPr>
        <p:blipFill>
          <a:blip r:embed="rId2"/>
          <a:stretch>
            <a:fillRect/>
          </a:stretch>
        </p:blipFill>
        <p:spPr>
          <a:xfrm>
            <a:off x="1349131" y="1721775"/>
            <a:ext cx="9493738" cy="4445228"/>
          </a:xfrm>
          <a:prstGeom prst="rect">
            <a:avLst/>
          </a:prstGeom>
        </p:spPr>
      </p:pic>
      <p:sp>
        <p:nvSpPr>
          <p:cNvPr id="3" name="TextBox 2">
            <a:extLst>
              <a:ext uri="{FF2B5EF4-FFF2-40B4-BE49-F238E27FC236}">
                <a16:creationId xmlns:a16="http://schemas.microsoft.com/office/drawing/2014/main" id="{2DC7CCFA-5854-CED2-EDFD-C7918D139E4A}"/>
              </a:ext>
            </a:extLst>
          </p:cNvPr>
          <p:cNvSpPr txBox="1"/>
          <p:nvPr/>
        </p:nvSpPr>
        <p:spPr>
          <a:xfrm>
            <a:off x="9725491" y="6492875"/>
            <a:ext cx="2466509" cy="307777"/>
          </a:xfrm>
          <a:prstGeom prst="rect">
            <a:avLst/>
          </a:prstGeom>
          <a:noFill/>
        </p:spPr>
        <p:txBody>
          <a:bodyPr wrap="none" rtlCol="0">
            <a:spAutoFit/>
          </a:bodyPr>
          <a:lstStyle/>
          <a:p>
            <a:r>
              <a:rPr lang="en-US" sz="1400" dirty="0">
                <a:solidFill>
                  <a:schemeClr val="tx2">
                    <a:lumMod val="50000"/>
                  </a:schemeClr>
                </a:solidFill>
              </a:rPr>
              <a:t>Rajamanickam et al </a:t>
            </a:r>
            <a:r>
              <a:rPr lang="en-US" sz="1400" i="1" dirty="0">
                <a:solidFill>
                  <a:schemeClr val="tx2">
                    <a:lumMod val="50000"/>
                  </a:schemeClr>
                </a:solidFill>
              </a:rPr>
              <a:t>Blood</a:t>
            </a:r>
            <a:r>
              <a:rPr lang="en-US" sz="1400" dirty="0">
                <a:solidFill>
                  <a:schemeClr val="tx2">
                    <a:lumMod val="50000"/>
                  </a:schemeClr>
                </a:solidFill>
              </a:rPr>
              <a:t> 2026</a:t>
            </a:r>
          </a:p>
        </p:txBody>
      </p:sp>
    </p:spTree>
    <p:extLst>
      <p:ext uri="{BB962C8B-B14F-4D97-AF65-F5344CB8AC3E}">
        <p14:creationId xmlns:p14="http://schemas.microsoft.com/office/powerpoint/2010/main" val="236917213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DAB580-FE76-131D-3799-48EBB6057390}"/>
              </a:ext>
            </a:extLst>
          </p:cNvPr>
          <p:cNvSpPr>
            <a:spLocks noGrp="1"/>
          </p:cNvSpPr>
          <p:nvPr>
            <p:ph type="title"/>
          </p:nvPr>
        </p:nvSpPr>
        <p:spPr/>
        <p:txBody>
          <a:bodyPr>
            <a:normAutofit/>
          </a:bodyPr>
          <a:lstStyle/>
          <a:p>
            <a:r>
              <a:rPr lang="en-US" sz="4000" b="1" dirty="0">
                <a:latin typeface="Calibri    "/>
              </a:rPr>
              <a:t>Evidence of astrogliosis and neuronal death in BRAF</a:t>
            </a:r>
            <a:r>
              <a:rPr lang="en-US" sz="4000" b="1" baseline="30000" dirty="0">
                <a:latin typeface="Calibri    "/>
              </a:rPr>
              <a:t>V600E</a:t>
            </a:r>
            <a:r>
              <a:rPr lang="en-US" sz="4000" b="1" dirty="0">
                <a:latin typeface="Calibri    "/>
              </a:rPr>
              <a:t> cerebral organoids</a:t>
            </a:r>
          </a:p>
        </p:txBody>
      </p:sp>
      <p:pic>
        <p:nvPicPr>
          <p:cNvPr id="28" name="Picture 27">
            <a:extLst>
              <a:ext uri="{FF2B5EF4-FFF2-40B4-BE49-F238E27FC236}">
                <a16:creationId xmlns:a16="http://schemas.microsoft.com/office/drawing/2014/main" id="{BFF45C5B-CCD0-6563-8BCE-150A68F7EFFB}"/>
              </a:ext>
            </a:extLst>
          </p:cNvPr>
          <p:cNvPicPr>
            <a:picLocks noChangeAspect="1"/>
          </p:cNvPicPr>
          <p:nvPr/>
        </p:nvPicPr>
        <p:blipFill>
          <a:blip r:embed="rId3"/>
          <a:stretch>
            <a:fillRect/>
          </a:stretch>
        </p:blipFill>
        <p:spPr>
          <a:xfrm>
            <a:off x="634444" y="2382199"/>
            <a:ext cx="10899132" cy="3297383"/>
          </a:xfrm>
          <a:prstGeom prst="rect">
            <a:avLst/>
          </a:prstGeom>
        </p:spPr>
      </p:pic>
      <p:sp>
        <p:nvSpPr>
          <p:cNvPr id="29" name="Rectangle 28">
            <a:extLst>
              <a:ext uri="{FF2B5EF4-FFF2-40B4-BE49-F238E27FC236}">
                <a16:creationId xmlns:a16="http://schemas.microsoft.com/office/drawing/2014/main" id="{B5D8CA06-C2E5-78D5-10FF-B9220390D437}"/>
              </a:ext>
            </a:extLst>
          </p:cNvPr>
          <p:cNvSpPr/>
          <p:nvPr/>
        </p:nvSpPr>
        <p:spPr>
          <a:xfrm>
            <a:off x="573110" y="2311758"/>
            <a:ext cx="444321" cy="495836"/>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29">
            <a:extLst>
              <a:ext uri="{FF2B5EF4-FFF2-40B4-BE49-F238E27FC236}">
                <a16:creationId xmlns:a16="http://schemas.microsoft.com/office/drawing/2014/main" id="{D81AF91A-1508-DFA3-31BA-97512B7FFDCE}"/>
              </a:ext>
            </a:extLst>
          </p:cNvPr>
          <p:cNvSpPr/>
          <p:nvPr/>
        </p:nvSpPr>
        <p:spPr>
          <a:xfrm>
            <a:off x="4784501" y="2382199"/>
            <a:ext cx="319825" cy="425395"/>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ectangle 30">
            <a:extLst>
              <a:ext uri="{FF2B5EF4-FFF2-40B4-BE49-F238E27FC236}">
                <a16:creationId xmlns:a16="http://schemas.microsoft.com/office/drawing/2014/main" id="{0B38E777-641B-E3C7-D355-EAA65CA0ACE0}"/>
              </a:ext>
            </a:extLst>
          </p:cNvPr>
          <p:cNvSpPr/>
          <p:nvPr/>
        </p:nvSpPr>
        <p:spPr>
          <a:xfrm>
            <a:off x="7596388" y="2346978"/>
            <a:ext cx="319825" cy="425395"/>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31">
            <a:extLst>
              <a:ext uri="{FF2B5EF4-FFF2-40B4-BE49-F238E27FC236}">
                <a16:creationId xmlns:a16="http://schemas.microsoft.com/office/drawing/2014/main" id="{13C9CD73-747C-27CC-C86B-AE283B53A041}"/>
              </a:ext>
            </a:extLst>
          </p:cNvPr>
          <p:cNvSpPr/>
          <p:nvPr/>
        </p:nvSpPr>
        <p:spPr>
          <a:xfrm>
            <a:off x="9888828" y="2340931"/>
            <a:ext cx="319825" cy="425395"/>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09099474-FB16-84A7-0169-7BB3642459C4}"/>
              </a:ext>
            </a:extLst>
          </p:cNvPr>
          <p:cNvPicPr>
            <a:picLocks noChangeAspect="1"/>
          </p:cNvPicPr>
          <p:nvPr/>
        </p:nvPicPr>
        <p:blipFill>
          <a:blip r:embed="rId4">
            <a:extLst>
              <a:ext uri="{BEBA8EAE-BF5A-486C-A8C5-ECC9F3942E4B}">
                <a14:imgProps xmlns:a14="http://schemas.microsoft.com/office/drawing/2010/main">
                  <a14:imgLayer r:embed="rId5">
                    <a14:imgEffect>
                      <a14:sharpenSoften amount="25000"/>
                    </a14:imgEffect>
                  </a14:imgLayer>
                </a14:imgProps>
              </a:ext>
            </a:extLst>
          </a:blip>
          <a:srcRect l="66515" r="15583"/>
          <a:stretch/>
        </p:blipFill>
        <p:spPr>
          <a:xfrm>
            <a:off x="7843233" y="2311758"/>
            <a:ext cx="1951149" cy="3297383"/>
          </a:xfrm>
          <a:prstGeom prst="rect">
            <a:avLst/>
          </a:prstGeom>
        </p:spPr>
      </p:pic>
      <p:sp>
        <p:nvSpPr>
          <p:cNvPr id="4" name="TextBox 3">
            <a:extLst>
              <a:ext uri="{FF2B5EF4-FFF2-40B4-BE49-F238E27FC236}">
                <a16:creationId xmlns:a16="http://schemas.microsoft.com/office/drawing/2014/main" id="{CE366A63-F932-B15E-32FC-1E48686508F5}"/>
              </a:ext>
            </a:extLst>
          </p:cNvPr>
          <p:cNvSpPr txBox="1"/>
          <p:nvPr/>
        </p:nvSpPr>
        <p:spPr>
          <a:xfrm>
            <a:off x="9725491" y="6492875"/>
            <a:ext cx="2466509" cy="307777"/>
          </a:xfrm>
          <a:prstGeom prst="rect">
            <a:avLst/>
          </a:prstGeom>
          <a:noFill/>
        </p:spPr>
        <p:txBody>
          <a:bodyPr wrap="none" rtlCol="0">
            <a:spAutoFit/>
          </a:bodyPr>
          <a:lstStyle/>
          <a:p>
            <a:r>
              <a:rPr lang="en-US" sz="1400" dirty="0">
                <a:solidFill>
                  <a:schemeClr val="tx2">
                    <a:lumMod val="50000"/>
                  </a:schemeClr>
                </a:solidFill>
              </a:rPr>
              <a:t>Rajamanickam et al </a:t>
            </a:r>
            <a:r>
              <a:rPr lang="en-US" sz="1400" i="1" dirty="0">
                <a:solidFill>
                  <a:schemeClr val="tx2">
                    <a:lumMod val="50000"/>
                  </a:schemeClr>
                </a:solidFill>
              </a:rPr>
              <a:t>Blood</a:t>
            </a:r>
            <a:r>
              <a:rPr lang="en-US" sz="1400" dirty="0">
                <a:solidFill>
                  <a:schemeClr val="tx2">
                    <a:lumMod val="50000"/>
                  </a:schemeClr>
                </a:solidFill>
              </a:rPr>
              <a:t> 2026</a:t>
            </a:r>
          </a:p>
        </p:txBody>
      </p:sp>
    </p:spTree>
    <p:extLst>
      <p:ext uri="{BB962C8B-B14F-4D97-AF65-F5344CB8AC3E}">
        <p14:creationId xmlns:p14="http://schemas.microsoft.com/office/powerpoint/2010/main" val="391825749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003A57-4336-A1EE-1515-8E6F52D33146}"/>
              </a:ext>
            </a:extLst>
          </p:cNvPr>
          <p:cNvSpPr>
            <a:spLocks noGrp="1"/>
          </p:cNvSpPr>
          <p:nvPr>
            <p:ph type="title"/>
          </p:nvPr>
        </p:nvSpPr>
        <p:spPr>
          <a:xfrm>
            <a:off x="664594" y="326888"/>
            <a:ext cx="5922746" cy="1325563"/>
          </a:xfrm>
        </p:spPr>
        <p:txBody>
          <a:bodyPr>
            <a:normAutofit fontScale="90000"/>
          </a:bodyPr>
          <a:lstStyle/>
          <a:p>
            <a:r>
              <a:rPr lang="en-US" sz="4000" b="1" dirty="0">
                <a:latin typeface="Calibri    "/>
              </a:rPr>
              <a:t>In vivo modeling of human BRAF</a:t>
            </a:r>
            <a:r>
              <a:rPr lang="en-US" sz="4000" b="1" baseline="30000" dirty="0">
                <a:latin typeface="Calibri    "/>
              </a:rPr>
              <a:t>V600E </a:t>
            </a:r>
            <a:r>
              <a:rPr lang="en-US" sz="4000" b="1" dirty="0">
                <a:latin typeface="Calibri    "/>
              </a:rPr>
              <a:t>brain macrophages</a:t>
            </a:r>
          </a:p>
        </p:txBody>
      </p:sp>
      <p:pic>
        <p:nvPicPr>
          <p:cNvPr id="4" name="Picture 3">
            <a:extLst>
              <a:ext uri="{FF2B5EF4-FFF2-40B4-BE49-F238E27FC236}">
                <a16:creationId xmlns:a16="http://schemas.microsoft.com/office/drawing/2014/main" id="{3892089F-5EE7-0691-82FC-664BEC7D7229}"/>
              </a:ext>
            </a:extLst>
          </p:cNvPr>
          <p:cNvPicPr>
            <a:picLocks noChangeAspect="1"/>
          </p:cNvPicPr>
          <p:nvPr/>
        </p:nvPicPr>
        <p:blipFill>
          <a:blip r:embed="rId2"/>
          <a:srcRect r="50037"/>
          <a:stretch/>
        </p:blipFill>
        <p:spPr>
          <a:xfrm>
            <a:off x="760927" y="2318706"/>
            <a:ext cx="5433812" cy="3444590"/>
          </a:xfrm>
          <a:prstGeom prst="rect">
            <a:avLst/>
          </a:prstGeom>
        </p:spPr>
      </p:pic>
      <p:sp>
        <p:nvSpPr>
          <p:cNvPr id="6" name="Rectangle 5">
            <a:extLst>
              <a:ext uri="{FF2B5EF4-FFF2-40B4-BE49-F238E27FC236}">
                <a16:creationId xmlns:a16="http://schemas.microsoft.com/office/drawing/2014/main" id="{8E648BD5-2305-8CA5-ACF7-B7E198681C2B}"/>
              </a:ext>
            </a:extLst>
          </p:cNvPr>
          <p:cNvSpPr/>
          <p:nvPr/>
        </p:nvSpPr>
        <p:spPr>
          <a:xfrm>
            <a:off x="714780" y="2311758"/>
            <a:ext cx="444321" cy="495836"/>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0FD7F810-749F-5DED-5DF4-6BF54FB8024E}"/>
              </a:ext>
            </a:extLst>
          </p:cNvPr>
          <p:cNvSpPr/>
          <p:nvPr/>
        </p:nvSpPr>
        <p:spPr>
          <a:xfrm>
            <a:off x="5796565" y="2219459"/>
            <a:ext cx="444321" cy="495836"/>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E53852EE-BF20-4607-23C1-01B327205490}"/>
              </a:ext>
            </a:extLst>
          </p:cNvPr>
          <p:cNvPicPr>
            <a:picLocks noChangeAspect="1"/>
          </p:cNvPicPr>
          <p:nvPr/>
        </p:nvPicPr>
        <p:blipFill>
          <a:blip r:embed="rId3">
            <a:extLst>
              <a:ext uri="{BEBA8EAE-BF5A-486C-A8C5-ECC9F3942E4B}">
                <a14:imgProps xmlns:a14="http://schemas.microsoft.com/office/drawing/2010/main">
                  <a14:imgLayer r:embed="rId4">
                    <a14:imgEffect>
                      <a14:brightnessContrast bright="20000"/>
                    </a14:imgEffect>
                  </a14:imgLayer>
                </a14:imgProps>
              </a:ext>
            </a:extLst>
          </a:blip>
          <a:stretch>
            <a:fillRect/>
          </a:stretch>
        </p:blipFill>
        <p:spPr>
          <a:xfrm>
            <a:off x="6994461" y="343807"/>
            <a:ext cx="4744568" cy="2598784"/>
          </a:xfrm>
          <a:prstGeom prst="rect">
            <a:avLst/>
          </a:prstGeom>
        </p:spPr>
      </p:pic>
      <p:sp>
        <p:nvSpPr>
          <p:cNvPr id="3" name="TextBox 2">
            <a:extLst>
              <a:ext uri="{FF2B5EF4-FFF2-40B4-BE49-F238E27FC236}">
                <a16:creationId xmlns:a16="http://schemas.microsoft.com/office/drawing/2014/main" id="{6B8C9DDA-1179-7D36-A6A6-F561DE86D70A}"/>
              </a:ext>
            </a:extLst>
          </p:cNvPr>
          <p:cNvSpPr txBox="1"/>
          <p:nvPr/>
        </p:nvSpPr>
        <p:spPr>
          <a:xfrm>
            <a:off x="10045740" y="6858000"/>
            <a:ext cx="2461571" cy="307777"/>
          </a:xfrm>
          <a:prstGeom prst="rect">
            <a:avLst/>
          </a:prstGeom>
          <a:noFill/>
        </p:spPr>
        <p:txBody>
          <a:bodyPr wrap="none" rtlCol="0">
            <a:spAutoFit/>
          </a:bodyPr>
          <a:lstStyle/>
          <a:p>
            <a:pPr>
              <a:spcAft>
                <a:spcPts val="600"/>
              </a:spcAft>
            </a:pPr>
            <a:r>
              <a:rPr lang="en-US" sz="1400" dirty="0" err="1"/>
              <a:t>Hasselmann</a:t>
            </a:r>
            <a:r>
              <a:rPr lang="en-US" sz="1400" dirty="0"/>
              <a:t> et al </a:t>
            </a:r>
            <a:r>
              <a:rPr lang="en-US" sz="1400" i="1" dirty="0"/>
              <a:t>Neuron</a:t>
            </a:r>
            <a:r>
              <a:rPr lang="en-US" sz="1400" dirty="0"/>
              <a:t>, 2019</a:t>
            </a:r>
          </a:p>
        </p:txBody>
      </p:sp>
      <p:grpSp>
        <p:nvGrpSpPr>
          <p:cNvPr id="5" name="Group 4">
            <a:extLst>
              <a:ext uri="{FF2B5EF4-FFF2-40B4-BE49-F238E27FC236}">
                <a16:creationId xmlns:a16="http://schemas.microsoft.com/office/drawing/2014/main" id="{CBCB08D3-337F-4AD8-47AC-63F4F2F91CE4}"/>
              </a:ext>
            </a:extLst>
          </p:cNvPr>
          <p:cNvGrpSpPr>
            <a:grpSpLocks noChangeAspect="1"/>
          </p:cNvGrpSpPr>
          <p:nvPr/>
        </p:nvGrpSpPr>
        <p:grpSpPr>
          <a:xfrm>
            <a:off x="7413876" y="3242954"/>
            <a:ext cx="3872044" cy="3053121"/>
            <a:chOff x="6462747" y="2371878"/>
            <a:chExt cx="3889356" cy="3066772"/>
          </a:xfrm>
        </p:grpSpPr>
        <p:sp>
          <p:nvSpPr>
            <p:cNvPr id="7" name="TextBox 6">
              <a:extLst>
                <a:ext uri="{FF2B5EF4-FFF2-40B4-BE49-F238E27FC236}">
                  <a16:creationId xmlns:a16="http://schemas.microsoft.com/office/drawing/2014/main" id="{1A11D97F-5D84-B825-951E-7672C371089E}"/>
                </a:ext>
              </a:extLst>
            </p:cNvPr>
            <p:cNvSpPr txBox="1"/>
            <p:nvPr/>
          </p:nvSpPr>
          <p:spPr>
            <a:xfrm>
              <a:off x="6462747" y="5092899"/>
              <a:ext cx="2461571" cy="307777"/>
            </a:xfrm>
            <a:prstGeom prst="rect">
              <a:avLst/>
            </a:prstGeom>
            <a:noFill/>
          </p:spPr>
          <p:txBody>
            <a:bodyPr wrap="square" rtlCol="0">
              <a:spAutoFit/>
            </a:bodyPr>
            <a:lstStyle/>
            <a:p>
              <a:pPr>
                <a:spcAft>
                  <a:spcPts val="600"/>
                </a:spcAft>
              </a:pPr>
              <a:r>
                <a:rPr lang="en-US" sz="1400" dirty="0" err="1"/>
                <a:t>Hasselmann</a:t>
              </a:r>
              <a:r>
                <a:rPr lang="en-US" sz="1400" dirty="0"/>
                <a:t> et al </a:t>
              </a:r>
              <a:r>
                <a:rPr lang="en-US" sz="1400" i="1" dirty="0"/>
                <a:t>Neuron</a:t>
              </a:r>
              <a:r>
                <a:rPr lang="en-US" sz="1400" dirty="0"/>
                <a:t>, 2019</a:t>
              </a:r>
            </a:p>
          </p:txBody>
        </p:sp>
        <p:pic>
          <p:nvPicPr>
            <p:cNvPr id="10" name="Picture 9">
              <a:extLst>
                <a:ext uri="{FF2B5EF4-FFF2-40B4-BE49-F238E27FC236}">
                  <a16:creationId xmlns:a16="http://schemas.microsoft.com/office/drawing/2014/main" id="{69911A01-DAD7-B188-54C2-8E6B04068C59}"/>
                </a:ext>
              </a:extLst>
            </p:cNvPr>
            <p:cNvPicPr>
              <a:picLocks noChangeAspect="1"/>
            </p:cNvPicPr>
            <p:nvPr/>
          </p:nvPicPr>
          <p:blipFill>
            <a:blip r:embed="rId5"/>
            <a:stretch>
              <a:fillRect/>
            </a:stretch>
          </p:blipFill>
          <p:spPr>
            <a:xfrm>
              <a:off x="6465903" y="2371878"/>
              <a:ext cx="3886200" cy="3066772"/>
            </a:xfrm>
            <a:prstGeom prst="rect">
              <a:avLst/>
            </a:prstGeom>
          </p:spPr>
        </p:pic>
        <p:sp>
          <p:nvSpPr>
            <p:cNvPr id="11" name="TextBox 10">
              <a:extLst>
                <a:ext uri="{FF2B5EF4-FFF2-40B4-BE49-F238E27FC236}">
                  <a16:creationId xmlns:a16="http://schemas.microsoft.com/office/drawing/2014/main" id="{561A0BA2-E198-38CE-8391-240BDA6EE6E9}"/>
                </a:ext>
              </a:extLst>
            </p:cNvPr>
            <p:cNvSpPr txBox="1"/>
            <p:nvPr/>
          </p:nvSpPr>
          <p:spPr>
            <a:xfrm>
              <a:off x="8662331" y="2599690"/>
              <a:ext cx="1497013" cy="369332"/>
            </a:xfrm>
            <a:prstGeom prst="rect">
              <a:avLst/>
            </a:prstGeom>
            <a:noFill/>
          </p:spPr>
          <p:txBody>
            <a:bodyPr wrap="square" rtlCol="0">
              <a:spAutoFit/>
            </a:bodyPr>
            <a:lstStyle/>
            <a:p>
              <a:r>
                <a:rPr lang="en-US" dirty="0">
                  <a:solidFill>
                    <a:srgbClr val="E29D16"/>
                  </a:solidFill>
                </a:rPr>
                <a:t>iPSC microglia</a:t>
              </a:r>
            </a:p>
          </p:txBody>
        </p:sp>
        <p:sp>
          <p:nvSpPr>
            <p:cNvPr id="12" name="TextBox 11">
              <a:extLst>
                <a:ext uri="{FF2B5EF4-FFF2-40B4-BE49-F238E27FC236}">
                  <a16:creationId xmlns:a16="http://schemas.microsoft.com/office/drawing/2014/main" id="{073EAD0E-9609-83F0-EDDA-99DD1DD558FD}"/>
                </a:ext>
              </a:extLst>
            </p:cNvPr>
            <p:cNvSpPr txBox="1"/>
            <p:nvPr/>
          </p:nvSpPr>
          <p:spPr>
            <a:xfrm>
              <a:off x="7224971" y="2855389"/>
              <a:ext cx="1831731" cy="646331"/>
            </a:xfrm>
            <a:prstGeom prst="rect">
              <a:avLst/>
            </a:prstGeom>
            <a:noFill/>
          </p:spPr>
          <p:txBody>
            <a:bodyPr wrap="square" rtlCol="0">
              <a:spAutoFit/>
            </a:bodyPr>
            <a:lstStyle/>
            <a:p>
              <a:r>
                <a:rPr lang="en-US" dirty="0">
                  <a:solidFill>
                    <a:srgbClr val="045C22"/>
                  </a:solidFill>
                </a:rPr>
                <a:t>Primary</a:t>
              </a:r>
            </a:p>
            <a:p>
              <a:r>
                <a:rPr lang="en-US" dirty="0">
                  <a:solidFill>
                    <a:srgbClr val="045C22"/>
                  </a:solidFill>
                </a:rPr>
                <a:t>microglia</a:t>
              </a:r>
            </a:p>
          </p:txBody>
        </p:sp>
        <p:sp>
          <p:nvSpPr>
            <p:cNvPr id="13" name="TextBox 12">
              <a:extLst>
                <a:ext uri="{FF2B5EF4-FFF2-40B4-BE49-F238E27FC236}">
                  <a16:creationId xmlns:a16="http://schemas.microsoft.com/office/drawing/2014/main" id="{82DB1A2B-A3C2-5396-5D3D-F7D50F24FDEE}"/>
                </a:ext>
              </a:extLst>
            </p:cNvPr>
            <p:cNvSpPr txBox="1"/>
            <p:nvPr/>
          </p:nvSpPr>
          <p:spPr>
            <a:xfrm>
              <a:off x="8896271" y="4034668"/>
              <a:ext cx="1143000" cy="923330"/>
            </a:xfrm>
            <a:prstGeom prst="rect">
              <a:avLst/>
            </a:prstGeom>
            <a:noFill/>
          </p:spPr>
          <p:txBody>
            <a:bodyPr wrap="square" rtlCol="0">
              <a:spAutoFit/>
            </a:bodyPr>
            <a:lstStyle/>
            <a:p>
              <a:r>
                <a:rPr lang="en-US" dirty="0">
                  <a:solidFill>
                    <a:srgbClr val="D15A06"/>
                  </a:solidFill>
                </a:rPr>
                <a:t>Primary microglia </a:t>
              </a:r>
              <a:r>
                <a:rPr lang="en-US" i="1" dirty="0">
                  <a:solidFill>
                    <a:srgbClr val="D15A06"/>
                  </a:solidFill>
                </a:rPr>
                <a:t>in vitro</a:t>
              </a:r>
            </a:p>
          </p:txBody>
        </p:sp>
        <p:sp>
          <p:nvSpPr>
            <p:cNvPr id="14" name="TextBox 13">
              <a:extLst>
                <a:ext uri="{FF2B5EF4-FFF2-40B4-BE49-F238E27FC236}">
                  <a16:creationId xmlns:a16="http://schemas.microsoft.com/office/drawing/2014/main" id="{7A973D7C-0C9F-F8D7-ED97-9BD51F2BDC66}"/>
                </a:ext>
              </a:extLst>
            </p:cNvPr>
            <p:cNvSpPr txBox="1"/>
            <p:nvPr/>
          </p:nvSpPr>
          <p:spPr>
            <a:xfrm>
              <a:off x="7724523" y="4285519"/>
              <a:ext cx="1361343" cy="369332"/>
            </a:xfrm>
            <a:prstGeom prst="rect">
              <a:avLst/>
            </a:prstGeom>
            <a:noFill/>
          </p:spPr>
          <p:txBody>
            <a:bodyPr wrap="square" rtlCol="0">
              <a:spAutoFit/>
            </a:bodyPr>
            <a:lstStyle/>
            <a:p>
              <a:r>
                <a:rPr lang="en-US" dirty="0">
                  <a:solidFill>
                    <a:srgbClr val="9500C1"/>
                  </a:solidFill>
                </a:rPr>
                <a:t>xMGs</a:t>
              </a:r>
            </a:p>
          </p:txBody>
        </p:sp>
        <p:sp>
          <p:nvSpPr>
            <p:cNvPr id="15" name="Oval 14">
              <a:extLst>
                <a:ext uri="{FF2B5EF4-FFF2-40B4-BE49-F238E27FC236}">
                  <a16:creationId xmlns:a16="http://schemas.microsoft.com/office/drawing/2014/main" id="{7D21152E-AD26-5207-936A-D19AC4AFEC5B}"/>
                </a:ext>
              </a:extLst>
            </p:cNvPr>
            <p:cNvSpPr/>
            <p:nvPr/>
          </p:nvSpPr>
          <p:spPr bwMode="auto">
            <a:xfrm>
              <a:off x="7046049" y="3754727"/>
              <a:ext cx="717070" cy="762000"/>
            </a:xfrm>
            <a:prstGeom prst="ellipse">
              <a:avLst/>
            </a:prstGeom>
            <a:noFill/>
            <a:ln w="38100">
              <a:solidFill>
                <a:srgbClr val="9500C1"/>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300" dirty="0">
                <a:solidFill>
                  <a:schemeClr val="tx1"/>
                </a:solidFill>
                <a:latin typeface="Segoe" pitchFamily="34" charset="0"/>
              </a:endParaRPr>
            </a:p>
          </p:txBody>
        </p:sp>
      </p:grpSp>
      <p:sp>
        <p:nvSpPr>
          <p:cNvPr id="16" name="TextBox 15">
            <a:extLst>
              <a:ext uri="{FF2B5EF4-FFF2-40B4-BE49-F238E27FC236}">
                <a16:creationId xmlns:a16="http://schemas.microsoft.com/office/drawing/2014/main" id="{DEE2C827-7352-7F35-DCD5-286BB16A6DEF}"/>
              </a:ext>
            </a:extLst>
          </p:cNvPr>
          <p:cNvSpPr txBox="1"/>
          <p:nvPr/>
        </p:nvSpPr>
        <p:spPr>
          <a:xfrm>
            <a:off x="9724844" y="6442549"/>
            <a:ext cx="2461571" cy="307777"/>
          </a:xfrm>
          <a:prstGeom prst="rect">
            <a:avLst/>
          </a:prstGeom>
          <a:noFill/>
        </p:spPr>
        <p:txBody>
          <a:bodyPr wrap="none" rtlCol="0">
            <a:spAutoFit/>
          </a:bodyPr>
          <a:lstStyle/>
          <a:p>
            <a:pPr>
              <a:spcAft>
                <a:spcPts val="600"/>
              </a:spcAft>
            </a:pPr>
            <a:r>
              <a:rPr lang="en-US" sz="1400" dirty="0" err="1"/>
              <a:t>Hasselmann</a:t>
            </a:r>
            <a:r>
              <a:rPr lang="en-US" sz="1400" dirty="0"/>
              <a:t> et al </a:t>
            </a:r>
            <a:r>
              <a:rPr lang="en-US" sz="1400" i="1" dirty="0"/>
              <a:t>Neuron</a:t>
            </a:r>
            <a:r>
              <a:rPr lang="en-US" sz="1400" dirty="0"/>
              <a:t>, 2019</a:t>
            </a:r>
          </a:p>
        </p:txBody>
      </p:sp>
    </p:spTree>
    <p:extLst>
      <p:ext uri="{BB962C8B-B14F-4D97-AF65-F5344CB8AC3E}">
        <p14:creationId xmlns:p14="http://schemas.microsoft.com/office/powerpoint/2010/main" val="272829192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03539C-1F61-5075-860A-FECBAD3C5DA7}"/>
              </a:ext>
            </a:extLst>
          </p:cNvPr>
          <p:cNvSpPr>
            <a:spLocks noGrp="1"/>
          </p:cNvSpPr>
          <p:nvPr>
            <p:ph type="title"/>
          </p:nvPr>
        </p:nvSpPr>
        <p:spPr>
          <a:xfrm>
            <a:off x="419040" y="0"/>
            <a:ext cx="10553759" cy="1661375"/>
          </a:xfrm>
        </p:spPr>
        <p:txBody>
          <a:bodyPr>
            <a:normAutofit/>
          </a:bodyPr>
          <a:lstStyle/>
          <a:p>
            <a:r>
              <a:rPr lang="en-US" b="1" dirty="0">
                <a:latin typeface="Calibri "/>
              </a:rPr>
              <a:t>Microgliosis with </a:t>
            </a:r>
            <a:r>
              <a:rPr lang="en-US" sz="4400" b="1" dirty="0">
                <a:latin typeface="Calibri    "/>
              </a:rPr>
              <a:t>BRAF</a:t>
            </a:r>
            <a:r>
              <a:rPr lang="en-US" sz="4400" b="1" baseline="30000" dirty="0">
                <a:latin typeface="Calibri    "/>
              </a:rPr>
              <a:t>V600E </a:t>
            </a:r>
            <a:r>
              <a:rPr lang="en-US" b="1" dirty="0">
                <a:latin typeface="Calibri "/>
              </a:rPr>
              <a:t>clones</a:t>
            </a:r>
          </a:p>
        </p:txBody>
      </p:sp>
      <p:pic>
        <p:nvPicPr>
          <p:cNvPr id="5" name="Picture 4">
            <a:extLst>
              <a:ext uri="{FF2B5EF4-FFF2-40B4-BE49-F238E27FC236}">
                <a16:creationId xmlns:a16="http://schemas.microsoft.com/office/drawing/2014/main" id="{21F443B3-B9F1-44CF-060D-20AD6103EF0A}"/>
              </a:ext>
            </a:extLst>
          </p:cNvPr>
          <p:cNvPicPr>
            <a:picLocks noChangeAspect="1"/>
          </p:cNvPicPr>
          <p:nvPr/>
        </p:nvPicPr>
        <p:blipFill>
          <a:blip r:embed="rId3"/>
          <a:srcRect l="43990" r="20987"/>
          <a:stretch>
            <a:fillRect/>
          </a:stretch>
        </p:blipFill>
        <p:spPr>
          <a:xfrm>
            <a:off x="7124639" y="4134822"/>
            <a:ext cx="3009208" cy="2463927"/>
          </a:xfrm>
          <a:prstGeom prst="rect">
            <a:avLst/>
          </a:prstGeom>
        </p:spPr>
      </p:pic>
      <p:pic>
        <p:nvPicPr>
          <p:cNvPr id="6" name="Picture 5">
            <a:extLst>
              <a:ext uri="{FF2B5EF4-FFF2-40B4-BE49-F238E27FC236}">
                <a16:creationId xmlns:a16="http://schemas.microsoft.com/office/drawing/2014/main" id="{9A25CF58-979D-2E5F-5C6D-2AB40C53EF29}"/>
              </a:ext>
            </a:extLst>
          </p:cNvPr>
          <p:cNvPicPr>
            <a:picLocks noChangeAspect="1"/>
          </p:cNvPicPr>
          <p:nvPr/>
        </p:nvPicPr>
        <p:blipFill>
          <a:blip r:embed="rId4">
            <a:extLst>
              <a:ext uri="{BEBA8EAE-BF5A-486C-A8C5-ECC9F3942E4B}">
                <a14:imgProps xmlns:a14="http://schemas.microsoft.com/office/drawing/2010/main">
                  <a14:imgLayer r:embed="rId5">
                    <a14:imgEffect>
                      <a14:sharpenSoften amount="25000"/>
                    </a14:imgEffect>
                  </a14:imgLayer>
                </a14:imgProps>
              </a:ext>
            </a:extLst>
          </a:blip>
          <a:srcRect l="52805"/>
          <a:stretch/>
        </p:blipFill>
        <p:spPr>
          <a:xfrm>
            <a:off x="888641" y="2222116"/>
            <a:ext cx="5481438" cy="3678622"/>
          </a:xfrm>
          <a:prstGeom prst="rect">
            <a:avLst/>
          </a:prstGeom>
        </p:spPr>
      </p:pic>
      <p:pic>
        <p:nvPicPr>
          <p:cNvPr id="7" name="Picture 6">
            <a:extLst>
              <a:ext uri="{FF2B5EF4-FFF2-40B4-BE49-F238E27FC236}">
                <a16:creationId xmlns:a16="http://schemas.microsoft.com/office/drawing/2014/main" id="{7B36B479-433E-4018-239D-C4791EA67584}"/>
              </a:ext>
            </a:extLst>
          </p:cNvPr>
          <p:cNvPicPr>
            <a:picLocks noChangeAspect="1"/>
          </p:cNvPicPr>
          <p:nvPr/>
        </p:nvPicPr>
        <p:blipFill>
          <a:blip r:embed="rId3"/>
          <a:srcRect r="60853"/>
          <a:stretch/>
        </p:blipFill>
        <p:spPr>
          <a:xfrm>
            <a:off x="7169609" y="1562645"/>
            <a:ext cx="3363483" cy="2463927"/>
          </a:xfrm>
          <a:prstGeom prst="rect">
            <a:avLst/>
          </a:prstGeom>
        </p:spPr>
      </p:pic>
      <p:sp>
        <p:nvSpPr>
          <p:cNvPr id="8" name="Rectangle 7">
            <a:extLst>
              <a:ext uri="{FF2B5EF4-FFF2-40B4-BE49-F238E27FC236}">
                <a16:creationId xmlns:a16="http://schemas.microsoft.com/office/drawing/2014/main" id="{21B241A3-4CD3-9065-0149-3F4C67062D3B}"/>
              </a:ext>
            </a:extLst>
          </p:cNvPr>
          <p:cNvSpPr/>
          <p:nvPr/>
        </p:nvSpPr>
        <p:spPr>
          <a:xfrm>
            <a:off x="7157210" y="3963368"/>
            <a:ext cx="444321" cy="495836"/>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141015CB-8ECA-2ABB-6714-10FA752E2D20}"/>
              </a:ext>
            </a:extLst>
          </p:cNvPr>
          <p:cNvSpPr/>
          <p:nvPr/>
        </p:nvSpPr>
        <p:spPr>
          <a:xfrm>
            <a:off x="10133847" y="3963368"/>
            <a:ext cx="444321" cy="495836"/>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960391AF-D76A-8FF7-6DA8-677F350C8433}"/>
              </a:ext>
            </a:extLst>
          </p:cNvPr>
          <p:cNvSpPr txBox="1"/>
          <p:nvPr/>
        </p:nvSpPr>
        <p:spPr>
          <a:xfrm>
            <a:off x="0" y="6500019"/>
            <a:ext cx="2466509" cy="307777"/>
          </a:xfrm>
          <a:prstGeom prst="rect">
            <a:avLst/>
          </a:prstGeom>
          <a:noFill/>
        </p:spPr>
        <p:txBody>
          <a:bodyPr wrap="none" rtlCol="0">
            <a:spAutoFit/>
          </a:bodyPr>
          <a:lstStyle/>
          <a:p>
            <a:r>
              <a:rPr lang="en-US" sz="1400" dirty="0">
                <a:solidFill>
                  <a:schemeClr val="tx2">
                    <a:lumMod val="50000"/>
                  </a:schemeClr>
                </a:solidFill>
              </a:rPr>
              <a:t>Rajamanickam et al </a:t>
            </a:r>
            <a:r>
              <a:rPr lang="en-US" sz="1400" i="1" dirty="0">
                <a:solidFill>
                  <a:schemeClr val="tx2">
                    <a:lumMod val="50000"/>
                  </a:schemeClr>
                </a:solidFill>
              </a:rPr>
              <a:t>Blood</a:t>
            </a:r>
            <a:r>
              <a:rPr lang="en-US" sz="1400" dirty="0">
                <a:solidFill>
                  <a:schemeClr val="tx2">
                    <a:lumMod val="50000"/>
                  </a:schemeClr>
                </a:solidFill>
              </a:rPr>
              <a:t> 2026</a:t>
            </a:r>
          </a:p>
        </p:txBody>
      </p:sp>
    </p:spTree>
    <p:extLst>
      <p:ext uri="{BB962C8B-B14F-4D97-AF65-F5344CB8AC3E}">
        <p14:creationId xmlns:p14="http://schemas.microsoft.com/office/powerpoint/2010/main" val="367997514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6FE54C-C9B0-492B-8AB2-441BEF771506}"/>
              </a:ext>
            </a:extLst>
          </p:cNvPr>
          <p:cNvSpPr>
            <a:spLocks noGrp="1"/>
          </p:cNvSpPr>
          <p:nvPr>
            <p:ph type="title"/>
          </p:nvPr>
        </p:nvSpPr>
        <p:spPr>
          <a:xfrm>
            <a:off x="477982" y="248202"/>
            <a:ext cx="11319065" cy="1325563"/>
          </a:xfrm>
        </p:spPr>
        <p:txBody>
          <a:bodyPr>
            <a:normAutofit/>
          </a:bodyPr>
          <a:lstStyle/>
          <a:p>
            <a:r>
              <a:rPr lang="en-US" b="1" dirty="0">
                <a:latin typeface="+mn-lt"/>
              </a:rPr>
              <a:t>Elevation of the inflammatory lysosomal marker CD68</a:t>
            </a:r>
          </a:p>
        </p:txBody>
      </p:sp>
      <p:sp>
        <p:nvSpPr>
          <p:cNvPr id="13" name="Rectangle 12">
            <a:extLst>
              <a:ext uri="{FF2B5EF4-FFF2-40B4-BE49-F238E27FC236}">
                <a16:creationId xmlns:a16="http://schemas.microsoft.com/office/drawing/2014/main" id="{6AAD9113-85E9-4497-8E02-EB784EA4F1CA}"/>
              </a:ext>
            </a:extLst>
          </p:cNvPr>
          <p:cNvSpPr/>
          <p:nvPr/>
        </p:nvSpPr>
        <p:spPr>
          <a:xfrm>
            <a:off x="7512792" y="1690688"/>
            <a:ext cx="581784" cy="45036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a:t>
            </a:r>
          </a:p>
        </p:txBody>
      </p:sp>
      <p:sp>
        <p:nvSpPr>
          <p:cNvPr id="15" name="Rectangle 14">
            <a:extLst>
              <a:ext uri="{FF2B5EF4-FFF2-40B4-BE49-F238E27FC236}">
                <a16:creationId xmlns:a16="http://schemas.microsoft.com/office/drawing/2014/main" id="{D5B8A4BA-2A61-7BB4-37F1-3D39CF4AABAB}"/>
              </a:ext>
            </a:extLst>
          </p:cNvPr>
          <p:cNvSpPr/>
          <p:nvPr/>
        </p:nvSpPr>
        <p:spPr>
          <a:xfrm>
            <a:off x="7188479" y="1827175"/>
            <a:ext cx="1570383" cy="143123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2" name="Picture 21">
            <a:extLst>
              <a:ext uri="{FF2B5EF4-FFF2-40B4-BE49-F238E27FC236}">
                <a16:creationId xmlns:a16="http://schemas.microsoft.com/office/drawing/2014/main" id="{57EF62C6-8DC3-2734-6B90-AAF1DC3606CE}"/>
              </a:ext>
            </a:extLst>
          </p:cNvPr>
          <p:cNvPicPr>
            <a:picLocks noChangeAspect="1"/>
          </p:cNvPicPr>
          <p:nvPr/>
        </p:nvPicPr>
        <p:blipFill>
          <a:blip r:embed="rId3"/>
          <a:stretch>
            <a:fillRect/>
          </a:stretch>
        </p:blipFill>
        <p:spPr>
          <a:xfrm>
            <a:off x="7030387" y="2498459"/>
            <a:ext cx="1938395" cy="3060623"/>
          </a:xfrm>
          <a:prstGeom prst="rect">
            <a:avLst/>
          </a:prstGeom>
        </p:spPr>
      </p:pic>
      <p:pic>
        <p:nvPicPr>
          <p:cNvPr id="24" name="Picture 23">
            <a:extLst>
              <a:ext uri="{FF2B5EF4-FFF2-40B4-BE49-F238E27FC236}">
                <a16:creationId xmlns:a16="http://schemas.microsoft.com/office/drawing/2014/main" id="{2497DA05-0603-32FD-1FD5-E06726858B24}"/>
              </a:ext>
            </a:extLst>
          </p:cNvPr>
          <p:cNvPicPr>
            <a:picLocks noChangeAspect="1"/>
          </p:cNvPicPr>
          <p:nvPr/>
        </p:nvPicPr>
        <p:blipFill>
          <a:blip r:embed="rId4">
            <a:extLst>
              <a:ext uri="{BEBA8EAE-BF5A-486C-A8C5-ECC9F3942E4B}">
                <a14:imgProps xmlns:a14="http://schemas.microsoft.com/office/drawing/2010/main">
                  <a14:imgLayer r:embed="rId5">
                    <a14:imgEffect>
                      <a14:sharpenSoften amount="25000"/>
                    </a14:imgEffect>
                  </a14:imgLayer>
                </a14:imgProps>
              </a:ext>
            </a:extLst>
          </a:blip>
          <a:stretch>
            <a:fillRect/>
          </a:stretch>
        </p:blipFill>
        <p:spPr>
          <a:xfrm>
            <a:off x="1700825" y="2073594"/>
            <a:ext cx="5165398" cy="3570202"/>
          </a:xfrm>
          <a:prstGeom prst="rect">
            <a:avLst/>
          </a:prstGeom>
        </p:spPr>
      </p:pic>
      <p:pic>
        <p:nvPicPr>
          <p:cNvPr id="4" name="Picture 3">
            <a:extLst>
              <a:ext uri="{FF2B5EF4-FFF2-40B4-BE49-F238E27FC236}">
                <a16:creationId xmlns:a16="http://schemas.microsoft.com/office/drawing/2014/main" id="{1202EA80-C2A5-2322-9B4F-2FA04240D7C6}"/>
              </a:ext>
            </a:extLst>
          </p:cNvPr>
          <p:cNvPicPr>
            <a:picLocks noChangeAspect="1"/>
          </p:cNvPicPr>
          <p:nvPr/>
        </p:nvPicPr>
        <p:blipFill>
          <a:blip r:embed="rId6"/>
          <a:stretch>
            <a:fillRect/>
          </a:stretch>
        </p:blipFill>
        <p:spPr>
          <a:xfrm rot="5400000">
            <a:off x="8264201" y="3457724"/>
            <a:ext cx="3418033" cy="784685"/>
          </a:xfrm>
          <a:prstGeom prst="rect">
            <a:avLst/>
          </a:prstGeom>
        </p:spPr>
      </p:pic>
      <p:sp>
        <p:nvSpPr>
          <p:cNvPr id="7" name="TextBox 6">
            <a:extLst>
              <a:ext uri="{FF2B5EF4-FFF2-40B4-BE49-F238E27FC236}">
                <a16:creationId xmlns:a16="http://schemas.microsoft.com/office/drawing/2014/main" id="{1C6CCD58-928A-E7D5-8FBA-AF959C3D4D8A}"/>
              </a:ext>
            </a:extLst>
          </p:cNvPr>
          <p:cNvSpPr txBox="1"/>
          <p:nvPr/>
        </p:nvSpPr>
        <p:spPr>
          <a:xfrm>
            <a:off x="10564492" y="6546648"/>
            <a:ext cx="1531060" cy="276999"/>
          </a:xfrm>
          <a:prstGeom prst="rect">
            <a:avLst/>
          </a:prstGeom>
          <a:noFill/>
        </p:spPr>
        <p:txBody>
          <a:bodyPr wrap="none" rtlCol="0">
            <a:spAutoFit/>
          </a:bodyPr>
          <a:lstStyle/>
          <a:p>
            <a:r>
              <a:rPr lang="en-US" sz="1200" dirty="0" err="1"/>
              <a:t>Grois</a:t>
            </a:r>
            <a:r>
              <a:rPr lang="en-US" sz="1200" dirty="0"/>
              <a:t> et al </a:t>
            </a:r>
            <a:r>
              <a:rPr lang="en-US" sz="1200" i="1" dirty="0"/>
              <a:t>Brain</a:t>
            </a:r>
            <a:r>
              <a:rPr lang="en-US" sz="1200" dirty="0"/>
              <a:t> 2005</a:t>
            </a:r>
          </a:p>
        </p:txBody>
      </p:sp>
      <p:sp>
        <p:nvSpPr>
          <p:cNvPr id="12" name="Rectangle 11">
            <a:extLst>
              <a:ext uri="{FF2B5EF4-FFF2-40B4-BE49-F238E27FC236}">
                <a16:creationId xmlns:a16="http://schemas.microsoft.com/office/drawing/2014/main" id="{9BABD119-AC19-5261-A56C-8B40CDDE1ABB}"/>
              </a:ext>
            </a:extLst>
          </p:cNvPr>
          <p:cNvSpPr/>
          <p:nvPr/>
        </p:nvSpPr>
        <p:spPr>
          <a:xfrm>
            <a:off x="9580875" y="2141050"/>
            <a:ext cx="784685" cy="3418032"/>
          </a:xfrm>
          <a:prstGeom prst="rect">
            <a:avLst/>
          </a:prstGeom>
          <a:no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3CEAB96A-4591-59C0-C1DB-AF9015538AD3}"/>
              </a:ext>
            </a:extLst>
          </p:cNvPr>
          <p:cNvSpPr txBox="1"/>
          <p:nvPr/>
        </p:nvSpPr>
        <p:spPr>
          <a:xfrm>
            <a:off x="0" y="6500019"/>
            <a:ext cx="2466509" cy="307777"/>
          </a:xfrm>
          <a:prstGeom prst="rect">
            <a:avLst/>
          </a:prstGeom>
          <a:noFill/>
        </p:spPr>
        <p:txBody>
          <a:bodyPr wrap="none" rtlCol="0">
            <a:spAutoFit/>
          </a:bodyPr>
          <a:lstStyle/>
          <a:p>
            <a:r>
              <a:rPr lang="en-US" sz="1400" dirty="0">
                <a:solidFill>
                  <a:schemeClr val="tx2">
                    <a:lumMod val="50000"/>
                  </a:schemeClr>
                </a:solidFill>
              </a:rPr>
              <a:t>Rajamanickam et al </a:t>
            </a:r>
            <a:r>
              <a:rPr lang="en-US" sz="1400" i="1" dirty="0">
                <a:solidFill>
                  <a:schemeClr val="tx2">
                    <a:lumMod val="50000"/>
                  </a:schemeClr>
                </a:solidFill>
              </a:rPr>
              <a:t>Blood</a:t>
            </a:r>
            <a:r>
              <a:rPr lang="en-US" sz="1400" dirty="0">
                <a:solidFill>
                  <a:schemeClr val="tx2">
                    <a:lumMod val="50000"/>
                  </a:schemeClr>
                </a:solidFill>
              </a:rPr>
              <a:t> 2026</a:t>
            </a:r>
          </a:p>
        </p:txBody>
      </p:sp>
    </p:spTree>
    <p:extLst>
      <p:ext uri="{BB962C8B-B14F-4D97-AF65-F5344CB8AC3E}">
        <p14:creationId xmlns:p14="http://schemas.microsoft.com/office/powerpoint/2010/main" val="399726627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3AA481-3285-3C97-BE20-564B379D758C}"/>
              </a:ext>
            </a:extLst>
          </p:cNvPr>
          <p:cNvSpPr>
            <a:spLocks noGrp="1"/>
          </p:cNvSpPr>
          <p:nvPr>
            <p:ph type="title"/>
          </p:nvPr>
        </p:nvSpPr>
        <p:spPr/>
        <p:txBody>
          <a:bodyPr>
            <a:normAutofit/>
          </a:bodyPr>
          <a:lstStyle/>
          <a:p>
            <a:r>
              <a:rPr lang="en-US" sz="3600" b="1" dirty="0">
                <a:latin typeface="Calibri  "/>
              </a:rPr>
              <a:t>Elevated antigen presentation and CD163 similar to primary human </a:t>
            </a:r>
            <a:r>
              <a:rPr lang="en-US" sz="3600" b="1" dirty="0" err="1">
                <a:latin typeface="Calibri  "/>
              </a:rPr>
              <a:t>neurohistiocytosis</a:t>
            </a:r>
            <a:endParaRPr lang="en-US" sz="3600" b="1" dirty="0">
              <a:latin typeface="Calibri  "/>
            </a:endParaRPr>
          </a:p>
        </p:txBody>
      </p:sp>
      <p:pic>
        <p:nvPicPr>
          <p:cNvPr id="18" name="Picture 17">
            <a:extLst>
              <a:ext uri="{FF2B5EF4-FFF2-40B4-BE49-F238E27FC236}">
                <a16:creationId xmlns:a16="http://schemas.microsoft.com/office/drawing/2014/main" id="{86BB3ECC-B1D3-2F49-0F03-0C1285EB00C7}"/>
              </a:ext>
            </a:extLst>
          </p:cNvPr>
          <p:cNvPicPr>
            <a:picLocks noChangeAspect="1"/>
          </p:cNvPicPr>
          <p:nvPr/>
        </p:nvPicPr>
        <p:blipFill>
          <a:blip r:embed="rId3"/>
          <a:stretch>
            <a:fillRect/>
          </a:stretch>
        </p:blipFill>
        <p:spPr>
          <a:xfrm>
            <a:off x="7507107" y="1698874"/>
            <a:ext cx="1968601" cy="2381372"/>
          </a:xfrm>
          <a:prstGeom prst="rect">
            <a:avLst/>
          </a:prstGeom>
        </p:spPr>
      </p:pic>
      <p:pic>
        <p:nvPicPr>
          <p:cNvPr id="20" name="Picture 19">
            <a:extLst>
              <a:ext uri="{FF2B5EF4-FFF2-40B4-BE49-F238E27FC236}">
                <a16:creationId xmlns:a16="http://schemas.microsoft.com/office/drawing/2014/main" id="{441459CA-9A93-6566-BB04-F5EB1846CEB0}"/>
              </a:ext>
            </a:extLst>
          </p:cNvPr>
          <p:cNvPicPr>
            <a:picLocks noChangeAspect="1"/>
          </p:cNvPicPr>
          <p:nvPr/>
        </p:nvPicPr>
        <p:blipFill>
          <a:blip r:embed="rId4">
            <a:extLst>
              <a:ext uri="{BEBA8EAE-BF5A-486C-A8C5-ECC9F3942E4B}">
                <a14:imgProps xmlns:a14="http://schemas.microsoft.com/office/drawing/2010/main">
                  <a14:imgLayer r:embed="rId5">
                    <a14:imgEffect>
                      <a14:sharpenSoften amount="25000"/>
                    </a14:imgEffect>
                  </a14:imgLayer>
                </a14:imgProps>
              </a:ext>
            </a:extLst>
          </a:blip>
          <a:stretch>
            <a:fillRect/>
          </a:stretch>
        </p:blipFill>
        <p:spPr>
          <a:xfrm>
            <a:off x="419637" y="2238314"/>
            <a:ext cx="3435527" cy="3378374"/>
          </a:xfrm>
          <a:prstGeom prst="rect">
            <a:avLst/>
          </a:prstGeom>
        </p:spPr>
      </p:pic>
      <p:pic>
        <p:nvPicPr>
          <p:cNvPr id="22" name="Picture 21">
            <a:extLst>
              <a:ext uri="{FF2B5EF4-FFF2-40B4-BE49-F238E27FC236}">
                <a16:creationId xmlns:a16="http://schemas.microsoft.com/office/drawing/2014/main" id="{669595B4-6851-455E-E273-7455B96AFFE5}"/>
              </a:ext>
            </a:extLst>
          </p:cNvPr>
          <p:cNvPicPr>
            <a:picLocks noChangeAspect="1"/>
          </p:cNvPicPr>
          <p:nvPr/>
        </p:nvPicPr>
        <p:blipFill>
          <a:blip r:embed="rId6">
            <a:extLst>
              <a:ext uri="{BEBA8EAE-BF5A-486C-A8C5-ECC9F3942E4B}">
                <a14:imgProps xmlns:a14="http://schemas.microsoft.com/office/drawing/2010/main">
                  <a14:imgLayer r:embed="rId7">
                    <a14:imgEffect>
                      <a14:sharpenSoften amount="25000"/>
                    </a14:imgEffect>
                  </a14:imgLayer>
                </a14:imgProps>
              </a:ext>
            </a:extLst>
          </a:blip>
          <a:srcRect r="36570"/>
          <a:stretch/>
        </p:blipFill>
        <p:spPr>
          <a:xfrm>
            <a:off x="4103366" y="2238314"/>
            <a:ext cx="3346992" cy="3519916"/>
          </a:xfrm>
          <a:prstGeom prst="rect">
            <a:avLst/>
          </a:prstGeom>
        </p:spPr>
      </p:pic>
      <p:sp>
        <p:nvSpPr>
          <p:cNvPr id="23" name="Rectangle 22">
            <a:extLst>
              <a:ext uri="{FF2B5EF4-FFF2-40B4-BE49-F238E27FC236}">
                <a16:creationId xmlns:a16="http://schemas.microsoft.com/office/drawing/2014/main" id="{0029A778-E0C1-718E-1031-B153EF7EA4D2}"/>
              </a:ext>
            </a:extLst>
          </p:cNvPr>
          <p:cNvSpPr/>
          <p:nvPr/>
        </p:nvSpPr>
        <p:spPr>
          <a:xfrm>
            <a:off x="3855164" y="1998582"/>
            <a:ext cx="444321" cy="495836"/>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BBAD9D45-0366-382F-6F99-DAF23CC0046F}"/>
              </a:ext>
            </a:extLst>
          </p:cNvPr>
          <p:cNvSpPr/>
          <p:nvPr/>
        </p:nvSpPr>
        <p:spPr>
          <a:xfrm>
            <a:off x="7435828" y="1946792"/>
            <a:ext cx="444321" cy="495836"/>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C5D9371F-F6E3-AD42-B98B-2801D9AB2168}"/>
              </a:ext>
            </a:extLst>
          </p:cNvPr>
          <p:cNvPicPr>
            <a:picLocks noChangeAspect="1"/>
          </p:cNvPicPr>
          <p:nvPr/>
        </p:nvPicPr>
        <p:blipFill>
          <a:blip r:embed="rId8"/>
          <a:stretch>
            <a:fillRect/>
          </a:stretch>
        </p:blipFill>
        <p:spPr>
          <a:xfrm>
            <a:off x="9680046" y="4591323"/>
            <a:ext cx="2092317" cy="1682059"/>
          </a:xfrm>
          <a:prstGeom prst="rect">
            <a:avLst/>
          </a:prstGeom>
        </p:spPr>
      </p:pic>
      <p:pic>
        <p:nvPicPr>
          <p:cNvPr id="5" name="Picture 4">
            <a:extLst>
              <a:ext uri="{FF2B5EF4-FFF2-40B4-BE49-F238E27FC236}">
                <a16:creationId xmlns:a16="http://schemas.microsoft.com/office/drawing/2014/main" id="{37DB0537-06D1-53B9-9194-DAC7D9C317FB}"/>
              </a:ext>
            </a:extLst>
          </p:cNvPr>
          <p:cNvPicPr>
            <a:picLocks noChangeAspect="1"/>
          </p:cNvPicPr>
          <p:nvPr/>
        </p:nvPicPr>
        <p:blipFill>
          <a:blip r:embed="rId9"/>
          <a:srcRect l="63804" t="9375" b="18014"/>
          <a:stretch/>
        </p:blipFill>
        <p:spPr>
          <a:xfrm>
            <a:off x="7565748" y="3998272"/>
            <a:ext cx="1909960" cy="2555823"/>
          </a:xfrm>
          <a:prstGeom prst="rect">
            <a:avLst/>
          </a:prstGeom>
        </p:spPr>
      </p:pic>
      <p:sp>
        <p:nvSpPr>
          <p:cNvPr id="6" name="TextBox 5">
            <a:extLst>
              <a:ext uri="{FF2B5EF4-FFF2-40B4-BE49-F238E27FC236}">
                <a16:creationId xmlns:a16="http://schemas.microsoft.com/office/drawing/2014/main" id="{C96BC29D-2CC5-22B0-2855-432FCBA96E82}"/>
              </a:ext>
            </a:extLst>
          </p:cNvPr>
          <p:cNvSpPr txBox="1"/>
          <p:nvPr/>
        </p:nvSpPr>
        <p:spPr>
          <a:xfrm>
            <a:off x="10438187" y="6554095"/>
            <a:ext cx="1753813" cy="276999"/>
          </a:xfrm>
          <a:prstGeom prst="rect">
            <a:avLst/>
          </a:prstGeom>
          <a:noFill/>
        </p:spPr>
        <p:txBody>
          <a:bodyPr wrap="none" rtlCol="0">
            <a:spAutoFit/>
          </a:bodyPr>
          <a:lstStyle/>
          <a:p>
            <a:r>
              <a:rPr lang="en-US" sz="1200" dirty="0"/>
              <a:t>McLain et al </a:t>
            </a:r>
            <a:r>
              <a:rPr lang="en-US" sz="1200" i="1" dirty="0"/>
              <a:t>Cancer</a:t>
            </a:r>
            <a:r>
              <a:rPr lang="en-US" sz="1200" dirty="0"/>
              <a:t> 2018</a:t>
            </a:r>
          </a:p>
        </p:txBody>
      </p:sp>
      <p:sp>
        <p:nvSpPr>
          <p:cNvPr id="3" name="TextBox 2">
            <a:extLst>
              <a:ext uri="{FF2B5EF4-FFF2-40B4-BE49-F238E27FC236}">
                <a16:creationId xmlns:a16="http://schemas.microsoft.com/office/drawing/2014/main" id="{47BA8F47-2974-B954-5933-B7301B6F2789}"/>
              </a:ext>
            </a:extLst>
          </p:cNvPr>
          <p:cNvSpPr txBox="1"/>
          <p:nvPr/>
        </p:nvSpPr>
        <p:spPr>
          <a:xfrm>
            <a:off x="0" y="6500019"/>
            <a:ext cx="2466509" cy="307777"/>
          </a:xfrm>
          <a:prstGeom prst="rect">
            <a:avLst/>
          </a:prstGeom>
          <a:noFill/>
        </p:spPr>
        <p:txBody>
          <a:bodyPr wrap="none" rtlCol="0">
            <a:spAutoFit/>
          </a:bodyPr>
          <a:lstStyle/>
          <a:p>
            <a:r>
              <a:rPr lang="en-US" sz="1400" dirty="0">
                <a:solidFill>
                  <a:schemeClr val="tx2">
                    <a:lumMod val="50000"/>
                  </a:schemeClr>
                </a:solidFill>
              </a:rPr>
              <a:t>Rajamanickam et al </a:t>
            </a:r>
            <a:r>
              <a:rPr lang="en-US" sz="1400" i="1" dirty="0">
                <a:solidFill>
                  <a:schemeClr val="tx2">
                    <a:lumMod val="50000"/>
                  </a:schemeClr>
                </a:solidFill>
              </a:rPr>
              <a:t>Blood</a:t>
            </a:r>
            <a:r>
              <a:rPr lang="en-US" sz="1400" dirty="0">
                <a:solidFill>
                  <a:schemeClr val="tx2">
                    <a:lumMod val="50000"/>
                  </a:schemeClr>
                </a:solidFill>
              </a:rPr>
              <a:t> 2026</a:t>
            </a:r>
          </a:p>
        </p:txBody>
      </p:sp>
    </p:spTree>
    <p:extLst>
      <p:ext uri="{BB962C8B-B14F-4D97-AF65-F5344CB8AC3E}">
        <p14:creationId xmlns:p14="http://schemas.microsoft.com/office/powerpoint/2010/main" val="139893806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14D788-E9CF-37FB-AB5E-46B5D4FC84BB}"/>
              </a:ext>
            </a:extLst>
          </p:cNvPr>
          <p:cNvSpPr>
            <a:spLocks noGrp="1"/>
          </p:cNvSpPr>
          <p:nvPr>
            <p:ph type="title"/>
          </p:nvPr>
        </p:nvSpPr>
        <p:spPr>
          <a:xfrm>
            <a:off x="543804" y="327894"/>
            <a:ext cx="11357684" cy="1325563"/>
          </a:xfrm>
        </p:spPr>
        <p:txBody>
          <a:bodyPr>
            <a:normAutofit/>
          </a:bodyPr>
          <a:lstStyle/>
          <a:p>
            <a:r>
              <a:rPr lang="en-US" b="1" dirty="0">
                <a:latin typeface="Calibri    "/>
              </a:rPr>
              <a:t>Surprising heterogeneity among brain histiocytosis myeloid cells</a:t>
            </a:r>
          </a:p>
        </p:txBody>
      </p:sp>
      <p:sp>
        <p:nvSpPr>
          <p:cNvPr id="6" name="CTRL">
            <a:extLst>
              <a:ext uri="{FF2B5EF4-FFF2-40B4-BE49-F238E27FC236}">
                <a16:creationId xmlns:a16="http://schemas.microsoft.com/office/drawing/2014/main" id="{3954E419-C18D-23C7-3A5F-2F28ED94946D}"/>
              </a:ext>
            </a:extLst>
          </p:cNvPr>
          <p:cNvSpPr txBox="1"/>
          <p:nvPr/>
        </p:nvSpPr>
        <p:spPr>
          <a:xfrm>
            <a:off x="16611767" y="11729141"/>
            <a:ext cx="2410943" cy="71920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a:spAutoFit/>
          </a:bodyPr>
          <a:lstStyle>
            <a:lvl1pPr>
              <a:defRPr sz="3700">
                <a:solidFill>
                  <a:srgbClr val="FFFFFF"/>
                </a:solidFill>
              </a:defRPr>
            </a:lvl1pPr>
          </a:lstStyle>
          <a:p>
            <a:r>
              <a:t>CTRL</a:t>
            </a:r>
          </a:p>
        </p:txBody>
      </p:sp>
      <p:sp>
        <p:nvSpPr>
          <p:cNvPr id="7" name="V600E">
            <a:extLst>
              <a:ext uri="{FF2B5EF4-FFF2-40B4-BE49-F238E27FC236}">
                <a16:creationId xmlns:a16="http://schemas.microsoft.com/office/drawing/2014/main" id="{B504098A-EFA2-3726-E5E7-6CB0555CA7D8}"/>
              </a:ext>
            </a:extLst>
          </p:cNvPr>
          <p:cNvSpPr txBox="1"/>
          <p:nvPr/>
        </p:nvSpPr>
        <p:spPr>
          <a:xfrm>
            <a:off x="5371786" y="11729141"/>
            <a:ext cx="2410944" cy="71920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a:spAutoFit/>
          </a:bodyPr>
          <a:lstStyle>
            <a:lvl1pPr>
              <a:defRPr sz="3700">
                <a:solidFill>
                  <a:srgbClr val="FFFFFF"/>
                </a:solidFill>
              </a:defRPr>
            </a:lvl1pPr>
          </a:lstStyle>
          <a:p>
            <a:r>
              <a:t>V600E</a:t>
            </a:r>
          </a:p>
        </p:txBody>
      </p:sp>
      <p:pic>
        <p:nvPicPr>
          <p:cNvPr id="16" name="Picture 15">
            <a:extLst>
              <a:ext uri="{FF2B5EF4-FFF2-40B4-BE49-F238E27FC236}">
                <a16:creationId xmlns:a16="http://schemas.microsoft.com/office/drawing/2014/main" id="{FC89D7D4-6098-A8C0-BFCB-6F737C27F112}"/>
              </a:ext>
            </a:extLst>
          </p:cNvPr>
          <p:cNvPicPr>
            <a:picLocks noChangeAspect="1"/>
          </p:cNvPicPr>
          <p:nvPr/>
        </p:nvPicPr>
        <p:blipFill>
          <a:blip r:embed="rId2">
            <a:extLst>
              <a:ext uri="{BEBA8EAE-BF5A-486C-A8C5-ECC9F3942E4B}">
                <a14:imgProps xmlns:a14="http://schemas.microsoft.com/office/drawing/2010/main">
                  <a14:imgLayer r:embed="rId3">
                    <a14:imgEffect>
                      <a14:sharpenSoften amount="50000"/>
                    </a14:imgEffect>
                    <a14:imgEffect>
                      <a14:brightnessContrast contrast="-20000"/>
                    </a14:imgEffect>
                  </a14:imgLayer>
                </a14:imgProps>
              </a:ext>
            </a:extLst>
          </a:blip>
          <a:srcRect r="29050" b="46209"/>
          <a:stretch/>
        </p:blipFill>
        <p:spPr>
          <a:xfrm>
            <a:off x="4851582" y="1759328"/>
            <a:ext cx="4654231" cy="2387723"/>
          </a:xfrm>
          <a:prstGeom prst="rect">
            <a:avLst/>
          </a:prstGeom>
        </p:spPr>
      </p:pic>
      <p:pic>
        <p:nvPicPr>
          <p:cNvPr id="18" name="Picture 17">
            <a:extLst>
              <a:ext uri="{FF2B5EF4-FFF2-40B4-BE49-F238E27FC236}">
                <a16:creationId xmlns:a16="http://schemas.microsoft.com/office/drawing/2014/main" id="{F0011F6B-479D-71B3-10EA-AAA9289992FA}"/>
              </a:ext>
            </a:extLst>
          </p:cNvPr>
          <p:cNvPicPr>
            <a:picLocks noChangeAspect="1"/>
          </p:cNvPicPr>
          <p:nvPr/>
        </p:nvPicPr>
        <p:blipFill>
          <a:blip r:embed="rId4"/>
          <a:srcRect l="60659"/>
          <a:stretch/>
        </p:blipFill>
        <p:spPr>
          <a:xfrm>
            <a:off x="2917207" y="4231640"/>
            <a:ext cx="1450145" cy="2211635"/>
          </a:xfrm>
          <a:prstGeom prst="rect">
            <a:avLst/>
          </a:prstGeom>
        </p:spPr>
      </p:pic>
      <p:pic>
        <p:nvPicPr>
          <p:cNvPr id="20" name="Picture 19">
            <a:extLst>
              <a:ext uri="{FF2B5EF4-FFF2-40B4-BE49-F238E27FC236}">
                <a16:creationId xmlns:a16="http://schemas.microsoft.com/office/drawing/2014/main" id="{2AD5CF57-77DE-3420-DCC0-AAB5678021C3}"/>
              </a:ext>
            </a:extLst>
          </p:cNvPr>
          <p:cNvPicPr>
            <a:picLocks noChangeAspect="1"/>
          </p:cNvPicPr>
          <p:nvPr/>
        </p:nvPicPr>
        <p:blipFill>
          <a:blip r:embed="rId5">
            <a:extLst>
              <a:ext uri="{BEBA8EAE-BF5A-486C-A8C5-ECC9F3942E4B}">
                <a14:imgProps xmlns:a14="http://schemas.microsoft.com/office/drawing/2010/main">
                  <a14:imgLayer r:embed="rId6">
                    <a14:imgEffect>
                      <a14:sharpenSoften amount="50000"/>
                    </a14:imgEffect>
                    <a14:imgEffect>
                      <a14:brightnessContrast bright="20000"/>
                    </a14:imgEffect>
                  </a14:imgLayer>
                </a14:imgProps>
              </a:ext>
            </a:extLst>
          </a:blip>
          <a:stretch>
            <a:fillRect/>
          </a:stretch>
        </p:blipFill>
        <p:spPr>
          <a:xfrm>
            <a:off x="668586" y="1738046"/>
            <a:ext cx="3359323" cy="2387723"/>
          </a:xfrm>
          <a:prstGeom prst="rect">
            <a:avLst/>
          </a:prstGeom>
        </p:spPr>
      </p:pic>
      <p:sp>
        <p:nvSpPr>
          <p:cNvPr id="21" name="Rectangle 20">
            <a:extLst>
              <a:ext uri="{FF2B5EF4-FFF2-40B4-BE49-F238E27FC236}">
                <a16:creationId xmlns:a16="http://schemas.microsoft.com/office/drawing/2014/main" id="{910BC30E-E845-74A5-C1D7-6EEAE7FABF06}"/>
              </a:ext>
            </a:extLst>
          </p:cNvPr>
          <p:cNvSpPr/>
          <p:nvPr/>
        </p:nvSpPr>
        <p:spPr>
          <a:xfrm>
            <a:off x="446425" y="1511410"/>
            <a:ext cx="444321" cy="495836"/>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2" name="Picture 21">
            <a:extLst>
              <a:ext uri="{FF2B5EF4-FFF2-40B4-BE49-F238E27FC236}">
                <a16:creationId xmlns:a16="http://schemas.microsoft.com/office/drawing/2014/main" id="{0AD07435-8BAC-5DFE-7165-408C830284FC}"/>
              </a:ext>
            </a:extLst>
          </p:cNvPr>
          <p:cNvPicPr>
            <a:picLocks noChangeAspect="1"/>
          </p:cNvPicPr>
          <p:nvPr/>
        </p:nvPicPr>
        <p:blipFill>
          <a:blip r:embed="rId7"/>
          <a:srcRect t="54999"/>
          <a:stretch/>
        </p:blipFill>
        <p:spPr>
          <a:xfrm>
            <a:off x="4851582" y="4445728"/>
            <a:ext cx="6559887" cy="1997547"/>
          </a:xfrm>
          <a:prstGeom prst="rect">
            <a:avLst/>
          </a:prstGeom>
        </p:spPr>
      </p:pic>
      <p:sp>
        <p:nvSpPr>
          <p:cNvPr id="23" name="Rectangle 22">
            <a:extLst>
              <a:ext uri="{FF2B5EF4-FFF2-40B4-BE49-F238E27FC236}">
                <a16:creationId xmlns:a16="http://schemas.microsoft.com/office/drawing/2014/main" id="{D2436F3E-F18E-B3A6-B61C-2D4332A2D97F}"/>
              </a:ext>
            </a:extLst>
          </p:cNvPr>
          <p:cNvSpPr/>
          <p:nvPr/>
        </p:nvSpPr>
        <p:spPr>
          <a:xfrm>
            <a:off x="9616225" y="1466252"/>
            <a:ext cx="444321" cy="495836"/>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7B5D57C0-3883-E6D5-98FB-CE127A066B10}"/>
              </a:ext>
            </a:extLst>
          </p:cNvPr>
          <p:cNvSpPr/>
          <p:nvPr/>
        </p:nvSpPr>
        <p:spPr>
          <a:xfrm>
            <a:off x="9614221" y="4192209"/>
            <a:ext cx="444321" cy="495836"/>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a:extLst>
              <a:ext uri="{FF2B5EF4-FFF2-40B4-BE49-F238E27FC236}">
                <a16:creationId xmlns:a16="http://schemas.microsoft.com/office/drawing/2014/main" id="{D4D8620C-D324-1F2E-FE04-300924DB6F14}"/>
              </a:ext>
            </a:extLst>
          </p:cNvPr>
          <p:cNvSpPr/>
          <p:nvPr/>
        </p:nvSpPr>
        <p:spPr>
          <a:xfrm>
            <a:off x="2917207" y="4210358"/>
            <a:ext cx="444321" cy="368081"/>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a:extLst>
              <a:ext uri="{FF2B5EF4-FFF2-40B4-BE49-F238E27FC236}">
                <a16:creationId xmlns:a16="http://schemas.microsoft.com/office/drawing/2014/main" id="{59E71A70-C6C4-E360-58CC-7111367467CE}"/>
              </a:ext>
            </a:extLst>
          </p:cNvPr>
          <p:cNvSpPr/>
          <p:nvPr/>
        </p:nvSpPr>
        <p:spPr>
          <a:xfrm>
            <a:off x="6748672" y="6142603"/>
            <a:ext cx="2189266" cy="495836"/>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66A1FE8E-50AB-77B5-C79F-F99487A26CCB}"/>
              </a:ext>
            </a:extLst>
          </p:cNvPr>
          <p:cNvPicPr>
            <a:picLocks noChangeAspect="1"/>
          </p:cNvPicPr>
          <p:nvPr/>
        </p:nvPicPr>
        <p:blipFill>
          <a:blip r:embed="rId8">
            <a:extLst>
              <a:ext uri="{BEBA8EAE-BF5A-486C-A8C5-ECC9F3942E4B}">
                <a14:imgProps xmlns:a14="http://schemas.microsoft.com/office/drawing/2010/main">
                  <a14:imgLayer r:embed="rId9">
                    <a14:imgEffect>
                      <a14:sharpenSoften amount="50000"/>
                    </a14:imgEffect>
                    <a14:imgEffect>
                      <a14:brightnessContrast bright="20000"/>
                    </a14:imgEffect>
                  </a14:imgLayer>
                </a14:imgProps>
              </a:ext>
            </a:extLst>
          </a:blip>
          <a:srcRect r="42129"/>
          <a:stretch/>
        </p:blipFill>
        <p:spPr>
          <a:xfrm>
            <a:off x="664682" y="4125769"/>
            <a:ext cx="2133172" cy="2211635"/>
          </a:xfrm>
          <a:prstGeom prst="rect">
            <a:avLst/>
          </a:prstGeom>
        </p:spPr>
      </p:pic>
      <p:pic>
        <p:nvPicPr>
          <p:cNvPr id="4" name="Picture 3">
            <a:extLst>
              <a:ext uri="{FF2B5EF4-FFF2-40B4-BE49-F238E27FC236}">
                <a16:creationId xmlns:a16="http://schemas.microsoft.com/office/drawing/2014/main" id="{C18D4BBA-178E-4207-D8E9-1F3F5FF66424}"/>
              </a:ext>
            </a:extLst>
          </p:cNvPr>
          <p:cNvPicPr>
            <a:picLocks noChangeAspect="1"/>
          </p:cNvPicPr>
          <p:nvPr/>
        </p:nvPicPr>
        <p:blipFill>
          <a:blip r:embed="rId7"/>
          <a:srcRect l="77053" b="46209"/>
          <a:stretch/>
        </p:blipFill>
        <p:spPr>
          <a:xfrm>
            <a:off x="9875850" y="1701415"/>
            <a:ext cx="1505327" cy="2387723"/>
          </a:xfrm>
          <a:prstGeom prst="rect">
            <a:avLst/>
          </a:prstGeom>
        </p:spPr>
      </p:pic>
    </p:spTree>
    <p:extLst>
      <p:ext uri="{BB962C8B-B14F-4D97-AF65-F5344CB8AC3E}">
        <p14:creationId xmlns:p14="http://schemas.microsoft.com/office/powerpoint/2010/main" val="307720971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9A818C-C152-C948-0204-22225A5136EA}"/>
              </a:ext>
            </a:extLst>
          </p:cNvPr>
          <p:cNvSpPr>
            <a:spLocks noGrp="1"/>
          </p:cNvSpPr>
          <p:nvPr>
            <p:ph type="title"/>
          </p:nvPr>
        </p:nvSpPr>
        <p:spPr/>
        <p:txBody>
          <a:bodyPr/>
          <a:lstStyle/>
          <a:p>
            <a:r>
              <a:rPr lang="en-US" b="1" dirty="0">
                <a:latin typeface="+mn-lt"/>
              </a:rPr>
              <a:t>Brain lesions are unique in LCH-ND</a:t>
            </a:r>
          </a:p>
        </p:txBody>
      </p:sp>
      <p:sp>
        <p:nvSpPr>
          <p:cNvPr id="3" name="Content Placeholder 2">
            <a:extLst>
              <a:ext uri="{FF2B5EF4-FFF2-40B4-BE49-F238E27FC236}">
                <a16:creationId xmlns:a16="http://schemas.microsoft.com/office/drawing/2014/main" id="{1750BD98-472E-98AD-5690-89D3EB0A88BE}"/>
              </a:ext>
            </a:extLst>
          </p:cNvPr>
          <p:cNvSpPr>
            <a:spLocks noGrp="1"/>
          </p:cNvSpPr>
          <p:nvPr>
            <p:ph idx="1"/>
          </p:nvPr>
        </p:nvSpPr>
        <p:spPr>
          <a:xfrm>
            <a:off x="838200" y="1825625"/>
            <a:ext cx="6485981" cy="4351338"/>
          </a:xfrm>
        </p:spPr>
        <p:txBody>
          <a:bodyPr>
            <a:normAutofit/>
          </a:bodyPr>
          <a:lstStyle/>
          <a:p>
            <a:r>
              <a:rPr lang="en-US" sz="3200" dirty="0"/>
              <a:t>Unlike peripheral lesions they are mostly CD1a and CD207 negative</a:t>
            </a:r>
          </a:p>
          <a:p>
            <a:r>
              <a:rPr lang="en-US" sz="3200" dirty="0"/>
              <a:t>Rare patches of CD1a/CD207</a:t>
            </a:r>
          </a:p>
          <a:p>
            <a:r>
              <a:rPr lang="en-US" sz="3200" dirty="0"/>
              <a:t>Diffuse infiltrate lesions negative for all markers</a:t>
            </a:r>
          </a:p>
        </p:txBody>
      </p:sp>
      <p:pic>
        <p:nvPicPr>
          <p:cNvPr id="4" name="Google Shape;96;p18">
            <a:extLst>
              <a:ext uri="{FF2B5EF4-FFF2-40B4-BE49-F238E27FC236}">
                <a16:creationId xmlns:a16="http://schemas.microsoft.com/office/drawing/2014/main" id="{B819C543-C7BE-AC8D-A950-B2F04B798AAA}"/>
              </a:ext>
            </a:extLst>
          </p:cNvPr>
          <p:cNvPicPr preferRelativeResize="0">
            <a:picLocks noChangeAspect="1"/>
          </p:cNvPicPr>
          <p:nvPr/>
        </p:nvPicPr>
        <p:blipFill rotWithShape="1">
          <a:blip r:embed="rId2">
            <a:alphaModFix/>
          </a:blip>
          <a:srcRect r="83324" b="49176"/>
          <a:stretch/>
        </p:blipFill>
        <p:spPr>
          <a:xfrm>
            <a:off x="9694290" y="1825625"/>
            <a:ext cx="2160542" cy="4526947"/>
          </a:xfrm>
          <a:prstGeom prst="rect">
            <a:avLst/>
          </a:prstGeom>
          <a:noFill/>
          <a:ln>
            <a:noFill/>
          </a:ln>
        </p:spPr>
      </p:pic>
      <p:sp>
        <p:nvSpPr>
          <p:cNvPr id="5" name="Google Shape;97;p18">
            <a:extLst>
              <a:ext uri="{FF2B5EF4-FFF2-40B4-BE49-F238E27FC236}">
                <a16:creationId xmlns:a16="http://schemas.microsoft.com/office/drawing/2014/main" id="{701F9DBC-0C5B-A9C7-F8AB-593231D896AD}"/>
              </a:ext>
            </a:extLst>
          </p:cNvPr>
          <p:cNvSpPr txBox="1"/>
          <p:nvPr/>
        </p:nvSpPr>
        <p:spPr>
          <a:xfrm>
            <a:off x="9635067" y="6473310"/>
            <a:ext cx="2705230" cy="384690"/>
          </a:xfrm>
          <a:prstGeom prst="rect">
            <a:avLst/>
          </a:prstGeom>
          <a:noFill/>
          <a:ln>
            <a:noFill/>
          </a:ln>
        </p:spPr>
        <p:txBody>
          <a:bodyPr spcFirstLastPara="1" wrap="square" lIns="91425" tIns="91425" rIns="91425" bIns="91425" anchor="t" anchorCtr="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lvl="0" indent="0" algn="ctr" rtl="0">
              <a:spcBef>
                <a:spcPts val="0"/>
              </a:spcBef>
              <a:spcAft>
                <a:spcPts val="0"/>
              </a:spcAft>
              <a:buNone/>
            </a:pPr>
            <a:r>
              <a:rPr lang="en" sz="1300" dirty="0">
                <a:solidFill>
                  <a:schemeClr val="dk2"/>
                </a:solidFill>
              </a:rPr>
              <a:t>McClain et al. </a:t>
            </a:r>
            <a:r>
              <a:rPr lang="en" sz="1300" i="1" dirty="0">
                <a:solidFill>
                  <a:schemeClr val="dk2"/>
                </a:solidFill>
              </a:rPr>
              <a:t>Cancer</a:t>
            </a:r>
            <a:r>
              <a:rPr lang="en" sz="1300" dirty="0">
                <a:solidFill>
                  <a:schemeClr val="dk2"/>
                </a:solidFill>
              </a:rPr>
              <a:t> 2018</a:t>
            </a:r>
            <a:endParaRPr sz="1300" dirty="0">
              <a:solidFill>
                <a:schemeClr val="dk2"/>
              </a:solidFill>
            </a:endParaRPr>
          </a:p>
        </p:txBody>
      </p:sp>
      <p:pic>
        <p:nvPicPr>
          <p:cNvPr id="6" name="Google Shape;98;p18">
            <a:extLst>
              <a:ext uri="{FF2B5EF4-FFF2-40B4-BE49-F238E27FC236}">
                <a16:creationId xmlns:a16="http://schemas.microsoft.com/office/drawing/2014/main" id="{DC8EC94B-594B-F3D1-7B39-1315AACE2AC7}"/>
              </a:ext>
            </a:extLst>
          </p:cNvPr>
          <p:cNvPicPr preferRelativeResize="0">
            <a:picLocks noChangeAspect="1"/>
          </p:cNvPicPr>
          <p:nvPr/>
        </p:nvPicPr>
        <p:blipFill rotWithShape="1">
          <a:blip r:embed="rId3">
            <a:alphaModFix/>
          </a:blip>
          <a:srcRect l="80588" t="81818"/>
          <a:stretch/>
        </p:blipFill>
        <p:spPr>
          <a:xfrm>
            <a:off x="7576554" y="1943770"/>
            <a:ext cx="1912194" cy="1485230"/>
          </a:xfrm>
          <a:prstGeom prst="rect">
            <a:avLst/>
          </a:prstGeom>
          <a:noFill/>
          <a:ln>
            <a:noFill/>
          </a:ln>
        </p:spPr>
      </p:pic>
      <p:pic>
        <p:nvPicPr>
          <p:cNvPr id="7" name="Google Shape;99;p18">
            <a:extLst>
              <a:ext uri="{FF2B5EF4-FFF2-40B4-BE49-F238E27FC236}">
                <a16:creationId xmlns:a16="http://schemas.microsoft.com/office/drawing/2014/main" id="{35C20224-CC7C-2C95-1514-D948E6CF9D7E}"/>
              </a:ext>
            </a:extLst>
          </p:cNvPr>
          <p:cNvPicPr preferRelativeResize="0">
            <a:picLocks noChangeAspect="1"/>
          </p:cNvPicPr>
          <p:nvPr/>
        </p:nvPicPr>
        <p:blipFill rotWithShape="1">
          <a:blip r:embed="rId3">
            <a:alphaModFix/>
          </a:blip>
          <a:srcRect l="61296" t="81818" r="19291"/>
          <a:stretch/>
        </p:blipFill>
        <p:spPr>
          <a:xfrm>
            <a:off x="7576554" y="3429000"/>
            <a:ext cx="1912194" cy="1485230"/>
          </a:xfrm>
          <a:prstGeom prst="rect">
            <a:avLst/>
          </a:prstGeom>
          <a:noFill/>
          <a:ln>
            <a:noFill/>
          </a:ln>
        </p:spPr>
      </p:pic>
      <p:sp>
        <p:nvSpPr>
          <p:cNvPr id="8" name="Google Shape;100;p18">
            <a:extLst>
              <a:ext uri="{FF2B5EF4-FFF2-40B4-BE49-F238E27FC236}">
                <a16:creationId xmlns:a16="http://schemas.microsoft.com/office/drawing/2014/main" id="{901052BC-ECED-5AAF-1D61-38A1D2B5C72E}"/>
              </a:ext>
            </a:extLst>
          </p:cNvPr>
          <p:cNvSpPr txBox="1"/>
          <p:nvPr/>
        </p:nvSpPr>
        <p:spPr>
          <a:xfrm>
            <a:off x="7150580" y="4856717"/>
            <a:ext cx="1752300" cy="384900"/>
          </a:xfrm>
          <a:prstGeom prst="rect">
            <a:avLst/>
          </a:prstGeom>
          <a:noFill/>
          <a:ln>
            <a:noFill/>
          </a:ln>
        </p:spPr>
        <p:txBody>
          <a:bodyPr spcFirstLastPara="1" wrap="square" lIns="91425" tIns="91425" rIns="91425" bIns="91425" anchor="t" anchorCtr="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lvl="0" indent="0" algn="ctr" rtl="0">
              <a:spcBef>
                <a:spcPts val="0"/>
              </a:spcBef>
              <a:spcAft>
                <a:spcPts val="0"/>
              </a:spcAft>
              <a:buNone/>
            </a:pPr>
            <a:r>
              <a:rPr lang="en" sz="1300" dirty="0">
                <a:solidFill>
                  <a:schemeClr val="dk2"/>
                </a:solidFill>
              </a:rPr>
              <a:t>CNS biopsy</a:t>
            </a:r>
            <a:endParaRPr sz="1300" dirty="0">
              <a:solidFill>
                <a:schemeClr val="dk2"/>
              </a:solidFill>
            </a:endParaRPr>
          </a:p>
        </p:txBody>
      </p:sp>
    </p:spTree>
    <p:extLst>
      <p:ext uri="{BB962C8B-B14F-4D97-AF65-F5344CB8AC3E}">
        <p14:creationId xmlns:p14="http://schemas.microsoft.com/office/powerpoint/2010/main" val="187588159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963596-0D7E-88E6-903F-7C49606F3A5D}"/>
              </a:ext>
            </a:extLst>
          </p:cNvPr>
          <p:cNvSpPr>
            <a:spLocks noGrp="1"/>
          </p:cNvSpPr>
          <p:nvPr>
            <p:ph type="title"/>
          </p:nvPr>
        </p:nvSpPr>
        <p:spPr>
          <a:xfrm>
            <a:off x="606380" y="339368"/>
            <a:ext cx="10515600" cy="1325563"/>
          </a:xfrm>
        </p:spPr>
        <p:txBody>
          <a:bodyPr>
            <a:normAutofit/>
          </a:bodyPr>
          <a:lstStyle/>
          <a:p>
            <a:r>
              <a:rPr lang="en-US" sz="4000" b="1" dirty="0">
                <a:latin typeface="Calibri  "/>
              </a:rPr>
              <a:t>Focal accumulations/granuloma-like lesions</a:t>
            </a:r>
          </a:p>
        </p:txBody>
      </p:sp>
      <p:pic>
        <p:nvPicPr>
          <p:cNvPr id="4" name="Picture 3">
            <a:extLst>
              <a:ext uri="{FF2B5EF4-FFF2-40B4-BE49-F238E27FC236}">
                <a16:creationId xmlns:a16="http://schemas.microsoft.com/office/drawing/2014/main" id="{64D51140-11B0-13B9-EFFF-FCE24360205D}"/>
              </a:ext>
            </a:extLst>
          </p:cNvPr>
          <p:cNvPicPr>
            <a:picLocks noChangeAspect="1"/>
          </p:cNvPicPr>
          <p:nvPr/>
        </p:nvPicPr>
        <p:blipFill>
          <a:blip r:embed="rId3">
            <a:extLst>
              <a:ext uri="{BEBA8EAE-BF5A-486C-A8C5-ECC9F3942E4B}">
                <a14:imgProps xmlns:a14="http://schemas.microsoft.com/office/drawing/2010/main">
                  <a14:imgLayer r:embed="rId4">
                    <a14:imgEffect>
                      <a14:sharpenSoften amount="25000"/>
                    </a14:imgEffect>
                  </a14:imgLayer>
                </a14:imgProps>
              </a:ext>
            </a:extLst>
          </a:blip>
          <a:stretch>
            <a:fillRect/>
          </a:stretch>
        </p:blipFill>
        <p:spPr>
          <a:xfrm>
            <a:off x="147177" y="1537130"/>
            <a:ext cx="7475794" cy="4268964"/>
          </a:xfrm>
          <a:prstGeom prst="rect">
            <a:avLst/>
          </a:prstGeom>
        </p:spPr>
      </p:pic>
      <p:pic>
        <p:nvPicPr>
          <p:cNvPr id="9" name="Picture 8">
            <a:extLst>
              <a:ext uri="{FF2B5EF4-FFF2-40B4-BE49-F238E27FC236}">
                <a16:creationId xmlns:a16="http://schemas.microsoft.com/office/drawing/2014/main" id="{CFC848FD-4C53-A5EC-DA2A-5178743FB772}"/>
              </a:ext>
            </a:extLst>
          </p:cNvPr>
          <p:cNvPicPr>
            <a:picLocks noChangeAspect="1"/>
          </p:cNvPicPr>
          <p:nvPr/>
        </p:nvPicPr>
        <p:blipFill>
          <a:blip r:embed="rId5"/>
          <a:stretch>
            <a:fillRect/>
          </a:stretch>
        </p:blipFill>
        <p:spPr>
          <a:xfrm>
            <a:off x="9633093" y="4110817"/>
            <a:ext cx="1488887" cy="1817651"/>
          </a:xfrm>
          <a:prstGeom prst="rect">
            <a:avLst/>
          </a:prstGeom>
        </p:spPr>
      </p:pic>
      <p:sp>
        <p:nvSpPr>
          <p:cNvPr id="10" name="TextBox 9">
            <a:extLst>
              <a:ext uri="{FF2B5EF4-FFF2-40B4-BE49-F238E27FC236}">
                <a16:creationId xmlns:a16="http://schemas.microsoft.com/office/drawing/2014/main" id="{BB0FEC20-DB11-FF91-A8CC-C915169636E6}"/>
              </a:ext>
            </a:extLst>
          </p:cNvPr>
          <p:cNvSpPr txBox="1"/>
          <p:nvPr/>
        </p:nvSpPr>
        <p:spPr>
          <a:xfrm>
            <a:off x="10689870" y="6368543"/>
            <a:ext cx="1377300" cy="246221"/>
          </a:xfrm>
          <a:prstGeom prst="rect">
            <a:avLst/>
          </a:prstGeom>
          <a:noFill/>
        </p:spPr>
        <p:txBody>
          <a:bodyPr wrap="none" rtlCol="0">
            <a:spAutoFit/>
          </a:bodyPr>
          <a:lstStyle/>
          <a:p>
            <a:r>
              <a:rPr lang="en-US" sz="1000" dirty="0" err="1"/>
              <a:t>Prosch</a:t>
            </a:r>
            <a:r>
              <a:rPr lang="en-US" sz="1000" dirty="0"/>
              <a:t> et al </a:t>
            </a:r>
            <a:r>
              <a:rPr lang="en-US" sz="1000" i="1" dirty="0"/>
              <a:t>AJNR </a:t>
            </a:r>
            <a:r>
              <a:rPr lang="en-US" sz="1000" dirty="0"/>
              <a:t>2007</a:t>
            </a:r>
          </a:p>
        </p:txBody>
      </p:sp>
      <p:pic>
        <p:nvPicPr>
          <p:cNvPr id="12" name="Picture 11">
            <a:extLst>
              <a:ext uri="{FF2B5EF4-FFF2-40B4-BE49-F238E27FC236}">
                <a16:creationId xmlns:a16="http://schemas.microsoft.com/office/drawing/2014/main" id="{08AA2791-20D5-50D3-A9FA-236FF0C9B30A}"/>
              </a:ext>
            </a:extLst>
          </p:cNvPr>
          <p:cNvPicPr>
            <a:picLocks noChangeAspect="1"/>
          </p:cNvPicPr>
          <p:nvPr/>
        </p:nvPicPr>
        <p:blipFill>
          <a:blip r:embed="rId6"/>
          <a:stretch>
            <a:fillRect/>
          </a:stretch>
        </p:blipFill>
        <p:spPr>
          <a:xfrm>
            <a:off x="8211210" y="4118625"/>
            <a:ext cx="1421883" cy="1817204"/>
          </a:xfrm>
          <a:prstGeom prst="rect">
            <a:avLst/>
          </a:prstGeom>
        </p:spPr>
      </p:pic>
      <p:sp>
        <p:nvSpPr>
          <p:cNvPr id="13" name="TextBox 12">
            <a:extLst>
              <a:ext uri="{FF2B5EF4-FFF2-40B4-BE49-F238E27FC236}">
                <a16:creationId xmlns:a16="http://schemas.microsoft.com/office/drawing/2014/main" id="{1F96E153-5ECA-BA0D-4D47-A234E3E083B1}"/>
              </a:ext>
            </a:extLst>
          </p:cNvPr>
          <p:cNvSpPr txBox="1"/>
          <p:nvPr/>
        </p:nvSpPr>
        <p:spPr>
          <a:xfrm>
            <a:off x="8713118" y="5048294"/>
            <a:ext cx="939681" cy="276999"/>
          </a:xfrm>
          <a:prstGeom prst="rect">
            <a:avLst/>
          </a:prstGeom>
          <a:noFill/>
        </p:spPr>
        <p:txBody>
          <a:bodyPr wrap="none" rtlCol="0">
            <a:spAutoFit/>
          </a:bodyPr>
          <a:lstStyle/>
          <a:p>
            <a:r>
              <a:rPr lang="en-US" sz="1200" b="1" dirty="0"/>
              <a:t>MHC class 1</a:t>
            </a:r>
          </a:p>
        </p:txBody>
      </p:sp>
      <p:sp>
        <p:nvSpPr>
          <p:cNvPr id="14" name="TextBox 13">
            <a:extLst>
              <a:ext uri="{FF2B5EF4-FFF2-40B4-BE49-F238E27FC236}">
                <a16:creationId xmlns:a16="http://schemas.microsoft.com/office/drawing/2014/main" id="{F651438A-1A25-1068-AB75-1401E4833317}"/>
              </a:ext>
            </a:extLst>
          </p:cNvPr>
          <p:cNvSpPr txBox="1"/>
          <p:nvPr/>
        </p:nvSpPr>
        <p:spPr>
          <a:xfrm>
            <a:off x="10689870" y="5974372"/>
            <a:ext cx="1305165" cy="246221"/>
          </a:xfrm>
          <a:prstGeom prst="rect">
            <a:avLst/>
          </a:prstGeom>
          <a:noFill/>
        </p:spPr>
        <p:txBody>
          <a:bodyPr wrap="none" rtlCol="0">
            <a:spAutoFit/>
          </a:bodyPr>
          <a:lstStyle/>
          <a:p>
            <a:r>
              <a:rPr lang="en-US" sz="1000" dirty="0" err="1"/>
              <a:t>Grois</a:t>
            </a:r>
            <a:r>
              <a:rPr lang="en-US" sz="1000" dirty="0"/>
              <a:t> et al </a:t>
            </a:r>
            <a:r>
              <a:rPr lang="en-US" sz="1000" i="1" dirty="0"/>
              <a:t>Brain</a:t>
            </a:r>
            <a:r>
              <a:rPr lang="en-US" sz="1000" dirty="0"/>
              <a:t> 2005</a:t>
            </a:r>
          </a:p>
        </p:txBody>
      </p:sp>
      <p:sp>
        <p:nvSpPr>
          <p:cNvPr id="19" name="TextBox 18">
            <a:extLst>
              <a:ext uri="{FF2B5EF4-FFF2-40B4-BE49-F238E27FC236}">
                <a16:creationId xmlns:a16="http://schemas.microsoft.com/office/drawing/2014/main" id="{B6932E5E-E2EA-FA35-C9B1-083022D10056}"/>
              </a:ext>
            </a:extLst>
          </p:cNvPr>
          <p:cNvSpPr txBox="1"/>
          <p:nvPr/>
        </p:nvSpPr>
        <p:spPr>
          <a:xfrm>
            <a:off x="10689870" y="6171458"/>
            <a:ext cx="1281120" cy="246221"/>
          </a:xfrm>
          <a:prstGeom prst="rect">
            <a:avLst/>
          </a:prstGeom>
          <a:noFill/>
        </p:spPr>
        <p:txBody>
          <a:bodyPr wrap="none" rtlCol="0">
            <a:spAutoFit/>
          </a:bodyPr>
          <a:lstStyle/>
          <a:p>
            <a:r>
              <a:rPr lang="en-US" sz="1000" dirty="0"/>
              <a:t>Powel et al </a:t>
            </a:r>
            <a:r>
              <a:rPr lang="en-US" sz="1000" i="1" dirty="0"/>
              <a:t>CCR</a:t>
            </a:r>
            <a:r>
              <a:rPr lang="en-US" sz="1000" dirty="0"/>
              <a:t> 2017</a:t>
            </a:r>
          </a:p>
        </p:txBody>
      </p:sp>
      <p:sp>
        <p:nvSpPr>
          <p:cNvPr id="24" name="TextBox 23">
            <a:extLst>
              <a:ext uri="{FF2B5EF4-FFF2-40B4-BE49-F238E27FC236}">
                <a16:creationId xmlns:a16="http://schemas.microsoft.com/office/drawing/2014/main" id="{674C79DB-1EE1-C358-5794-F8CC0DE6DC65}"/>
              </a:ext>
            </a:extLst>
          </p:cNvPr>
          <p:cNvSpPr txBox="1"/>
          <p:nvPr/>
        </p:nvSpPr>
        <p:spPr>
          <a:xfrm>
            <a:off x="10700886" y="6556378"/>
            <a:ext cx="1491114" cy="246221"/>
          </a:xfrm>
          <a:prstGeom prst="rect">
            <a:avLst/>
          </a:prstGeom>
          <a:noFill/>
        </p:spPr>
        <p:txBody>
          <a:bodyPr wrap="none" rtlCol="0">
            <a:spAutoFit/>
          </a:bodyPr>
          <a:lstStyle/>
          <a:p>
            <a:r>
              <a:rPr lang="en-US" sz="1000" dirty="0"/>
              <a:t>McLain et al </a:t>
            </a:r>
            <a:r>
              <a:rPr lang="en-US" sz="1000" i="1" dirty="0"/>
              <a:t>Cancer</a:t>
            </a:r>
            <a:r>
              <a:rPr lang="en-US" sz="1000" dirty="0"/>
              <a:t> 2018</a:t>
            </a:r>
          </a:p>
        </p:txBody>
      </p:sp>
      <p:pic>
        <p:nvPicPr>
          <p:cNvPr id="3" name="Picture 2">
            <a:extLst>
              <a:ext uri="{FF2B5EF4-FFF2-40B4-BE49-F238E27FC236}">
                <a16:creationId xmlns:a16="http://schemas.microsoft.com/office/drawing/2014/main" id="{E2AFE3F4-63C1-CDA2-2F89-36CD05645A32}"/>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810346" y="1574953"/>
            <a:ext cx="3603325" cy="2348029"/>
          </a:xfrm>
          <a:prstGeom prst="rect">
            <a:avLst/>
          </a:prstGeom>
        </p:spPr>
      </p:pic>
      <p:sp>
        <p:nvSpPr>
          <p:cNvPr id="5" name="TextBox 4">
            <a:extLst>
              <a:ext uri="{FF2B5EF4-FFF2-40B4-BE49-F238E27FC236}">
                <a16:creationId xmlns:a16="http://schemas.microsoft.com/office/drawing/2014/main" id="{61934201-31B1-9BF2-6B89-35A6E1249B6B}"/>
              </a:ext>
            </a:extLst>
          </p:cNvPr>
          <p:cNvSpPr txBox="1"/>
          <p:nvPr/>
        </p:nvSpPr>
        <p:spPr>
          <a:xfrm>
            <a:off x="0" y="6494822"/>
            <a:ext cx="2466509" cy="307777"/>
          </a:xfrm>
          <a:prstGeom prst="rect">
            <a:avLst/>
          </a:prstGeom>
          <a:noFill/>
        </p:spPr>
        <p:txBody>
          <a:bodyPr wrap="none" rtlCol="0">
            <a:spAutoFit/>
          </a:bodyPr>
          <a:lstStyle/>
          <a:p>
            <a:r>
              <a:rPr lang="en-US" sz="1400" dirty="0">
                <a:solidFill>
                  <a:schemeClr val="tx2">
                    <a:lumMod val="50000"/>
                  </a:schemeClr>
                </a:solidFill>
              </a:rPr>
              <a:t>Rajamanickam et al </a:t>
            </a:r>
            <a:r>
              <a:rPr lang="en-US" sz="1400" i="1" dirty="0">
                <a:solidFill>
                  <a:schemeClr val="tx2">
                    <a:lumMod val="50000"/>
                  </a:schemeClr>
                </a:solidFill>
              </a:rPr>
              <a:t>Blood</a:t>
            </a:r>
            <a:r>
              <a:rPr lang="en-US" sz="1400" dirty="0">
                <a:solidFill>
                  <a:schemeClr val="tx2">
                    <a:lumMod val="50000"/>
                  </a:schemeClr>
                </a:solidFill>
              </a:rPr>
              <a:t> 2026</a:t>
            </a:r>
          </a:p>
        </p:txBody>
      </p:sp>
    </p:spTree>
    <p:extLst>
      <p:ext uri="{BB962C8B-B14F-4D97-AF65-F5344CB8AC3E}">
        <p14:creationId xmlns:p14="http://schemas.microsoft.com/office/powerpoint/2010/main" val="39920216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3"/>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4"/>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9"/>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3" grpId="0"/>
      <p:bldP spid="14" grpId="0"/>
      <p:bldP spid="19" grpId="0"/>
      <p:bldP spid="24" grpId="0"/>
    </p:bldLst>
  </p:timing>
</p:sld>
</file>

<file path=ppt/slides/slide3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3C94DF-EC37-69C1-3477-DB0D6DAFB46A}"/>
              </a:ext>
            </a:extLst>
          </p:cNvPr>
          <p:cNvSpPr>
            <a:spLocks noGrp="1"/>
          </p:cNvSpPr>
          <p:nvPr>
            <p:ph type="title"/>
          </p:nvPr>
        </p:nvSpPr>
        <p:spPr/>
        <p:txBody>
          <a:bodyPr/>
          <a:lstStyle/>
          <a:p>
            <a:r>
              <a:rPr lang="en-US" b="1" dirty="0">
                <a:latin typeface="+mn-lt"/>
              </a:rPr>
              <a:t>BRAFV600E myeloid cells have intrinsic vessel infiltration</a:t>
            </a:r>
          </a:p>
        </p:txBody>
      </p:sp>
      <p:pic>
        <p:nvPicPr>
          <p:cNvPr id="4" name="Picture 3">
            <a:extLst>
              <a:ext uri="{FF2B5EF4-FFF2-40B4-BE49-F238E27FC236}">
                <a16:creationId xmlns:a16="http://schemas.microsoft.com/office/drawing/2014/main" id="{C559F090-1F08-EF6B-4EFF-F50A2365E66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38199" y="2000229"/>
            <a:ext cx="6282791" cy="4322470"/>
          </a:xfrm>
          <a:prstGeom prst="rect">
            <a:avLst/>
          </a:prstGeom>
        </p:spPr>
      </p:pic>
      <p:grpSp>
        <p:nvGrpSpPr>
          <p:cNvPr id="5" name="Group 4">
            <a:extLst>
              <a:ext uri="{FF2B5EF4-FFF2-40B4-BE49-F238E27FC236}">
                <a16:creationId xmlns:a16="http://schemas.microsoft.com/office/drawing/2014/main" id="{134C53BA-88C1-44F4-BA4C-83DB984934B9}"/>
              </a:ext>
            </a:extLst>
          </p:cNvPr>
          <p:cNvGrpSpPr>
            <a:grpSpLocks noChangeAspect="1"/>
          </p:cNvGrpSpPr>
          <p:nvPr/>
        </p:nvGrpSpPr>
        <p:grpSpPr>
          <a:xfrm>
            <a:off x="7215343" y="2123820"/>
            <a:ext cx="4378809" cy="4115136"/>
            <a:chOff x="16371591" y="26864965"/>
            <a:chExt cx="2246810" cy="2111517"/>
          </a:xfrm>
        </p:grpSpPr>
        <p:sp>
          <p:nvSpPr>
            <p:cNvPr id="6" name="TextBox 5">
              <a:extLst>
                <a:ext uri="{FF2B5EF4-FFF2-40B4-BE49-F238E27FC236}">
                  <a16:creationId xmlns:a16="http://schemas.microsoft.com/office/drawing/2014/main" id="{2993C3E1-3DE2-8ABB-08F7-DF09628EF5C0}"/>
                </a:ext>
              </a:extLst>
            </p:cNvPr>
            <p:cNvSpPr txBox="1"/>
            <p:nvPr/>
          </p:nvSpPr>
          <p:spPr>
            <a:xfrm>
              <a:off x="17133787" y="26864965"/>
              <a:ext cx="1401239" cy="236885"/>
            </a:xfrm>
            <a:prstGeom prst="rect">
              <a:avLst/>
            </a:prstGeom>
            <a:noFill/>
          </p:spPr>
          <p:txBody>
            <a:bodyPr wrap="none" rtlCol="0">
              <a:spAutoFit/>
            </a:bodyPr>
            <a:lstStyle/>
            <a:p>
              <a:r>
                <a:rPr lang="en-US" sz="2400" b="1" dirty="0">
                  <a:latin typeface="Helvetica"/>
                  <a:cs typeface="Helvetica"/>
                </a:rPr>
                <a:t>Vessel infiltration</a:t>
              </a:r>
              <a:endParaRPr lang="en-SG" sz="2400" b="1" dirty="0">
                <a:latin typeface="Helvetica"/>
                <a:cs typeface="Helvetica"/>
              </a:endParaRPr>
            </a:p>
          </p:txBody>
        </p:sp>
        <p:grpSp>
          <p:nvGrpSpPr>
            <p:cNvPr id="7" name="Group 6">
              <a:extLst>
                <a:ext uri="{FF2B5EF4-FFF2-40B4-BE49-F238E27FC236}">
                  <a16:creationId xmlns:a16="http://schemas.microsoft.com/office/drawing/2014/main" id="{2C862A24-E9AD-B182-662E-382B443AB4C4}"/>
                </a:ext>
              </a:extLst>
            </p:cNvPr>
            <p:cNvGrpSpPr/>
            <p:nvPr/>
          </p:nvGrpSpPr>
          <p:grpSpPr>
            <a:xfrm>
              <a:off x="16371591" y="27123983"/>
              <a:ext cx="2246810" cy="1852499"/>
              <a:chOff x="16369864" y="26658025"/>
              <a:chExt cx="2246810" cy="1852499"/>
            </a:xfrm>
          </p:grpSpPr>
          <p:pic>
            <p:nvPicPr>
              <p:cNvPr id="8" name="Picture 7">
                <a:extLst>
                  <a:ext uri="{FF2B5EF4-FFF2-40B4-BE49-F238E27FC236}">
                    <a16:creationId xmlns:a16="http://schemas.microsoft.com/office/drawing/2014/main" id="{D6FA19EF-E273-7980-557B-5699BAD4FBC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6767158" y="26702292"/>
                <a:ext cx="1544031" cy="1808232"/>
              </a:xfrm>
              <a:prstGeom prst="rect">
                <a:avLst/>
              </a:prstGeom>
            </p:spPr>
          </p:pic>
          <p:sp>
            <p:nvSpPr>
              <p:cNvPr id="9" name="TextBox 8">
                <a:extLst>
                  <a:ext uri="{FF2B5EF4-FFF2-40B4-BE49-F238E27FC236}">
                    <a16:creationId xmlns:a16="http://schemas.microsoft.com/office/drawing/2014/main" id="{BB40290A-F270-AD50-3EA2-1E32588941FF}"/>
                  </a:ext>
                </a:extLst>
              </p:cNvPr>
              <p:cNvSpPr txBox="1"/>
              <p:nvPr/>
            </p:nvSpPr>
            <p:spPr>
              <a:xfrm rot="16200000">
                <a:off x="15743563" y="27401914"/>
                <a:ext cx="1678995" cy="426393"/>
              </a:xfrm>
              <a:prstGeom prst="rect">
                <a:avLst/>
              </a:prstGeom>
              <a:noFill/>
            </p:spPr>
            <p:txBody>
              <a:bodyPr wrap="square" rtlCol="0">
                <a:spAutoFit/>
              </a:bodyPr>
              <a:lstStyle/>
              <a:p>
                <a:pPr algn="ctr"/>
                <a:r>
                  <a:rPr lang="en-US" sz="2400" b="1" dirty="0">
                    <a:latin typeface="Helvetica"/>
                    <a:cs typeface="Helvetica"/>
                  </a:rPr>
                  <a:t>Hu-nuclei+ cells / vessel area</a:t>
                </a:r>
                <a:endParaRPr lang="en-SG" sz="2400" b="1" dirty="0">
                  <a:latin typeface="Helvetica"/>
                  <a:cs typeface="Helvetica"/>
                </a:endParaRPr>
              </a:p>
            </p:txBody>
          </p:sp>
          <p:pic>
            <p:nvPicPr>
              <p:cNvPr id="10" name="Picture 9">
                <a:extLst>
                  <a:ext uri="{FF2B5EF4-FFF2-40B4-BE49-F238E27FC236}">
                    <a16:creationId xmlns:a16="http://schemas.microsoft.com/office/drawing/2014/main" id="{5B89509E-9683-0CBE-F7DA-5672153C743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7930874" y="26658025"/>
                <a:ext cx="685800" cy="352044"/>
              </a:xfrm>
              <a:prstGeom prst="rect">
                <a:avLst/>
              </a:prstGeom>
            </p:spPr>
          </p:pic>
        </p:grpSp>
      </p:grpSp>
    </p:spTree>
    <p:extLst>
      <p:ext uri="{BB962C8B-B14F-4D97-AF65-F5344CB8AC3E}">
        <p14:creationId xmlns:p14="http://schemas.microsoft.com/office/powerpoint/2010/main" val="376422930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07C271-6AF9-8590-2FCF-BAA1DC6F1B07}"/>
              </a:ext>
            </a:extLst>
          </p:cNvPr>
          <p:cNvSpPr>
            <a:spLocks noGrp="1"/>
          </p:cNvSpPr>
          <p:nvPr>
            <p:ph type="title"/>
          </p:nvPr>
        </p:nvSpPr>
        <p:spPr>
          <a:xfrm>
            <a:off x="469138" y="377672"/>
            <a:ext cx="11276964" cy="1325563"/>
          </a:xfrm>
        </p:spPr>
        <p:txBody>
          <a:bodyPr>
            <a:normAutofit/>
          </a:bodyPr>
          <a:lstStyle/>
          <a:p>
            <a:r>
              <a:rPr lang="en-US" sz="4000" b="1" dirty="0">
                <a:latin typeface="Calibri  "/>
              </a:rPr>
              <a:t>BRAF</a:t>
            </a:r>
            <a:r>
              <a:rPr lang="en-US" sz="4000" b="1" baseline="30000" dirty="0">
                <a:latin typeface="Calibri  "/>
              </a:rPr>
              <a:t>V600E</a:t>
            </a:r>
            <a:r>
              <a:rPr lang="en-US" sz="4000" b="1" dirty="0">
                <a:latin typeface="Calibri  "/>
              </a:rPr>
              <a:t> macrophages are proliferative, infiltrative and destructive</a:t>
            </a:r>
          </a:p>
        </p:txBody>
      </p:sp>
      <p:sp>
        <p:nvSpPr>
          <p:cNvPr id="28" name="Rectangle 27">
            <a:extLst>
              <a:ext uri="{FF2B5EF4-FFF2-40B4-BE49-F238E27FC236}">
                <a16:creationId xmlns:a16="http://schemas.microsoft.com/office/drawing/2014/main" id="{6B06C05D-A464-7D90-8F72-2DD163602C38}"/>
              </a:ext>
            </a:extLst>
          </p:cNvPr>
          <p:cNvSpPr/>
          <p:nvPr/>
        </p:nvSpPr>
        <p:spPr>
          <a:xfrm>
            <a:off x="11238827" y="1835244"/>
            <a:ext cx="953174" cy="72597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8" name="Picture 17">
            <a:extLst>
              <a:ext uri="{FF2B5EF4-FFF2-40B4-BE49-F238E27FC236}">
                <a16:creationId xmlns:a16="http://schemas.microsoft.com/office/drawing/2014/main" id="{943C993E-090A-4516-C1CB-571F60BDA6FC}"/>
              </a:ext>
            </a:extLst>
          </p:cNvPr>
          <p:cNvPicPr>
            <a:picLocks noChangeAspect="1"/>
          </p:cNvPicPr>
          <p:nvPr/>
        </p:nvPicPr>
        <p:blipFill>
          <a:blip r:embed="rId2"/>
          <a:srcRect t="929"/>
          <a:stretch/>
        </p:blipFill>
        <p:spPr>
          <a:xfrm>
            <a:off x="469138" y="2131453"/>
            <a:ext cx="10965701" cy="3432219"/>
          </a:xfrm>
          <a:prstGeom prst="rect">
            <a:avLst/>
          </a:prstGeom>
        </p:spPr>
      </p:pic>
      <p:sp>
        <p:nvSpPr>
          <p:cNvPr id="19" name="Rectangle 18">
            <a:extLst>
              <a:ext uri="{FF2B5EF4-FFF2-40B4-BE49-F238E27FC236}">
                <a16:creationId xmlns:a16="http://schemas.microsoft.com/office/drawing/2014/main" id="{821EC28B-DDAB-F467-89AE-AD193C363ED3}"/>
              </a:ext>
            </a:extLst>
          </p:cNvPr>
          <p:cNvSpPr/>
          <p:nvPr/>
        </p:nvSpPr>
        <p:spPr>
          <a:xfrm>
            <a:off x="469138" y="2065386"/>
            <a:ext cx="444321" cy="495836"/>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a:extLst>
              <a:ext uri="{FF2B5EF4-FFF2-40B4-BE49-F238E27FC236}">
                <a16:creationId xmlns:a16="http://schemas.microsoft.com/office/drawing/2014/main" id="{EA071866-5922-7799-1BAD-FA875A3EEC82}"/>
              </a:ext>
            </a:extLst>
          </p:cNvPr>
          <p:cNvSpPr/>
          <p:nvPr/>
        </p:nvSpPr>
        <p:spPr>
          <a:xfrm>
            <a:off x="7218751" y="2131453"/>
            <a:ext cx="444321" cy="495836"/>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B0648E63-B28E-AD02-90E3-DBE10BA1E39E}"/>
              </a:ext>
            </a:extLst>
          </p:cNvPr>
          <p:cNvSpPr/>
          <p:nvPr/>
        </p:nvSpPr>
        <p:spPr>
          <a:xfrm>
            <a:off x="2257015" y="2065386"/>
            <a:ext cx="444321" cy="495836"/>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B8F8C1FA-E92A-8CFA-31AD-233B5F0AAF60}"/>
              </a:ext>
            </a:extLst>
          </p:cNvPr>
          <p:cNvPicPr>
            <a:picLocks noChangeAspect="1"/>
          </p:cNvPicPr>
          <p:nvPr/>
        </p:nvPicPr>
        <p:blipFill>
          <a:blip r:embed="rId3">
            <a:extLst>
              <a:ext uri="{BEBA8EAE-BF5A-486C-A8C5-ECC9F3942E4B}">
                <a14:imgProps xmlns:a14="http://schemas.microsoft.com/office/drawing/2010/main">
                  <a14:imgLayer r:embed="rId4">
                    <a14:imgEffect>
                      <a14:sharpenSoften amount="25000"/>
                    </a14:imgEffect>
                  </a14:imgLayer>
                </a14:imgProps>
              </a:ext>
            </a:extLst>
          </a:blip>
          <a:srcRect l="19407" t="929" r="38723"/>
          <a:stretch/>
        </p:blipFill>
        <p:spPr>
          <a:xfrm>
            <a:off x="2563970" y="2131452"/>
            <a:ext cx="4591320" cy="3432219"/>
          </a:xfrm>
          <a:prstGeom prst="rect">
            <a:avLst/>
          </a:prstGeom>
        </p:spPr>
      </p:pic>
      <p:sp>
        <p:nvSpPr>
          <p:cNvPr id="4" name="TextBox 3">
            <a:extLst>
              <a:ext uri="{FF2B5EF4-FFF2-40B4-BE49-F238E27FC236}">
                <a16:creationId xmlns:a16="http://schemas.microsoft.com/office/drawing/2014/main" id="{FEFD6CD6-016C-2910-801E-07BAB2118E04}"/>
              </a:ext>
            </a:extLst>
          </p:cNvPr>
          <p:cNvSpPr txBox="1"/>
          <p:nvPr/>
        </p:nvSpPr>
        <p:spPr>
          <a:xfrm>
            <a:off x="0" y="6500019"/>
            <a:ext cx="2466509" cy="307777"/>
          </a:xfrm>
          <a:prstGeom prst="rect">
            <a:avLst/>
          </a:prstGeom>
          <a:noFill/>
        </p:spPr>
        <p:txBody>
          <a:bodyPr wrap="none" rtlCol="0">
            <a:spAutoFit/>
          </a:bodyPr>
          <a:lstStyle/>
          <a:p>
            <a:r>
              <a:rPr lang="en-US" sz="1400" dirty="0">
                <a:solidFill>
                  <a:schemeClr val="tx2">
                    <a:lumMod val="50000"/>
                  </a:schemeClr>
                </a:solidFill>
              </a:rPr>
              <a:t>Rajamanickam et al </a:t>
            </a:r>
            <a:r>
              <a:rPr lang="en-US" sz="1400" i="1" dirty="0">
                <a:solidFill>
                  <a:schemeClr val="tx2">
                    <a:lumMod val="50000"/>
                  </a:schemeClr>
                </a:solidFill>
              </a:rPr>
              <a:t>Blood</a:t>
            </a:r>
            <a:r>
              <a:rPr lang="en-US" sz="1400" dirty="0">
                <a:solidFill>
                  <a:schemeClr val="tx2">
                    <a:lumMod val="50000"/>
                  </a:schemeClr>
                </a:solidFill>
              </a:rPr>
              <a:t> 2026</a:t>
            </a:r>
          </a:p>
        </p:txBody>
      </p:sp>
    </p:spTree>
    <p:extLst>
      <p:ext uri="{BB962C8B-B14F-4D97-AF65-F5344CB8AC3E}">
        <p14:creationId xmlns:p14="http://schemas.microsoft.com/office/powerpoint/2010/main" val="427913787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372F2932-C89F-172A-F2C3-89C8EE833899}"/>
              </a:ext>
            </a:extLst>
          </p:cNvPr>
          <p:cNvPicPr>
            <a:picLocks noChangeAspect="1"/>
          </p:cNvPicPr>
          <p:nvPr/>
        </p:nvPicPr>
        <p:blipFill>
          <a:blip r:embed="rId2"/>
          <a:srcRect l="54605"/>
          <a:stretch/>
        </p:blipFill>
        <p:spPr>
          <a:xfrm>
            <a:off x="6400800" y="2055187"/>
            <a:ext cx="4719034" cy="3633861"/>
          </a:xfrm>
          <a:prstGeom prst="rect">
            <a:avLst/>
          </a:prstGeom>
        </p:spPr>
      </p:pic>
      <p:sp>
        <p:nvSpPr>
          <p:cNvPr id="2" name="Title 1">
            <a:extLst>
              <a:ext uri="{FF2B5EF4-FFF2-40B4-BE49-F238E27FC236}">
                <a16:creationId xmlns:a16="http://schemas.microsoft.com/office/drawing/2014/main" id="{A2D8EFDD-6ACD-6B1D-9125-BCF7C3D99379}"/>
              </a:ext>
            </a:extLst>
          </p:cNvPr>
          <p:cNvSpPr>
            <a:spLocks noGrp="1"/>
          </p:cNvSpPr>
          <p:nvPr>
            <p:ph type="title"/>
          </p:nvPr>
        </p:nvSpPr>
        <p:spPr/>
        <p:txBody>
          <a:bodyPr>
            <a:normAutofit fontScale="90000"/>
          </a:bodyPr>
          <a:lstStyle/>
          <a:p>
            <a:r>
              <a:rPr lang="en-US" sz="4400" b="1" dirty="0">
                <a:latin typeface="Calibri  "/>
              </a:rPr>
              <a:t>BRAF</a:t>
            </a:r>
            <a:r>
              <a:rPr lang="en-US" sz="4400" b="1" baseline="30000" dirty="0">
                <a:latin typeface="Calibri  "/>
              </a:rPr>
              <a:t>V600E</a:t>
            </a:r>
            <a:r>
              <a:rPr lang="en-US" sz="4400" b="1" dirty="0">
                <a:latin typeface="Calibri  "/>
              </a:rPr>
              <a:t> macrophages are proliferative, infiltrative and destructive</a:t>
            </a:r>
            <a:endParaRPr lang="en-US" b="1" dirty="0">
              <a:latin typeface="Calibri    "/>
            </a:endParaRPr>
          </a:p>
        </p:txBody>
      </p:sp>
      <p:sp>
        <p:nvSpPr>
          <p:cNvPr id="7" name="Rectangle 6">
            <a:extLst>
              <a:ext uri="{FF2B5EF4-FFF2-40B4-BE49-F238E27FC236}">
                <a16:creationId xmlns:a16="http://schemas.microsoft.com/office/drawing/2014/main" id="{B92F8E7E-B344-9EE2-C659-CA0BA08DD450}"/>
              </a:ext>
            </a:extLst>
          </p:cNvPr>
          <p:cNvSpPr/>
          <p:nvPr/>
        </p:nvSpPr>
        <p:spPr>
          <a:xfrm>
            <a:off x="10992051" y="1719482"/>
            <a:ext cx="953174" cy="72597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A1C7C808-7378-5CF6-5434-2286C26AEE8D}"/>
              </a:ext>
            </a:extLst>
          </p:cNvPr>
          <p:cNvPicPr>
            <a:picLocks noChangeAspect="1"/>
          </p:cNvPicPr>
          <p:nvPr/>
        </p:nvPicPr>
        <p:blipFill>
          <a:blip r:embed="rId3">
            <a:extLst>
              <a:ext uri="{BEBA8EAE-BF5A-486C-A8C5-ECC9F3942E4B}">
                <a14:imgProps xmlns:a14="http://schemas.microsoft.com/office/drawing/2010/main">
                  <a14:imgLayer r:embed="rId4">
                    <a14:imgEffect>
                      <a14:sharpenSoften amount="25000"/>
                    </a14:imgEffect>
                  </a14:imgLayer>
                </a14:imgProps>
              </a:ext>
            </a:extLst>
          </a:blip>
          <a:srcRect r="46405"/>
          <a:stretch/>
        </p:blipFill>
        <p:spPr>
          <a:xfrm>
            <a:off x="958198" y="1987767"/>
            <a:ext cx="5571534" cy="3633861"/>
          </a:xfrm>
          <a:prstGeom prst="rect">
            <a:avLst/>
          </a:prstGeom>
        </p:spPr>
      </p:pic>
      <p:sp>
        <p:nvSpPr>
          <p:cNvPr id="10" name="Rectangle 9">
            <a:extLst>
              <a:ext uri="{FF2B5EF4-FFF2-40B4-BE49-F238E27FC236}">
                <a16:creationId xmlns:a16="http://schemas.microsoft.com/office/drawing/2014/main" id="{32AABF9F-7BE8-7671-A962-1F334FB67E75}"/>
              </a:ext>
            </a:extLst>
          </p:cNvPr>
          <p:cNvSpPr/>
          <p:nvPr/>
        </p:nvSpPr>
        <p:spPr>
          <a:xfrm>
            <a:off x="6529731" y="1949624"/>
            <a:ext cx="444321" cy="495836"/>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E65F1F57-4BE5-408D-7337-03B4AE19466F}"/>
              </a:ext>
            </a:extLst>
          </p:cNvPr>
          <p:cNvSpPr/>
          <p:nvPr/>
        </p:nvSpPr>
        <p:spPr>
          <a:xfrm>
            <a:off x="616039" y="2055187"/>
            <a:ext cx="444321" cy="495836"/>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5005D393-7599-0E12-0457-4DC6E80D0728}"/>
              </a:ext>
            </a:extLst>
          </p:cNvPr>
          <p:cNvSpPr txBox="1"/>
          <p:nvPr/>
        </p:nvSpPr>
        <p:spPr>
          <a:xfrm>
            <a:off x="0" y="6500019"/>
            <a:ext cx="2466509" cy="307777"/>
          </a:xfrm>
          <a:prstGeom prst="rect">
            <a:avLst/>
          </a:prstGeom>
          <a:noFill/>
        </p:spPr>
        <p:txBody>
          <a:bodyPr wrap="none" rtlCol="0">
            <a:spAutoFit/>
          </a:bodyPr>
          <a:lstStyle/>
          <a:p>
            <a:r>
              <a:rPr lang="en-US" sz="1400" dirty="0">
                <a:solidFill>
                  <a:schemeClr val="tx2">
                    <a:lumMod val="50000"/>
                  </a:schemeClr>
                </a:solidFill>
              </a:rPr>
              <a:t>Rajamanickam et al </a:t>
            </a:r>
            <a:r>
              <a:rPr lang="en-US" sz="1400" i="1" dirty="0">
                <a:solidFill>
                  <a:schemeClr val="tx2">
                    <a:lumMod val="50000"/>
                  </a:schemeClr>
                </a:solidFill>
              </a:rPr>
              <a:t>Blood</a:t>
            </a:r>
            <a:r>
              <a:rPr lang="en-US" sz="1400" dirty="0">
                <a:solidFill>
                  <a:schemeClr val="tx2">
                    <a:lumMod val="50000"/>
                  </a:schemeClr>
                </a:solidFill>
              </a:rPr>
              <a:t> 2026</a:t>
            </a:r>
          </a:p>
        </p:txBody>
      </p:sp>
    </p:spTree>
    <p:extLst>
      <p:ext uri="{BB962C8B-B14F-4D97-AF65-F5344CB8AC3E}">
        <p14:creationId xmlns:p14="http://schemas.microsoft.com/office/powerpoint/2010/main" val="103953133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F14FF9-3F77-736C-AE21-663F9AD51546}"/>
              </a:ext>
            </a:extLst>
          </p:cNvPr>
          <p:cNvSpPr>
            <a:spLocks noGrp="1"/>
          </p:cNvSpPr>
          <p:nvPr>
            <p:ph type="title"/>
          </p:nvPr>
        </p:nvSpPr>
        <p:spPr>
          <a:xfrm>
            <a:off x="315532" y="365125"/>
            <a:ext cx="11038268" cy="1325563"/>
          </a:xfrm>
        </p:spPr>
        <p:txBody>
          <a:bodyPr>
            <a:normAutofit/>
          </a:bodyPr>
          <a:lstStyle/>
          <a:p>
            <a:r>
              <a:rPr lang="en-US" sz="4000" b="1" dirty="0">
                <a:latin typeface="Calibri   "/>
              </a:rPr>
              <a:t>Neuronal loss especially in large projection neurons</a:t>
            </a:r>
          </a:p>
        </p:txBody>
      </p:sp>
      <p:pic>
        <p:nvPicPr>
          <p:cNvPr id="4" name="Picture 3">
            <a:extLst>
              <a:ext uri="{FF2B5EF4-FFF2-40B4-BE49-F238E27FC236}">
                <a16:creationId xmlns:a16="http://schemas.microsoft.com/office/drawing/2014/main" id="{51FB9C0B-DFA4-994A-40A5-59978421CD71}"/>
              </a:ext>
            </a:extLst>
          </p:cNvPr>
          <p:cNvPicPr>
            <a:picLocks noChangeAspect="1"/>
          </p:cNvPicPr>
          <p:nvPr/>
        </p:nvPicPr>
        <p:blipFill>
          <a:blip r:embed="rId2"/>
          <a:srcRect l="57348" b="1129"/>
          <a:stretch/>
        </p:blipFill>
        <p:spPr>
          <a:xfrm>
            <a:off x="5206476" y="1917546"/>
            <a:ext cx="4390308" cy="3701690"/>
          </a:xfrm>
          <a:prstGeom prst="rect">
            <a:avLst/>
          </a:prstGeom>
        </p:spPr>
      </p:pic>
      <p:pic>
        <p:nvPicPr>
          <p:cNvPr id="3" name="Picture 2">
            <a:extLst>
              <a:ext uri="{FF2B5EF4-FFF2-40B4-BE49-F238E27FC236}">
                <a16:creationId xmlns:a16="http://schemas.microsoft.com/office/drawing/2014/main" id="{E65CB465-0C94-4950-F404-20C9CEDF9D72}"/>
              </a:ext>
            </a:extLst>
          </p:cNvPr>
          <p:cNvPicPr>
            <a:picLocks noChangeAspect="1"/>
          </p:cNvPicPr>
          <p:nvPr/>
        </p:nvPicPr>
        <p:blipFill>
          <a:blip r:embed="rId3">
            <a:extLst>
              <a:ext uri="{BEBA8EAE-BF5A-486C-A8C5-ECC9F3942E4B}">
                <a14:imgProps xmlns:a14="http://schemas.microsoft.com/office/drawing/2010/main">
                  <a14:imgLayer r:embed="rId4">
                    <a14:imgEffect>
                      <a14:sharpenSoften amount="25000"/>
                    </a14:imgEffect>
                    <a14:imgEffect>
                      <a14:brightnessContrast bright="20000"/>
                    </a14:imgEffect>
                  </a14:imgLayer>
                </a14:imgProps>
              </a:ext>
            </a:extLst>
          </a:blip>
          <a:srcRect r="48555" b="1129"/>
          <a:stretch/>
        </p:blipFill>
        <p:spPr>
          <a:xfrm>
            <a:off x="138725" y="2017406"/>
            <a:ext cx="5017784" cy="3507632"/>
          </a:xfrm>
          <a:prstGeom prst="rect">
            <a:avLst/>
          </a:prstGeom>
        </p:spPr>
      </p:pic>
      <p:pic>
        <p:nvPicPr>
          <p:cNvPr id="8" name="Picture 7">
            <a:extLst>
              <a:ext uri="{FF2B5EF4-FFF2-40B4-BE49-F238E27FC236}">
                <a16:creationId xmlns:a16="http://schemas.microsoft.com/office/drawing/2014/main" id="{B35E5DD9-E97B-8051-9F3A-CE0C36C18FAC}"/>
              </a:ext>
            </a:extLst>
          </p:cNvPr>
          <p:cNvPicPr>
            <a:picLocks noChangeAspect="1"/>
          </p:cNvPicPr>
          <p:nvPr/>
        </p:nvPicPr>
        <p:blipFill>
          <a:blip r:embed="rId5"/>
          <a:srcRect l="51261"/>
          <a:stretch/>
        </p:blipFill>
        <p:spPr>
          <a:xfrm>
            <a:off x="9979578" y="4032414"/>
            <a:ext cx="2073697" cy="2114659"/>
          </a:xfrm>
          <a:prstGeom prst="rect">
            <a:avLst/>
          </a:prstGeom>
        </p:spPr>
      </p:pic>
      <p:pic>
        <p:nvPicPr>
          <p:cNvPr id="10" name="Picture 9">
            <a:extLst>
              <a:ext uri="{FF2B5EF4-FFF2-40B4-BE49-F238E27FC236}">
                <a16:creationId xmlns:a16="http://schemas.microsoft.com/office/drawing/2014/main" id="{8014008C-3653-C72A-87DF-B8591F0EBAED}"/>
              </a:ext>
            </a:extLst>
          </p:cNvPr>
          <p:cNvPicPr>
            <a:picLocks noChangeAspect="1"/>
          </p:cNvPicPr>
          <p:nvPr/>
        </p:nvPicPr>
        <p:blipFill>
          <a:blip r:embed="rId5"/>
          <a:srcRect r="50000"/>
          <a:stretch/>
        </p:blipFill>
        <p:spPr>
          <a:xfrm>
            <a:off x="9929611" y="1917546"/>
            <a:ext cx="2123664" cy="2110985"/>
          </a:xfrm>
          <a:prstGeom prst="rect">
            <a:avLst/>
          </a:prstGeom>
        </p:spPr>
      </p:pic>
      <p:sp>
        <p:nvSpPr>
          <p:cNvPr id="11" name="TextBox 10">
            <a:extLst>
              <a:ext uri="{FF2B5EF4-FFF2-40B4-BE49-F238E27FC236}">
                <a16:creationId xmlns:a16="http://schemas.microsoft.com/office/drawing/2014/main" id="{C6525080-6968-751E-1D84-7B224B72D554}"/>
              </a:ext>
            </a:extLst>
          </p:cNvPr>
          <p:cNvSpPr txBox="1"/>
          <p:nvPr/>
        </p:nvSpPr>
        <p:spPr>
          <a:xfrm>
            <a:off x="10338864" y="6527998"/>
            <a:ext cx="1853136" cy="307777"/>
          </a:xfrm>
          <a:prstGeom prst="rect">
            <a:avLst/>
          </a:prstGeom>
          <a:noFill/>
        </p:spPr>
        <p:txBody>
          <a:bodyPr wrap="none" rtlCol="0">
            <a:spAutoFit/>
          </a:bodyPr>
          <a:lstStyle/>
          <a:p>
            <a:r>
              <a:rPr lang="en-US" sz="1400" dirty="0" err="1"/>
              <a:t>Prosch</a:t>
            </a:r>
            <a:r>
              <a:rPr lang="en-US" sz="1400" dirty="0"/>
              <a:t> et al </a:t>
            </a:r>
            <a:r>
              <a:rPr lang="en-US" sz="1400" i="1" dirty="0"/>
              <a:t>AJNR </a:t>
            </a:r>
            <a:r>
              <a:rPr lang="en-US" sz="1400" dirty="0"/>
              <a:t>2007</a:t>
            </a:r>
          </a:p>
        </p:txBody>
      </p:sp>
      <p:sp>
        <p:nvSpPr>
          <p:cNvPr id="5" name="TextBox 4">
            <a:extLst>
              <a:ext uri="{FF2B5EF4-FFF2-40B4-BE49-F238E27FC236}">
                <a16:creationId xmlns:a16="http://schemas.microsoft.com/office/drawing/2014/main" id="{6A3F2102-160C-6258-B7DA-E70528B5DDE8}"/>
              </a:ext>
            </a:extLst>
          </p:cNvPr>
          <p:cNvSpPr txBox="1"/>
          <p:nvPr/>
        </p:nvSpPr>
        <p:spPr>
          <a:xfrm>
            <a:off x="0" y="6500019"/>
            <a:ext cx="2466509" cy="307777"/>
          </a:xfrm>
          <a:prstGeom prst="rect">
            <a:avLst/>
          </a:prstGeom>
          <a:noFill/>
        </p:spPr>
        <p:txBody>
          <a:bodyPr wrap="none" rtlCol="0">
            <a:spAutoFit/>
          </a:bodyPr>
          <a:lstStyle/>
          <a:p>
            <a:r>
              <a:rPr lang="en-US" sz="1400" dirty="0">
                <a:solidFill>
                  <a:schemeClr val="tx2">
                    <a:lumMod val="50000"/>
                  </a:schemeClr>
                </a:solidFill>
              </a:rPr>
              <a:t>Rajamanickam et al </a:t>
            </a:r>
            <a:r>
              <a:rPr lang="en-US" sz="1400" i="1" dirty="0">
                <a:solidFill>
                  <a:schemeClr val="tx2">
                    <a:lumMod val="50000"/>
                  </a:schemeClr>
                </a:solidFill>
              </a:rPr>
              <a:t>Blood</a:t>
            </a:r>
            <a:r>
              <a:rPr lang="en-US" sz="1400" dirty="0">
                <a:solidFill>
                  <a:schemeClr val="tx2">
                    <a:lumMod val="50000"/>
                  </a:schemeClr>
                </a:solidFill>
              </a:rPr>
              <a:t> 2026</a:t>
            </a:r>
          </a:p>
        </p:txBody>
      </p:sp>
    </p:spTree>
    <p:extLst>
      <p:ext uri="{BB962C8B-B14F-4D97-AF65-F5344CB8AC3E}">
        <p14:creationId xmlns:p14="http://schemas.microsoft.com/office/powerpoint/2010/main" val="144257697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BB6908-5D01-E4FF-44E6-4A67DD852B57}"/>
              </a:ext>
            </a:extLst>
          </p:cNvPr>
          <p:cNvSpPr>
            <a:spLocks noGrp="1"/>
          </p:cNvSpPr>
          <p:nvPr>
            <p:ph type="title"/>
          </p:nvPr>
        </p:nvSpPr>
        <p:spPr>
          <a:xfrm>
            <a:off x="462786" y="300638"/>
            <a:ext cx="10515600" cy="1325563"/>
          </a:xfrm>
        </p:spPr>
        <p:txBody>
          <a:bodyPr>
            <a:normAutofit/>
          </a:bodyPr>
          <a:lstStyle/>
          <a:p>
            <a:r>
              <a:rPr lang="en-US" sz="3600" b="1" dirty="0">
                <a:latin typeface="Calibri  "/>
              </a:rPr>
              <a:t>Cerebellar infiltration and accumulation resulting in Purkinje cell loss</a:t>
            </a:r>
          </a:p>
        </p:txBody>
      </p:sp>
      <p:cxnSp>
        <p:nvCxnSpPr>
          <p:cNvPr id="24" name="Straight Connector 23">
            <a:extLst>
              <a:ext uri="{FF2B5EF4-FFF2-40B4-BE49-F238E27FC236}">
                <a16:creationId xmlns:a16="http://schemas.microsoft.com/office/drawing/2014/main" id="{A7DF14D5-706F-4258-CEF5-61679F3CFC09}"/>
              </a:ext>
            </a:extLst>
          </p:cNvPr>
          <p:cNvCxnSpPr>
            <a:cxnSpLocks noChangeAspect="1"/>
          </p:cNvCxnSpPr>
          <p:nvPr/>
        </p:nvCxnSpPr>
        <p:spPr>
          <a:xfrm>
            <a:off x="9139128" y="6545953"/>
            <a:ext cx="564177" cy="1"/>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sp>
        <p:nvSpPr>
          <p:cNvPr id="25" name="TextBox 24">
            <a:extLst>
              <a:ext uri="{FF2B5EF4-FFF2-40B4-BE49-F238E27FC236}">
                <a16:creationId xmlns:a16="http://schemas.microsoft.com/office/drawing/2014/main" id="{4C3D374B-9675-71F6-F798-E5A97CAD03D9}"/>
              </a:ext>
            </a:extLst>
          </p:cNvPr>
          <p:cNvSpPr txBox="1">
            <a:spLocks noChangeAspect="1"/>
          </p:cNvSpPr>
          <p:nvPr/>
        </p:nvSpPr>
        <p:spPr>
          <a:xfrm>
            <a:off x="8992829" y="6179976"/>
            <a:ext cx="1104364" cy="369332"/>
          </a:xfrm>
          <a:prstGeom prst="rect">
            <a:avLst/>
          </a:prstGeom>
          <a:noFill/>
        </p:spPr>
        <p:txBody>
          <a:bodyPr wrap="square" rtlCol="0">
            <a:spAutoFit/>
          </a:bodyPr>
          <a:lstStyle/>
          <a:p>
            <a:r>
              <a:rPr lang="en-US" b="1" dirty="0">
                <a:solidFill>
                  <a:schemeClr val="bg1"/>
                </a:solidFill>
              </a:rPr>
              <a:t>100</a:t>
            </a:r>
            <a:r>
              <a:rPr lang="el-GR" b="1" dirty="0">
                <a:solidFill>
                  <a:schemeClr val="bg1"/>
                </a:solidFill>
              </a:rPr>
              <a:t>μ</a:t>
            </a:r>
            <a:r>
              <a:rPr lang="en-US" b="1" dirty="0">
                <a:solidFill>
                  <a:schemeClr val="bg1"/>
                </a:solidFill>
              </a:rPr>
              <a:t>M</a:t>
            </a:r>
          </a:p>
        </p:txBody>
      </p:sp>
      <p:pic>
        <p:nvPicPr>
          <p:cNvPr id="26" name="Picture 25">
            <a:extLst>
              <a:ext uri="{FF2B5EF4-FFF2-40B4-BE49-F238E27FC236}">
                <a16:creationId xmlns:a16="http://schemas.microsoft.com/office/drawing/2014/main" id="{1AD89E4E-02DD-FDF0-0037-E7847D61A8E7}"/>
              </a:ext>
            </a:extLst>
          </p:cNvPr>
          <p:cNvPicPr>
            <a:picLocks noChangeAspect="1"/>
          </p:cNvPicPr>
          <p:nvPr/>
        </p:nvPicPr>
        <p:blipFill>
          <a:blip r:embed="rId3"/>
          <a:srcRect l="73891"/>
          <a:stretch/>
        </p:blipFill>
        <p:spPr>
          <a:xfrm>
            <a:off x="7199290" y="2255875"/>
            <a:ext cx="2447452" cy="3320677"/>
          </a:xfrm>
          <a:prstGeom prst="rect">
            <a:avLst/>
          </a:prstGeom>
        </p:spPr>
      </p:pic>
      <p:pic>
        <p:nvPicPr>
          <p:cNvPr id="28" name="Picture 27">
            <a:extLst>
              <a:ext uri="{FF2B5EF4-FFF2-40B4-BE49-F238E27FC236}">
                <a16:creationId xmlns:a16="http://schemas.microsoft.com/office/drawing/2014/main" id="{A421EE8A-3EA0-FC03-AE4C-82395D9EB85F}"/>
              </a:ext>
            </a:extLst>
          </p:cNvPr>
          <p:cNvPicPr>
            <a:picLocks noChangeAspect="1"/>
          </p:cNvPicPr>
          <p:nvPr/>
        </p:nvPicPr>
        <p:blipFill>
          <a:blip r:embed="rId4">
            <a:extLst>
              <a:ext uri="{BEBA8EAE-BF5A-486C-A8C5-ECC9F3942E4B}">
                <a14:imgProps xmlns:a14="http://schemas.microsoft.com/office/drawing/2010/main">
                  <a14:imgLayer r:embed="rId5">
                    <a14:imgEffect>
                      <a14:sharpenSoften amount="25000"/>
                    </a14:imgEffect>
                    <a14:imgEffect>
                      <a14:brightnessContrast bright="20000"/>
                    </a14:imgEffect>
                  </a14:imgLayer>
                </a14:imgProps>
              </a:ext>
            </a:extLst>
          </a:blip>
          <a:srcRect r="32818"/>
          <a:stretch/>
        </p:blipFill>
        <p:spPr>
          <a:xfrm>
            <a:off x="251378" y="2270677"/>
            <a:ext cx="6899994" cy="3638356"/>
          </a:xfrm>
          <a:prstGeom prst="rect">
            <a:avLst/>
          </a:prstGeom>
        </p:spPr>
      </p:pic>
      <p:pic>
        <p:nvPicPr>
          <p:cNvPr id="4" name="Picture 3">
            <a:extLst>
              <a:ext uri="{FF2B5EF4-FFF2-40B4-BE49-F238E27FC236}">
                <a16:creationId xmlns:a16="http://schemas.microsoft.com/office/drawing/2014/main" id="{163AA4B6-F487-D952-5D15-A08D450489EB}"/>
              </a:ext>
            </a:extLst>
          </p:cNvPr>
          <p:cNvPicPr>
            <a:picLocks noChangeAspect="1"/>
          </p:cNvPicPr>
          <p:nvPr/>
        </p:nvPicPr>
        <p:blipFill>
          <a:blip r:embed="rId6"/>
          <a:stretch>
            <a:fillRect/>
          </a:stretch>
        </p:blipFill>
        <p:spPr>
          <a:xfrm>
            <a:off x="9703305" y="2229625"/>
            <a:ext cx="2102664" cy="1896809"/>
          </a:xfrm>
          <a:prstGeom prst="rect">
            <a:avLst/>
          </a:prstGeom>
        </p:spPr>
      </p:pic>
      <p:sp>
        <p:nvSpPr>
          <p:cNvPr id="5" name="TextBox 4">
            <a:extLst>
              <a:ext uri="{FF2B5EF4-FFF2-40B4-BE49-F238E27FC236}">
                <a16:creationId xmlns:a16="http://schemas.microsoft.com/office/drawing/2014/main" id="{BE80F446-45E4-5C40-6CDB-0549D7B0FBE1}"/>
              </a:ext>
            </a:extLst>
          </p:cNvPr>
          <p:cNvSpPr txBox="1"/>
          <p:nvPr/>
        </p:nvSpPr>
        <p:spPr>
          <a:xfrm>
            <a:off x="8374473" y="6546070"/>
            <a:ext cx="3801682" cy="307777"/>
          </a:xfrm>
          <a:prstGeom prst="rect">
            <a:avLst/>
          </a:prstGeom>
          <a:noFill/>
        </p:spPr>
        <p:txBody>
          <a:bodyPr wrap="none" rtlCol="0">
            <a:spAutoFit/>
          </a:bodyPr>
          <a:lstStyle/>
          <a:p>
            <a:r>
              <a:rPr lang="en-US" sz="1400" dirty="0"/>
              <a:t>Martin-</a:t>
            </a:r>
            <a:r>
              <a:rPr lang="en-US" sz="1400" dirty="0" err="1"/>
              <a:t>Duverneuil</a:t>
            </a:r>
            <a:r>
              <a:rPr lang="en-US" sz="1400" dirty="0"/>
              <a:t> et al </a:t>
            </a:r>
            <a:r>
              <a:rPr lang="en-US" sz="1400" i="1" dirty="0"/>
              <a:t>European Radiology </a:t>
            </a:r>
            <a:r>
              <a:rPr lang="en-US" sz="1400" dirty="0"/>
              <a:t>2006</a:t>
            </a:r>
          </a:p>
        </p:txBody>
      </p:sp>
      <p:pic>
        <p:nvPicPr>
          <p:cNvPr id="7" name="Picture 6">
            <a:extLst>
              <a:ext uri="{FF2B5EF4-FFF2-40B4-BE49-F238E27FC236}">
                <a16:creationId xmlns:a16="http://schemas.microsoft.com/office/drawing/2014/main" id="{11847769-3152-B1E1-87E0-6B90A60DBA83}"/>
              </a:ext>
            </a:extLst>
          </p:cNvPr>
          <p:cNvPicPr>
            <a:picLocks noChangeAspect="1"/>
          </p:cNvPicPr>
          <p:nvPr/>
        </p:nvPicPr>
        <p:blipFill>
          <a:blip r:embed="rId7"/>
          <a:stretch>
            <a:fillRect/>
          </a:stretch>
        </p:blipFill>
        <p:spPr>
          <a:xfrm>
            <a:off x="9655436" y="4172303"/>
            <a:ext cx="2153319" cy="1534619"/>
          </a:xfrm>
          <a:prstGeom prst="rect">
            <a:avLst/>
          </a:prstGeom>
        </p:spPr>
      </p:pic>
      <p:sp>
        <p:nvSpPr>
          <p:cNvPr id="8" name="TextBox 7">
            <a:extLst>
              <a:ext uri="{FF2B5EF4-FFF2-40B4-BE49-F238E27FC236}">
                <a16:creationId xmlns:a16="http://schemas.microsoft.com/office/drawing/2014/main" id="{948E58AD-7EF0-FA85-1626-48D47B5FBAB9}"/>
              </a:ext>
            </a:extLst>
          </p:cNvPr>
          <p:cNvSpPr txBox="1"/>
          <p:nvPr/>
        </p:nvSpPr>
        <p:spPr>
          <a:xfrm>
            <a:off x="10331628" y="6364642"/>
            <a:ext cx="1754968" cy="307777"/>
          </a:xfrm>
          <a:prstGeom prst="rect">
            <a:avLst/>
          </a:prstGeom>
          <a:noFill/>
        </p:spPr>
        <p:txBody>
          <a:bodyPr wrap="none" rtlCol="0">
            <a:spAutoFit/>
          </a:bodyPr>
          <a:lstStyle/>
          <a:p>
            <a:r>
              <a:rPr lang="en-US" sz="1400" dirty="0" err="1"/>
              <a:t>Grois</a:t>
            </a:r>
            <a:r>
              <a:rPr lang="en-US" sz="1400" dirty="0"/>
              <a:t> et al </a:t>
            </a:r>
            <a:r>
              <a:rPr lang="en-US" sz="1400" i="1" dirty="0"/>
              <a:t>Brain</a:t>
            </a:r>
            <a:r>
              <a:rPr lang="en-US" sz="1400" dirty="0"/>
              <a:t> 2005</a:t>
            </a:r>
          </a:p>
        </p:txBody>
      </p:sp>
      <p:sp>
        <p:nvSpPr>
          <p:cNvPr id="3" name="TextBox 2">
            <a:extLst>
              <a:ext uri="{FF2B5EF4-FFF2-40B4-BE49-F238E27FC236}">
                <a16:creationId xmlns:a16="http://schemas.microsoft.com/office/drawing/2014/main" id="{DADF5A1A-6417-2E48-51AE-740C280BFB2A}"/>
              </a:ext>
            </a:extLst>
          </p:cNvPr>
          <p:cNvSpPr txBox="1"/>
          <p:nvPr/>
        </p:nvSpPr>
        <p:spPr>
          <a:xfrm>
            <a:off x="0" y="6500019"/>
            <a:ext cx="2466509" cy="307777"/>
          </a:xfrm>
          <a:prstGeom prst="rect">
            <a:avLst/>
          </a:prstGeom>
          <a:noFill/>
        </p:spPr>
        <p:txBody>
          <a:bodyPr wrap="none" rtlCol="0">
            <a:spAutoFit/>
          </a:bodyPr>
          <a:lstStyle/>
          <a:p>
            <a:r>
              <a:rPr lang="en-US" sz="1400" dirty="0">
                <a:solidFill>
                  <a:schemeClr val="tx2">
                    <a:lumMod val="50000"/>
                  </a:schemeClr>
                </a:solidFill>
              </a:rPr>
              <a:t>Rajamanickam et al </a:t>
            </a:r>
            <a:r>
              <a:rPr lang="en-US" sz="1400" i="1" dirty="0">
                <a:solidFill>
                  <a:schemeClr val="tx2">
                    <a:lumMod val="50000"/>
                  </a:schemeClr>
                </a:solidFill>
              </a:rPr>
              <a:t>Blood</a:t>
            </a:r>
            <a:r>
              <a:rPr lang="en-US" sz="1400" dirty="0">
                <a:solidFill>
                  <a:schemeClr val="tx2">
                    <a:lumMod val="50000"/>
                  </a:schemeClr>
                </a:solidFill>
              </a:rPr>
              <a:t> 2026</a:t>
            </a:r>
          </a:p>
        </p:txBody>
      </p:sp>
    </p:spTree>
    <p:extLst>
      <p:ext uri="{BB962C8B-B14F-4D97-AF65-F5344CB8AC3E}">
        <p14:creationId xmlns:p14="http://schemas.microsoft.com/office/powerpoint/2010/main" val="21343607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4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CC1E9D-46A1-4B64-9C16-E625834EEF13}"/>
              </a:ext>
            </a:extLst>
          </p:cNvPr>
          <p:cNvSpPr>
            <a:spLocks noGrp="1"/>
          </p:cNvSpPr>
          <p:nvPr>
            <p:ph type="title"/>
          </p:nvPr>
        </p:nvSpPr>
        <p:spPr/>
        <p:txBody>
          <a:bodyPr>
            <a:normAutofit/>
          </a:bodyPr>
          <a:lstStyle/>
          <a:p>
            <a:r>
              <a:rPr lang="en-US" sz="4000" b="1" dirty="0">
                <a:latin typeface="+mn-lt"/>
              </a:rPr>
              <a:t>BRAFV600E myeloid cells cause BBB disruption </a:t>
            </a:r>
          </a:p>
        </p:txBody>
      </p:sp>
      <p:grpSp>
        <p:nvGrpSpPr>
          <p:cNvPr id="4" name="Group 3">
            <a:extLst>
              <a:ext uri="{FF2B5EF4-FFF2-40B4-BE49-F238E27FC236}">
                <a16:creationId xmlns:a16="http://schemas.microsoft.com/office/drawing/2014/main" id="{647CE168-6739-FF18-92C2-3DAB10253A04}"/>
              </a:ext>
            </a:extLst>
          </p:cNvPr>
          <p:cNvGrpSpPr>
            <a:grpSpLocks noChangeAspect="1"/>
          </p:cNvGrpSpPr>
          <p:nvPr/>
        </p:nvGrpSpPr>
        <p:grpSpPr>
          <a:xfrm>
            <a:off x="910400" y="1825634"/>
            <a:ext cx="4084932" cy="3560723"/>
            <a:chOff x="15486624" y="23660368"/>
            <a:chExt cx="1881420" cy="1527749"/>
          </a:xfrm>
        </p:grpSpPr>
        <p:grpSp>
          <p:nvGrpSpPr>
            <p:cNvPr id="5" name="Group 4">
              <a:extLst>
                <a:ext uri="{FF2B5EF4-FFF2-40B4-BE49-F238E27FC236}">
                  <a16:creationId xmlns:a16="http://schemas.microsoft.com/office/drawing/2014/main" id="{721A6974-F75E-A0DD-8E6C-2D0DD4F2C6FC}"/>
                </a:ext>
              </a:extLst>
            </p:cNvPr>
            <p:cNvGrpSpPr/>
            <p:nvPr/>
          </p:nvGrpSpPr>
          <p:grpSpPr>
            <a:xfrm>
              <a:off x="15510556" y="23660368"/>
              <a:ext cx="1857488" cy="1345067"/>
              <a:chOff x="849085" y="529372"/>
              <a:chExt cx="3657600" cy="2743200"/>
            </a:xfrm>
          </p:grpSpPr>
          <p:pic>
            <p:nvPicPr>
              <p:cNvPr id="8" name="Picture 7">
                <a:extLst>
                  <a:ext uri="{FF2B5EF4-FFF2-40B4-BE49-F238E27FC236}">
                    <a16:creationId xmlns:a16="http://schemas.microsoft.com/office/drawing/2014/main" id="{91F4D9D2-B3CE-89DD-8360-D07991A7637C}"/>
                  </a:ext>
                </a:extLst>
              </p:cNvPr>
              <p:cNvPicPr>
                <a:picLocks noChangeAspect="1"/>
              </p:cNvPicPr>
              <p:nvPr/>
            </p:nvPicPr>
            <p:blipFill>
              <a:blip r:embed="rId2">
                <a:extLst>
                  <a:ext uri="{BEBA8EAE-BF5A-486C-A8C5-ECC9F3942E4B}">
                    <a14:imgProps xmlns:a14="http://schemas.microsoft.com/office/drawing/2010/main">
                      <a14:imgLayer r:embed="rId3">
                        <a14:imgEffect>
                          <a14:brightnessContrast bright="20000" contrast="-20000"/>
                        </a14:imgEffect>
                      </a14:imgLayer>
                    </a14:imgProps>
                  </a:ext>
                  <a:ext uri="{28A0092B-C50C-407E-A947-70E740481C1C}">
                    <a14:useLocalDpi xmlns:a14="http://schemas.microsoft.com/office/drawing/2010/main" val="0"/>
                  </a:ext>
                </a:extLst>
              </a:blip>
              <a:stretch>
                <a:fillRect/>
              </a:stretch>
            </p:blipFill>
            <p:spPr>
              <a:xfrm>
                <a:off x="849085" y="529372"/>
                <a:ext cx="3657600" cy="2743200"/>
              </a:xfrm>
              <a:prstGeom prst="rect">
                <a:avLst/>
              </a:prstGeom>
            </p:spPr>
          </p:pic>
          <p:cxnSp>
            <p:nvCxnSpPr>
              <p:cNvPr id="9" name="Straight Arrow Connector 8">
                <a:extLst>
                  <a:ext uri="{FF2B5EF4-FFF2-40B4-BE49-F238E27FC236}">
                    <a16:creationId xmlns:a16="http://schemas.microsoft.com/office/drawing/2014/main" id="{086BDD79-4971-0BDB-7DD5-9050C2CBD183}"/>
                  </a:ext>
                </a:extLst>
              </p:cNvPr>
              <p:cNvCxnSpPr/>
              <p:nvPr/>
            </p:nvCxnSpPr>
            <p:spPr>
              <a:xfrm flipH="1" flipV="1">
                <a:off x="2186144" y="1487758"/>
                <a:ext cx="91440" cy="91440"/>
              </a:xfrm>
              <a:prstGeom prst="straightConnector1">
                <a:avLst/>
              </a:prstGeom>
              <a:ln w="9525" cap="flat" cmpd="sng" algn="ctr">
                <a:solidFill>
                  <a:schemeClr val="dk1"/>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grpSp>
        <p:sp>
          <p:nvSpPr>
            <p:cNvPr id="6" name="TextBox 5">
              <a:extLst>
                <a:ext uri="{FF2B5EF4-FFF2-40B4-BE49-F238E27FC236}">
                  <a16:creationId xmlns:a16="http://schemas.microsoft.com/office/drawing/2014/main" id="{2DD454CD-4DCF-7C67-BF5B-648729DD2E9E}"/>
                </a:ext>
              </a:extLst>
            </p:cNvPr>
            <p:cNvSpPr txBox="1"/>
            <p:nvPr/>
          </p:nvSpPr>
          <p:spPr>
            <a:xfrm>
              <a:off x="15486624" y="24990037"/>
              <a:ext cx="1013839" cy="198080"/>
            </a:xfrm>
            <a:prstGeom prst="rect">
              <a:avLst/>
            </a:prstGeom>
            <a:noFill/>
          </p:spPr>
          <p:txBody>
            <a:bodyPr wrap="none" rtlCol="0">
              <a:spAutoFit/>
            </a:bodyPr>
            <a:lstStyle/>
            <a:p>
              <a:r>
                <a:rPr lang="en-US" sz="2400" b="1" dirty="0">
                  <a:latin typeface="Helvetica" panose="020B0604020202020204" pitchFamily="34" charset="0"/>
                  <a:cs typeface="Helvetica" panose="020B0604020202020204" pitchFamily="34" charset="0"/>
                </a:rPr>
                <a:t>Prussian blue</a:t>
              </a:r>
              <a:endParaRPr lang="en-SG" sz="2400" b="1" dirty="0">
                <a:latin typeface="Helvetica" panose="020B0604020202020204" pitchFamily="34" charset="0"/>
                <a:cs typeface="Helvetica" panose="020B0604020202020204" pitchFamily="34" charset="0"/>
              </a:endParaRPr>
            </a:p>
          </p:txBody>
        </p:sp>
        <p:sp>
          <p:nvSpPr>
            <p:cNvPr id="7" name="TextBox 6">
              <a:extLst>
                <a:ext uri="{FF2B5EF4-FFF2-40B4-BE49-F238E27FC236}">
                  <a16:creationId xmlns:a16="http://schemas.microsoft.com/office/drawing/2014/main" id="{483ED2C9-B52E-2270-ECDD-C4F34EEE7E0D}"/>
                </a:ext>
              </a:extLst>
            </p:cNvPr>
            <p:cNvSpPr txBox="1">
              <a:spLocks noChangeAspect="1"/>
            </p:cNvSpPr>
            <p:nvPr/>
          </p:nvSpPr>
          <p:spPr>
            <a:xfrm>
              <a:off x="15719004" y="24227916"/>
              <a:ext cx="1028922" cy="136375"/>
            </a:xfrm>
            <a:prstGeom prst="rect">
              <a:avLst/>
            </a:prstGeom>
            <a:noFill/>
          </p:spPr>
          <p:txBody>
            <a:bodyPr wrap="none" rtlCol="0">
              <a:spAutoFit/>
            </a:bodyPr>
            <a:lstStyle/>
            <a:p>
              <a:r>
                <a:rPr lang="en-US" sz="2400" b="1" dirty="0">
                  <a:latin typeface="Helvetica" panose="020B0604020202020204" pitchFamily="34" charset="0"/>
                  <a:cs typeface="Helvetica" panose="020B0604020202020204" pitchFamily="34" charset="0"/>
                </a:rPr>
                <a:t>Thalamic microbleed</a:t>
              </a:r>
              <a:endParaRPr lang="en-SG" sz="2400" b="1" dirty="0">
                <a:latin typeface="Helvetica" panose="020B0604020202020204" pitchFamily="34" charset="0"/>
                <a:cs typeface="Helvetica" panose="020B0604020202020204" pitchFamily="34" charset="0"/>
              </a:endParaRPr>
            </a:p>
          </p:txBody>
        </p:sp>
      </p:grpSp>
      <p:graphicFrame>
        <p:nvGraphicFramePr>
          <p:cNvPr id="10" name="Object 9">
            <a:extLst>
              <a:ext uri="{FF2B5EF4-FFF2-40B4-BE49-F238E27FC236}">
                <a16:creationId xmlns:a16="http://schemas.microsoft.com/office/drawing/2014/main" id="{D5266FBF-5D1F-89F2-15AC-3E3B610A1712}"/>
              </a:ext>
            </a:extLst>
          </p:cNvPr>
          <p:cNvGraphicFramePr>
            <a:graphicFrameLocks noChangeAspect="1"/>
          </p:cNvGraphicFramePr>
          <p:nvPr>
            <p:extLst>
              <p:ext uri="{D42A27DB-BD31-4B8C-83A1-F6EECF244321}">
                <p14:modId xmlns:p14="http://schemas.microsoft.com/office/powerpoint/2010/main" val="2817487599"/>
              </p:ext>
            </p:extLst>
          </p:nvPr>
        </p:nvGraphicFramePr>
        <p:xfrm>
          <a:off x="9293250" y="4078017"/>
          <a:ext cx="2520893" cy="2649201"/>
        </p:xfrm>
        <a:graphic>
          <a:graphicData uri="http://schemas.openxmlformats.org/presentationml/2006/ole">
            <mc:AlternateContent xmlns:mc="http://schemas.openxmlformats.org/markup-compatibility/2006">
              <mc:Choice xmlns:v="urn:schemas-microsoft-com:vml" Requires="v">
                <p:oleObj name="Acrobat Document" r:id="rId4" imgW="1371600" imgH="1441010" progId="Acrobat.Document.DC">
                  <p:embed/>
                </p:oleObj>
              </mc:Choice>
              <mc:Fallback>
                <p:oleObj name="Acrobat Document" r:id="rId4" imgW="1371600" imgH="1441010" progId="Acrobat.Document.DC">
                  <p:embed/>
                  <p:pic>
                    <p:nvPicPr>
                      <p:cNvPr id="10" name="Object 9">
                        <a:extLst>
                          <a:ext uri="{FF2B5EF4-FFF2-40B4-BE49-F238E27FC236}">
                            <a16:creationId xmlns:a16="http://schemas.microsoft.com/office/drawing/2014/main" id="{D5266FBF-5D1F-89F2-15AC-3E3B610A1712}"/>
                          </a:ext>
                        </a:extLst>
                      </p:cNvPr>
                      <p:cNvPicPr/>
                      <p:nvPr/>
                    </p:nvPicPr>
                    <p:blipFill>
                      <a:blip r:embed="rId5"/>
                      <a:stretch>
                        <a:fillRect/>
                      </a:stretch>
                    </p:blipFill>
                    <p:spPr>
                      <a:xfrm>
                        <a:off x="9293250" y="4078017"/>
                        <a:ext cx="2520893" cy="2649201"/>
                      </a:xfrm>
                      <a:prstGeom prst="rect">
                        <a:avLst/>
                      </a:prstGeom>
                    </p:spPr>
                  </p:pic>
                </p:oleObj>
              </mc:Fallback>
            </mc:AlternateContent>
          </a:graphicData>
        </a:graphic>
      </p:graphicFrame>
      <p:grpSp>
        <p:nvGrpSpPr>
          <p:cNvPr id="11" name="Group 10">
            <a:extLst>
              <a:ext uri="{FF2B5EF4-FFF2-40B4-BE49-F238E27FC236}">
                <a16:creationId xmlns:a16="http://schemas.microsoft.com/office/drawing/2014/main" id="{632660D5-5313-40F9-7D79-8E14E6E05182}"/>
              </a:ext>
            </a:extLst>
          </p:cNvPr>
          <p:cNvGrpSpPr/>
          <p:nvPr/>
        </p:nvGrpSpPr>
        <p:grpSpPr>
          <a:xfrm>
            <a:off x="5123214" y="1825624"/>
            <a:ext cx="3868386" cy="3134945"/>
            <a:chOff x="5968579" y="3145972"/>
            <a:chExt cx="3657600" cy="2743200"/>
          </a:xfrm>
        </p:grpSpPr>
        <p:pic>
          <p:nvPicPr>
            <p:cNvPr id="12" name="Picture 11">
              <a:extLst>
                <a:ext uri="{FF2B5EF4-FFF2-40B4-BE49-F238E27FC236}">
                  <a16:creationId xmlns:a16="http://schemas.microsoft.com/office/drawing/2014/main" id="{66F666DA-DB13-E02C-7DF1-E2B8D7A8A1E3}"/>
                </a:ext>
              </a:extLst>
            </p:cNvPr>
            <p:cNvPicPr>
              <a:picLocks noChangeAspect="1"/>
            </p:cNvPicPr>
            <p:nvPr/>
          </p:nvPicPr>
          <p:blipFill>
            <a:blip r:embed="rId6"/>
            <a:stretch>
              <a:fillRect/>
            </a:stretch>
          </p:blipFill>
          <p:spPr>
            <a:xfrm>
              <a:off x="5968579" y="3145972"/>
              <a:ext cx="3657600" cy="2743200"/>
            </a:xfrm>
            <a:prstGeom prst="rect">
              <a:avLst/>
            </a:prstGeom>
          </p:spPr>
        </p:pic>
        <p:cxnSp>
          <p:nvCxnSpPr>
            <p:cNvPr id="13" name="Straight Arrow Connector 12">
              <a:extLst>
                <a:ext uri="{FF2B5EF4-FFF2-40B4-BE49-F238E27FC236}">
                  <a16:creationId xmlns:a16="http://schemas.microsoft.com/office/drawing/2014/main" id="{7559E801-E292-1AD7-B81A-EA19DC1BBA24}"/>
                </a:ext>
              </a:extLst>
            </p:cNvPr>
            <p:cNvCxnSpPr/>
            <p:nvPr/>
          </p:nvCxnSpPr>
          <p:spPr>
            <a:xfrm flipH="1" flipV="1">
              <a:off x="7305633" y="4093471"/>
              <a:ext cx="91440" cy="91440"/>
            </a:xfrm>
            <a:prstGeom prst="straightConnector1">
              <a:avLst/>
            </a:prstGeom>
            <a:ln w="9525" cap="flat" cmpd="sng" algn="ctr">
              <a:solidFill>
                <a:schemeClr val="dk1"/>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cxnSp>
          <p:nvCxnSpPr>
            <p:cNvPr id="14" name="Straight Arrow Connector 13">
              <a:extLst>
                <a:ext uri="{FF2B5EF4-FFF2-40B4-BE49-F238E27FC236}">
                  <a16:creationId xmlns:a16="http://schemas.microsoft.com/office/drawing/2014/main" id="{8BA9A3E9-2FC6-DD62-2634-A8055086F21A}"/>
                </a:ext>
              </a:extLst>
            </p:cNvPr>
            <p:cNvCxnSpPr/>
            <p:nvPr/>
          </p:nvCxnSpPr>
          <p:spPr>
            <a:xfrm flipH="1" flipV="1">
              <a:off x="8633690" y="5421530"/>
              <a:ext cx="91440" cy="91440"/>
            </a:xfrm>
            <a:prstGeom prst="straightConnector1">
              <a:avLst/>
            </a:prstGeom>
            <a:ln w="9525" cap="flat" cmpd="sng" algn="ctr">
              <a:solidFill>
                <a:schemeClr val="dk1"/>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cxnSp>
          <p:nvCxnSpPr>
            <p:cNvPr id="15" name="Straight Arrow Connector 14">
              <a:extLst>
                <a:ext uri="{FF2B5EF4-FFF2-40B4-BE49-F238E27FC236}">
                  <a16:creationId xmlns:a16="http://schemas.microsoft.com/office/drawing/2014/main" id="{C0887A9A-747D-58DD-79BF-3CE24340D3D3}"/>
                </a:ext>
              </a:extLst>
            </p:cNvPr>
            <p:cNvCxnSpPr/>
            <p:nvPr/>
          </p:nvCxnSpPr>
          <p:spPr>
            <a:xfrm flipH="1" flipV="1">
              <a:off x="9112661" y="3647161"/>
              <a:ext cx="91440" cy="91440"/>
            </a:xfrm>
            <a:prstGeom prst="straightConnector1">
              <a:avLst/>
            </a:prstGeom>
            <a:ln w="9525" cap="flat" cmpd="sng" algn="ctr">
              <a:solidFill>
                <a:schemeClr val="dk1"/>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grpSp>
      <p:graphicFrame>
        <p:nvGraphicFramePr>
          <p:cNvPr id="16" name="Object 15">
            <a:extLst>
              <a:ext uri="{FF2B5EF4-FFF2-40B4-BE49-F238E27FC236}">
                <a16:creationId xmlns:a16="http://schemas.microsoft.com/office/drawing/2014/main" id="{2359357B-210F-C345-EC16-7B20415E26EB}"/>
              </a:ext>
            </a:extLst>
          </p:cNvPr>
          <p:cNvGraphicFramePr>
            <a:graphicFrameLocks noChangeAspect="1"/>
          </p:cNvGraphicFramePr>
          <p:nvPr>
            <p:extLst>
              <p:ext uri="{D42A27DB-BD31-4B8C-83A1-F6EECF244321}">
                <p14:modId xmlns:p14="http://schemas.microsoft.com/office/powerpoint/2010/main" val="1433803586"/>
              </p:ext>
            </p:extLst>
          </p:nvPr>
        </p:nvGraphicFramePr>
        <p:xfrm>
          <a:off x="9396395" y="1436590"/>
          <a:ext cx="2383881" cy="2570085"/>
        </p:xfrm>
        <a:graphic>
          <a:graphicData uri="http://schemas.openxmlformats.org/presentationml/2006/ole">
            <mc:AlternateContent xmlns:mc="http://schemas.openxmlformats.org/markup-compatibility/2006">
              <mc:Choice xmlns:v="urn:schemas-microsoft-com:vml" Requires="v">
                <p:oleObj name="Acrobat Document" r:id="rId7" imgW="1645920" imgH="1775120" progId="Acrobat.Document.DC">
                  <p:embed/>
                </p:oleObj>
              </mc:Choice>
              <mc:Fallback>
                <p:oleObj name="Acrobat Document" r:id="rId7" imgW="1645920" imgH="1775120" progId="Acrobat.Document.DC">
                  <p:embed/>
                  <p:pic>
                    <p:nvPicPr>
                      <p:cNvPr id="16" name="Object 15">
                        <a:extLst>
                          <a:ext uri="{FF2B5EF4-FFF2-40B4-BE49-F238E27FC236}">
                            <a16:creationId xmlns:a16="http://schemas.microsoft.com/office/drawing/2014/main" id="{2359357B-210F-C345-EC16-7B20415E26EB}"/>
                          </a:ext>
                        </a:extLst>
                      </p:cNvPr>
                      <p:cNvPicPr/>
                      <p:nvPr/>
                    </p:nvPicPr>
                    <p:blipFill>
                      <a:blip r:embed="rId8"/>
                      <a:stretch>
                        <a:fillRect/>
                      </a:stretch>
                    </p:blipFill>
                    <p:spPr>
                      <a:xfrm>
                        <a:off x="9396395" y="1436590"/>
                        <a:ext cx="2383881" cy="2570085"/>
                      </a:xfrm>
                      <a:prstGeom prst="rect">
                        <a:avLst/>
                      </a:prstGeom>
                    </p:spPr>
                  </p:pic>
                </p:oleObj>
              </mc:Fallback>
            </mc:AlternateContent>
          </a:graphicData>
        </a:graphic>
      </p:graphicFrame>
    </p:spTree>
    <p:extLst>
      <p:ext uri="{BB962C8B-B14F-4D97-AF65-F5344CB8AC3E}">
        <p14:creationId xmlns:p14="http://schemas.microsoft.com/office/powerpoint/2010/main" val="193182821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FA026272-C50E-6A74-7493-600A361FAC68}"/>
              </a:ext>
            </a:extLst>
          </p:cNvPr>
          <p:cNvPicPr>
            <a:picLocks noChangeAspect="1"/>
          </p:cNvPicPr>
          <p:nvPr/>
        </p:nvPicPr>
        <p:blipFill>
          <a:blip r:embed="rId3">
            <a:extLst>
              <a:ext uri="{28A0092B-C50C-407E-A947-70E740481C1C}">
                <a14:useLocalDpi xmlns:a14="http://schemas.microsoft.com/office/drawing/2010/main" val="0"/>
              </a:ext>
            </a:extLst>
          </a:blip>
          <a:srcRect l="4769" t="5695" r="13133" b="11520"/>
          <a:stretch>
            <a:fillRect/>
          </a:stretch>
        </p:blipFill>
        <p:spPr>
          <a:xfrm>
            <a:off x="9847519" y="1902279"/>
            <a:ext cx="1721919" cy="1846380"/>
          </a:xfrm>
          <a:prstGeom prst="rect">
            <a:avLst/>
          </a:prstGeom>
        </p:spPr>
      </p:pic>
      <p:pic>
        <p:nvPicPr>
          <p:cNvPr id="1026" name="Picture 2" descr="Welcome to Taiwan Mouse Clinic">
            <a:extLst>
              <a:ext uri="{FF2B5EF4-FFF2-40B4-BE49-F238E27FC236}">
                <a16:creationId xmlns:a16="http://schemas.microsoft.com/office/drawing/2014/main" id="{63D7237A-7F34-8151-3B2C-166FC930191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61935" y="4229961"/>
            <a:ext cx="2002374" cy="1857164"/>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a:extLst>
              <a:ext uri="{FF2B5EF4-FFF2-40B4-BE49-F238E27FC236}">
                <a16:creationId xmlns:a16="http://schemas.microsoft.com/office/drawing/2014/main" id="{88FF2981-D3AC-E2B2-311D-1D30A8E1EF7E}"/>
              </a:ext>
            </a:extLst>
          </p:cNvPr>
          <p:cNvPicPr>
            <a:picLocks noChangeAspect="1"/>
          </p:cNvPicPr>
          <p:nvPr/>
        </p:nvPicPr>
        <p:blipFill>
          <a:blip r:embed="rId5"/>
          <a:srcRect t="10052" r="41532"/>
          <a:stretch>
            <a:fillRect/>
          </a:stretch>
        </p:blipFill>
        <p:spPr>
          <a:xfrm>
            <a:off x="4610539" y="4229961"/>
            <a:ext cx="2605961" cy="1794687"/>
          </a:xfrm>
          <a:prstGeom prst="rect">
            <a:avLst/>
          </a:prstGeom>
        </p:spPr>
      </p:pic>
      <p:pic>
        <p:nvPicPr>
          <p:cNvPr id="13" name="Picture 12">
            <a:extLst>
              <a:ext uri="{FF2B5EF4-FFF2-40B4-BE49-F238E27FC236}">
                <a16:creationId xmlns:a16="http://schemas.microsoft.com/office/drawing/2014/main" id="{69603B2B-8393-EF66-2904-35FD3BA607D8}"/>
              </a:ext>
            </a:extLst>
          </p:cNvPr>
          <p:cNvPicPr>
            <a:picLocks noChangeAspect="1"/>
          </p:cNvPicPr>
          <p:nvPr/>
        </p:nvPicPr>
        <p:blipFill>
          <a:blip r:embed="rId6"/>
          <a:stretch>
            <a:fillRect/>
          </a:stretch>
        </p:blipFill>
        <p:spPr>
          <a:xfrm>
            <a:off x="8423114" y="1717076"/>
            <a:ext cx="1111253" cy="2298488"/>
          </a:xfrm>
          <a:prstGeom prst="rect">
            <a:avLst/>
          </a:prstGeom>
        </p:spPr>
      </p:pic>
      <p:sp>
        <p:nvSpPr>
          <p:cNvPr id="14" name="TextBox 13">
            <a:extLst>
              <a:ext uri="{FF2B5EF4-FFF2-40B4-BE49-F238E27FC236}">
                <a16:creationId xmlns:a16="http://schemas.microsoft.com/office/drawing/2014/main" id="{FA5301EB-500D-7557-F0ED-06206E15906E}"/>
              </a:ext>
            </a:extLst>
          </p:cNvPr>
          <p:cNvSpPr txBox="1"/>
          <p:nvPr/>
        </p:nvSpPr>
        <p:spPr>
          <a:xfrm>
            <a:off x="502170" y="206929"/>
            <a:ext cx="11249299" cy="646331"/>
          </a:xfrm>
          <a:prstGeom prst="rect">
            <a:avLst/>
          </a:prstGeom>
          <a:noFill/>
        </p:spPr>
        <p:txBody>
          <a:bodyPr wrap="square" rtlCol="0">
            <a:spAutoFit/>
          </a:bodyPr>
          <a:lstStyle/>
          <a:p>
            <a:r>
              <a:rPr lang="en-US" sz="3600" b="1" dirty="0">
                <a:cs typeface="Helvetica"/>
              </a:rPr>
              <a:t>Motor impairments in human histiocytosis engrafted mice</a:t>
            </a:r>
            <a:endParaRPr lang="en-SG" sz="3600" b="1" dirty="0">
              <a:cs typeface="Helvetica"/>
            </a:endParaRPr>
          </a:p>
        </p:txBody>
      </p:sp>
      <p:sp>
        <p:nvSpPr>
          <p:cNvPr id="15" name="TextBox 14">
            <a:extLst>
              <a:ext uri="{FF2B5EF4-FFF2-40B4-BE49-F238E27FC236}">
                <a16:creationId xmlns:a16="http://schemas.microsoft.com/office/drawing/2014/main" id="{7A39C106-966E-1AAC-9175-00B1BBC799B0}"/>
              </a:ext>
            </a:extLst>
          </p:cNvPr>
          <p:cNvSpPr txBox="1"/>
          <p:nvPr/>
        </p:nvSpPr>
        <p:spPr>
          <a:xfrm>
            <a:off x="1423828" y="1191672"/>
            <a:ext cx="1438242" cy="461665"/>
          </a:xfrm>
          <a:prstGeom prst="rect">
            <a:avLst/>
          </a:prstGeom>
          <a:noFill/>
        </p:spPr>
        <p:txBody>
          <a:bodyPr wrap="square" rtlCol="0">
            <a:spAutoFit/>
          </a:bodyPr>
          <a:lstStyle/>
          <a:p>
            <a:pPr algn="ctr"/>
            <a:r>
              <a:rPr lang="en-US" sz="2400" b="1" dirty="0">
                <a:latin typeface="Helvetica"/>
                <a:cs typeface="Helvetica"/>
              </a:rPr>
              <a:t>Rotarod</a:t>
            </a:r>
            <a:endParaRPr lang="en-SG" sz="2400" b="1" dirty="0">
              <a:latin typeface="Helvetica"/>
              <a:cs typeface="Helvetica"/>
            </a:endParaRPr>
          </a:p>
        </p:txBody>
      </p:sp>
      <p:sp>
        <p:nvSpPr>
          <p:cNvPr id="16" name="TextBox 15">
            <a:extLst>
              <a:ext uri="{FF2B5EF4-FFF2-40B4-BE49-F238E27FC236}">
                <a16:creationId xmlns:a16="http://schemas.microsoft.com/office/drawing/2014/main" id="{E2E4D7F6-F084-A2AE-DCCF-F82A9B601EED}"/>
              </a:ext>
            </a:extLst>
          </p:cNvPr>
          <p:cNvSpPr txBox="1"/>
          <p:nvPr/>
        </p:nvSpPr>
        <p:spPr>
          <a:xfrm>
            <a:off x="4466998" y="1205442"/>
            <a:ext cx="2387845" cy="461665"/>
          </a:xfrm>
          <a:prstGeom prst="rect">
            <a:avLst/>
          </a:prstGeom>
          <a:noFill/>
        </p:spPr>
        <p:txBody>
          <a:bodyPr wrap="square" rtlCol="0">
            <a:spAutoFit/>
          </a:bodyPr>
          <a:lstStyle/>
          <a:p>
            <a:pPr algn="ctr"/>
            <a:r>
              <a:rPr lang="en-US" sz="2400" b="1" dirty="0">
                <a:latin typeface="Helvetica"/>
                <a:cs typeface="Helvetica"/>
              </a:rPr>
              <a:t>Limb clasping</a:t>
            </a:r>
            <a:endParaRPr lang="en-SG" sz="2400" b="1" dirty="0">
              <a:latin typeface="Helvetica"/>
              <a:cs typeface="Helvetica"/>
            </a:endParaRPr>
          </a:p>
        </p:txBody>
      </p:sp>
      <p:sp>
        <p:nvSpPr>
          <p:cNvPr id="17" name="TextBox 16">
            <a:extLst>
              <a:ext uri="{FF2B5EF4-FFF2-40B4-BE49-F238E27FC236}">
                <a16:creationId xmlns:a16="http://schemas.microsoft.com/office/drawing/2014/main" id="{C06F81E6-A35A-6DEB-C917-3679D80E60CB}"/>
              </a:ext>
            </a:extLst>
          </p:cNvPr>
          <p:cNvSpPr txBox="1"/>
          <p:nvPr/>
        </p:nvSpPr>
        <p:spPr>
          <a:xfrm>
            <a:off x="8286127" y="1205443"/>
            <a:ext cx="2387845" cy="461665"/>
          </a:xfrm>
          <a:prstGeom prst="rect">
            <a:avLst/>
          </a:prstGeom>
          <a:noFill/>
        </p:spPr>
        <p:txBody>
          <a:bodyPr wrap="square" rtlCol="0">
            <a:spAutoFit/>
          </a:bodyPr>
          <a:lstStyle/>
          <a:p>
            <a:pPr algn="ctr"/>
            <a:r>
              <a:rPr lang="en-US" sz="2400" b="1" dirty="0">
                <a:latin typeface="Helvetica"/>
                <a:cs typeface="Helvetica"/>
              </a:rPr>
              <a:t>Gait analysis</a:t>
            </a:r>
            <a:endParaRPr lang="en-SG" sz="2400" b="1" dirty="0">
              <a:latin typeface="Helvetica"/>
              <a:cs typeface="Helvetica"/>
            </a:endParaRPr>
          </a:p>
        </p:txBody>
      </p:sp>
      <p:pic>
        <p:nvPicPr>
          <p:cNvPr id="3" name="Picture 2">
            <a:extLst>
              <a:ext uri="{FF2B5EF4-FFF2-40B4-BE49-F238E27FC236}">
                <a16:creationId xmlns:a16="http://schemas.microsoft.com/office/drawing/2014/main" id="{6A6ACC43-2EF8-C32E-14D7-8EAD02BC0AD7}"/>
              </a:ext>
            </a:extLst>
          </p:cNvPr>
          <p:cNvPicPr>
            <a:picLocks noChangeAspect="1"/>
          </p:cNvPicPr>
          <p:nvPr/>
        </p:nvPicPr>
        <p:blipFill>
          <a:blip r:embed="rId7"/>
          <a:stretch>
            <a:fillRect/>
          </a:stretch>
        </p:blipFill>
        <p:spPr>
          <a:xfrm>
            <a:off x="7665169" y="4212604"/>
            <a:ext cx="3904270" cy="2456619"/>
          </a:xfrm>
          <a:prstGeom prst="rect">
            <a:avLst/>
          </a:prstGeom>
        </p:spPr>
      </p:pic>
      <p:sp>
        <p:nvSpPr>
          <p:cNvPr id="4" name="TextBox 3">
            <a:extLst>
              <a:ext uri="{FF2B5EF4-FFF2-40B4-BE49-F238E27FC236}">
                <a16:creationId xmlns:a16="http://schemas.microsoft.com/office/drawing/2014/main" id="{5C642D3B-479A-C0AF-CE00-866185A68136}"/>
              </a:ext>
            </a:extLst>
          </p:cNvPr>
          <p:cNvSpPr txBox="1"/>
          <p:nvPr/>
        </p:nvSpPr>
        <p:spPr>
          <a:xfrm>
            <a:off x="0" y="6515334"/>
            <a:ext cx="2466509" cy="307777"/>
          </a:xfrm>
          <a:prstGeom prst="rect">
            <a:avLst/>
          </a:prstGeom>
          <a:noFill/>
        </p:spPr>
        <p:txBody>
          <a:bodyPr wrap="none" rtlCol="0">
            <a:spAutoFit/>
          </a:bodyPr>
          <a:lstStyle/>
          <a:p>
            <a:r>
              <a:rPr lang="en-US" sz="1400" dirty="0">
                <a:solidFill>
                  <a:schemeClr val="tx2">
                    <a:lumMod val="50000"/>
                  </a:schemeClr>
                </a:solidFill>
              </a:rPr>
              <a:t>Rajamanickam et al </a:t>
            </a:r>
            <a:r>
              <a:rPr lang="en-US" sz="1400" i="1" dirty="0">
                <a:solidFill>
                  <a:schemeClr val="tx2">
                    <a:lumMod val="50000"/>
                  </a:schemeClr>
                </a:solidFill>
              </a:rPr>
              <a:t>Blood</a:t>
            </a:r>
            <a:r>
              <a:rPr lang="en-US" sz="1400" dirty="0">
                <a:solidFill>
                  <a:schemeClr val="tx2">
                    <a:lumMod val="50000"/>
                  </a:schemeClr>
                </a:solidFill>
              </a:rPr>
              <a:t> 2026</a:t>
            </a:r>
          </a:p>
        </p:txBody>
      </p:sp>
      <p:pic>
        <p:nvPicPr>
          <p:cNvPr id="6" name="Picture 5">
            <a:extLst>
              <a:ext uri="{FF2B5EF4-FFF2-40B4-BE49-F238E27FC236}">
                <a16:creationId xmlns:a16="http://schemas.microsoft.com/office/drawing/2014/main" id="{3F31F154-4D98-0C8F-EC3A-2B81F1EF0796}"/>
              </a:ext>
            </a:extLst>
          </p:cNvPr>
          <p:cNvPicPr>
            <a:picLocks noChangeAspect="1"/>
          </p:cNvPicPr>
          <p:nvPr/>
        </p:nvPicPr>
        <p:blipFill>
          <a:blip r:embed="rId8"/>
          <a:srcRect t="13756"/>
          <a:stretch>
            <a:fillRect/>
          </a:stretch>
        </p:blipFill>
        <p:spPr>
          <a:xfrm>
            <a:off x="4854511" y="1902279"/>
            <a:ext cx="1867304" cy="2154107"/>
          </a:xfrm>
          <a:prstGeom prst="rect">
            <a:avLst/>
          </a:prstGeom>
        </p:spPr>
      </p:pic>
      <p:pic>
        <p:nvPicPr>
          <p:cNvPr id="19" name="Picture 18">
            <a:extLst>
              <a:ext uri="{FF2B5EF4-FFF2-40B4-BE49-F238E27FC236}">
                <a16:creationId xmlns:a16="http://schemas.microsoft.com/office/drawing/2014/main" id="{0ABDC3B4-CBC2-DBF4-CD36-A8AE82780176}"/>
              </a:ext>
            </a:extLst>
          </p:cNvPr>
          <p:cNvPicPr>
            <a:picLocks noChangeAspect="1"/>
          </p:cNvPicPr>
          <p:nvPr/>
        </p:nvPicPr>
        <p:blipFill>
          <a:blip r:embed="rId9"/>
          <a:srcRect t="6665"/>
          <a:stretch>
            <a:fillRect/>
          </a:stretch>
        </p:blipFill>
        <p:spPr>
          <a:xfrm>
            <a:off x="1266548" y="1753076"/>
            <a:ext cx="1925688" cy="2497609"/>
          </a:xfrm>
          <a:prstGeom prst="rect">
            <a:avLst/>
          </a:prstGeom>
        </p:spPr>
      </p:pic>
    </p:spTree>
    <p:extLst>
      <p:ext uri="{BB962C8B-B14F-4D97-AF65-F5344CB8AC3E}">
        <p14:creationId xmlns:p14="http://schemas.microsoft.com/office/powerpoint/2010/main" val="167356010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596BE4-9C63-E5F4-BEDB-A5548D2FECBE}"/>
              </a:ext>
            </a:extLst>
          </p:cNvPr>
          <p:cNvSpPr>
            <a:spLocks noGrp="1"/>
          </p:cNvSpPr>
          <p:nvPr>
            <p:ph type="title"/>
          </p:nvPr>
        </p:nvSpPr>
        <p:spPr>
          <a:xfrm>
            <a:off x="609600" y="95704"/>
            <a:ext cx="10515600" cy="1325563"/>
          </a:xfrm>
        </p:spPr>
        <p:txBody>
          <a:bodyPr/>
          <a:lstStyle/>
          <a:p>
            <a:r>
              <a:rPr lang="en-US" b="1" dirty="0">
                <a:latin typeface="Calibri  "/>
              </a:rPr>
              <a:t>Summary</a:t>
            </a:r>
            <a:endParaRPr lang="en-US" dirty="0"/>
          </a:p>
        </p:txBody>
      </p:sp>
      <p:pic>
        <p:nvPicPr>
          <p:cNvPr id="5" name="Picture 4">
            <a:extLst>
              <a:ext uri="{FF2B5EF4-FFF2-40B4-BE49-F238E27FC236}">
                <a16:creationId xmlns:a16="http://schemas.microsoft.com/office/drawing/2014/main" id="{FE2376D9-01C3-C374-9FDF-70C2F32BA270}"/>
              </a:ext>
            </a:extLst>
          </p:cNvPr>
          <p:cNvPicPr>
            <a:picLocks noChangeAspect="1"/>
          </p:cNvPicPr>
          <p:nvPr/>
        </p:nvPicPr>
        <p:blipFill>
          <a:blip r:embed="rId2"/>
          <a:stretch>
            <a:fillRect/>
          </a:stretch>
        </p:blipFill>
        <p:spPr>
          <a:xfrm>
            <a:off x="2263102" y="1143000"/>
            <a:ext cx="8202141" cy="5290458"/>
          </a:xfrm>
          <a:prstGeom prst="rect">
            <a:avLst/>
          </a:prstGeom>
        </p:spPr>
      </p:pic>
      <p:sp>
        <p:nvSpPr>
          <p:cNvPr id="6" name="TextBox 5">
            <a:extLst>
              <a:ext uri="{FF2B5EF4-FFF2-40B4-BE49-F238E27FC236}">
                <a16:creationId xmlns:a16="http://schemas.microsoft.com/office/drawing/2014/main" id="{16B76E0B-A8CA-6517-C080-B42D7AE4FF28}"/>
              </a:ext>
            </a:extLst>
          </p:cNvPr>
          <p:cNvSpPr txBox="1"/>
          <p:nvPr/>
        </p:nvSpPr>
        <p:spPr>
          <a:xfrm>
            <a:off x="9725491" y="6492875"/>
            <a:ext cx="2466509" cy="307777"/>
          </a:xfrm>
          <a:prstGeom prst="rect">
            <a:avLst/>
          </a:prstGeom>
          <a:noFill/>
        </p:spPr>
        <p:txBody>
          <a:bodyPr wrap="none" rtlCol="0">
            <a:spAutoFit/>
          </a:bodyPr>
          <a:lstStyle/>
          <a:p>
            <a:r>
              <a:rPr lang="en-US" sz="1400" dirty="0">
                <a:solidFill>
                  <a:schemeClr val="tx2">
                    <a:lumMod val="50000"/>
                  </a:schemeClr>
                </a:solidFill>
              </a:rPr>
              <a:t>Rajamanickam et al </a:t>
            </a:r>
            <a:r>
              <a:rPr lang="en-US" sz="1400" i="1" dirty="0">
                <a:solidFill>
                  <a:schemeClr val="tx2">
                    <a:lumMod val="50000"/>
                  </a:schemeClr>
                </a:solidFill>
              </a:rPr>
              <a:t>Blood</a:t>
            </a:r>
            <a:r>
              <a:rPr lang="en-US" sz="1400" dirty="0">
                <a:solidFill>
                  <a:schemeClr val="tx2">
                    <a:lumMod val="50000"/>
                  </a:schemeClr>
                </a:solidFill>
              </a:rPr>
              <a:t> 2026</a:t>
            </a:r>
          </a:p>
        </p:txBody>
      </p:sp>
    </p:spTree>
    <p:extLst>
      <p:ext uri="{BB962C8B-B14F-4D97-AF65-F5344CB8AC3E}">
        <p14:creationId xmlns:p14="http://schemas.microsoft.com/office/powerpoint/2010/main" val="1218691016"/>
      </p:ext>
    </p:extLst>
  </p:cSld>
  <p:clrMapOvr>
    <a:masterClrMapping/>
  </p:clrMapOvr>
  <p:transition>
    <p:fade/>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A58891-B016-AA56-6F88-87F25E2A5FAA}"/>
              </a:ext>
            </a:extLst>
          </p:cNvPr>
          <p:cNvSpPr>
            <a:spLocks noGrp="1"/>
          </p:cNvSpPr>
          <p:nvPr>
            <p:ph type="title"/>
          </p:nvPr>
        </p:nvSpPr>
        <p:spPr>
          <a:xfrm>
            <a:off x="603223" y="357592"/>
            <a:ext cx="11326839" cy="1325563"/>
          </a:xfrm>
        </p:spPr>
        <p:txBody>
          <a:bodyPr>
            <a:normAutofit/>
          </a:bodyPr>
          <a:lstStyle/>
          <a:p>
            <a:r>
              <a:rPr lang="en-US" sz="4000" b="1" dirty="0">
                <a:latin typeface="+mn-lt"/>
              </a:rPr>
              <a:t>What does the future hold? Preclinical translation</a:t>
            </a:r>
          </a:p>
        </p:txBody>
      </p:sp>
      <p:pic>
        <p:nvPicPr>
          <p:cNvPr id="7" name="Picture 6">
            <a:extLst>
              <a:ext uri="{FF2B5EF4-FFF2-40B4-BE49-F238E27FC236}">
                <a16:creationId xmlns:a16="http://schemas.microsoft.com/office/drawing/2014/main" id="{7A8BDCAF-D93F-7447-BD84-766371481D5F}"/>
              </a:ext>
            </a:extLst>
          </p:cNvPr>
          <p:cNvPicPr>
            <a:picLocks noChangeAspect="1"/>
          </p:cNvPicPr>
          <p:nvPr/>
        </p:nvPicPr>
        <p:blipFill>
          <a:blip r:embed="rId3"/>
          <a:stretch>
            <a:fillRect/>
          </a:stretch>
        </p:blipFill>
        <p:spPr>
          <a:xfrm>
            <a:off x="7143750" y="1568499"/>
            <a:ext cx="4293491" cy="2407273"/>
          </a:xfrm>
          <a:prstGeom prst="rect">
            <a:avLst/>
          </a:prstGeom>
        </p:spPr>
      </p:pic>
      <p:sp>
        <p:nvSpPr>
          <p:cNvPr id="6" name="Content Placeholder 2">
            <a:extLst>
              <a:ext uri="{FF2B5EF4-FFF2-40B4-BE49-F238E27FC236}">
                <a16:creationId xmlns:a16="http://schemas.microsoft.com/office/drawing/2014/main" id="{B4801321-73E9-766E-568D-DCCBB7376E2F}"/>
              </a:ext>
            </a:extLst>
          </p:cNvPr>
          <p:cNvSpPr txBox="1">
            <a:spLocks/>
          </p:cNvSpPr>
          <p:nvPr/>
        </p:nvSpPr>
        <p:spPr>
          <a:xfrm>
            <a:off x="838200" y="1683154"/>
            <a:ext cx="6305550" cy="4831945"/>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Treatment sensitivity especially within proliferative progenitors and fully differentiate myeloid cells </a:t>
            </a:r>
          </a:p>
          <a:p>
            <a:r>
              <a:rPr lang="en-US" dirty="0"/>
              <a:t>Single or combination treatment approaches</a:t>
            </a:r>
          </a:p>
          <a:p>
            <a:r>
              <a:rPr lang="en-US" dirty="0"/>
              <a:t>In vivo drug sensitivity and addressing risk of recurrence </a:t>
            </a:r>
          </a:p>
          <a:p>
            <a:r>
              <a:rPr lang="en-US" dirty="0"/>
              <a:t>Identify niche specific features that define pathology and influence treatment response</a:t>
            </a:r>
          </a:p>
        </p:txBody>
      </p:sp>
      <p:pic>
        <p:nvPicPr>
          <p:cNvPr id="8" name="Picture 7">
            <a:extLst>
              <a:ext uri="{FF2B5EF4-FFF2-40B4-BE49-F238E27FC236}">
                <a16:creationId xmlns:a16="http://schemas.microsoft.com/office/drawing/2014/main" id="{DB3DA225-D6BC-039D-AD04-3215FDC24ACD}"/>
              </a:ext>
            </a:extLst>
          </p:cNvPr>
          <p:cNvPicPr>
            <a:picLocks noChangeAspect="1"/>
          </p:cNvPicPr>
          <p:nvPr/>
        </p:nvPicPr>
        <p:blipFill rotWithShape="1">
          <a:blip r:embed="rId4"/>
          <a:srcRect l="44637" t="74967" r="27578" b="12222"/>
          <a:stretch>
            <a:fillRect/>
          </a:stretch>
        </p:blipFill>
        <p:spPr>
          <a:xfrm>
            <a:off x="9327746" y="5243324"/>
            <a:ext cx="2369849" cy="987448"/>
          </a:xfrm>
          <a:prstGeom prst="rect">
            <a:avLst/>
          </a:prstGeom>
        </p:spPr>
      </p:pic>
      <p:pic>
        <p:nvPicPr>
          <p:cNvPr id="9" name="Picture 8">
            <a:extLst>
              <a:ext uri="{FF2B5EF4-FFF2-40B4-BE49-F238E27FC236}">
                <a16:creationId xmlns:a16="http://schemas.microsoft.com/office/drawing/2014/main" id="{836CB715-785A-0C07-24F8-F87DFB09377A}"/>
              </a:ext>
            </a:extLst>
          </p:cNvPr>
          <p:cNvPicPr>
            <a:picLocks noChangeAspect="1"/>
          </p:cNvPicPr>
          <p:nvPr/>
        </p:nvPicPr>
        <p:blipFill rotWithShape="1">
          <a:blip r:embed="rId4"/>
          <a:srcRect l="44637" t="57583" r="27578" b="32890"/>
          <a:stretch>
            <a:fillRect/>
          </a:stretch>
        </p:blipFill>
        <p:spPr>
          <a:xfrm>
            <a:off x="7376216" y="4452328"/>
            <a:ext cx="2369849" cy="734351"/>
          </a:xfrm>
          <a:prstGeom prst="rect">
            <a:avLst/>
          </a:prstGeom>
        </p:spPr>
      </p:pic>
      <p:pic>
        <p:nvPicPr>
          <p:cNvPr id="10" name="Picture 9">
            <a:extLst>
              <a:ext uri="{FF2B5EF4-FFF2-40B4-BE49-F238E27FC236}">
                <a16:creationId xmlns:a16="http://schemas.microsoft.com/office/drawing/2014/main" id="{1BF484E6-A00E-F35B-497E-3527FE041575}"/>
              </a:ext>
            </a:extLst>
          </p:cNvPr>
          <p:cNvPicPr>
            <a:picLocks noChangeAspect="1"/>
          </p:cNvPicPr>
          <p:nvPr/>
        </p:nvPicPr>
        <p:blipFill rotWithShape="1">
          <a:blip r:embed="rId4"/>
          <a:srcRect l="44637" t="57583" r="32331" b="32890"/>
          <a:stretch>
            <a:fillRect/>
          </a:stretch>
        </p:blipFill>
        <p:spPr>
          <a:xfrm>
            <a:off x="9593666" y="4452327"/>
            <a:ext cx="1964441" cy="734351"/>
          </a:xfrm>
          <a:prstGeom prst="rect">
            <a:avLst/>
          </a:prstGeom>
        </p:spPr>
      </p:pic>
      <p:sp>
        <p:nvSpPr>
          <p:cNvPr id="11" name="TextBox 10">
            <a:extLst>
              <a:ext uri="{FF2B5EF4-FFF2-40B4-BE49-F238E27FC236}">
                <a16:creationId xmlns:a16="http://schemas.microsoft.com/office/drawing/2014/main" id="{F35450B5-702C-DDCF-61F5-6D79DC2C6E68}"/>
              </a:ext>
            </a:extLst>
          </p:cNvPr>
          <p:cNvSpPr txBox="1"/>
          <p:nvPr/>
        </p:nvSpPr>
        <p:spPr>
          <a:xfrm>
            <a:off x="7557502" y="5248678"/>
            <a:ext cx="1505540" cy="830997"/>
          </a:xfrm>
          <a:prstGeom prst="rect">
            <a:avLst/>
          </a:prstGeom>
          <a:noFill/>
        </p:spPr>
        <p:txBody>
          <a:bodyPr wrap="none" rtlCol="0">
            <a:spAutoFit/>
          </a:bodyPr>
          <a:lstStyle/>
          <a:p>
            <a:pPr algn="ctr"/>
            <a:r>
              <a:rPr lang="en-US" sz="2400" dirty="0"/>
              <a:t>Treatment</a:t>
            </a:r>
          </a:p>
          <a:p>
            <a:pPr algn="ctr"/>
            <a:r>
              <a:rPr lang="en-US" sz="2400" dirty="0"/>
              <a:t>sensitivity </a:t>
            </a:r>
          </a:p>
        </p:txBody>
      </p:sp>
    </p:spTree>
    <p:extLst>
      <p:ext uri="{BB962C8B-B14F-4D97-AF65-F5344CB8AC3E}">
        <p14:creationId xmlns:p14="http://schemas.microsoft.com/office/powerpoint/2010/main" val="341127196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05000" y="82708"/>
            <a:ext cx="8382000" cy="664797"/>
          </a:xfrm>
        </p:spPr>
        <p:txBody>
          <a:bodyPr>
            <a:normAutofit fontScale="90000"/>
          </a:bodyPr>
          <a:lstStyle/>
          <a:p>
            <a:pPr algn="ctr"/>
            <a:r>
              <a:rPr lang="en-US" b="1" dirty="0">
                <a:effectLst/>
                <a:latin typeface="Calibri" panose="020F0502020204030204" pitchFamily="34" charset="0"/>
                <a:cs typeface="Calibri" panose="020F0502020204030204" pitchFamily="34" charset="0"/>
              </a:rPr>
              <a:t>Acknowledgements</a:t>
            </a:r>
            <a:r>
              <a:rPr lang="en-US" b="1" dirty="0">
                <a:latin typeface="Calibri" panose="020F0502020204030204" pitchFamily="34" charset="0"/>
                <a:cs typeface="Calibri" panose="020F0502020204030204" pitchFamily="34" charset="0"/>
              </a:rPr>
              <a:t> </a:t>
            </a:r>
          </a:p>
        </p:txBody>
      </p:sp>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105726" y="36357"/>
            <a:ext cx="1872877" cy="505133"/>
          </a:xfrm>
          <a:prstGeom prst="rect">
            <a:avLst/>
          </a:prstGeom>
        </p:spPr>
      </p:pic>
      <p:pic>
        <p:nvPicPr>
          <p:cNvPr id="8" name="Picture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499224" y="5356454"/>
            <a:ext cx="1759703" cy="1126210"/>
          </a:xfrm>
          <a:prstGeom prst="rect">
            <a:avLst/>
          </a:prstGeom>
        </p:spPr>
      </p:pic>
      <p:sp>
        <p:nvSpPr>
          <p:cNvPr id="11" name="Text Placeholder 2"/>
          <p:cNvSpPr>
            <a:spLocks noGrp="1"/>
          </p:cNvSpPr>
          <p:nvPr>
            <p:ph type="body" sz="quarter" idx="10"/>
          </p:nvPr>
        </p:nvSpPr>
        <p:spPr>
          <a:xfrm>
            <a:off x="562622" y="4304700"/>
            <a:ext cx="2567360" cy="3644075"/>
          </a:xfrm>
        </p:spPr>
        <p:txBody>
          <a:bodyPr/>
          <a:lstStyle/>
          <a:p>
            <a:pPr marL="0" indent="0">
              <a:spcBef>
                <a:spcPts val="0"/>
              </a:spcBef>
              <a:buNone/>
            </a:pPr>
            <a:r>
              <a:rPr lang="en-US" sz="3200" dirty="0">
                <a:latin typeface="Calibri" panose="020F0502020204030204" pitchFamily="34" charset="0"/>
                <a:cs typeface="Calibri" panose="020F0502020204030204" pitchFamily="34" charset="0"/>
              </a:rPr>
              <a:t>Past Members</a:t>
            </a:r>
          </a:p>
          <a:p>
            <a:pPr marL="0" indent="0">
              <a:spcBef>
                <a:spcPts val="0"/>
              </a:spcBef>
              <a:buNone/>
            </a:pPr>
            <a:r>
              <a:rPr lang="en-US" sz="1600" u="sng" dirty="0">
                <a:latin typeface="Calibri" panose="020F0502020204030204" pitchFamily="34" charset="0"/>
                <a:cs typeface="Calibri" panose="020F0502020204030204" pitchFamily="34" charset="0"/>
              </a:rPr>
              <a:t>Samantha Trescott</a:t>
            </a:r>
          </a:p>
          <a:p>
            <a:pPr marL="0" indent="0">
              <a:spcBef>
                <a:spcPts val="0"/>
              </a:spcBef>
              <a:buNone/>
            </a:pPr>
            <a:r>
              <a:rPr lang="en-US" sz="1600" dirty="0">
                <a:latin typeface="Calibri" panose="020F0502020204030204" pitchFamily="34" charset="0"/>
                <a:cs typeface="Calibri" panose="020F0502020204030204" pitchFamily="34" charset="0"/>
              </a:rPr>
              <a:t>Sydney Gilette</a:t>
            </a:r>
          </a:p>
          <a:p>
            <a:pPr marL="0" indent="0">
              <a:spcBef>
                <a:spcPts val="0"/>
              </a:spcBef>
              <a:buNone/>
            </a:pPr>
            <a:r>
              <a:rPr lang="en-US" sz="1600" dirty="0">
                <a:latin typeface="Calibri" panose="020F0502020204030204" pitchFamily="34" charset="0"/>
                <a:cs typeface="Calibri" panose="020F0502020204030204" pitchFamily="34" charset="0"/>
              </a:rPr>
              <a:t>Avalon Johnson</a:t>
            </a:r>
          </a:p>
          <a:p>
            <a:pPr marL="0" indent="0">
              <a:spcBef>
                <a:spcPts val="0"/>
              </a:spcBef>
              <a:buNone/>
            </a:pPr>
            <a:r>
              <a:rPr lang="en-US" sz="1600" dirty="0">
                <a:latin typeface="Calibri" panose="020F0502020204030204" pitchFamily="34" charset="0"/>
                <a:cs typeface="Calibri" panose="020F0502020204030204" pitchFamily="34" charset="0"/>
              </a:rPr>
              <a:t>Emily Hansen</a:t>
            </a:r>
          </a:p>
          <a:p>
            <a:pPr marL="0" indent="0">
              <a:spcBef>
                <a:spcPts val="0"/>
              </a:spcBef>
              <a:buNone/>
            </a:pPr>
            <a:r>
              <a:rPr lang="en-US" sz="1600" dirty="0">
                <a:latin typeface="Calibri" panose="020F0502020204030204" pitchFamily="34" charset="0"/>
                <a:cs typeface="Calibri" panose="020F0502020204030204" pitchFamily="34" charset="0"/>
              </a:rPr>
              <a:t>Roy Kim</a:t>
            </a:r>
          </a:p>
          <a:p>
            <a:pPr marL="0" indent="0">
              <a:spcBef>
                <a:spcPts val="0"/>
              </a:spcBef>
              <a:buNone/>
            </a:pPr>
            <a:r>
              <a:rPr lang="en-US" sz="1600" dirty="0" err="1">
                <a:latin typeface="Calibri" panose="020F0502020204030204" pitchFamily="34" charset="0"/>
                <a:cs typeface="Calibri" panose="020F0502020204030204" pitchFamily="34" charset="0"/>
              </a:rPr>
              <a:t>Zahara</a:t>
            </a:r>
            <a:r>
              <a:rPr lang="en-US" sz="1600" dirty="0">
                <a:latin typeface="Calibri" panose="020F0502020204030204" pitchFamily="34" charset="0"/>
                <a:cs typeface="Calibri" panose="020F0502020204030204" pitchFamily="34" charset="0"/>
              </a:rPr>
              <a:t> </a:t>
            </a:r>
            <a:r>
              <a:rPr lang="en-US" sz="1600" dirty="0" err="1">
                <a:latin typeface="Calibri" panose="020F0502020204030204" pitchFamily="34" charset="0"/>
                <a:cs typeface="Calibri" panose="020F0502020204030204" pitchFamily="34" charset="0"/>
              </a:rPr>
              <a:t>Keulen</a:t>
            </a:r>
            <a:endParaRPr lang="en-US" sz="1600" dirty="0">
              <a:latin typeface="Calibri" panose="020F0502020204030204" pitchFamily="34" charset="0"/>
              <a:cs typeface="Calibri" panose="020F0502020204030204" pitchFamily="34" charset="0"/>
            </a:endParaRPr>
          </a:p>
          <a:p>
            <a:pPr marL="0" indent="0">
              <a:spcBef>
                <a:spcPts val="0"/>
              </a:spcBef>
              <a:buNone/>
            </a:pPr>
            <a:r>
              <a:rPr lang="en-US" sz="1600" dirty="0">
                <a:latin typeface="Calibri" panose="020F0502020204030204" pitchFamily="34" charset="0"/>
                <a:cs typeface="Calibri" panose="020F0502020204030204" pitchFamily="34" charset="0"/>
              </a:rPr>
              <a:t>Jiayang Xiao</a:t>
            </a:r>
          </a:p>
          <a:p>
            <a:pPr marL="0" indent="0">
              <a:spcBef>
                <a:spcPts val="0"/>
              </a:spcBef>
              <a:buNone/>
            </a:pPr>
            <a:r>
              <a:rPr lang="en-US" sz="1600" dirty="0">
                <a:latin typeface="Calibri" panose="020F0502020204030204" pitchFamily="34" charset="0"/>
                <a:cs typeface="Calibri" panose="020F0502020204030204" pitchFamily="34" charset="0"/>
              </a:rPr>
              <a:t>Yin Wu</a:t>
            </a:r>
          </a:p>
          <a:p>
            <a:pPr marL="0" indent="0">
              <a:buNone/>
            </a:pPr>
            <a:endParaRPr lang="en-US" sz="1600" dirty="0">
              <a:latin typeface="Calibri" panose="020F0502020204030204" pitchFamily="34" charset="0"/>
              <a:cs typeface="Calibri" panose="020F0502020204030204" pitchFamily="34" charset="0"/>
            </a:endParaRPr>
          </a:p>
        </p:txBody>
      </p:sp>
      <p:sp>
        <p:nvSpPr>
          <p:cNvPr id="14" name="Text Placeholder 2"/>
          <p:cNvSpPr txBox="1">
            <a:spLocks/>
          </p:cNvSpPr>
          <p:nvPr/>
        </p:nvSpPr>
        <p:spPr>
          <a:xfrm>
            <a:off x="5633739" y="3218437"/>
            <a:ext cx="2743200" cy="1107996"/>
          </a:xfrm>
          <a:prstGeom prst="rect">
            <a:avLst/>
          </a:prstGeom>
        </p:spPr>
        <p:txBody>
          <a:bodyPr vert="horz" lIns="0" tIns="0" rIns="0" bIns="0" rtlCol="0">
            <a:spAutoFit/>
          </a:bodyPr>
          <a:lstStyle>
            <a:lvl1pPr marL="396875" indent="-396875" algn="l" defTabSz="914363" rtl="0" eaLnBrk="1" latinLnBrk="0" hangingPunct="1">
              <a:lnSpc>
                <a:spcPct val="90000"/>
              </a:lnSpc>
              <a:spcBef>
                <a:spcPct val="20000"/>
              </a:spcBef>
              <a:buFontTx/>
              <a:buBlip>
                <a:blip r:embed="rId5"/>
              </a:buBlip>
              <a:defRPr sz="3200" kern="1200">
                <a:solidFill>
                  <a:schemeClr val="tx2">
                    <a:lumMod val="50000"/>
                  </a:schemeClr>
                </a:solidFill>
                <a:latin typeface="+mn-lt"/>
                <a:ea typeface="+mn-ea"/>
                <a:cs typeface="+mn-cs"/>
              </a:defRPr>
            </a:lvl1pPr>
            <a:lvl2pPr marL="914400" indent="-396875" algn="l" defTabSz="914363" rtl="0" eaLnBrk="1" latinLnBrk="0" hangingPunct="1">
              <a:lnSpc>
                <a:spcPct val="90000"/>
              </a:lnSpc>
              <a:spcBef>
                <a:spcPct val="20000"/>
              </a:spcBef>
              <a:buFontTx/>
              <a:buBlip>
                <a:blip r:embed="rId6"/>
              </a:buBlip>
              <a:defRPr sz="2800" kern="1200">
                <a:solidFill>
                  <a:schemeClr val="tx2">
                    <a:lumMod val="50000"/>
                  </a:schemeClr>
                </a:solidFill>
                <a:latin typeface="+mn-lt"/>
                <a:ea typeface="+mn-ea"/>
                <a:cs typeface="+mn-cs"/>
              </a:defRPr>
            </a:lvl2pPr>
            <a:lvl3pPr marL="1258888" indent="-344488" algn="l" defTabSz="914363" rtl="0" eaLnBrk="1" latinLnBrk="0" hangingPunct="1">
              <a:lnSpc>
                <a:spcPct val="90000"/>
              </a:lnSpc>
              <a:spcBef>
                <a:spcPct val="20000"/>
              </a:spcBef>
              <a:buFontTx/>
              <a:buBlip>
                <a:blip r:embed="rId6"/>
              </a:buBlip>
              <a:defRPr sz="2400" kern="1200">
                <a:solidFill>
                  <a:schemeClr val="tx2">
                    <a:lumMod val="50000"/>
                  </a:schemeClr>
                </a:solidFill>
                <a:latin typeface="+mn-lt"/>
                <a:ea typeface="+mn-ea"/>
                <a:cs typeface="+mn-cs"/>
              </a:defRPr>
            </a:lvl3pPr>
            <a:lvl4pPr marL="1604963" indent="-346075" algn="l" defTabSz="914363" rtl="0" eaLnBrk="1" latinLnBrk="0" hangingPunct="1">
              <a:lnSpc>
                <a:spcPct val="90000"/>
              </a:lnSpc>
              <a:spcBef>
                <a:spcPct val="20000"/>
              </a:spcBef>
              <a:buFontTx/>
              <a:buBlip>
                <a:blip r:embed="rId6"/>
              </a:buBlip>
              <a:defRPr sz="2400" kern="1200">
                <a:solidFill>
                  <a:schemeClr val="tx2">
                    <a:lumMod val="50000"/>
                  </a:schemeClr>
                </a:solidFill>
                <a:latin typeface="+mn-lt"/>
                <a:ea typeface="+mn-ea"/>
                <a:cs typeface="+mn-cs"/>
              </a:defRPr>
            </a:lvl4pPr>
            <a:lvl5pPr marL="1941513" indent="-336550" algn="l" defTabSz="914363" rtl="0" eaLnBrk="1" latinLnBrk="0" hangingPunct="1">
              <a:lnSpc>
                <a:spcPct val="90000"/>
              </a:lnSpc>
              <a:spcBef>
                <a:spcPct val="20000"/>
              </a:spcBef>
              <a:buFontTx/>
              <a:buBlip>
                <a:blip r:embed="rId6"/>
              </a:buBlip>
              <a:defRPr sz="2400" kern="1200">
                <a:solidFill>
                  <a:schemeClr val="tx2">
                    <a:lumMod val="50000"/>
                  </a:schemeClr>
                </a:solidFill>
                <a:latin typeface="+mn-lt"/>
                <a:ea typeface="+mn-ea"/>
                <a:cs typeface="+mn-cs"/>
              </a:defRPr>
            </a:lvl5pPr>
            <a:lvl6pPr marL="2514499"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81"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63"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45"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spcBef>
                <a:spcPts val="0"/>
              </a:spcBef>
              <a:buNone/>
            </a:pPr>
            <a:r>
              <a:rPr lang="en-US" dirty="0">
                <a:latin typeface="Calibri" panose="020F0502020204030204" pitchFamily="34" charset="0"/>
                <a:cs typeface="Calibri" panose="020F0502020204030204" pitchFamily="34" charset="0"/>
              </a:rPr>
              <a:t>UC San Diego</a:t>
            </a:r>
          </a:p>
          <a:p>
            <a:pPr marL="0" indent="0">
              <a:spcBef>
                <a:spcPts val="0"/>
              </a:spcBef>
              <a:buNone/>
            </a:pPr>
            <a:r>
              <a:rPr lang="en-US" sz="1600" u="sng" dirty="0">
                <a:latin typeface="Calibri" panose="020F0502020204030204" pitchFamily="34" charset="0"/>
                <a:cs typeface="Calibri" panose="020F0502020204030204" pitchFamily="34" charset="0"/>
              </a:rPr>
              <a:t>Christopher Glass</a:t>
            </a:r>
            <a:endParaRPr lang="en-US" sz="1600" dirty="0">
              <a:latin typeface="Calibri" panose="020F0502020204030204" pitchFamily="34" charset="0"/>
              <a:cs typeface="Calibri" panose="020F0502020204030204" pitchFamily="34" charset="0"/>
            </a:endParaRPr>
          </a:p>
          <a:p>
            <a:pPr marL="0" indent="0">
              <a:spcBef>
                <a:spcPts val="0"/>
              </a:spcBef>
              <a:buNone/>
            </a:pPr>
            <a:r>
              <a:rPr lang="en-US" sz="1600" u="sng" dirty="0">
                <a:latin typeface="Calibri" panose="020F0502020204030204" pitchFamily="34" charset="0"/>
                <a:cs typeface="Calibri" panose="020F0502020204030204" pitchFamily="34" charset="0"/>
              </a:rPr>
              <a:t>Hilda Ding, MD</a:t>
            </a:r>
          </a:p>
          <a:p>
            <a:pPr marL="0" indent="0">
              <a:spcBef>
                <a:spcPts val="0"/>
              </a:spcBef>
              <a:buNone/>
            </a:pPr>
            <a:r>
              <a:rPr lang="en-US" sz="1600" dirty="0">
                <a:latin typeface="Calibri" panose="020F0502020204030204" pitchFamily="34" charset="0"/>
                <a:cs typeface="Calibri" panose="020F0502020204030204" pitchFamily="34" charset="0"/>
              </a:rPr>
              <a:t> </a:t>
            </a:r>
          </a:p>
        </p:txBody>
      </p:sp>
      <p:sp>
        <p:nvSpPr>
          <p:cNvPr id="16" name="Text Placeholder 2">
            <a:extLst>
              <a:ext uri="{FF2B5EF4-FFF2-40B4-BE49-F238E27FC236}">
                <a16:creationId xmlns:a16="http://schemas.microsoft.com/office/drawing/2014/main" id="{C4286E59-3901-413E-B9A6-F809792E1395}"/>
              </a:ext>
            </a:extLst>
          </p:cNvPr>
          <p:cNvSpPr txBox="1">
            <a:spLocks/>
          </p:cNvSpPr>
          <p:nvPr/>
        </p:nvSpPr>
        <p:spPr>
          <a:xfrm>
            <a:off x="3696784" y="4437233"/>
            <a:ext cx="3195159" cy="1551194"/>
          </a:xfrm>
          <a:prstGeom prst="rect">
            <a:avLst/>
          </a:prstGeom>
        </p:spPr>
        <p:txBody>
          <a:bodyPr vert="horz" wrap="square" lIns="0" tIns="0" rIns="0" bIns="0" rtlCol="0">
            <a:spAutoFit/>
          </a:bodyPr>
          <a:lstStyle>
            <a:lvl1pPr marL="396875" indent="-396875" algn="l" defTabSz="914363" rtl="0" eaLnBrk="1" latinLnBrk="0" hangingPunct="1">
              <a:lnSpc>
                <a:spcPct val="90000"/>
              </a:lnSpc>
              <a:spcBef>
                <a:spcPct val="20000"/>
              </a:spcBef>
              <a:buFontTx/>
              <a:buBlip>
                <a:blip r:embed="rId5"/>
              </a:buBlip>
              <a:defRPr sz="3200" kern="1200">
                <a:solidFill>
                  <a:schemeClr val="tx2">
                    <a:lumMod val="50000"/>
                  </a:schemeClr>
                </a:solidFill>
                <a:latin typeface="+mn-lt"/>
                <a:ea typeface="+mn-ea"/>
                <a:cs typeface="+mn-cs"/>
              </a:defRPr>
            </a:lvl1pPr>
            <a:lvl2pPr marL="914400" indent="-396875" algn="l" defTabSz="914363" rtl="0" eaLnBrk="1" latinLnBrk="0" hangingPunct="1">
              <a:lnSpc>
                <a:spcPct val="90000"/>
              </a:lnSpc>
              <a:spcBef>
                <a:spcPct val="20000"/>
              </a:spcBef>
              <a:buFontTx/>
              <a:buBlip>
                <a:blip r:embed="rId6"/>
              </a:buBlip>
              <a:defRPr sz="2800" kern="1200">
                <a:solidFill>
                  <a:schemeClr val="tx2">
                    <a:lumMod val="50000"/>
                  </a:schemeClr>
                </a:solidFill>
                <a:latin typeface="+mn-lt"/>
                <a:ea typeface="+mn-ea"/>
                <a:cs typeface="+mn-cs"/>
              </a:defRPr>
            </a:lvl2pPr>
            <a:lvl3pPr marL="1258888" indent="-344488" algn="l" defTabSz="914363" rtl="0" eaLnBrk="1" latinLnBrk="0" hangingPunct="1">
              <a:lnSpc>
                <a:spcPct val="90000"/>
              </a:lnSpc>
              <a:spcBef>
                <a:spcPct val="20000"/>
              </a:spcBef>
              <a:buFontTx/>
              <a:buBlip>
                <a:blip r:embed="rId6"/>
              </a:buBlip>
              <a:defRPr sz="2400" kern="1200">
                <a:solidFill>
                  <a:schemeClr val="tx2">
                    <a:lumMod val="50000"/>
                  </a:schemeClr>
                </a:solidFill>
                <a:latin typeface="+mn-lt"/>
                <a:ea typeface="+mn-ea"/>
                <a:cs typeface="+mn-cs"/>
              </a:defRPr>
            </a:lvl3pPr>
            <a:lvl4pPr marL="1604963" indent="-346075" algn="l" defTabSz="914363" rtl="0" eaLnBrk="1" latinLnBrk="0" hangingPunct="1">
              <a:lnSpc>
                <a:spcPct val="90000"/>
              </a:lnSpc>
              <a:spcBef>
                <a:spcPct val="20000"/>
              </a:spcBef>
              <a:buFontTx/>
              <a:buBlip>
                <a:blip r:embed="rId6"/>
              </a:buBlip>
              <a:defRPr sz="2400" kern="1200">
                <a:solidFill>
                  <a:schemeClr val="tx2">
                    <a:lumMod val="50000"/>
                  </a:schemeClr>
                </a:solidFill>
                <a:latin typeface="+mn-lt"/>
                <a:ea typeface="+mn-ea"/>
                <a:cs typeface="+mn-cs"/>
              </a:defRPr>
            </a:lvl4pPr>
            <a:lvl5pPr marL="1941513" indent="-336550" algn="l" defTabSz="914363" rtl="0" eaLnBrk="1" latinLnBrk="0" hangingPunct="1">
              <a:lnSpc>
                <a:spcPct val="90000"/>
              </a:lnSpc>
              <a:spcBef>
                <a:spcPct val="20000"/>
              </a:spcBef>
              <a:buFontTx/>
              <a:buBlip>
                <a:blip r:embed="rId6"/>
              </a:buBlip>
              <a:defRPr sz="2400" kern="1200">
                <a:solidFill>
                  <a:schemeClr val="tx2">
                    <a:lumMod val="50000"/>
                  </a:schemeClr>
                </a:solidFill>
                <a:latin typeface="+mn-lt"/>
                <a:ea typeface="+mn-ea"/>
                <a:cs typeface="+mn-cs"/>
              </a:defRPr>
            </a:lvl5pPr>
            <a:lvl6pPr marL="2514499"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81"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63"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45"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spcBef>
                <a:spcPts val="0"/>
              </a:spcBef>
              <a:buNone/>
            </a:pPr>
            <a:r>
              <a:rPr lang="en-US" dirty="0">
                <a:latin typeface="Calibri" panose="020F0502020204030204" pitchFamily="34" charset="0"/>
                <a:cs typeface="Calibri" panose="020F0502020204030204" pitchFamily="34" charset="0"/>
              </a:rPr>
              <a:t>Collaborators </a:t>
            </a:r>
          </a:p>
          <a:p>
            <a:pPr marL="0" indent="0">
              <a:spcBef>
                <a:spcPts val="0"/>
              </a:spcBef>
              <a:buNone/>
            </a:pPr>
            <a:r>
              <a:rPr lang="en-US" sz="1600" b="1" u="sng" dirty="0">
                <a:latin typeface="Calibri" panose="020F0502020204030204" pitchFamily="34" charset="0"/>
                <a:cs typeface="Calibri" panose="020F0502020204030204" pitchFamily="34" charset="0"/>
              </a:rPr>
              <a:t>Carl Allen, Baylor</a:t>
            </a:r>
          </a:p>
          <a:p>
            <a:pPr marL="0" indent="0">
              <a:spcBef>
                <a:spcPts val="0"/>
              </a:spcBef>
              <a:buNone/>
            </a:pPr>
            <a:endParaRPr lang="en-US" sz="1600" b="1" dirty="0">
              <a:latin typeface="Calibri" panose="020F0502020204030204" pitchFamily="34" charset="0"/>
              <a:cs typeface="Calibri" panose="020F0502020204030204" pitchFamily="34" charset="0"/>
            </a:endParaRPr>
          </a:p>
          <a:p>
            <a:pPr marL="0" indent="0">
              <a:spcBef>
                <a:spcPts val="0"/>
              </a:spcBef>
              <a:buNone/>
            </a:pPr>
            <a:endParaRPr lang="en-US" sz="1600" dirty="0">
              <a:latin typeface="Calibri" panose="020F0502020204030204" pitchFamily="34" charset="0"/>
              <a:cs typeface="Calibri" panose="020F0502020204030204" pitchFamily="34" charset="0"/>
            </a:endParaRPr>
          </a:p>
          <a:p>
            <a:pPr marL="0" indent="0">
              <a:spcBef>
                <a:spcPts val="0"/>
              </a:spcBef>
              <a:buNone/>
            </a:pPr>
            <a:endParaRPr lang="en-US" sz="1600" dirty="0">
              <a:latin typeface="Calibri" panose="020F0502020204030204" pitchFamily="34" charset="0"/>
              <a:cs typeface="Calibri" panose="020F0502020204030204" pitchFamily="34" charset="0"/>
            </a:endParaRPr>
          </a:p>
          <a:p>
            <a:pPr marL="0" indent="0">
              <a:spcBef>
                <a:spcPts val="0"/>
              </a:spcBef>
              <a:buNone/>
            </a:pPr>
            <a:endParaRPr lang="en-US" sz="1600" dirty="0">
              <a:latin typeface="Calibri" panose="020F0502020204030204" pitchFamily="34" charset="0"/>
              <a:cs typeface="Calibri" panose="020F0502020204030204" pitchFamily="34" charset="0"/>
            </a:endParaRPr>
          </a:p>
        </p:txBody>
      </p:sp>
      <p:sp>
        <p:nvSpPr>
          <p:cNvPr id="17" name="Text Placeholder 2"/>
          <p:cNvSpPr txBox="1">
            <a:spLocks/>
          </p:cNvSpPr>
          <p:nvPr/>
        </p:nvSpPr>
        <p:spPr>
          <a:xfrm>
            <a:off x="614067" y="840608"/>
            <a:ext cx="3708174" cy="3102388"/>
          </a:xfrm>
          <a:prstGeom prst="rect">
            <a:avLst/>
          </a:prstGeom>
        </p:spPr>
        <p:txBody>
          <a:bodyPr vert="horz" wrap="square" lIns="0" tIns="0" rIns="0" bIns="0" rtlCol="0">
            <a:spAutoFit/>
          </a:bodyPr>
          <a:lstStyle>
            <a:lvl1pPr marL="396875" indent="-396875" algn="l" defTabSz="914363" rtl="0" eaLnBrk="1" latinLnBrk="0" hangingPunct="1">
              <a:lnSpc>
                <a:spcPct val="90000"/>
              </a:lnSpc>
              <a:spcBef>
                <a:spcPct val="20000"/>
              </a:spcBef>
              <a:buFontTx/>
              <a:buBlip>
                <a:blip r:embed="rId5"/>
              </a:buBlip>
              <a:defRPr sz="3200" kern="1200">
                <a:solidFill>
                  <a:schemeClr val="tx2">
                    <a:lumMod val="50000"/>
                  </a:schemeClr>
                </a:solidFill>
                <a:latin typeface="+mn-lt"/>
                <a:ea typeface="+mn-ea"/>
                <a:cs typeface="+mn-cs"/>
              </a:defRPr>
            </a:lvl1pPr>
            <a:lvl2pPr marL="914400" indent="-396875" algn="l" defTabSz="914363" rtl="0" eaLnBrk="1" latinLnBrk="0" hangingPunct="1">
              <a:lnSpc>
                <a:spcPct val="90000"/>
              </a:lnSpc>
              <a:spcBef>
                <a:spcPct val="20000"/>
              </a:spcBef>
              <a:buFontTx/>
              <a:buBlip>
                <a:blip r:embed="rId6"/>
              </a:buBlip>
              <a:defRPr sz="2800" kern="1200">
                <a:solidFill>
                  <a:schemeClr val="tx2">
                    <a:lumMod val="50000"/>
                  </a:schemeClr>
                </a:solidFill>
                <a:latin typeface="+mn-lt"/>
                <a:ea typeface="+mn-ea"/>
                <a:cs typeface="+mn-cs"/>
              </a:defRPr>
            </a:lvl2pPr>
            <a:lvl3pPr marL="1258888" indent="-344488" algn="l" defTabSz="914363" rtl="0" eaLnBrk="1" latinLnBrk="0" hangingPunct="1">
              <a:lnSpc>
                <a:spcPct val="90000"/>
              </a:lnSpc>
              <a:spcBef>
                <a:spcPct val="20000"/>
              </a:spcBef>
              <a:buFontTx/>
              <a:buBlip>
                <a:blip r:embed="rId6"/>
              </a:buBlip>
              <a:defRPr sz="2400" kern="1200">
                <a:solidFill>
                  <a:schemeClr val="tx2">
                    <a:lumMod val="50000"/>
                  </a:schemeClr>
                </a:solidFill>
                <a:latin typeface="+mn-lt"/>
                <a:ea typeface="+mn-ea"/>
                <a:cs typeface="+mn-cs"/>
              </a:defRPr>
            </a:lvl3pPr>
            <a:lvl4pPr marL="1604963" indent="-346075" algn="l" defTabSz="914363" rtl="0" eaLnBrk="1" latinLnBrk="0" hangingPunct="1">
              <a:lnSpc>
                <a:spcPct val="90000"/>
              </a:lnSpc>
              <a:spcBef>
                <a:spcPct val="20000"/>
              </a:spcBef>
              <a:buFontTx/>
              <a:buBlip>
                <a:blip r:embed="rId6"/>
              </a:buBlip>
              <a:defRPr sz="2400" kern="1200">
                <a:solidFill>
                  <a:schemeClr val="tx2">
                    <a:lumMod val="50000"/>
                  </a:schemeClr>
                </a:solidFill>
                <a:latin typeface="+mn-lt"/>
                <a:ea typeface="+mn-ea"/>
                <a:cs typeface="+mn-cs"/>
              </a:defRPr>
            </a:lvl4pPr>
            <a:lvl5pPr marL="1941513" indent="-336550" algn="l" defTabSz="914363" rtl="0" eaLnBrk="1" latinLnBrk="0" hangingPunct="1">
              <a:lnSpc>
                <a:spcPct val="90000"/>
              </a:lnSpc>
              <a:spcBef>
                <a:spcPct val="20000"/>
              </a:spcBef>
              <a:buFontTx/>
              <a:buBlip>
                <a:blip r:embed="rId6"/>
              </a:buBlip>
              <a:defRPr sz="2400" kern="1200">
                <a:solidFill>
                  <a:schemeClr val="tx2">
                    <a:lumMod val="50000"/>
                  </a:schemeClr>
                </a:solidFill>
                <a:latin typeface="+mn-lt"/>
                <a:ea typeface="+mn-ea"/>
                <a:cs typeface="+mn-cs"/>
              </a:defRPr>
            </a:lvl5pPr>
            <a:lvl6pPr marL="2514499"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81"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63"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45"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spcBef>
                <a:spcPts val="0"/>
              </a:spcBef>
              <a:buNone/>
            </a:pPr>
            <a:r>
              <a:rPr lang="en-US" dirty="0">
                <a:latin typeface="Calibri" panose="020F0502020204030204" pitchFamily="34" charset="0"/>
                <a:cs typeface="Calibri" panose="020F0502020204030204" pitchFamily="34" charset="0"/>
              </a:rPr>
              <a:t>Coufal Lab</a:t>
            </a:r>
            <a:endParaRPr lang="en-US" sz="1600" dirty="0">
              <a:latin typeface="Calibri" panose="020F0502020204030204" pitchFamily="34" charset="0"/>
              <a:cs typeface="Calibri" panose="020F0502020204030204" pitchFamily="34" charset="0"/>
            </a:endParaRPr>
          </a:p>
          <a:p>
            <a:pPr marL="0" indent="0">
              <a:spcBef>
                <a:spcPts val="0"/>
              </a:spcBef>
              <a:buNone/>
            </a:pPr>
            <a:r>
              <a:rPr lang="en-US" sz="1600" u="sng" dirty="0">
                <a:latin typeface="Calibri" panose="020F0502020204030204" pitchFamily="34" charset="0"/>
                <a:cs typeface="Calibri" panose="020F0502020204030204" pitchFamily="34" charset="0"/>
              </a:rPr>
              <a:t>Shiva Rajamanickam </a:t>
            </a:r>
          </a:p>
          <a:p>
            <a:pPr marL="0" indent="0">
              <a:spcBef>
                <a:spcPts val="0"/>
              </a:spcBef>
              <a:buNone/>
            </a:pPr>
            <a:r>
              <a:rPr lang="en-US" sz="1600" u="sng" dirty="0">
                <a:latin typeface="Calibri" panose="020F0502020204030204" pitchFamily="34" charset="0"/>
                <a:cs typeface="Calibri" panose="020F0502020204030204" pitchFamily="34" charset="0"/>
              </a:rPr>
              <a:t>Samantha Mak</a:t>
            </a:r>
          </a:p>
          <a:p>
            <a:pPr marL="0" indent="0">
              <a:spcBef>
                <a:spcPts val="0"/>
              </a:spcBef>
              <a:buNone/>
            </a:pPr>
            <a:r>
              <a:rPr lang="en-US" sz="1600" u="sng" dirty="0">
                <a:latin typeface="Calibri" panose="020F0502020204030204" pitchFamily="34" charset="0"/>
                <a:cs typeface="Calibri" panose="020F0502020204030204" pitchFamily="34" charset="0"/>
              </a:rPr>
              <a:t>Amanda </a:t>
            </a:r>
            <a:r>
              <a:rPr lang="en-US" sz="1600" u="sng" dirty="0" err="1">
                <a:latin typeface="Calibri" panose="020F0502020204030204" pitchFamily="34" charset="0"/>
                <a:cs typeface="Calibri" panose="020F0502020204030204" pitchFamily="34" charset="0"/>
              </a:rPr>
              <a:t>Wilpitz</a:t>
            </a:r>
            <a:endParaRPr lang="en-US" sz="1600" u="sng" dirty="0">
              <a:latin typeface="Calibri" panose="020F0502020204030204" pitchFamily="34" charset="0"/>
              <a:cs typeface="Calibri" panose="020F0502020204030204" pitchFamily="34" charset="0"/>
            </a:endParaRPr>
          </a:p>
          <a:p>
            <a:pPr marL="0" indent="0">
              <a:spcBef>
                <a:spcPts val="0"/>
              </a:spcBef>
              <a:buNone/>
            </a:pPr>
            <a:r>
              <a:rPr lang="en-US" sz="1600" dirty="0">
                <a:latin typeface="Calibri" panose="020F0502020204030204" pitchFamily="34" charset="0"/>
                <a:cs typeface="Calibri" panose="020F0502020204030204" pitchFamily="34" charset="0"/>
              </a:rPr>
              <a:t>Anna Warden</a:t>
            </a:r>
          </a:p>
          <a:p>
            <a:pPr marL="0" indent="0">
              <a:spcBef>
                <a:spcPts val="0"/>
              </a:spcBef>
              <a:buNone/>
            </a:pPr>
            <a:r>
              <a:rPr lang="en-US" sz="1600" dirty="0">
                <a:latin typeface="Calibri" panose="020F0502020204030204" pitchFamily="34" charset="0"/>
                <a:cs typeface="Calibri" panose="020F0502020204030204" pitchFamily="34" charset="0"/>
              </a:rPr>
              <a:t>Celina Nguyen</a:t>
            </a:r>
          </a:p>
          <a:p>
            <a:pPr marL="0" indent="0">
              <a:spcBef>
                <a:spcPts val="0"/>
              </a:spcBef>
              <a:buNone/>
            </a:pPr>
            <a:r>
              <a:rPr lang="en-US" sz="1600" dirty="0">
                <a:latin typeface="Calibri" panose="020F0502020204030204" pitchFamily="34" charset="0"/>
                <a:cs typeface="Calibri" panose="020F0502020204030204" pitchFamily="34" charset="0"/>
              </a:rPr>
              <a:t>Cristina Mora</a:t>
            </a:r>
          </a:p>
          <a:p>
            <a:pPr marL="0" indent="0">
              <a:spcBef>
                <a:spcPts val="0"/>
              </a:spcBef>
              <a:buNone/>
            </a:pPr>
            <a:r>
              <a:rPr lang="en-US" sz="1600" dirty="0">
                <a:latin typeface="Calibri" panose="020F0502020204030204" pitchFamily="34" charset="0"/>
                <a:cs typeface="Calibri" panose="020F0502020204030204" pitchFamily="34" charset="0"/>
              </a:rPr>
              <a:t>Jing Wang</a:t>
            </a:r>
          </a:p>
          <a:p>
            <a:pPr marL="0" indent="0">
              <a:spcBef>
                <a:spcPts val="0"/>
              </a:spcBef>
              <a:buNone/>
            </a:pPr>
            <a:r>
              <a:rPr lang="en-US" sz="1600" dirty="0">
                <a:latin typeface="Calibri" panose="020F0502020204030204" pitchFamily="34" charset="0"/>
                <a:cs typeface="Calibri" panose="020F0502020204030204" pitchFamily="34" charset="0"/>
              </a:rPr>
              <a:t>Carla </a:t>
            </a:r>
            <a:r>
              <a:rPr lang="en-US" sz="1600" dirty="0" err="1">
                <a:latin typeface="Calibri" panose="020F0502020204030204" pitchFamily="34" charset="0"/>
                <a:cs typeface="Calibri" panose="020F0502020204030204" pitchFamily="34" charset="0"/>
              </a:rPr>
              <a:t>Pernaci</a:t>
            </a:r>
            <a:endParaRPr lang="en-US" sz="1600" dirty="0">
              <a:latin typeface="Calibri" panose="020F0502020204030204" pitchFamily="34" charset="0"/>
              <a:cs typeface="Calibri" panose="020F0502020204030204" pitchFamily="34" charset="0"/>
            </a:endParaRPr>
          </a:p>
          <a:p>
            <a:pPr marL="0" indent="0">
              <a:spcBef>
                <a:spcPts val="0"/>
              </a:spcBef>
              <a:buNone/>
            </a:pPr>
            <a:r>
              <a:rPr lang="en-US" sz="1600" dirty="0">
                <a:latin typeface="Calibri" panose="020F0502020204030204" pitchFamily="34" charset="0"/>
                <a:cs typeface="Calibri" panose="020F0502020204030204" pitchFamily="34" charset="0"/>
              </a:rPr>
              <a:t>Bing Xia</a:t>
            </a:r>
          </a:p>
          <a:p>
            <a:pPr marL="0" indent="0">
              <a:spcBef>
                <a:spcPts val="0"/>
              </a:spcBef>
              <a:buNone/>
            </a:pPr>
            <a:r>
              <a:rPr lang="en-US" sz="1600" dirty="0">
                <a:latin typeface="Calibri" panose="020F0502020204030204" pitchFamily="34" charset="0"/>
                <a:cs typeface="Calibri" panose="020F0502020204030204" pitchFamily="34" charset="0"/>
              </a:rPr>
              <a:t>Annalisa Maggio</a:t>
            </a:r>
          </a:p>
          <a:p>
            <a:pPr marL="0" indent="0">
              <a:spcBef>
                <a:spcPts val="0"/>
              </a:spcBef>
              <a:buNone/>
            </a:pPr>
            <a:r>
              <a:rPr lang="en-US" sz="1600" dirty="0">
                <a:latin typeface="Calibri" panose="020F0502020204030204" pitchFamily="34" charset="0"/>
                <a:cs typeface="Calibri" panose="020F0502020204030204" pitchFamily="34" charset="0"/>
              </a:rPr>
              <a:t>Katie Mostoller</a:t>
            </a:r>
          </a:p>
          <a:p>
            <a:pPr marL="0" indent="0">
              <a:spcBef>
                <a:spcPts val="0"/>
              </a:spcBef>
              <a:buNone/>
            </a:pPr>
            <a:r>
              <a:rPr lang="en-US" sz="1600" dirty="0">
                <a:latin typeface="Calibri" panose="020F0502020204030204" pitchFamily="34" charset="0"/>
                <a:cs typeface="Calibri" panose="020F0502020204030204" pitchFamily="34" charset="0"/>
              </a:rPr>
              <a:t>Zahara </a:t>
            </a:r>
            <a:r>
              <a:rPr lang="en-US" sz="1600" dirty="0" err="1">
                <a:latin typeface="Calibri" panose="020F0502020204030204" pitchFamily="34" charset="0"/>
                <a:cs typeface="Calibri" panose="020F0502020204030204" pitchFamily="34" charset="0"/>
              </a:rPr>
              <a:t>Keuelen</a:t>
            </a:r>
            <a:endParaRPr lang="en-US" sz="1600" dirty="0">
              <a:latin typeface="Calibri" panose="020F0502020204030204" pitchFamily="34" charset="0"/>
              <a:cs typeface="Calibri" panose="020F0502020204030204" pitchFamily="34" charset="0"/>
            </a:endParaRPr>
          </a:p>
        </p:txBody>
      </p:sp>
      <p:pic>
        <p:nvPicPr>
          <p:cNvPr id="20" name="Picture 19"/>
          <p:cNvPicPr>
            <a:picLocks noChangeAspect="1"/>
          </p:cNvPicPr>
          <p:nvPr/>
        </p:nvPicPr>
        <p:blipFill>
          <a:blip r:embed="rId7"/>
          <a:stretch>
            <a:fillRect/>
          </a:stretch>
        </p:blipFill>
        <p:spPr>
          <a:xfrm>
            <a:off x="121276" y="62616"/>
            <a:ext cx="2567360" cy="671832"/>
          </a:xfrm>
          <a:prstGeom prst="rect">
            <a:avLst/>
          </a:prstGeom>
        </p:spPr>
      </p:pic>
      <p:sp>
        <p:nvSpPr>
          <p:cNvPr id="22" name="Text Placeholder 2">
            <a:extLst>
              <a:ext uri="{FF2B5EF4-FFF2-40B4-BE49-F238E27FC236}">
                <a16:creationId xmlns:a16="http://schemas.microsoft.com/office/drawing/2014/main" id="{B198F2E1-A3DD-42A6-8A5E-4F2E42355CA4}"/>
              </a:ext>
            </a:extLst>
          </p:cNvPr>
          <p:cNvSpPr txBox="1">
            <a:spLocks/>
          </p:cNvSpPr>
          <p:nvPr/>
        </p:nvSpPr>
        <p:spPr>
          <a:xfrm>
            <a:off x="9924913" y="949084"/>
            <a:ext cx="3650734" cy="443198"/>
          </a:xfrm>
          <a:prstGeom prst="rect">
            <a:avLst/>
          </a:prstGeom>
        </p:spPr>
        <p:txBody>
          <a:bodyPr vert="horz" wrap="square" lIns="0" tIns="0" rIns="0" bIns="0" rtlCol="0">
            <a:spAutoFit/>
          </a:bodyPr>
          <a:lstStyle>
            <a:lvl1pPr marL="396875" indent="-396875" algn="l" defTabSz="914363" rtl="0" eaLnBrk="1" latinLnBrk="0" hangingPunct="1">
              <a:lnSpc>
                <a:spcPct val="90000"/>
              </a:lnSpc>
              <a:spcBef>
                <a:spcPct val="20000"/>
              </a:spcBef>
              <a:buFontTx/>
              <a:buBlip>
                <a:blip r:embed="rId5"/>
              </a:buBlip>
              <a:defRPr sz="3200" kern="1200">
                <a:solidFill>
                  <a:schemeClr val="tx2">
                    <a:lumMod val="50000"/>
                  </a:schemeClr>
                </a:solidFill>
                <a:latin typeface="+mn-lt"/>
                <a:ea typeface="+mn-ea"/>
                <a:cs typeface="+mn-cs"/>
              </a:defRPr>
            </a:lvl1pPr>
            <a:lvl2pPr marL="914400" indent="-396875" algn="l" defTabSz="914363" rtl="0" eaLnBrk="1" latinLnBrk="0" hangingPunct="1">
              <a:lnSpc>
                <a:spcPct val="90000"/>
              </a:lnSpc>
              <a:spcBef>
                <a:spcPct val="20000"/>
              </a:spcBef>
              <a:buFontTx/>
              <a:buBlip>
                <a:blip r:embed="rId6"/>
              </a:buBlip>
              <a:defRPr sz="2800" kern="1200">
                <a:solidFill>
                  <a:schemeClr val="tx2">
                    <a:lumMod val="50000"/>
                  </a:schemeClr>
                </a:solidFill>
                <a:latin typeface="+mn-lt"/>
                <a:ea typeface="+mn-ea"/>
                <a:cs typeface="+mn-cs"/>
              </a:defRPr>
            </a:lvl2pPr>
            <a:lvl3pPr marL="1258888" indent="-344488" algn="l" defTabSz="914363" rtl="0" eaLnBrk="1" latinLnBrk="0" hangingPunct="1">
              <a:lnSpc>
                <a:spcPct val="90000"/>
              </a:lnSpc>
              <a:spcBef>
                <a:spcPct val="20000"/>
              </a:spcBef>
              <a:buFontTx/>
              <a:buBlip>
                <a:blip r:embed="rId6"/>
              </a:buBlip>
              <a:defRPr sz="2400" kern="1200">
                <a:solidFill>
                  <a:schemeClr val="tx2">
                    <a:lumMod val="50000"/>
                  </a:schemeClr>
                </a:solidFill>
                <a:latin typeface="+mn-lt"/>
                <a:ea typeface="+mn-ea"/>
                <a:cs typeface="+mn-cs"/>
              </a:defRPr>
            </a:lvl3pPr>
            <a:lvl4pPr marL="1604963" indent="-346075" algn="l" defTabSz="914363" rtl="0" eaLnBrk="1" latinLnBrk="0" hangingPunct="1">
              <a:lnSpc>
                <a:spcPct val="90000"/>
              </a:lnSpc>
              <a:spcBef>
                <a:spcPct val="20000"/>
              </a:spcBef>
              <a:buFontTx/>
              <a:buBlip>
                <a:blip r:embed="rId6"/>
              </a:buBlip>
              <a:defRPr sz="2400" kern="1200">
                <a:solidFill>
                  <a:schemeClr val="tx2">
                    <a:lumMod val="50000"/>
                  </a:schemeClr>
                </a:solidFill>
                <a:latin typeface="+mn-lt"/>
                <a:ea typeface="+mn-ea"/>
                <a:cs typeface="+mn-cs"/>
              </a:defRPr>
            </a:lvl4pPr>
            <a:lvl5pPr marL="1941513" indent="-336550" algn="l" defTabSz="914363" rtl="0" eaLnBrk="1" latinLnBrk="0" hangingPunct="1">
              <a:lnSpc>
                <a:spcPct val="90000"/>
              </a:lnSpc>
              <a:spcBef>
                <a:spcPct val="20000"/>
              </a:spcBef>
              <a:buFontTx/>
              <a:buBlip>
                <a:blip r:embed="rId6"/>
              </a:buBlip>
              <a:defRPr sz="2400" kern="1200">
                <a:solidFill>
                  <a:schemeClr val="tx2">
                    <a:lumMod val="50000"/>
                  </a:schemeClr>
                </a:solidFill>
                <a:latin typeface="+mn-lt"/>
                <a:ea typeface="+mn-ea"/>
                <a:cs typeface="+mn-cs"/>
              </a:defRPr>
            </a:lvl5pPr>
            <a:lvl6pPr marL="2514499"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81"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63"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45"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spcBef>
                <a:spcPts val="0"/>
              </a:spcBef>
              <a:buNone/>
            </a:pPr>
            <a:r>
              <a:rPr lang="en-US" dirty="0">
                <a:latin typeface="Calibri" panose="020F0502020204030204" pitchFamily="34" charset="0"/>
                <a:cs typeface="Calibri" panose="020F0502020204030204" pitchFamily="34" charset="0"/>
              </a:rPr>
              <a:t>Funding</a:t>
            </a:r>
          </a:p>
        </p:txBody>
      </p:sp>
      <p:pic>
        <p:nvPicPr>
          <p:cNvPr id="5" name="Picture 4">
            <a:extLst>
              <a:ext uri="{FF2B5EF4-FFF2-40B4-BE49-F238E27FC236}">
                <a16:creationId xmlns:a16="http://schemas.microsoft.com/office/drawing/2014/main" id="{BACD8BE6-A363-4F54-A244-7BD4EFCA3931}"/>
              </a:ext>
            </a:extLst>
          </p:cNvPr>
          <p:cNvPicPr>
            <a:picLocks noChangeAspect="1"/>
          </p:cNvPicPr>
          <p:nvPr/>
        </p:nvPicPr>
        <p:blipFill>
          <a:blip r:embed="rId8"/>
          <a:stretch>
            <a:fillRect/>
          </a:stretch>
        </p:blipFill>
        <p:spPr>
          <a:xfrm>
            <a:off x="9806658" y="4962937"/>
            <a:ext cx="1643083" cy="1350479"/>
          </a:xfrm>
          <a:prstGeom prst="rect">
            <a:avLst/>
          </a:prstGeom>
        </p:spPr>
      </p:pic>
      <p:pic>
        <p:nvPicPr>
          <p:cNvPr id="4" name="Picture 3" descr="A person wearing glasses and a blue and white checkered shirt&#10;&#10;Description automatically generated with medium confidence">
            <a:extLst>
              <a:ext uri="{FF2B5EF4-FFF2-40B4-BE49-F238E27FC236}">
                <a16:creationId xmlns:a16="http://schemas.microsoft.com/office/drawing/2014/main" id="{C3E78F3E-C764-5384-A9A9-9A0B2FFDE077}"/>
              </a:ext>
            </a:extLst>
          </p:cNvPr>
          <p:cNvPicPr>
            <a:picLocks noChangeAspect="1"/>
          </p:cNvPicPr>
          <p:nvPr/>
        </p:nvPicPr>
        <p:blipFill>
          <a:blip r:embed="rId9">
            <a:extLst>
              <a:ext uri="{28A0092B-C50C-407E-A947-70E740481C1C}">
                <a14:useLocalDpi xmlns:a14="http://schemas.microsoft.com/office/drawing/2010/main" val="0"/>
              </a:ext>
            </a:extLst>
          </a:blip>
          <a:srcRect b="18788"/>
          <a:stretch/>
        </p:blipFill>
        <p:spPr>
          <a:xfrm>
            <a:off x="2783557" y="1392282"/>
            <a:ext cx="1122413" cy="1367310"/>
          </a:xfrm>
          <a:prstGeom prst="rect">
            <a:avLst/>
          </a:prstGeom>
        </p:spPr>
      </p:pic>
      <p:pic>
        <p:nvPicPr>
          <p:cNvPr id="21" name="Picture 20" descr="A person smiling at camera&#10;&#10;Description automatically generated with low confidence">
            <a:extLst>
              <a:ext uri="{FF2B5EF4-FFF2-40B4-BE49-F238E27FC236}">
                <a16:creationId xmlns:a16="http://schemas.microsoft.com/office/drawing/2014/main" id="{56E38359-6586-DC28-5975-84E682980328}"/>
              </a:ext>
            </a:extLst>
          </p:cNvPr>
          <p:cNvPicPr>
            <a:picLocks noChangeAspect="1"/>
          </p:cNvPicPr>
          <p:nvPr/>
        </p:nvPicPr>
        <p:blipFill rotWithShape="1">
          <a:blip r:embed="rId10">
            <a:extLst>
              <a:ext uri="{28A0092B-C50C-407E-A947-70E740481C1C}">
                <a14:useLocalDpi xmlns:a14="http://schemas.microsoft.com/office/drawing/2010/main" val="0"/>
              </a:ext>
            </a:extLst>
          </a:blip>
          <a:srcRect l="8733" r="7790"/>
          <a:stretch/>
        </p:blipFill>
        <p:spPr>
          <a:xfrm>
            <a:off x="3969906" y="1392282"/>
            <a:ext cx="1215884" cy="1367310"/>
          </a:xfrm>
          <a:prstGeom prst="rect">
            <a:avLst/>
          </a:prstGeom>
        </p:spPr>
      </p:pic>
      <p:sp>
        <p:nvSpPr>
          <p:cNvPr id="23" name="Text Placeholder 2">
            <a:extLst>
              <a:ext uri="{FF2B5EF4-FFF2-40B4-BE49-F238E27FC236}">
                <a16:creationId xmlns:a16="http://schemas.microsoft.com/office/drawing/2014/main" id="{AA45C6B3-55D5-1354-5B84-D8470482EFCA}"/>
              </a:ext>
            </a:extLst>
          </p:cNvPr>
          <p:cNvSpPr txBox="1">
            <a:spLocks/>
          </p:cNvSpPr>
          <p:nvPr/>
        </p:nvSpPr>
        <p:spPr>
          <a:xfrm>
            <a:off x="5553709" y="4437233"/>
            <a:ext cx="3650734" cy="886397"/>
          </a:xfrm>
          <a:prstGeom prst="rect">
            <a:avLst/>
          </a:prstGeom>
        </p:spPr>
        <p:txBody>
          <a:bodyPr vert="horz" wrap="square" lIns="0" tIns="0" rIns="0" bIns="0" rtlCol="0">
            <a:spAutoFit/>
          </a:bodyPr>
          <a:lstStyle>
            <a:lvl1pPr marL="396875" indent="-396875" algn="l" defTabSz="914363" rtl="0" eaLnBrk="1" latinLnBrk="0" hangingPunct="1">
              <a:lnSpc>
                <a:spcPct val="90000"/>
              </a:lnSpc>
              <a:spcBef>
                <a:spcPct val="20000"/>
              </a:spcBef>
              <a:buFontTx/>
              <a:buBlip>
                <a:blip r:embed="rId5"/>
              </a:buBlip>
              <a:defRPr sz="3200" kern="1200">
                <a:solidFill>
                  <a:schemeClr val="tx2">
                    <a:lumMod val="50000"/>
                  </a:schemeClr>
                </a:solidFill>
                <a:latin typeface="+mn-lt"/>
                <a:ea typeface="+mn-ea"/>
                <a:cs typeface="+mn-cs"/>
              </a:defRPr>
            </a:lvl1pPr>
            <a:lvl2pPr marL="914400" indent="-396875" algn="l" defTabSz="914363" rtl="0" eaLnBrk="1" latinLnBrk="0" hangingPunct="1">
              <a:lnSpc>
                <a:spcPct val="90000"/>
              </a:lnSpc>
              <a:spcBef>
                <a:spcPct val="20000"/>
              </a:spcBef>
              <a:buFontTx/>
              <a:buBlip>
                <a:blip r:embed="rId6"/>
              </a:buBlip>
              <a:defRPr sz="2800" kern="1200">
                <a:solidFill>
                  <a:schemeClr val="tx2">
                    <a:lumMod val="50000"/>
                  </a:schemeClr>
                </a:solidFill>
                <a:latin typeface="+mn-lt"/>
                <a:ea typeface="+mn-ea"/>
                <a:cs typeface="+mn-cs"/>
              </a:defRPr>
            </a:lvl2pPr>
            <a:lvl3pPr marL="1258888" indent="-344488" algn="l" defTabSz="914363" rtl="0" eaLnBrk="1" latinLnBrk="0" hangingPunct="1">
              <a:lnSpc>
                <a:spcPct val="90000"/>
              </a:lnSpc>
              <a:spcBef>
                <a:spcPct val="20000"/>
              </a:spcBef>
              <a:buFontTx/>
              <a:buBlip>
                <a:blip r:embed="rId6"/>
              </a:buBlip>
              <a:defRPr sz="2400" kern="1200">
                <a:solidFill>
                  <a:schemeClr val="tx2">
                    <a:lumMod val="50000"/>
                  </a:schemeClr>
                </a:solidFill>
                <a:latin typeface="+mn-lt"/>
                <a:ea typeface="+mn-ea"/>
                <a:cs typeface="+mn-cs"/>
              </a:defRPr>
            </a:lvl3pPr>
            <a:lvl4pPr marL="1604963" indent="-346075" algn="l" defTabSz="914363" rtl="0" eaLnBrk="1" latinLnBrk="0" hangingPunct="1">
              <a:lnSpc>
                <a:spcPct val="90000"/>
              </a:lnSpc>
              <a:spcBef>
                <a:spcPct val="20000"/>
              </a:spcBef>
              <a:buFontTx/>
              <a:buBlip>
                <a:blip r:embed="rId6"/>
              </a:buBlip>
              <a:defRPr sz="2400" kern="1200">
                <a:solidFill>
                  <a:schemeClr val="tx2">
                    <a:lumMod val="50000"/>
                  </a:schemeClr>
                </a:solidFill>
                <a:latin typeface="+mn-lt"/>
                <a:ea typeface="+mn-ea"/>
                <a:cs typeface="+mn-cs"/>
              </a:defRPr>
            </a:lvl4pPr>
            <a:lvl5pPr marL="1941513" indent="-336550" algn="l" defTabSz="914363" rtl="0" eaLnBrk="1" latinLnBrk="0" hangingPunct="1">
              <a:lnSpc>
                <a:spcPct val="90000"/>
              </a:lnSpc>
              <a:spcBef>
                <a:spcPct val="20000"/>
              </a:spcBef>
              <a:buFontTx/>
              <a:buBlip>
                <a:blip r:embed="rId6"/>
              </a:buBlip>
              <a:defRPr sz="2400" kern="1200">
                <a:solidFill>
                  <a:schemeClr val="tx2">
                    <a:lumMod val="50000"/>
                  </a:schemeClr>
                </a:solidFill>
                <a:latin typeface="+mn-lt"/>
                <a:ea typeface="+mn-ea"/>
                <a:cs typeface="+mn-cs"/>
              </a:defRPr>
            </a:lvl5pPr>
            <a:lvl6pPr marL="2514499"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81"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63"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45"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spcBef>
                <a:spcPts val="0"/>
              </a:spcBef>
              <a:buNone/>
            </a:pPr>
            <a:r>
              <a:rPr lang="en-US" dirty="0">
                <a:latin typeface="Calibri" panose="020F0502020204030204" pitchFamily="34" charset="0"/>
                <a:cs typeface="Calibri" panose="020F0502020204030204" pitchFamily="34" charset="0"/>
              </a:rPr>
              <a:t>Children</a:t>
            </a:r>
          </a:p>
          <a:p>
            <a:pPr marL="0" indent="0" algn="ctr">
              <a:spcBef>
                <a:spcPts val="0"/>
              </a:spcBef>
              <a:buNone/>
            </a:pPr>
            <a:r>
              <a:rPr lang="en-US" dirty="0">
                <a:latin typeface="Calibri" panose="020F0502020204030204" pitchFamily="34" charset="0"/>
                <a:cs typeface="Calibri" panose="020F0502020204030204" pitchFamily="34" charset="0"/>
              </a:rPr>
              <a:t>&amp; families!</a:t>
            </a:r>
          </a:p>
        </p:txBody>
      </p:sp>
      <p:pic>
        <p:nvPicPr>
          <p:cNvPr id="3" name="Picture 2" descr="PAS 2023">
            <a:extLst>
              <a:ext uri="{FF2B5EF4-FFF2-40B4-BE49-F238E27FC236}">
                <a16:creationId xmlns:a16="http://schemas.microsoft.com/office/drawing/2014/main" id="{94E2EDCC-8815-CC74-FA76-AC0EF3EC1D6A}"/>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3778680" y="5290457"/>
            <a:ext cx="1141833" cy="1425871"/>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descr="A person standing on a sidewalk&#10;&#10;Description automatically generated">
            <a:extLst>
              <a:ext uri="{FF2B5EF4-FFF2-40B4-BE49-F238E27FC236}">
                <a16:creationId xmlns:a16="http://schemas.microsoft.com/office/drawing/2014/main" id="{A6B0F89E-8BA5-F099-8B62-E8E9E85C54FF}"/>
              </a:ext>
            </a:extLst>
          </p:cNvPr>
          <p:cNvPicPr>
            <a:picLocks noChangeAspect="1"/>
          </p:cNvPicPr>
          <p:nvPr/>
        </p:nvPicPr>
        <p:blipFill>
          <a:blip r:embed="rId12">
            <a:extLst>
              <a:ext uri="{28A0092B-C50C-407E-A947-70E740481C1C}">
                <a14:useLocalDpi xmlns:a14="http://schemas.microsoft.com/office/drawing/2010/main" val="0"/>
              </a:ext>
            </a:extLst>
          </a:blip>
          <a:srcRect l="22617" t="32348" r="6354" b="14898"/>
          <a:stretch/>
        </p:blipFill>
        <p:spPr>
          <a:xfrm>
            <a:off x="2783557" y="2815976"/>
            <a:ext cx="1348496" cy="1335394"/>
          </a:xfrm>
          <a:prstGeom prst="rect">
            <a:avLst/>
          </a:prstGeom>
        </p:spPr>
      </p:pic>
      <p:pic>
        <p:nvPicPr>
          <p:cNvPr id="1026" name="Picture 2" descr="Home | Erdheim-Chester Disease Global Alliance">
            <a:extLst>
              <a:ext uri="{FF2B5EF4-FFF2-40B4-BE49-F238E27FC236}">
                <a16:creationId xmlns:a16="http://schemas.microsoft.com/office/drawing/2014/main" id="{24934E40-59C3-15BB-C3E4-5678B85ADA2C}"/>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9568757" y="1486293"/>
            <a:ext cx="2009176" cy="2009176"/>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4" descr="May be a graphic of text that says 'HISTIOCYTOSIS&quot; TM ASSOCIATION Rare Rare Community 40 Years'">
            <a:extLst>
              <a:ext uri="{FF2B5EF4-FFF2-40B4-BE49-F238E27FC236}">
                <a16:creationId xmlns:a16="http://schemas.microsoft.com/office/drawing/2014/main" id="{4A7062C2-B66A-F182-FED1-A0BA408EA188}"/>
              </a:ext>
            </a:extLst>
          </p:cNvPr>
          <p:cNvPicPr>
            <a:picLocks noChangeAspect="1" noChangeArrowheads="1"/>
          </p:cNvPicPr>
          <p:nvPr/>
        </p:nvPicPr>
        <p:blipFill rotWithShape="1">
          <a:blip r:embed="rId14">
            <a:extLst>
              <a:ext uri="{28A0092B-C50C-407E-A947-70E740481C1C}">
                <a14:useLocalDpi xmlns:a14="http://schemas.microsoft.com/office/drawing/2010/main" val="0"/>
              </a:ext>
            </a:extLst>
          </a:blip>
          <a:srcRect l="8759" t="42148" r="37690" b="39755"/>
          <a:stretch>
            <a:fillRect/>
          </a:stretch>
        </p:blipFill>
        <p:spPr bwMode="auto">
          <a:xfrm>
            <a:off x="9315670" y="3681347"/>
            <a:ext cx="2365829" cy="790386"/>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a:extLst>
              <a:ext uri="{FF2B5EF4-FFF2-40B4-BE49-F238E27FC236}">
                <a16:creationId xmlns:a16="http://schemas.microsoft.com/office/drawing/2014/main" id="{0C083AE4-A869-A873-8039-54984A6D84E9}"/>
              </a:ext>
            </a:extLst>
          </p:cNvPr>
          <p:cNvPicPr>
            <a:picLocks noChangeAspect="1"/>
          </p:cNvPicPr>
          <p:nvPr/>
        </p:nvPicPr>
        <p:blipFill>
          <a:blip r:embed="rId15"/>
          <a:stretch>
            <a:fillRect/>
          </a:stretch>
        </p:blipFill>
        <p:spPr>
          <a:xfrm>
            <a:off x="4185858" y="2815976"/>
            <a:ext cx="999932" cy="1335394"/>
          </a:xfrm>
          <a:prstGeom prst="rect">
            <a:avLst/>
          </a:prstGeom>
        </p:spPr>
      </p:pic>
      <p:pic>
        <p:nvPicPr>
          <p:cNvPr id="13" name="Picture 12">
            <a:extLst>
              <a:ext uri="{FF2B5EF4-FFF2-40B4-BE49-F238E27FC236}">
                <a16:creationId xmlns:a16="http://schemas.microsoft.com/office/drawing/2014/main" id="{07F86C16-D131-3D8F-AE93-58BC6409FEA8}"/>
              </a:ext>
            </a:extLst>
          </p:cNvPr>
          <p:cNvPicPr>
            <a:picLocks noChangeAspect="1"/>
          </p:cNvPicPr>
          <p:nvPr/>
        </p:nvPicPr>
        <p:blipFill>
          <a:blip r:embed="rId16"/>
          <a:srcRect b="31917"/>
          <a:stretch>
            <a:fillRect/>
          </a:stretch>
        </p:blipFill>
        <p:spPr>
          <a:xfrm>
            <a:off x="5581550" y="1337354"/>
            <a:ext cx="1532313" cy="1427891"/>
          </a:xfrm>
          <a:prstGeom prst="rect">
            <a:avLst/>
          </a:prstGeom>
        </p:spPr>
      </p:pic>
      <p:sp>
        <p:nvSpPr>
          <p:cNvPr id="18" name="TextBox 17">
            <a:extLst>
              <a:ext uri="{FF2B5EF4-FFF2-40B4-BE49-F238E27FC236}">
                <a16:creationId xmlns:a16="http://schemas.microsoft.com/office/drawing/2014/main" id="{99182C47-8A2F-99DC-0658-94ADD1A18E45}"/>
              </a:ext>
            </a:extLst>
          </p:cNvPr>
          <p:cNvSpPr txBox="1"/>
          <p:nvPr/>
        </p:nvSpPr>
        <p:spPr>
          <a:xfrm>
            <a:off x="7005339" y="2083522"/>
            <a:ext cx="6788602" cy="646331"/>
          </a:xfrm>
          <a:prstGeom prst="rect">
            <a:avLst/>
          </a:prstGeom>
          <a:noFill/>
        </p:spPr>
        <p:txBody>
          <a:bodyPr wrap="square">
            <a:spAutoFit/>
          </a:bodyPr>
          <a:lstStyle/>
          <a:p>
            <a:pPr marL="0" indent="0">
              <a:spcBef>
                <a:spcPts val="0"/>
              </a:spcBef>
              <a:buNone/>
            </a:pPr>
            <a:r>
              <a:rPr lang="en-US" sz="1800" dirty="0">
                <a:latin typeface="Calibri" panose="020F0502020204030204" pitchFamily="34" charset="0"/>
                <a:cs typeface="Calibri" panose="020F0502020204030204" pitchFamily="34" charset="0"/>
              </a:rPr>
              <a:t>Rajamanickam et al </a:t>
            </a:r>
          </a:p>
          <a:p>
            <a:pPr marL="0" indent="0">
              <a:spcBef>
                <a:spcPts val="0"/>
              </a:spcBef>
              <a:buNone/>
            </a:pPr>
            <a:r>
              <a:rPr lang="en-US" sz="1800" i="1" dirty="0">
                <a:latin typeface="Calibri" panose="020F0502020204030204" pitchFamily="34" charset="0"/>
                <a:cs typeface="Calibri" panose="020F0502020204030204" pitchFamily="34" charset="0"/>
              </a:rPr>
              <a:t>Blood </a:t>
            </a:r>
            <a:r>
              <a:rPr lang="en-US" sz="1800" dirty="0">
                <a:latin typeface="Calibri" panose="020F0502020204030204" pitchFamily="34" charset="0"/>
                <a:cs typeface="Calibri" panose="020F0502020204030204" pitchFamily="34" charset="0"/>
              </a:rPr>
              <a:t>2026</a:t>
            </a:r>
          </a:p>
        </p:txBody>
      </p:sp>
      <p:pic>
        <p:nvPicPr>
          <p:cNvPr id="19" name="Picture 18">
            <a:extLst>
              <a:ext uri="{FF2B5EF4-FFF2-40B4-BE49-F238E27FC236}">
                <a16:creationId xmlns:a16="http://schemas.microsoft.com/office/drawing/2014/main" id="{C3756438-FAD8-A8F5-B742-BA2E27B8ABD8}"/>
              </a:ext>
            </a:extLst>
          </p:cNvPr>
          <p:cNvPicPr>
            <a:picLocks noChangeAspect="1"/>
          </p:cNvPicPr>
          <p:nvPr/>
        </p:nvPicPr>
        <p:blipFill>
          <a:blip r:embed="rId16"/>
          <a:srcRect t="69183"/>
          <a:stretch>
            <a:fillRect/>
          </a:stretch>
        </p:blipFill>
        <p:spPr>
          <a:xfrm>
            <a:off x="7049841" y="1423884"/>
            <a:ext cx="1532313" cy="646331"/>
          </a:xfrm>
          <a:prstGeom prst="rect">
            <a:avLst/>
          </a:prstGeom>
        </p:spPr>
      </p:pic>
      <p:sp>
        <p:nvSpPr>
          <p:cNvPr id="26" name="TextBox 25">
            <a:extLst>
              <a:ext uri="{FF2B5EF4-FFF2-40B4-BE49-F238E27FC236}">
                <a16:creationId xmlns:a16="http://schemas.microsoft.com/office/drawing/2014/main" id="{58F70621-32DA-C9A3-5E75-2575D0FEE25D}"/>
              </a:ext>
            </a:extLst>
          </p:cNvPr>
          <p:cNvSpPr txBox="1"/>
          <p:nvPr/>
        </p:nvSpPr>
        <p:spPr>
          <a:xfrm>
            <a:off x="31115" y="6516273"/>
            <a:ext cx="2437039" cy="400110"/>
          </a:xfrm>
          <a:prstGeom prst="rect">
            <a:avLst/>
          </a:prstGeom>
          <a:noFill/>
        </p:spPr>
        <p:txBody>
          <a:bodyPr wrap="square">
            <a:spAutoFit/>
          </a:bodyPr>
          <a:lstStyle/>
          <a:p>
            <a:pPr marL="0" indent="0">
              <a:spcBef>
                <a:spcPts val="0"/>
              </a:spcBef>
              <a:buNone/>
            </a:pPr>
            <a:r>
              <a:rPr lang="en-US" sz="2000" b="1" dirty="0">
                <a:latin typeface="Calibri" panose="020F0502020204030204" pitchFamily="34" charset="0"/>
                <a:cs typeface="Calibri" panose="020F0502020204030204" pitchFamily="34" charset="0"/>
              </a:rPr>
              <a:t>www.coufallab.com</a:t>
            </a:r>
          </a:p>
        </p:txBody>
      </p:sp>
    </p:spTree>
    <p:extLst>
      <p:ext uri="{BB962C8B-B14F-4D97-AF65-F5344CB8AC3E}">
        <p14:creationId xmlns:p14="http://schemas.microsoft.com/office/powerpoint/2010/main" val="237880605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6FD34544-7666-8B40-8592-381344A3940E}"/>
              </a:ext>
            </a:extLst>
          </p:cNvPr>
          <p:cNvPicPr>
            <a:picLocks noChangeAspect="1"/>
          </p:cNvPicPr>
          <p:nvPr/>
        </p:nvPicPr>
        <p:blipFill>
          <a:blip r:embed="rId2"/>
          <a:stretch>
            <a:fillRect/>
          </a:stretch>
        </p:blipFill>
        <p:spPr>
          <a:xfrm>
            <a:off x="1554438" y="0"/>
            <a:ext cx="9408694" cy="6858000"/>
          </a:xfrm>
          <a:prstGeom prst="rect">
            <a:avLst/>
          </a:prstGeom>
        </p:spPr>
      </p:pic>
      <p:sp>
        <p:nvSpPr>
          <p:cNvPr id="5" name="TextBox 4"/>
          <p:cNvSpPr txBox="1"/>
          <p:nvPr/>
        </p:nvSpPr>
        <p:spPr>
          <a:xfrm>
            <a:off x="4779793" y="4251519"/>
            <a:ext cx="3492248" cy="923330"/>
          </a:xfrm>
          <a:prstGeom prst="rect">
            <a:avLst/>
          </a:prstGeom>
          <a:noFill/>
        </p:spPr>
        <p:txBody>
          <a:bodyPr wrap="square" rtlCol="0">
            <a:spAutoFit/>
          </a:bodyPr>
          <a:lstStyle/>
          <a:p>
            <a:r>
              <a:rPr lang="en-US" sz="5400" dirty="0">
                <a:latin typeface="Calibri Light"/>
                <a:cs typeface="Calibri Light"/>
              </a:rPr>
              <a:t>Questions?</a:t>
            </a:r>
          </a:p>
        </p:txBody>
      </p:sp>
      <p:sp>
        <p:nvSpPr>
          <p:cNvPr id="6" name="Rectangle 5"/>
          <p:cNvSpPr/>
          <p:nvPr/>
        </p:nvSpPr>
        <p:spPr>
          <a:xfrm>
            <a:off x="0" y="0"/>
            <a:ext cx="1693211"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Rectangle 6"/>
          <p:cNvSpPr/>
          <p:nvPr/>
        </p:nvSpPr>
        <p:spPr>
          <a:xfrm>
            <a:off x="10787881" y="0"/>
            <a:ext cx="1693211"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6630515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624FF780BC63824D8531A24244433FB7" ma:contentTypeVersion="18" ma:contentTypeDescription="Create a new document." ma:contentTypeScope="" ma:versionID="722470c33f68b32f93b9fdb3e682f6f9">
  <xsd:schema xmlns:xsd="http://www.w3.org/2001/XMLSchema" xmlns:xs="http://www.w3.org/2001/XMLSchema" xmlns:p="http://schemas.microsoft.com/office/2006/metadata/properties" xmlns:ns2="ab4e1aff-ca9b-482e-b103-5edf16d0868d" xmlns:ns3="b428c153-a3e5-4436-8cd3-bbed743e9f27" targetNamespace="http://schemas.microsoft.com/office/2006/metadata/properties" ma:root="true" ma:fieldsID="a5068b30f5fe29312d434b812d3003f0" ns2:_="" ns3:_="">
    <xsd:import namespace="ab4e1aff-ca9b-482e-b103-5edf16d0868d"/>
    <xsd:import namespace="b428c153-a3e5-4436-8cd3-bbed743e9f27"/>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GenerationTime" minOccurs="0"/>
                <xsd:element ref="ns2:MediaServiceEventHashCode" minOccurs="0"/>
                <xsd:element ref="ns2:MediaServiceDateTaken" minOccurs="0"/>
                <xsd:element ref="ns2:MediaServiceOCR" minOccurs="0"/>
                <xsd:element ref="ns2:lcf76f155ced4ddcb4097134ff3c332f" minOccurs="0"/>
                <xsd:element ref="ns3:TaxCatchAll" minOccurs="0"/>
                <xsd:element ref="ns2:MediaLengthInSeconds" minOccurs="0"/>
                <xsd:element ref="ns2:MediaServiceObjectDetectorVersions" minOccurs="0"/>
                <xsd:element ref="ns3:SharedWithUsers" minOccurs="0"/>
                <xsd:element ref="ns3:SharedWithDetails" minOccurs="0"/>
                <xsd:element ref="ns2:MediaServiceSearchProperties"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b4e1aff-ca9b-482e-b103-5edf16d0868d"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DateTaken" ma:index="14" nillable="true" ma:displayName="MediaServiceDateTaken" ma:hidden="true" ma:internalName="MediaServiceDateTaken"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lcf76f155ced4ddcb4097134ff3c332f" ma:index="17" nillable="true" ma:taxonomy="true" ma:internalName="lcf76f155ced4ddcb4097134ff3c332f" ma:taxonomyFieldName="MediaServiceImageTags" ma:displayName="Image Tags" ma:readOnly="false" ma:fieldId="{5cf76f15-5ced-4ddc-b409-7134ff3c332f}" ma:taxonomyMulti="true" ma:sspId="50afc756-41f4-452f-81cc-3d01026f6dab" ma:termSetId="09814cd3-568e-fe90-9814-8d621ff8fb84" ma:anchorId="fba54fb3-c3e1-fe81-a776-ca4b69148c4d" ma:open="true" ma:isKeyword="false">
      <xsd:complexType>
        <xsd:sequence>
          <xsd:element ref="pc:Terms" minOccurs="0" maxOccurs="1"/>
        </xsd:sequence>
      </xsd:complexType>
    </xsd:element>
    <xsd:element name="MediaLengthInSeconds" ma:index="19" nillable="true" ma:displayName="MediaLengthInSeconds" ma:hidden="true" ma:internalName="MediaLengthInSeconds" ma:readOnly="true">
      <xsd:simpleType>
        <xsd:restriction base="dms:Unknown"/>
      </xsd:simpleType>
    </xsd:element>
    <xsd:element name="MediaServiceObjectDetectorVersions" ma:index="20" nillable="true" ma:displayName="MediaServiceObjectDetectorVersions" ma:hidden="true" ma:indexed="true" ma:internalName="MediaServiceObjectDetectorVersions" ma:readOnly="true">
      <xsd:simpleType>
        <xsd:restriction base="dms:Text"/>
      </xsd:simpleType>
    </xsd:element>
    <xsd:element name="MediaServiceSearchProperties" ma:index="23" nillable="true" ma:displayName="MediaServiceSearchProperties" ma:hidden="true" ma:internalName="MediaServiceSearchProperties" ma:readOnly="true">
      <xsd:simpleType>
        <xsd:restriction base="dms:Note"/>
      </xsd:simpleType>
    </xsd:element>
    <xsd:element name="MediaServiceLocation" ma:index="24"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b428c153-a3e5-4436-8cd3-bbed743e9f27" elementFormDefault="qualified">
    <xsd:import namespace="http://schemas.microsoft.com/office/2006/documentManagement/types"/>
    <xsd:import namespace="http://schemas.microsoft.com/office/infopath/2007/PartnerControls"/>
    <xsd:element name="TaxCatchAll" ma:index="18" nillable="true" ma:displayName="Taxonomy Catch All Column" ma:hidden="true" ma:list="{e8e1285b-5ece-4f15-b32e-180393852ab1}" ma:internalName="TaxCatchAll" ma:showField="CatchAllData" ma:web="b428c153-a3e5-4436-8cd3-bbed743e9f27">
      <xsd:complexType>
        <xsd:complexContent>
          <xsd:extension base="dms:MultiChoiceLookup">
            <xsd:sequence>
              <xsd:element name="Value" type="dms:Lookup" maxOccurs="unbounded" minOccurs="0" nillable="true"/>
            </xsd:sequence>
          </xsd:extension>
        </xsd:complexContent>
      </xsd:complexType>
    </xsd:element>
    <xsd:element name="SharedWithUsers" ma:index="21"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2"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b428c153-a3e5-4436-8cd3-bbed743e9f27" xsi:nil="true"/>
    <lcf76f155ced4ddcb4097134ff3c332f xmlns="ab4e1aff-ca9b-482e-b103-5edf16d0868d">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1912B93C-8269-4D0D-8FCC-837349FB1511}"/>
</file>

<file path=customXml/itemProps2.xml><?xml version="1.0" encoding="utf-8"?>
<ds:datastoreItem xmlns:ds="http://schemas.openxmlformats.org/officeDocument/2006/customXml" ds:itemID="{84C47F9F-ED93-4CFB-B92A-3A5CD261A299}">
  <ds:schemaRefs>
    <ds:schemaRef ds:uri="http://schemas.microsoft.com/sharepoint/v3/contenttype/forms"/>
  </ds:schemaRefs>
</ds:datastoreItem>
</file>

<file path=customXml/itemProps3.xml><?xml version="1.0" encoding="utf-8"?>
<ds:datastoreItem xmlns:ds="http://schemas.openxmlformats.org/officeDocument/2006/customXml" ds:itemID="{FE58FD3D-E1A9-43A4-B483-29DE44453494}">
  <ds:schemaRefs>
    <ds:schemaRef ds:uri="http://purl.org/dc/dcmitype/"/>
    <ds:schemaRef ds:uri="http://purl.org/dc/terms/"/>
    <ds:schemaRef ds:uri="6abbc871-17b8-4bd6-898f-a16e7a00556e"/>
    <ds:schemaRef ds:uri="74dfe1e6-c35d-4d05-98f1-499028ebc63d"/>
    <ds:schemaRef ds:uri="http://schemas.microsoft.com/office/2006/metadata/properties"/>
    <ds:schemaRef ds:uri="http://schemas.microsoft.com/office/2006/documentManagement/types"/>
    <ds:schemaRef ds:uri="http://www.w3.org/XML/1998/namespace"/>
    <ds:schemaRef ds:uri="http://purl.org/dc/elements/1.1/"/>
    <ds:schemaRef ds:uri="http://schemas.microsoft.com/office/infopath/2007/PartnerControls"/>
    <ds:schemaRef ds:uri="http://schemas.openxmlformats.org/package/2006/metadata/core-properties"/>
  </ds:schemaRefs>
</ds:datastoreItem>
</file>

<file path=docProps/app.xml><?xml version="1.0" encoding="utf-8"?>
<Properties xmlns="http://schemas.openxmlformats.org/officeDocument/2006/extended-properties" xmlns:vt="http://schemas.openxmlformats.org/officeDocument/2006/docPropsVTypes">
  <TotalTime>8285</TotalTime>
  <Words>1335</Words>
  <Application>Microsoft Office PowerPoint</Application>
  <PresentationFormat>Widescreen</PresentationFormat>
  <Paragraphs>277</Paragraphs>
  <Slides>47</Slides>
  <Notes>29</Notes>
  <HiddenSlides>17</HiddenSlides>
  <MMClips>0</MMClips>
  <ScaleCrop>false</ScaleCrop>
  <HeadingPairs>
    <vt:vector size="8" baseType="variant">
      <vt:variant>
        <vt:lpstr>Fonts Used</vt:lpstr>
      </vt:variant>
      <vt:variant>
        <vt:i4>12</vt:i4>
      </vt:variant>
      <vt:variant>
        <vt:lpstr>Theme</vt:lpstr>
      </vt:variant>
      <vt:variant>
        <vt:i4>1</vt:i4>
      </vt:variant>
      <vt:variant>
        <vt:lpstr>Embedded OLE Servers</vt:lpstr>
      </vt:variant>
      <vt:variant>
        <vt:i4>1</vt:i4>
      </vt:variant>
      <vt:variant>
        <vt:lpstr>Slide Titles</vt:lpstr>
      </vt:variant>
      <vt:variant>
        <vt:i4>47</vt:i4>
      </vt:variant>
    </vt:vector>
  </HeadingPairs>
  <TitlesOfParts>
    <vt:vector size="61" baseType="lpstr">
      <vt:lpstr>Arial</vt:lpstr>
      <vt:lpstr>Calibri   </vt:lpstr>
      <vt:lpstr>BlinkMacSystemFont</vt:lpstr>
      <vt:lpstr>Calibri</vt:lpstr>
      <vt:lpstr>Helvetica</vt:lpstr>
      <vt:lpstr>Helvetica Neue</vt:lpstr>
      <vt:lpstr>Times New Roman</vt:lpstr>
      <vt:lpstr>Segoe</vt:lpstr>
      <vt:lpstr>Calibri Light</vt:lpstr>
      <vt:lpstr>Calibri    </vt:lpstr>
      <vt:lpstr>Calibri  </vt:lpstr>
      <vt:lpstr>Calibri </vt:lpstr>
      <vt:lpstr>Office Theme</vt:lpstr>
      <vt:lpstr>Acrobat Document</vt:lpstr>
      <vt:lpstr>Diversity and Degeneration in Neurohistiocytic Disease</vt:lpstr>
      <vt:lpstr>Disclosures</vt:lpstr>
      <vt:lpstr>Pathophysiology of Histiocytic Disorders</vt:lpstr>
      <vt:lpstr>Prevalence of neurodegeneration in histiocytic disorders is substantial</vt:lpstr>
      <vt:lpstr>Unanswered questions</vt:lpstr>
      <vt:lpstr>Overview</vt:lpstr>
      <vt:lpstr>Induced pluripotent stem cell (iPSC)  modeling of human disease</vt:lpstr>
      <vt:lpstr>Generating isogenic iPSCs from histiocytosis patients</vt:lpstr>
      <vt:lpstr>Early returns are not always predictive of future success</vt:lpstr>
      <vt:lpstr>BRAFV600E cell carrying heterogeneity is a potential culprit </vt:lpstr>
      <vt:lpstr>Alternative strategy: CRISPR/Cas9 with homology directed repair to introduce BRAFV600E into patient-derived lines</vt:lpstr>
      <vt:lpstr>A patient derived LCH iPSC cohort</vt:lpstr>
      <vt:lpstr>Pluripotent differentiation potential</vt:lpstr>
      <vt:lpstr>Human brain myeloid modeling</vt:lpstr>
      <vt:lpstr>BRAFV600E hematopoietic progenitors are hyperproliferative</vt:lpstr>
      <vt:lpstr>PowerPoint Presentation</vt:lpstr>
      <vt:lpstr>LCH microglia/macrophage exhibit disease specific phenotypes </vt:lpstr>
      <vt:lpstr>Broad transcriptomic changes in BRAFV600E brain macrophages</vt:lpstr>
      <vt:lpstr>A hyperinflammatory dysregulated MAPK phenotype in BRAFV600E brain macrophages</vt:lpstr>
      <vt:lpstr>Substantive overlap with human histiocyte brain transcriptomics</vt:lpstr>
      <vt:lpstr>Proliferative hematopoietic progenitors coupled with apoptosis resistance in differentiated macrophages </vt:lpstr>
      <vt:lpstr>Functional deficits in BRAFV600E macrophages</vt:lpstr>
      <vt:lpstr>Recapitulation of emerging human histiocyte biomarkers</vt:lpstr>
      <vt:lpstr>Microglia are extraordinarily dependent on their environment for their cell type identity</vt:lpstr>
      <vt:lpstr>Xenotransplantation more closely resembles postnatal microglia</vt:lpstr>
      <vt:lpstr>Cerebral organoids with BRAFV600E or control macrophages as a model of neurodegeneration</vt:lpstr>
      <vt:lpstr>Cocultures of cerebral organoids with BRAFV600E or control macrophage/microglia as a model of neurodegeneration</vt:lpstr>
      <vt:lpstr>Organoids show loss of oligodendrocytes and proliferation of astrocytes and microglia</vt:lpstr>
      <vt:lpstr>Evidence of astrogliosis and neuronal death in BRAFV600E cerebral organoids</vt:lpstr>
      <vt:lpstr>In vivo modeling of human BRAFV600E brain macrophages</vt:lpstr>
      <vt:lpstr>Microgliosis with BRAFV600E clones</vt:lpstr>
      <vt:lpstr>Elevation of the inflammatory lysosomal marker CD68</vt:lpstr>
      <vt:lpstr>Elevated antigen presentation and CD163 similar to primary human neurohistiocytosis</vt:lpstr>
      <vt:lpstr>Surprising heterogeneity among brain histiocytosis myeloid cells</vt:lpstr>
      <vt:lpstr>Brain lesions are unique in LCH-ND</vt:lpstr>
      <vt:lpstr>Focal accumulations/granuloma-like lesions</vt:lpstr>
      <vt:lpstr>BRAFV600E myeloid cells have intrinsic vessel infiltration</vt:lpstr>
      <vt:lpstr>BRAFV600E macrophages are proliferative, infiltrative and destructive</vt:lpstr>
      <vt:lpstr>BRAFV600E macrophages are proliferative, infiltrative and destructive</vt:lpstr>
      <vt:lpstr>Neuronal loss especially in large projection neurons</vt:lpstr>
      <vt:lpstr>Cerebellar infiltration and accumulation resulting in Purkinje cell loss</vt:lpstr>
      <vt:lpstr>BRAFV600E myeloid cells cause BBB disruption </vt:lpstr>
      <vt:lpstr>PowerPoint Presentation</vt:lpstr>
      <vt:lpstr>Summary</vt:lpstr>
      <vt:lpstr>What does the future hold? Preclinical translation</vt:lpstr>
      <vt:lpstr>Acknowledgements </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One particular patient</dc:title>
  <dc:creator>Nicole Coufal</dc:creator>
  <cp:lastModifiedBy>Kathleen Brewer</cp:lastModifiedBy>
  <cp:revision>6</cp:revision>
  <dcterms:created xsi:type="dcterms:W3CDTF">2023-05-02T21:24:23Z</dcterms:created>
  <dcterms:modified xsi:type="dcterms:W3CDTF">2026-04-28T18:26:18Z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0x010100624FF780BC63824D8531A24244433FB7</vt:lpwstr>
  </property>
  <property fmtid="{D5CDD505-2E9C-101B-9397-08002B2CF9AE}" pid="3" name="MediaServiceImageTags">
    <vt:lpwstr/>
  </property>
  <property fmtid="{D5CDD505-2E9C-101B-9397-08002B2CF9AE}" pid="4" name="Order">
    <vt:lpwstr>936700.000000000</vt:lpwstr>
  </property>
  <property fmtid="{D5CDD505-2E9C-101B-9397-08002B2CF9AE}" pid="5" name="xd_ProgID">
    <vt:lpwstr/>
  </property>
  <property fmtid="{D5CDD505-2E9C-101B-9397-08002B2CF9AE}" pid="6" name="_SourceUrl">
    <vt:lpwstr/>
  </property>
  <property fmtid="{D5CDD505-2E9C-101B-9397-08002B2CF9AE}" pid="7" name="_SharedFileIndex">
    <vt:lpwstr/>
  </property>
  <property fmtid="{D5CDD505-2E9C-101B-9397-08002B2CF9AE}" pid="8" name="ComplianceAssetId">
    <vt:lpwstr/>
  </property>
  <property fmtid="{D5CDD505-2E9C-101B-9397-08002B2CF9AE}" pid="9" name="TemplateUrl">
    <vt:lpwstr/>
  </property>
  <property fmtid="{D5CDD505-2E9C-101B-9397-08002B2CF9AE}" pid="10" name="_ExtendedDescription">
    <vt:lpwstr/>
  </property>
  <property fmtid="{D5CDD505-2E9C-101B-9397-08002B2CF9AE}" pid="11" name="TriggerFlowInfo">
    <vt:lpwstr/>
  </property>
  <property fmtid="{D5CDD505-2E9C-101B-9397-08002B2CF9AE}" pid="12" name="xd_Signature">
    <vt:lpwstr/>
  </property>
</Properties>
</file>