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2"/>
  </p:notesMasterIdLst>
  <p:sldIdLst>
    <p:sldId id="256" r:id="rId2"/>
    <p:sldId id="298" r:id="rId3"/>
    <p:sldId id="300" r:id="rId4"/>
    <p:sldId id="308" r:id="rId5"/>
    <p:sldId id="301" r:id="rId6"/>
    <p:sldId id="302" r:id="rId7"/>
    <p:sldId id="309" r:id="rId8"/>
    <p:sldId id="312" r:id="rId9"/>
    <p:sldId id="310" r:id="rId10"/>
    <p:sldId id="303" r:id="rId11"/>
    <p:sldId id="315" r:id="rId12"/>
    <p:sldId id="304" r:id="rId13"/>
    <p:sldId id="316" r:id="rId14"/>
    <p:sldId id="318" r:id="rId15"/>
    <p:sldId id="305" r:id="rId16"/>
    <p:sldId id="313" r:id="rId17"/>
    <p:sldId id="317" r:id="rId18"/>
    <p:sldId id="311" r:id="rId19"/>
    <p:sldId id="307" r:id="rId20"/>
    <p:sldId id="279" r:id="rId21"/>
  </p:sldIdLst>
  <p:sldSz cx="12192000" cy="6858000"/>
  <p:notesSz cx="6858000" cy="9144000"/>
  <p:embeddedFontLst>
    <p:embeddedFont>
      <p:font typeface="Acumin Pro" panose="020B0604020202020204" charset="0"/>
      <p:regular r:id="rId23"/>
      <p:bold r:id="rId24"/>
      <p:italic r:id="rId25"/>
      <p:boldItalic r:id="rId26"/>
    </p:embeddedFont>
    <p:embeddedFont>
      <p:font typeface="Arial Nova" panose="020F0502020204030204" charset="0"/>
      <p:regular r:id="rId27"/>
      <p:bold r:id="rId28"/>
      <p:italic r:id="rId29"/>
      <p:boldItalic r:id="rId30"/>
    </p:embeddedFont>
    <p:embeddedFont>
      <p:font typeface="Helvetica" panose="020B0604020202020204" pitchFamily="34" charset="0"/>
      <p:regular r:id="rId31"/>
      <p:bold r:id="rId32"/>
      <p:italic r:id="rId33"/>
      <p:boldItalic r:id="rId34"/>
    </p:embeddedFont>
    <p:embeddedFont>
      <p:font typeface="Noto Sans" panose="020B0502040504020204" charset="0"/>
      <p:regular r:id="rId35"/>
      <p:bold r:id="rId36"/>
      <p:italic r:id="rId37"/>
      <p:boldItalic r:id="rId38"/>
    </p:embeddedFont>
    <p:embeddedFont>
      <p:font typeface="Poppins" panose="00000500000000000000" charset="0"/>
      <p:regular r:id="rId39"/>
      <p:bold r:id="rId40"/>
      <p:italic r:id="rId41"/>
      <p:boldItalic r:id="rId42"/>
    </p:embeddedFont>
    <p:embeddedFont>
      <p:font typeface="Poppins ExtraLight" panose="020B0502040204020203" charset="0"/>
      <p:regular r:id="rId43"/>
      <p:italic r:id="rId44"/>
    </p:embeddedFont>
    <p:embeddedFont>
      <p:font typeface="Poppins SemiBold" panose="020B0502040204020203" charset="0"/>
      <p:bold r:id="rId45"/>
      <p:boldItalic r:id="rId46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CC0099"/>
    <a:srgbClr val="0063AF"/>
    <a:srgbClr val="E7872B"/>
    <a:srgbClr val="66FF33"/>
    <a:srgbClr val="FF99FF"/>
    <a:srgbClr val="06948E"/>
    <a:srgbClr val="09E5DB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1815" autoAdjust="0"/>
  </p:normalViewPr>
  <p:slideViewPr>
    <p:cSldViewPr snapToGrid="0">
      <p:cViewPr varScale="1">
        <p:scale>
          <a:sx n="84" d="100"/>
          <a:sy n="84" d="100"/>
        </p:scale>
        <p:origin x="581" y="7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schemas.openxmlformats.org/officeDocument/2006/relationships/font" Target="fonts/font17.fntdata"/><Relationship Id="rId21" Type="http://schemas.openxmlformats.org/officeDocument/2006/relationships/slide" Target="slides/slide20.xml"/><Relationship Id="rId34" Type="http://schemas.openxmlformats.org/officeDocument/2006/relationships/font" Target="fonts/font12.fntdata"/><Relationship Id="rId42" Type="http://schemas.openxmlformats.org/officeDocument/2006/relationships/font" Target="fonts/font20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7.fntdata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font" Target="fonts/font15.fntdata"/><Relationship Id="rId40" Type="http://schemas.openxmlformats.org/officeDocument/2006/relationships/font" Target="fonts/font18.fntdata"/><Relationship Id="rId45" Type="http://schemas.openxmlformats.org/officeDocument/2006/relationships/font" Target="fonts/font23.fntdata"/><Relationship Id="rId53" Type="http://schemas.openxmlformats.org/officeDocument/2006/relationships/customXml" Target="../customXml/item3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4" Type="http://schemas.openxmlformats.org/officeDocument/2006/relationships/font" Target="fonts/font22.fntdata"/><Relationship Id="rId52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43" Type="http://schemas.openxmlformats.org/officeDocument/2006/relationships/font" Target="fonts/font21.fntdata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customXml" Target="../customXml/item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font" Target="fonts/font16.fntdata"/><Relationship Id="rId46" Type="http://schemas.openxmlformats.org/officeDocument/2006/relationships/font" Target="fonts/font24.fntdata"/><Relationship Id="rId20" Type="http://schemas.openxmlformats.org/officeDocument/2006/relationships/slide" Target="slides/slide19.xml"/><Relationship Id="rId41" Type="http://schemas.openxmlformats.org/officeDocument/2006/relationships/font" Target="fonts/font1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4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4E708F-2F41-44A1-BF07-324E50E26600}" type="datetimeFigureOut">
              <a:rPr lang="fr-FR" smtClean="0"/>
              <a:t>27/04/2026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21BBE9-4F2A-471F-85E5-9F564B636FD3}" type="slidenum">
              <a:rPr lang="fr-FR" smtClean="0"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2094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21BBE9-4F2A-471F-85E5-9F564B636FD3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55591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Genes</a:t>
            </a:r>
            <a:r>
              <a:rPr lang="fr-FR" dirty="0"/>
              <a:t> </a:t>
            </a:r>
            <a:r>
              <a:rPr lang="fr-FR" dirty="0" err="1"/>
              <a:t>implicated</a:t>
            </a:r>
            <a:r>
              <a:rPr lang="fr-FR" dirty="0"/>
              <a:t> in a </a:t>
            </a:r>
            <a:r>
              <a:rPr lang="fr-FR" b="0" i="0" dirty="0" err="1">
                <a:solidFill>
                  <a:srgbClr val="232323"/>
                </a:solidFill>
                <a:effectLst/>
                <a:latin typeface="Noto Sans" panose="020B0502040504020204" pitchFamily="34" charset="0"/>
              </a:rPr>
              <a:t>broad</a:t>
            </a:r>
            <a:r>
              <a:rPr lang="fr-FR" b="0" i="0" dirty="0">
                <a:solidFill>
                  <a:srgbClr val="23232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fr-FR" b="0" i="0" dirty="0" err="1">
                <a:solidFill>
                  <a:srgbClr val="232323"/>
                </a:solidFill>
                <a:effectLst/>
                <a:latin typeface="Noto Sans" panose="020B0502040504020204" pitchFamily="34" charset="0"/>
              </a:rPr>
              <a:t>array</a:t>
            </a:r>
            <a:r>
              <a:rPr lang="fr-FR" b="0" i="0" dirty="0">
                <a:solidFill>
                  <a:srgbClr val="232323"/>
                </a:solidFill>
                <a:effectLst/>
                <a:latin typeface="Noto Sans" panose="020B0502040504020204" pitchFamily="34" charset="0"/>
              </a:rPr>
              <a:t> of cellular </a:t>
            </a:r>
            <a:r>
              <a:rPr lang="fr-FR" b="0" i="0" dirty="0" err="1">
                <a:solidFill>
                  <a:srgbClr val="232323"/>
                </a:solidFill>
                <a:effectLst/>
                <a:latin typeface="Noto Sans" panose="020B0502040504020204" pitchFamily="34" charset="0"/>
              </a:rPr>
              <a:t>functions</a:t>
            </a:r>
            <a:r>
              <a:rPr lang="fr-FR" b="0" i="0" dirty="0">
                <a:solidFill>
                  <a:srgbClr val="232323"/>
                </a:solidFill>
                <a:effectLst/>
                <a:latin typeface="Noto Sans" panose="020B0502040504020204" pitchFamily="34" charset="0"/>
              </a:rPr>
              <a:t>, </a:t>
            </a:r>
            <a:r>
              <a:rPr lang="fr-FR" b="0" i="0" dirty="0" err="1">
                <a:solidFill>
                  <a:srgbClr val="232323"/>
                </a:solidFill>
                <a:effectLst/>
                <a:latin typeface="Noto Sans" panose="020B0502040504020204" pitchFamily="34" charset="0"/>
              </a:rPr>
              <a:t>including</a:t>
            </a:r>
            <a:r>
              <a:rPr lang="fr-FR" b="0" i="0" dirty="0">
                <a:solidFill>
                  <a:srgbClr val="232323"/>
                </a:solidFill>
                <a:effectLst/>
                <a:latin typeface="Noto Sans" panose="020B0502040504020204" pitchFamily="34" charset="0"/>
              </a:rPr>
              <a:t> transcription </a:t>
            </a:r>
            <a:r>
              <a:rPr lang="fr-FR" b="0" i="0" dirty="0" err="1">
                <a:solidFill>
                  <a:srgbClr val="232323"/>
                </a:solidFill>
                <a:effectLst/>
                <a:latin typeface="Noto Sans" panose="020B0502040504020204" pitchFamily="34" charset="0"/>
              </a:rPr>
              <a:t>factors</a:t>
            </a:r>
            <a:r>
              <a:rPr lang="fr-FR" b="0" i="0" dirty="0">
                <a:solidFill>
                  <a:srgbClr val="232323"/>
                </a:solidFill>
                <a:effectLst/>
                <a:latin typeface="Noto Sans" panose="020B0502040504020204" pitchFamily="34" charset="0"/>
              </a:rPr>
              <a:t>, </a:t>
            </a:r>
            <a:r>
              <a:rPr lang="fr-FR" b="0" i="0" dirty="0" err="1">
                <a:solidFill>
                  <a:srgbClr val="232323"/>
                </a:solidFill>
                <a:effectLst/>
                <a:latin typeface="Noto Sans" panose="020B0502040504020204" pitchFamily="34" charset="0"/>
              </a:rPr>
              <a:t>chromatin</a:t>
            </a:r>
            <a:r>
              <a:rPr lang="fr-FR" b="0" i="0" dirty="0">
                <a:solidFill>
                  <a:srgbClr val="23232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fr-FR" b="0" i="0" dirty="0" err="1">
                <a:solidFill>
                  <a:srgbClr val="232323"/>
                </a:solidFill>
                <a:effectLst/>
                <a:latin typeface="Noto Sans" panose="020B0502040504020204" pitchFamily="34" charset="0"/>
              </a:rPr>
              <a:t>modifiers</a:t>
            </a:r>
            <a:r>
              <a:rPr lang="fr-FR" b="0" i="0" dirty="0">
                <a:solidFill>
                  <a:srgbClr val="232323"/>
                </a:solidFill>
                <a:effectLst/>
                <a:latin typeface="Noto Sans" panose="020B0502040504020204" pitchFamily="34" charset="0"/>
              </a:rPr>
              <a:t>, DNA </a:t>
            </a:r>
            <a:r>
              <a:rPr lang="fr-FR" b="0" i="0" dirty="0" err="1">
                <a:solidFill>
                  <a:srgbClr val="232323"/>
                </a:solidFill>
                <a:effectLst/>
                <a:latin typeface="Noto Sans" panose="020B0502040504020204" pitchFamily="34" charset="0"/>
              </a:rPr>
              <a:t>repair</a:t>
            </a:r>
            <a:r>
              <a:rPr lang="fr-FR" b="0" i="0" dirty="0">
                <a:solidFill>
                  <a:srgbClr val="232323"/>
                </a:solidFill>
                <a:effectLst/>
                <a:latin typeface="Noto Sans" panose="020B0502040504020204" pitchFamily="34" charset="0"/>
              </a:rPr>
              <a:t>, </a:t>
            </a:r>
            <a:r>
              <a:rPr lang="fr-FR" b="0" i="0" dirty="0" err="1">
                <a:solidFill>
                  <a:srgbClr val="232323"/>
                </a:solidFill>
                <a:effectLst/>
                <a:latin typeface="Noto Sans" panose="020B0502040504020204" pitchFamily="34" charset="0"/>
              </a:rPr>
              <a:t>ribonucleoprotein</a:t>
            </a:r>
            <a:r>
              <a:rPr lang="fr-FR" b="0" i="0" dirty="0">
                <a:solidFill>
                  <a:srgbClr val="232323"/>
                </a:solidFill>
                <a:effectLst/>
                <a:latin typeface="Noto Sans" panose="020B0502040504020204" pitchFamily="34" charset="0"/>
              </a:rPr>
              <a:t> binding </a:t>
            </a:r>
            <a:r>
              <a:rPr lang="fr-FR" b="0" i="0" dirty="0" err="1">
                <a:solidFill>
                  <a:srgbClr val="232323"/>
                </a:solidFill>
                <a:effectLst/>
                <a:latin typeface="Noto Sans" panose="020B0502040504020204" pitchFamily="34" charset="0"/>
              </a:rPr>
              <a:t>proteins</a:t>
            </a:r>
            <a:r>
              <a:rPr lang="fr-FR" b="0" i="0" dirty="0">
                <a:solidFill>
                  <a:srgbClr val="232323"/>
                </a:solidFill>
                <a:effectLst/>
                <a:latin typeface="Noto Sans" panose="020B0502040504020204" pitchFamily="34" charset="0"/>
              </a:rPr>
              <a:t>, spliceosome components, signal transduction, and </a:t>
            </a:r>
            <a:r>
              <a:rPr lang="fr-FR" b="0" i="0" dirty="0" err="1">
                <a:solidFill>
                  <a:srgbClr val="232323"/>
                </a:solidFill>
                <a:effectLst/>
                <a:latin typeface="Noto Sans" panose="020B0502040504020204" pitchFamily="34" charset="0"/>
              </a:rPr>
              <a:t>regulators</a:t>
            </a:r>
            <a:r>
              <a:rPr lang="fr-FR" b="0" i="0" dirty="0">
                <a:solidFill>
                  <a:srgbClr val="232323"/>
                </a:solidFill>
                <a:effectLst/>
                <a:latin typeface="Noto Sans" panose="020B0502040504020204" pitchFamily="34" charset="0"/>
              </a:rPr>
              <a:t> of cellular </a:t>
            </a:r>
            <a:r>
              <a:rPr lang="fr-FR" b="0" i="0" dirty="0" err="1">
                <a:solidFill>
                  <a:srgbClr val="232323"/>
                </a:solidFill>
                <a:effectLst/>
                <a:latin typeface="Noto Sans" panose="020B0502040504020204" pitchFamily="34" charset="0"/>
              </a:rPr>
              <a:t>metabolism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21BBE9-4F2A-471F-85E5-9F564B636FD3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73918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21BBE9-4F2A-471F-85E5-9F564B636FD3}" type="slidenum">
              <a:rPr lang="fr-FR" smtClean="0"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09758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21BBE9-4F2A-471F-85E5-9F564B636FD3}" type="slidenum">
              <a:rPr lang="fr-FR" smtClean="0"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434055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57188" marR="0" lvl="0" indent="-2651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cumin Pro" panose="020B0504020202020204" pitchFamily="34" charset="0"/>
                <a:ea typeface="FreeSans" panose="020B0504020202020204" pitchFamily="34" charset="0"/>
                <a:cs typeface="FreeSans" panose="020B0504020202020204" pitchFamily="34" charset="0"/>
              </a:rPr>
              <a:t>Mortality risk factors in univariate analysis</a:t>
            </a:r>
          </a:p>
          <a:p>
            <a:pPr marL="987425" lvl="0" indent="-274638">
              <a:buFont typeface="Arial Nova" panose="020B0504020202020204" pitchFamily="34" charset="0"/>
              <a:buChar char="–"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cumin Pro" panose="020B0504020202020204" pitchFamily="34" charset="0"/>
                <a:ea typeface="FreeSans" panose="020B0504020202020204" pitchFamily="34" charset="0"/>
                <a:cs typeface="FreeSans" panose="020B0504020202020204" pitchFamily="34" charset="0"/>
              </a:rPr>
              <a:t>Later onset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cumin Pro" panose="020B0504020202020204" pitchFamily="34" charset="0"/>
                <a:ea typeface="FreeSans" panose="020B0504020202020204" pitchFamily="34" charset="0"/>
                <a:cs typeface="FreeSans" panose="020B0504020202020204" pitchFamily="34" charset="0"/>
              </a:rPr>
              <a:t> of symptoms (61.2 vs. 52.6 years, 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cumin Pro" panose="020B0504020202020204" pitchFamily="34" charset="0"/>
                <a:ea typeface="FreeSans" panose="020B0504020202020204" pitchFamily="34" charset="0"/>
                <a:cs typeface="FreeSans" panose="020B0504020202020204" pitchFamily="34" charset="0"/>
              </a:rPr>
              <a:t>p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cumin Pro" panose="020B0504020202020204" pitchFamily="34" charset="0"/>
                <a:ea typeface="FreeSans" panose="020B0504020202020204" pitchFamily="34" charset="0"/>
                <a:cs typeface="FreeSans" panose="020B0504020202020204" pitchFamily="34" charset="0"/>
              </a:rPr>
              <a:t>&lt;0.0001</a:t>
            </a:r>
            <a:r>
              <a:rPr lang="en-US" sz="1200" dirty="0">
                <a:solidFill>
                  <a:prstClr val="black"/>
                </a:solidFill>
                <a:latin typeface="Acumin Pro" panose="020B0504020202020204" pitchFamily="34" charset="0"/>
                <a:ea typeface="FreeSans" panose="020B0504020202020204" pitchFamily="34" charset="0"/>
                <a:cs typeface="FreeSans" panose="020B0504020202020204" pitchFamily="34" charset="0"/>
              </a:rPr>
              <a:t>)</a:t>
            </a:r>
          </a:p>
          <a:p>
            <a:pPr marL="987425" lvl="0" indent="-274638">
              <a:buFont typeface="Arial Nova" panose="020B0504020202020204" pitchFamily="34" charset="0"/>
              <a:buChar char="–"/>
              <a:defRPr/>
            </a:pPr>
            <a:r>
              <a:rPr lang="en-US" sz="1200" b="1" dirty="0">
                <a:solidFill>
                  <a:prstClr val="black"/>
                </a:solidFill>
                <a:latin typeface="Acumin Pro" panose="020B0504020202020204" pitchFamily="34" charset="0"/>
                <a:ea typeface="FreeSans" panose="020B0504020202020204" pitchFamily="34" charset="0"/>
                <a:cs typeface="FreeSans" panose="020B0504020202020204" pitchFamily="34" charset="0"/>
              </a:rPr>
              <a:t>Later diagnosis</a:t>
            </a:r>
            <a:r>
              <a:rPr lang="en-US" sz="1200" dirty="0">
                <a:solidFill>
                  <a:prstClr val="black"/>
                </a:solidFill>
                <a:latin typeface="Acumin Pro" panose="020B0504020202020204" pitchFamily="34" charset="0"/>
                <a:ea typeface="FreeSans" panose="020B0504020202020204" pitchFamily="34" charset="0"/>
                <a:cs typeface="FreeSans" panose="020B0504020202020204" pitchFamily="34" charset="0"/>
              </a:rPr>
              <a:t> (64.4 vs. 55.7 years, </a:t>
            </a:r>
            <a:r>
              <a:rPr lang="en-US" sz="1200" i="1" dirty="0">
                <a:solidFill>
                  <a:prstClr val="black"/>
                </a:solidFill>
                <a:latin typeface="Acumin Pro" panose="020B0504020202020204" pitchFamily="34" charset="0"/>
                <a:ea typeface="FreeSans" panose="020B0504020202020204" pitchFamily="34" charset="0"/>
                <a:cs typeface="FreeSans" panose="020B0504020202020204" pitchFamily="34" charset="0"/>
              </a:rPr>
              <a:t>p</a:t>
            </a:r>
            <a:r>
              <a:rPr lang="en-US" sz="1200" dirty="0">
                <a:solidFill>
                  <a:prstClr val="black"/>
                </a:solidFill>
                <a:latin typeface="Acumin Pro" panose="020B0504020202020204" pitchFamily="34" charset="0"/>
                <a:ea typeface="FreeSans" panose="020B0504020202020204" pitchFamily="34" charset="0"/>
                <a:cs typeface="FreeSans" panose="020B0504020202020204" pitchFamily="34" charset="0"/>
              </a:rPr>
              <a:t>&lt;0.0001)</a:t>
            </a:r>
          </a:p>
          <a:p>
            <a:pPr marL="987425" lvl="0" indent="-274638">
              <a:buFont typeface="Arial Nova" panose="020B0504020202020204" pitchFamily="34" charset="0"/>
              <a:buChar char="–"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cumin Pro" panose="020B0504020202020204" pitchFamily="34" charset="0"/>
                <a:ea typeface="FreeSans" panose="020B0504020202020204" pitchFamily="34" charset="0"/>
                <a:cs typeface="FreeSans" panose="020B0504020202020204" pitchFamily="34" charset="0"/>
              </a:rPr>
              <a:t>Hypertension </a:t>
            </a: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cumin Pro" panose="020B0504020202020204" pitchFamily="34" charset="0"/>
                <a:ea typeface="FreeSans" panose="020B0504020202020204" pitchFamily="34" charset="0"/>
                <a:cs typeface="FreeSans" panose="020B0504020202020204" pitchFamily="34" charset="0"/>
              </a:rPr>
              <a:t>(62.8 vs. 42.4%; </a:t>
            </a:r>
            <a:r>
              <a:rPr kumimoji="0" lang="en-US" sz="120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cumin Pro" panose="020B0504020202020204" pitchFamily="34" charset="0"/>
                <a:ea typeface="FreeSans" panose="020B0504020202020204" pitchFamily="34" charset="0"/>
                <a:cs typeface="FreeSans" panose="020B0504020202020204" pitchFamily="34" charset="0"/>
              </a:rPr>
              <a:t>p</a:t>
            </a: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cumin Pro" panose="020B0504020202020204" pitchFamily="34" charset="0"/>
                <a:ea typeface="FreeSans" panose="020B0504020202020204" pitchFamily="34" charset="0"/>
                <a:cs typeface="FreeSans" panose="020B0504020202020204" pitchFamily="34" charset="0"/>
              </a:rPr>
              <a:t>=0.0039, OR: 1.80 [CI 95% 1.20-2.69])</a:t>
            </a:r>
          </a:p>
          <a:p>
            <a:pPr marL="987425" lvl="0" indent="-274638">
              <a:buFont typeface="Arial Nova" panose="020B0504020202020204" pitchFamily="34" charset="0"/>
              <a:buChar char="–"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cumin Pro" panose="020B0504020202020204" pitchFamily="34" charset="0"/>
                <a:ea typeface="FreeSans" panose="020B0504020202020204" pitchFamily="34" charset="0"/>
                <a:cs typeface="FreeSans" panose="020B0504020202020204" pitchFamily="34" charset="0"/>
              </a:rPr>
              <a:t>Coronary artery disease</a:t>
            </a: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cumin Pro" panose="020B0504020202020204" pitchFamily="34" charset="0"/>
                <a:ea typeface="FreeSans" panose="020B0504020202020204" pitchFamily="34" charset="0"/>
                <a:cs typeface="FreeSans" panose="020B0504020202020204" pitchFamily="34" charset="0"/>
              </a:rPr>
              <a:t> (37.8 vs. 20.1%; </a:t>
            </a:r>
            <a:r>
              <a:rPr lang="en-US" sz="1200" i="1" dirty="0">
                <a:solidFill>
                  <a:prstClr val="black"/>
                </a:solidFill>
                <a:latin typeface="Acumin Pro" panose="020B0504020202020204" pitchFamily="34" charset="0"/>
                <a:ea typeface="FreeSans" panose="020B0504020202020204" pitchFamily="34" charset="0"/>
                <a:cs typeface="FreeSans" panose="020B0504020202020204" pitchFamily="34" charset="0"/>
              </a:rPr>
              <a:t>p</a:t>
            </a:r>
            <a:r>
              <a:rPr lang="en-US" sz="1200" dirty="0">
                <a:solidFill>
                  <a:prstClr val="black"/>
                </a:solidFill>
                <a:latin typeface="Acumin Pro" panose="020B0504020202020204" pitchFamily="34" charset="0"/>
                <a:ea typeface="FreeSans" panose="020B0504020202020204" pitchFamily="34" charset="0"/>
                <a:cs typeface="FreeSans" panose="020B0504020202020204" pitchFamily="34" charset="0"/>
              </a:rPr>
              <a:t>&lt;0.0001</a:t>
            </a: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cumin Pro" panose="020B0504020202020204" pitchFamily="34" charset="0"/>
                <a:ea typeface="FreeSans" panose="020B0504020202020204" pitchFamily="34" charset="0"/>
                <a:cs typeface="FreeSans" panose="020B0504020202020204" pitchFamily="34" charset="0"/>
              </a:rPr>
              <a:t>, OR: 2.42 [CI 95% 1.56-3.59])</a:t>
            </a:r>
            <a:endParaRPr kumimoji="0" lang="en-US" sz="140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cumin Pro" panose="020B0504020202020204" pitchFamily="34" charset="0"/>
              <a:ea typeface="FreeSans" panose="020B0504020202020204" pitchFamily="34" charset="0"/>
              <a:cs typeface="FreeSans" panose="020B0504020202020204" pitchFamily="34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21BBE9-4F2A-471F-85E5-9F564B636FD3}" type="slidenum">
              <a:rPr lang="fr-FR" smtClean="0"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60578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57188" marR="0" lvl="0" indent="-2651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cumin Pro" panose="020B0504020202020204" pitchFamily="34" charset="0"/>
                <a:ea typeface="FreeSans" panose="020B0504020202020204" pitchFamily="34" charset="0"/>
                <a:cs typeface="FreeSans" panose="020B0504020202020204" pitchFamily="34" charset="0"/>
              </a:rPr>
              <a:t>Mortality risk factors in univariate analysis</a:t>
            </a:r>
          </a:p>
          <a:p>
            <a:pPr marL="987425" lvl="0" indent="-274638">
              <a:buFont typeface="Arial Nova" panose="020B0504020202020204" pitchFamily="34" charset="0"/>
              <a:buChar char="–"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cumin Pro" panose="020B0504020202020204" pitchFamily="34" charset="0"/>
                <a:ea typeface="FreeSans" panose="020B0504020202020204" pitchFamily="34" charset="0"/>
                <a:cs typeface="FreeSans" panose="020B0504020202020204" pitchFamily="34" charset="0"/>
              </a:rPr>
              <a:t>Later onset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cumin Pro" panose="020B0504020202020204" pitchFamily="34" charset="0"/>
                <a:ea typeface="FreeSans" panose="020B0504020202020204" pitchFamily="34" charset="0"/>
                <a:cs typeface="FreeSans" panose="020B0504020202020204" pitchFamily="34" charset="0"/>
              </a:rPr>
              <a:t> of symptoms (61.2 vs. 52.6 years, 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cumin Pro" panose="020B0504020202020204" pitchFamily="34" charset="0"/>
                <a:ea typeface="FreeSans" panose="020B0504020202020204" pitchFamily="34" charset="0"/>
                <a:cs typeface="FreeSans" panose="020B0504020202020204" pitchFamily="34" charset="0"/>
              </a:rPr>
              <a:t>p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cumin Pro" panose="020B0504020202020204" pitchFamily="34" charset="0"/>
                <a:ea typeface="FreeSans" panose="020B0504020202020204" pitchFamily="34" charset="0"/>
                <a:cs typeface="FreeSans" panose="020B0504020202020204" pitchFamily="34" charset="0"/>
              </a:rPr>
              <a:t>&lt;0.0001</a:t>
            </a:r>
            <a:r>
              <a:rPr lang="en-US" sz="1200" dirty="0">
                <a:solidFill>
                  <a:prstClr val="black"/>
                </a:solidFill>
                <a:latin typeface="Acumin Pro" panose="020B0504020202020204" pitchFamily="34" charset="0"/>
                <a:ea typeface="FreeSans" panose="020B0504020202020204" pitchFamily="34" charset="0"/>
                <a:cs typeface="FreeSans" panose="020B0504020202020204" pitchFamily="34" charset="0"/>
              </a:rPr>
              <a:t>)</a:t>
            </a:r>
          </a:p>
          <a:p>
            <a:pPr marL="987425" lvl="0" indent="-274638">
              <a:buFont typeface="Arial Nova" panose="020B0504020202020204" pitchFamily="34" charset="0"/>
              <a:buChar char="–"/>
              <a:defRPr/>
            </a:pPr>
            <a:r>
              <a:rPr lang="en-US" sz="1200" b="1" dirty="0">
                <a:solidFill>
                  <a:prstClr val="black"/>
                </a:solidFill>
                <a:latin typeface="Acumin Pro" panose="020B0504020202020204" pitchFamily="34" charset="0"/>
                <a:ea typeface="FreeSans" panose="020B0504020202020204" pitchFamily="34" charset="0"/>
                <a:cs typeface="FreeSans" panose="020B0504020202020204" pitchFamily="34" charset="0"/>
              </a:rPr>
              <a:t>Later diagnosis</a:t>
            </a:r>
            <a:r>
              <a:rPr lang="en-US" sz="1200" dirty="0">
                <a:solidFill>
                  <a:prstClr val="black"/>
                </a:solidFill>
                <a:latin typeface="Acumin Pro" panose="020B0504020202020204" pitchFamily="34" charset="0"/>
                <a:ea typeface="FreeSans" panose="020B0504020202020204" pitchFamily="34" charset="0"/>
                <a:cs typeface="FreeSans" panose="020B0504020202020204" pitchFamily="34" charset="0"/>
              </a:rPr>
              <a:t> (64.4 vs. 55.7 years, </a:t>
            </a:r>
            <a:r>
              <a:rPr lang="en-US" sz="1200" i="1" dirty="0">
                <a:solidFill>
                  <a:prstClr val="black"/>
                </a:solidFill>
                <a:latin typeface="Acumin Pro" panose="020B0504020202020204" pitchFamily="34" charset="0"/>
                <a:ea typeface="FreeSans" panose="020B0504020202020204" pitchFamily="34" charset="0"/>
                <a:cs typeface="FreeSans" panose="020B0504020202020204" pitchFamily="34" charset="0"/>
              </a:rPr>
              <a:t>p</a:t>
            </a:r>
            <a:r>
              <a:rPr lang="en-US" sz="1200" dirty="0">
                <a:solidFill>
                  <a:prstClr val="black"/>
                </a:solidFill>
                <a:latin typeface="Acumin Pro" panose="020B0504020202020204" pitchFamily="34" charset="0"/>
                <a:ea typeface="FreeSans" panose="020B0504020202020204" pitchFamily="34" charset="0"/>
                <a:cs typeface="FreeSans" panose="020B0504020202020204" pitchFamily="34" charset="0"/>
              </a:rPr>
              <a:t>&lt;0.0001)</a:t>
            </a:r>
          </a:p>
          <a:p>
            <a:pPr marL="987425" lvl="0" indent="-274638">
              <a:buFont typeface="Arial Nova" panose="020B0504020202020204" pitchFamily="34" charset="0"/>
              <a:buChar char="–"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cumin Pro" panose="020B0504020202020204" pitchFamily="34" charset="0"/>
                <a:ea typeface="FreeSans" panose="020B0504020202020204" pitchFamily="34" charset="0"/>
                <a:cs typeface="FreeSans" panose="020B0504020202020204" pitchFamily="34" charset="0"/>
              </a:rPr>
              <a:t>Hypertension </a:t>
            </a: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cumin Pro" panose="020B0504020202020204" pitchFamily="34" charset="0"/>
                <a:ea typeface="FreeSans" panose="020B0504020202020204" pitchFamily="34" charset="0"/>
                <a:cs typeface="FreeSans" panose="020B0504020202020204" pitchFamily="34" charset="0"/>
              </a:rPr>
              <a:t>(62.8 vs. 42.4%; </a:t>
            </a:r>
            <a:r>
              <a:rPr kumimoji="0" lang="en-US" sz="120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cumin Pro" panose="020B0504020202020204" pitchFamily="34" charset="0"/>
                <a:ea typeface="FreeSans" panose="020B0504020202020204" pitchFamily="34" charset="0"/>
                <a:cs typeface="FreeSans" panose="020B0504020202020204" pitchFamily="34" charset="0"/>
              </a:rPr>
              <a:t>p</a:t>
            </a: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cumin Pro" panose="020B0504020202020204" pitchFamily="34" charset="0"/>
                <a:ea typeface="FreeSans" panose="020B0504020202020204" pitchFamily="34" charset="0"/>
                <a:cs typeface="FreeSans" panose="020B0504020202020204" pitchFamily="34" charset="0"/>
              </a:rPr>
              <a:t>=0.0039, OR: 1.80 [CI 95% 1.20-2.69])</a:t>
            </a:r>
          </a:p>
          <a:p>
            <a:pPr marL="987425" lvl="0" indent="-274638">
              <a:buFont typeface="Arial Nova" panose="020B0504020202020204" pitchFamily="34" charset="0"/>
              <a:buChar char="–"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cumin Pro" panose="020B0504020202020204" pitchFamily="34" charset="0"/>
                <a:ea typeface="FreeSans" panose="020B0504020202020204" pitchFamily="34" charset="0"/>
                <a:cs typeface="FreeSans" panose="020B0504020202020204" pitchFamily="34" charset="0"/>
              </a:rPr>
              <a:t>Coronary artery disease</a:t>
            </a: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cumin Pro" panose="020B0504020202020204" pitchFamily="34" charset="0"/>
                <a:ea typeface="FreeSans" panose="020B0504020202020204" pitchFamily="34" charset="0"/>
                <a:cs typeface="FreeSans" panose="020B0504020202020204" pitchFamily="34" charset="0"/>
              </a:rPr>
              <a:t> (37.8 vs. 20.1%; </a:t>
            </a:r>
            <a:r>
              <a:rPr lang="en-US" sz="1200" i="1" dirty="0">
                <a:solidFill>
                  <a:prstClr val="black"/>
                </a:solidFill>
                <a:latin typeface="Acumin Pro" panose="020B0504020202020204" pitchFamily="34" charset="0"/>
                <a:ea typeface="FreeSans" panose="020B0504020202020204" pitchFamily="34" charset="0"/>
                <a:cs typeface="FreeSans" panose="020B0504020202020204" pitchFamily="34" charset="0"/>
              </a:rPr>
              <a:t>p</a:t>
            </a:r>
            <a:r>
              <a:rPr lang="en-US" sz="1200" dirty="0">
                <a:solidFill>
                  <a:prstClr val="black"/>
                </a:solidFill>
                <a:latin typeface="Acumin Pro" panose="020B0504020202020204" pitchFamily="34" charset="0"/>
                <a:ea typeface="FreeSans" panose="020B0504020202020204" pitchFamily="34" charset="0"/>
                <a:cs typeface="FreeSans" panose="020B0504020202020204" pitchFamily="34" charset="0"/>
              </a:rPr>
              <a:t>&lt;0.0001</a:t>
            </a: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cumin Pro" panose="020B0504020202020204" pitchFamily="34" charset="0"/>
                <a:ea typeface="FreeSans" panose="020B0504020202020204" pitchFamily="34" charset="0"/>
                <a:cs typeface="FreeSans" panose="020B0504020202020204" pitchFamily="34" charset="0"/>
              </a:rPr>
              <a:t>, OR: 2.42 [CI 95% 1.56-3.59])</a:t>
            </a:r>
            <a:endParaRPr kumimoji="0" lang="en-US" sz="140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cumin Pro" panose="020B0504020202020204" pitchFamily="34" charset="0"/>
              <a:ea typeface="FreeSans" panose="020B0504020202020204" pitchFamily="34" charset="0"/>
              <a:cs typeface="FreeSans" panose="020B0504020202020204" pitchFamily="34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21BBE9-4F2A-471F-85E5-9F564B636FD3}" type="slidenum">
              <a:rPr lang="fr-FR" smtClean="0"/>
              <a:t>15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192276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21BBE9-4F2A-471F-85E5-9F564B636FD3}" type="slidenum">
              <a:rPr lang="fr-FR" smtClean="0"/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7437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770541-52AB-4E32-818E-C42BFF3011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06D8E3B-C36D-40B6-98BD-6D134A2A94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A8699C8-57DA-4241-A60C-4A240E5F68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F0CB80-0C3B-44DA-8DD6-82F6DEC268DD}" type="datetimeFigureOut">
              <a:rPr lang="fr-FR" smtClean="0"/>
              <a:t>27/04/2026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C74247-0E35-486C-8B7F-976A05EE5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CA0B257-329E-4084-935D-5C716FE2A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C80A7E-B97D-4716-8430-170278090E0B}" type="slidenum">
              <a:rPr lang="fr-FR" smtClean="0"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80062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7C7744-3639-4B70-89FB-88E634104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C163BFE-4CC7-4D20-86DD-D7E3248908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291232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BC813B-935C-4982-B523-8289C5A17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EF51067-5FE0-4C87-9115-728B83B740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5A67E01-4DE3-46E0-BFB3-8091EB0D8F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F0CB80-0C3B-44DA-8DD6-82F6DEC268DD}" type="datetimeFigureOut">
              <a:rPr lang="fr-FR" smtClean="0"/>
              <a:t>27/04/2026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C9E6E8F-42D8-4F49-A7CF-25357215B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28F080A-6ED8-482E-B6F6-6C2CE7BA0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C80A7E-B97D-4716-8430-170278090E0B}" type="slidenum">
              <a:rPr lang="fr-FR" smtClean="0"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6074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C2A1D9-CCE0-4F8D-83BF-EB72FED7D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AFA0067-4970-4994-A5FD-E762E890EF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4EEEE22-53D2-4B77-93CD-D3D90D76BC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066D281-B0A8-43B9-8D89-62928B5C0D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F0CB80-0C3B-44DA-8DD6-82F6DEC268DD}" type="datetimeFigureOut">
              <a:rPr lang="fr-FR" smtClean="0"/>
              <a:t>27/04/2026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84063DD-A9DF-4B1F-840D-76CBA9129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7BD70CD-5D54-4C3E-80F9-C65EB8541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C80A7E-B97D-4716-8430-170278090E0B}" type="slidenum">
              <a:rPr lang="fr-FR" smtClean="0"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4833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9816E0-D2D7-4D44-909C-4CEE597A7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2783773-1800-4EBF-AF76-87C29288E2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B7DDA76-E82F-4C9D-93FF-5D2567B4D6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9902554-0B95-418F-A6AB-7E72B96948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53929F0-EAAB-498B-9612-180552293A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4A04B13-383F-4606-B322-CE1B02BB78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F0CB80-0C3B-44DA-8DD6-82F6DEC268DD}" type="datetimeFigureOut">
              <a:rPr lang="fr-FR" smtClean="0"/>
              <a:t>27/04/2026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8724D46-1707-40F4-A5FD-726CBB4B9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B15F47E-7B0D-4829-91BB-E38762387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C80A7E-B97D-4716-8430-170278090E0B}" type="slidenum">
              <a:rPr lang="fr-FR" smtClean="0"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85377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C8E9EA-7F5F-4BBF-A1C9-BDA52FEB9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5DCA938-88D4-45CF-8E03-FEDD4FB401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F0CB80-0C3B-44DA-8DD6-82F6DEC268DD}" type="datetimeFigureOut">
              <a:rPr lang="fr-FR" smtClean="0"/>
              <a:t>27/04/2026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51D3516-DF89-4523-9A66-2AB8E7F45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8D3CDC2-8D50-4310-A3FB-EA3CE185A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C80A7E-B97D-4716-8430-170278090E0B}" type="slidenum">
              <a:rPr lang="fr-FR" smtClean="0"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30303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805984C-AFDF-49A0-9282-5F4999BBDC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F0CB80-0C3B-44DA-8DD6-82F6DEC268DD}" type="datetimeFigureOut">
              <a:rPr lang="fr-FR" smtClean="0"/>
              <a:t>27/04/2026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CBDEB31-357F-4767-B150-378A90019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D56A812-05F0-4DA8-A094-C9B9FFA8F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C80A7E-B97D-4716-8430-170278090E0B}" type="slidenum">
              <a:rPr lang="fr-FR" smtClean="0"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93257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2C3A9C-9F4E-4FFB-B18A-677676DE6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3AC7BFA-FDF1-4874-8C4B-7BC0C6163F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8248723-B909-4686-951B-A0DFA407BC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9C78208-789C-4638-B262-D7F29E3918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F0CB80-0C3B-44DA-8DD6-82F6DEC268DD}" type="datetimeFigureOut">
              <a:rPr lang="fr-FR" smtClean="0"/>
              <a:t>27/04/2026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84739E2-5D8F-4C24-95B4-48B6D9D9D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F39D355-8A65-4C32-8432-8BA0FB512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C80A7E-B97D-4716-8430-170278090E0B}" type="slidenum">
              <a:rPr lang="fr-FR" smtClean="0"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44304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1943FB-812B-407D-A258-385820631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807E8FB-E591-4131-9682-E2AE647249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4553440-66A4-43D3-BED4-D113F7BE60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103CDA1-DBCF-4DF4-BE10-1661041595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F0CB80-0C3B-44DA-8DD6-82F6DEC268DD}" type="datetimeFigureOut">
              <a:rPr lang="fr-FR" smtClean="0"/>
              <a:t>27/04/2026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8AB4387-A2BF-4C3F-B5B9-4626293AE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F14CD63-6F96-49E5-A207-0D99C618D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C80A7E-B97D-4716-8430-170278090E0B}" type="slidenum">
              <a:rPr lang="fr-FR" smtClean="0"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58408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272715-65A1-4F2C-B33B-1B5127AC8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09E43CF-6D56-4E2D-B2AB-24FD413002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07121B-18B8-4C3F-A1CF-7F3F351388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F0CB80-0C3B-44DA-8DD6-82F6DEC268DD}" type="datetimeFigureOut">
              <a:rPr lang="fr-FR" smtClean="0"/>
              <a:t>27/04/2026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1FD3B33-EE6A-4287-B71A-01A206E37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C372B45-0BFC-47B1-A93E-12527F17F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C80A7E-B97D-4716-8430-170278090E0B}" type="slidenum">
              <a:rPr lang="fr-FR" smtClean="0"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26881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8EE5EB0-D840-4A53-875D-779F99B182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BD763A7-F3CD-4B92-8B50-09DB52CF56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DB91F64-D918-4B09-A991-DCACE62E6E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F0CB80-0C3B-44DA-8DD6-82F6DEC268DD}" type="datetimeFigureOut">
              <a:rPr lang="fr-FR" smtClean="0"/>
              <a:t>27/04/2026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4CF1671-975C-40E2-8995-26BE5E3E2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3A37D9-46BF-48F4-B3A8-CF97A0E33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C80A7E-B97D-4716-8430-170278090E0B}" type="slidenum">
              <a:rPr lang="fr-FR" smtClean="0"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56877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566CE97-572C-4077-A6B3-32363F34D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8F2091E-AB6E-419A-A6BE-F9F433E481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897782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image" Target="../media/image19.jpg"/><Relationship Id="rId7" Type="http://schemas.openxmlformats.org/officeDocument/2006/relationships/image" Target="../media/image23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Relationship Id="rId9" Type="http://schemas.openxmlformats.org/officeDocument/2006/relationships/image" Target="../media/image25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image" Target="../media/image27.jpg"/><Relationship Id="rId7" Type="http://schemas.openxmlformats.org/officeDocument/2006/relationships/image" Target="../media/image31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38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e 23">
            <a:extLst>
              <a:ext uri="{FF2B5EF4-FFF2-40B4-BE49-F238E27FC236}">
                <a16:creationId xmlns:a16="http://schemas.microsoft.com/office/drawing/2014/main" id="{1C43A980-66C7-4021-AB62-D1EB73F93E88}"/>
              </a:ext>
            </a:extLst>
          </p:cNvPr>
          <p:cNvGrpSpPr/>
          <p:nvPr/>
        </p:nvGrpSpPr>
        <p:grpSpPr>
          <a:xfrm>
            <a:off x="145814" y="6109765"/>
            <a:ext cx="11900372" cy="652624"/>
            <a:chOff x="145814" y="121309"/>
            <a:chExt cx="11900372" cy="652624"/>
          </a:xfrm>
        </p:grpSpPr>
        <p:pic>
          <p:nvPicPr>
            <p:cNvPr id="9" name="Picture 2" descr="Nos actualités - IUC - Institut Universitaire de Cancérologie">
              <a:extLst>
                <a:ext uri="{FF2B5EF4-FFF2-40B4-BE49-F238E27FC236}">
                  <a16:creationId xmlns:a16="http://schemas.microsoft.com/office/drawing/2014/main" id="{A1EACF72-DD88-48E0-A8F4-03CB2122365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35" t="10345" r="4329" b="11724"/>
            <a:stretch/>
          </p:blipFill>
          <p:spPr bwMode="auto">
            <a:xfrm>
              <a:off x="10481043" y="121309"/>
              <a:ext cx="1565143" cy="6526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Hôpital Universitaire Pitié-Salpêtrière (Paris) Groupe hospitalier  AP-HP.Sorbonne Université | FHF">
              <a:extLst>
                <a:ext uri="{FF2B5EF4-FFF2-40B4-BE49-F238E27FC236}">
                  <a16:creationId xmlns:a16="http://schemas.microsoft.com/office/drawing/2014/main" id="{87F7B9ED-5D91-4B3E-B430-8C650CA71E4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547" t="23061" r="10000" b="23030"/>
            <a:stretch/>
          </p:blipFill>
          <p:spPr bwMode="auto">
            <a:xfrm>
              <a:off x="145814" y="121646"/>
              <a:ext cx="2211254" cy="652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6" descr="Institut E3M – Pitié Salpêtrière | Institut E3M">
              <a:extLst>
                <a:ext uri="{FF2B5EF4-FFF2-40B4-BE49-F238E27FC236}">
                  <a16:creationId xmlns:a16="http://schemas.microsoft.com/office/drawing/2014/main" id="{64F91CB7-1CE1-4612-BC0D-F8F79EBF75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5216" y="121309"/>
              <a:ext cx="2204239" cy="646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B10BEC47-6246-4E5E-8A89-D61B152EBEC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27686" y="121309"/>
              <a:ext cx="723829" cy="64662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Picture 6" descr="Logo maladies rares + dec linaisons - ve╠üctorise╠üs-03 - ORKiD, Filière de  santé des maladies rénales rares">
              <a:extLst>
                <a:ext uri="{FF2B5EF4-FFF2-40B4-BE49-F238E27FC236}">
                  <a16:creationId xmlns:a16="http://schemas.microsoft.com/office/drawing/2014/main" id="{32BBF8B0-2045-4ABD-877B-1478BD280C0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169" t="35985" r="15589" b="19556"/>
            <a:stretch/>
          </p:blipFill>
          <p:spPr bwMode="auto">
            <a:xfrm>
              <a:off x="8171760" y="127313"/>
              <a:ext cx="1324109" cy="646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4BC0A77E-3F0D-4959-AD31-4EAD7C76A7F4}"/>
              </a:ext>
            </a:extLst>
          </p:cNvPr>
          <p:cNvSpPr txBox="1"/>
          <p:nvPr/>
        </p:nvSpPr>
        <p:spPr>
          <a:xfrm>
            <a:off x="406282" y="4153169"/>
            <a:ext cx="113794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Félicien Triboulet</a:t>
            </a:r>
            <a:r>
              <a:rPr lang="en-US" sz="2200" dirty="0"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, Matthias Papo, Fleur Cohen-Aubart, Francesco Pegoraro, Jérôme </a:t>
            </a:r>
            <a:r>
              <a:rPr lang="en-US" sz="2200" dirty="0" err="1"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Razanamahery</a:t>
            </a:r>
            <a:r>
              <a:rPr lang="en-US" sz="2200" dirty="0"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, Ahmed </a:t>
            </a:r>
            <a:r>
              <a:rPr lang="en-US" sz="2200" dirty="0" err="1"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Idbaih</a:t>
            </a:r>
            <a:r>
              <a:rPr lang="en-US" sz="2200" dirty="0"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, Damien </a:t>
            </a:r>
            <a:r>
              <a:rPr lang="en-US" sz="2200" dirty="0" err="1"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Roos</a:t>
            </a:r>
            <a:r>
              <a:rPr lang="en-US" sz="2200" dirty="0"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-Weil, </a:t>
            </a:r>
            <a:r>
              <a:rPr lang="en-US" sz="2200" dirty="0" err="1"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Zofia</a:t>
            </a:r>
            <a:r>
              <a:rPr lang="en-US" sz="2200" dirty="0"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 </a:t>
            </a:r>
            <a:r>
              <a:rPr lang="en-US" sz="2200" dirty="0" err="1"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Hélias-Rodzewicz</a:t>
            </a:r>
            <a:r>
              <a:rPr lang="en-US" sz="2200" dirty="0"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, Stéphane </a:t>
            </a:r>
            <a:r>
              <a:rPr lang="en-US" sz="2200" dirty="0" err="1"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Barete</a:t>
            </a:r>
            <a:r>
              <a:rPr lang="en-US" sz="2200" dirty="0"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, Karim </a:t>
            </a:r>
            <a:r>
              <a:rPr lang="en-US" sz="2200" dirty="0" err="1"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Maloum</a:t>
            </a:r>
            <a:r>
              <a:rPr lang="en-US" sz="2200" dirty="0"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, François </a:t>
            </a:r>
            <a:r>
              <a:rPr lang="en-US" sz="2200" dirty="0" err="1"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Delhommeau</a:t>
            </a:r>
            <a:r>
              <a:rPr lang="en-US" sz="2200" dirty="0"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, Irena Ungureanu, Jean-François Émile, Zahir Amoura, Pierre Hirsch, Julien </a:t>
            </a:r>
            <a:r>
              <a:rPr lang="en-US" sz="2200" dirty="0" err="1"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Haroche</a:t>
            </a:r>
            <a:endParaRPr lang="en-US" sz="2200" i="1" dirty="0">
              <a:latin typeface="Poppins" panose="00000500000000000000" pitchFamily="2" charset="0"/>
              <a:ea typeface="Roboto" panose="020000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DCC4EDB-9896-4801-9D01-24EBA1793066}"/>
              </a:ext>
            </a:extLst>
          </p:cNvPr>
          <p:cNvSpPr/>
          <p:nvPr/>
        </p:nvSpPr>
        <p:spPr>
          <a:xfrm>
            <a:off x="0" y="1483856"/>
            <a:ext cx="12192000" cy="2165270"/>
          </a:xfrm>
          <a:prstGeom prst="rect">
            <a:avLst/>
          </a:prstGeom>
          <a:solidFill>
            <a:srgbClr val="0063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Poppins SemiBold" panose="00000700000000000000" pitchFamily="2" charset="0"/>
                <a:ea typeface="Roboto" panose="02000000000000000000" pitchFamily="2" charset="0"/>
                <a:cs typeface="Poppins SemiBold" panose="00000700000000000000" pitchFamily="2" charset="0"/>
              </a:rPr>
              <a:t>Impact of additional genetic variants in the course of Erdheim-Chester disease: a multicentric longitudinal study of 445 French patients</a:t>
            </a:r>
            <a:endParaRPr lang="en-US" sz="3600" i="1" dirty="0">
              <a:latin typeface="Poppins SemiBold" panose="00000700000000000000" pitchFamily="2" charset="0"/>
              <a:ea typeface="Roboto" panose="02000000000000000000" pitchFamily="2" charset="0"/>
              <a:cs typeface="Poppins SemiBold" panose="00000700000000000000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CB16C78-7343-439C-8AF5-19D140B9DA15}"/>
              </a:ext>
            </a:extLst>
          </p:cNvPr>
          <p:cNvGrpSpPr/>
          <p:nvPr/>
        </p:nvGrpSpPr>
        <p:grpSpPr>
          <a:xfrm>
            <a:off x="100869" y="51077"/>
            <a:ext cx="11990263" cy="1295551"/>
            <a:chOff x="55923" y="51077"/>
            <a:chExt cx="11990263" cy="1295551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E924A141-5FCA-4EA5-A979-0CA6A2E5288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85921" y="156147"/>
              <a:ext cx="1460265" cy="10854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19BCDC5D-E850-46ED-A722-7B0E6DFD024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861304" y="117169"/>
              <a:ext cx="2451697" cy="1163370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E4A1DF8-B1E5-47D9-940D-FE196B65BA6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624394" y="181823"/>
              <a:ext cx="2963990" cy="1034061"/>
            </a:xfrm>
            <a:prstGeom prst="rect">
              <a:avLst/>
            </a:prstGeom>
          </p:spPr>
        </p:pic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A7B695E6-9A75-4322-9EE5-8967546A1F7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5923" y="51077"/>
              <a:ext cx="1295551" cy="12955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76716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56F66F8-E6E4-4B62-A3D2-4524E55CB7AB}"/>
              </a:ext>
            </a:extLst>
          </p:cNvPr>
          <p:cNvSpPr/>
          <p:nvPr/>
        </p:nvSpPr>
        <p:spPr>
          <a:xfrm>
            <a:off x="0" y="142037"/>
            <a:ext cx="12192000" cy="578932"/>
          </a:xfrm>
          <a:prstGeom prst="rect">
            <a:avLst/>
          </a:prstGeom>
          <a:solidFill>
            <a:srgbClr val="0063AF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>
                <a:latin typeface="Poppins" panose="00000500000000000000" pitchFamily="2" charset="0"/>
                <a:cs typeface="Poppins" panose="00000500000000000000" pitchFamily="2" charset="0"/>
              </a:rPr>
              <a:t>  Disclosures</a:t>
            </a:r>
            <a:endParaRPr lang="en-US" sz="1050" b="1" i="1" dirty="0">
              <a:solidFill>
                <a:srgbClr val="FFFF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063EAB8-CB8A-4943-99F9-DB2EAE40A56F}"/>
              </a:ext>
            </a:extLst>
          </p:cNvPr>
          <p:cNvSpPr txBox="1"/>
          <p:nvPr/>
        </p:nvSpPr>
        <p:spPr>
          <a:xfrm>
            <a:off x="219456" y="1107890"/>
            <a:ext cx="1172260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265113">
              <a:buFont typeface="Arial" panose="020B0604020202020204" pitchFamily="34" charset="0"/>
              <a:buChar char="•"/>
            </a:pPr>
            <a:r>
              <a:rPr lang="fr-FR" sz="2600" b="1" dirty="0">
                <a:solidFill>
                  <a:srgbClr val="00B0F0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None</a:t>
            </a:r>
            <a:endParaRPr kumimoji="0" lang="fr-FR" sz="2400" b="0" i="0" u="none" strike="noStrike" kern="1200" cap="none" spc="0" normalizeH="0" baseline="30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Poppins" panose="00000500000000000000" pitchFamily="2" charset="0"/>
              <a:ea typeface="FreeSans" panose="020B0504020202020204" pitchFamily="34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0101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C0AF5EB-03DC-4C20-8D36-F22B09FAFA89}"/>
              </a:ext>
            </a:extLst>
          </p:cNvPr>
          <p:cNvSpPr/>
          <p:nvPr/>
        </p:nvSpPr>
        <p:spPr>
          <a:xfrm>
            <a:off x="0" y="142037"/>
            <a:ext cx="12192000" cy="578932"/>
          </a:xfrm>
          <a:prstGeom prst="rect">
            <a:avLst/>
          </a:prstGeom>
          <a:solidFill>
            <a:srgbClr val="0063AF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3200" b="1" dirty="0">
                <a:latin typeface="Poppins" panose="00000500000000000000" pitchFamily="2" charset="0"/>
                <a:cs typeface="Poppins" panose="00000500000000000000" pitchFamily="2" charset="0"/>
              </a:rPr>
              <a:t>  Introduction</a:t>
            </a:r>
            <a:endParaRPr lang="fr-FR" sz="1050" b="1" i="1" dirty="0">
              <a:solidFill>
                <a:srgbClr val="FFFF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DAF0A70-A9DA-4D73-8925-2A37361EE26E}"/>
              </a:ext>
            </a:extLst>
          </p:cNvPr>
          <p:cNvSpPr txBox="1"/>
          <p:nvPr/>
        </p:nvSpPr>
        <p:spPr>
          <a:xfrm>
            <a:off x="219456" y="1107890"/>
            <a:ext cx="1172260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265113"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00B0F0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Erdheim-Chester disease (ECD)</a:t>
            </a:r>
          </a:p>
          <a:p>
            <a:pPr marL="987425" indent="-274638">
              <a:buFont typeface="Arial Nova" panose="020B0504020202020204" pitchFamily="34" charset="0"/>
              <a:buChar char="–"/>
              <a:defRPr/>
            </a:pPr>
            <a:r>
              <a:rPr lang="fr-FR" sz="2200" i="0" u="none" strike="noStrike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Rare clonal </a:t>
            </a:r>
            <a:r>
              <a:rPr lang="en-US" sz="2200" b="0" i="0" u="none" strike="noStrike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hematopoietic</a:t>
            </a:r>
            <a:r>
              <a:rPr lang="fr-FR" sz="2200" b="0" i="0" u="none" strike="noStrike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200" b="0" i="0" u="none" strike="noStrike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neoplasm</a:t>
            </a:r>
          </a:p>
          <a:p>
            <a:pPr marL="987425" indent="-274638">
              <a:buFont typeface="Arial Nova" panose="020B0504020202020204" pitchFamily="34" charset="0"/>
              <a:buChar char="–"/>
              <a:defRPr/>
            </a:pPr>
            <a:r>
              <a:rPr lang="en-US" sz="22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Infiltration of tissues by foamy histiocytes</a:t>
            </a:r>
          </a:p>
          <a:p>
            <a:pPr marL="987425" indent="-274638">
              <a:buFont typeface="Arial Nova" panose="020B0504020202020204" pitchFamily="34" charset="0"/>
              <a:buChar char="–"/>
              <a:defRPr/>
            </a:pPr>
            <a:r>
              <a:rPr lang="en-US" sz="22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MAP kinases signaling pathway activation</a:t>
            </a:r>
            <a:endParaRPr lang="en-US" sz="2200" baseline="30000" dirty="0">
              <a:solidFill>
                <a:srgbClr val="FF0000"/>
              </a:solidFill>
              <a:latin typeface="Poppins" panose="00000500000000000000" pitchFamily="2" charset="0"/>
              <a:ea typeface="FreeSans" panose="020B0504020202020204" pitchFamily="34" charset="0"/>
              <a:cs typeface="Poppins" panose="00000500000000000000" pitchFamily="2" charset="0"/>
            </a:endParaRPr>
          </a:p>
          <a:p>
            <a:pPr marL="987425" indent="-274638">
              <a:buFont typeface="Arial Nova" panose="020B0504020202020204" pitchFamily="34" charset="0"/>
              <a:buChar char="–"/>
              <a:defRPr/>
            </a:pPr>
            <a:r>
              <a:rPr kumimoji="0" lang="en-US" sz="2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Revolution </a:t>
            </a:r>
            <a:r>
              <a:rPr lang="en-US" sz="2200" dirty="0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of targeted</a:t>
            </a:r>
            <a:r>
              <a:rPr kumimoji="0" lang="en-US" sz="2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 therapies (</a:t>
            </a:r>
            <a:r>
              <a:rPr kumimoji="0" lang="en-US" sz="22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BRAFi</a:t>
            </a:r>
            <a:r>
              <a:rPr lang="en-US" sz="2200" dirty="0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,</a:t>
            </a:r>
            <a:r>
              <a:rPr kumimoji="0" lang="en-US" sz="2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 </a:t>
            </a:r>
            <a:r>
              <a:rPr kumimoji="0" lang="en-US" sz="22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MEKi</a:t>
            </a:r>
            <a:r>
              <a:rPr kumimoji="0" lang="en-US" sz="2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)</a:t>
            </a:r>
            <a:r>
              <a:rPr kumimoji="0" lang="en-US" sz="22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1-3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37E31B7-BB2B-4133-B77A-538BC7A451C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2" t="3125" r="-209" b="10714"/>
          <a:stretch/>
        </p:blipFill>
        <p:spPr>
          <a:xfrm>
            <a:off x="715914" y="3057525"/>
            <a:ext cx="5847807" cy="36290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B2CAF8B8-98C0-4C07-B207-7286674D7DDB}"/>
              </a:ext>
            </a:extLst>
          </p:cNvPr>
          <p:cNvGrpSpPr>
            <a:grpSpLocks noChangeAspect="1"/>
          </p:cNvGrpSpPr>
          <p:nvPr/>
        </p:nvGrpSpPr>
        <p:grpSpPr>
          <a:xfrm>
            <a:off x="8001001" y="1389759"/>
            <a:ext cx="4066794" cy="4445220"/>
            <a:chOff x="8203630" y="1356288"/>
            <a:chExt cx="3857624" cy="421658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3A08D16-D022-4A41-ACD9-A3B82E7FDA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203630" y="1356288"/>
              <a:ext cx="1477422" cy="421658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6C17FE8-0CBC-47CF-907F-D4A2CFB911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5227" t="2813" r="11079"/>
            <a:stretch/>
          </p:blipFill>
          <p:spPr>
            <a:xfrm>
              <a:off x="9877476" y="1356288"/>
              <a:ext cx="2183778" cy="188650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8D5167E-AB90-4404-99E5-B057073FD9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18885" t="-1" r="12961" b="139"/>
            <a:stretch/>
          </p:blipFill>
          <p:spPr>
            <a:xfrm>
              <a:off x="9877476" y="3407169"/>
              <a:ext cx="2183778" cy="216570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6EFBE1EE-D373-4D86-B13A-7543904628BB}"/>
                </a:ext>
              </a:extLst>
            </p:cNvPr>
            <p:cNvSpPr/>
            <p:nvPr/>
          </p:nvSpPr>
          <p:spPr>
            <a:xfrm>
              <a:off x="10373460" y="3833418"/>
              <a:ext cx="336899" cy="336899"/>
            </a:xfrm>
            <a:prstGeom prst="ellipse">
              <a:avLst/>
            </a:prstGeom>
            <a:noFill/>
            <a:ln w="19050"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6F9A8631-30B3-44D8-A820-9AA4994CDD4B}"/>
              </a:ext>
            </a:extLst>
          </p:cNvPr>
          <p:cNvSpPr/>
          <p:nvPr/>
        </p:nvSpPr>
        <p:spPr>
          <a:xfrm>
            <a:off x="0" y="6194947"/>
            <a:ext cx="12192001" cy="663053"/>
          </a:xfrm>
          <a:prstGeom prst="rect">
            <a:avLst/>
          </a:prstGeom>
        </p:spPr>
        <p:txBody>
          <a:bodyPr wrap="square" rIns="108000" bIns="108000">
            <a:spAutoFit/>
          </a:bodyPr>
          <a:lstStyle/>
          <a:p>
            <a:pPr algn="r"/>
            <a:r>
              <a:rPr lang="fr-FR" sz="1100" b="1" baseline="30000" dirty="0">
                <a:solidFill>
                  <a:srgbClr val="FF0000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1</a:t>
            </a:r>
            <a:r>
              <a:rPr lang="fr-FR" sz="1100" dirty="0">
                <a:latin typeface="Poppins ExtraLight" panose="00000300000000000000" pitchFamily="2" charset="0"/>
                <a:ea typeface="FreeSans" panose="020B0504020202020204" pitchFamily="34" charset="0"/>
                <a:cs typeface="Poppins ExtraLight" panose="00000300000000000000" pitchFamily="2" charset="0"/>
              </a:rPr>
              <a:t>Haroche J, Cohen-</a:t>
            </a:r>
            <a:r>
              <a:rPr lang="fr-FR" sz="1100" dirty="0" err="1">
                <a:latin typeface="Poppins ExtraLight" panose="00000300000000000000" pitchFamily="2" charset="0"/>
                <a:ea typeface="FreeSans" panose="020B0504020202020204" pitchFamily="34" charset="0"/>
                <a:cs typeface="Poppins ExtraLight" panose="00000300000000000000" pitchFamily="2" charset="0"/>
              </a:rPr>
              <a:t>Aubart</a:t>
            </a:r>
            <a:r>
              <a:rPr lang="fr-FR" sz="1100" dirty="0">
                <a:latin typeface="Poppins ExtraLight" panose="00000300000000000000" pitchFamily="2" charset="0"/>
                <a:ea typeface="FreeSans" panose="020B0504020202020204" pitchFamily="34" charset="0"/>
                <a:cs typeface="Poppins ExtraLight" panose="00000300000000000000" pitchFamily="2" charset="0"/>
              </a:rPr>
              <a:t> F, Emile JF and al. </a:t>
            </a:r>
            <a:r>
              <a:rPr lang="fr-FR" sz="1100" i="1" dirty="0">
                <a:latin typeface="Poppins ExtraLight" panose="00000300000000000000" pitchFamily="2" charset="0"/>
                <a:ea typeface="FreeSans" panose="020B0504020202020204" pitchFamily="34" charset="0"/>
                <a:cs typeface="Poppins ExtraLight" panose="00000300000000000000" pitchFamily="2" charset="0"/>
              </a:rPr>
              <a:t>J Clin </a:t>
            </a:r>
            <a:r>
              <a:rPr lang="fr-FR" sz="1100" i="1" dirty="0" err="1">
                <a:latin typeface="Poppins ExtraLight" panose="00000300000000000000" pitchFamily="2" charset="0"/>
                <a:ea typeface="FreeSans" panose="020B0504020202020204" pitchFamily="34" charset="0"/>
                <a:cs typeface="Poppins ExtraLight" panose="00000300000000000000" pitchFamily="2" charset="0"/>
              </a:rPr>
              <a:t>Oncol</a:t>
            </a:r>
            <a:r>
              <a:rPr lang="fr-FR" sz="1100" dirty="0">
                <a:latin typeface="Poppins ExtraLight" panose="00000300000000000000" pitchFamily="2" charset="0"/>
                <a:ea typeface="FreeSans" panose="020B0504020202020204" pitchFamily="34" charset="0"/>
                <a:cs typeface="Poppins ExtraLight" panose="00000300000000000000" pitchFamily="2" charset="0"/>
              </a:rPr>
              <a:t>. 2015 </a:t>
            </a:r>
            <a:r>
              <a:rPr lang="fr-FR" sz="1100" dirty="0" err="1">
                <a:latin typeface="Poppins ExtraLight" panose="00000300000000000000" pitchFamily="2" charset="0"/>
                <a:ea typeface="FreeSans" panose="020B0504020202020204" pitchFamily="34" charset="0"/>
                <a:cs typeface="Poppins ExtraLight" panose="00000300000000000000" pitchFamily="2" charset="0"/>
              </a:rPr>
              <a:t>Feb</a:t>
            </a:r>
            <a:r>
              <a:rPr lang="fr-FR" sz="1100" dirty="0">
                <a:latin typeface="Poppins ExtraLight" panose="00000300000000000000" pitchFamily="2" charset="0"/>
                <a:ea typeface="FreeSans" panose="020B0504020202020204" pitchFamily="34" charset="0"/>
                <a:cs typeface="Poppins ExtraLight" panose="00000300000000000000" pitchFamily="2" charset="0"/>
              </a:rPr>
              <a:t> 10;33(5):411-8</a:t>
            </a:r>
          </a:p>
          <a:p>
            <a:pPr algn="r"/>
            <a:r>
              <a:rPr lang="fr-FR" sz="1100" b="1" i="0" u="none" strike="noStrike" baseline="30000" dirty="0">
                <a:solidFill>
                  <a:srgbClr val="FF0000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2</a:t>
            </a:r>
            <a:r>
              <a:rPr lang="fr-FR" sz="1100" i="0" u="none" strike="noStrike" dirty="0">
                <a:latin typeface="Poppins ExtraLight" panose="00000300000000000000" pitchFamily="2" charset="0"/>
                <a:ea typeface="FreeSans" panose="020B0504020202020204" pitchFamily="34" charset="0"/>
                <a:cs typeface="Poppins ExtraLight" panose="00000300000000000000" pitchFamily="2" charset="0"/>
              </a:rPr>
              <a:t>Hao X, Feng R, Bi Y and al. </a:t>
            </a:r>
            <a:r>
              <a:rPr lang="fr-FR" sz="1100" i="1" u="none" strike="noStrike" dirty="0">
                <a:latin typeface="Poppins ExtraLight" panose="00000300000000000000" pitchFamily="2" charset="0"/>
                <a:ea typeface="FreeSans" panose="020B0504020202020204" pitchFamily="34" charset="0"/>
                <a:cs typeface="Poppins ExtraLight" panose="00000300000000000000" pitchFamily="2" charset="0"/>
              </a:rPr>
              <a:t>J </a:t>
            </a:r>
            <a:r>
              <a:rPr lang="fr-FR" sz="1100" i="1" u="none" strike="noStrike" dirty="0" err="1">
                <a:latin typeface="Poppins ExtraLight" panose="00000300000000000000" pitchFamily="2" charset="0"/>
                <a:ea typeface="FreeSans" panose="020B0504020202020204" pitchFamily="34" charset="0"/>
                <a:cs typeface="Poppins ExtraLight" panose="00000300000000000000" pitchFamily="2" charset="0"/>
              </a:rPr>
              <a:t>Neurosurg</a:t>
            </a:r>
            <a:r>
              <a:rPr lang="fr-FR" sz="1100" i="1" u="none" strike="noStrike" dirty="0">
                <a:latin typeface="Poppins ExtraLight" panose="00000300000000000000" pitchFamily="2" charset="0"/>
                <a:ea typeface="FreeSans" panose="020B0504020202020204" pitchFamily="34" charset="0"/>
                <a:cs typeface="Poppins ExtraLight" panose="00000300000000000000" pitchFamily="2" charset="0"/>
              </a:rPr>
              <a:t> </a:t>
            </a:r>
            <a:r>
              <a:rPr lang="fr-FR" sz="1100" i="1" u="none" strike="noStrike" dirty="0" err="1">
                <a:latin typeface="Poppins ExtraLight" panose="00000300000000000000" pitchFamily="2" charset="0"/>
                <a:ea typeface="FreeSans" panose="020B0504020202020204" pitchFamily="34" charset="0"/>
                <a:cs typeface="Poppins ExtraLight" panose="00000300000000000000" pitchFamily="2" charset="0"/>
              </a:rPr>
              <a:t>Pediatr</a:t>
            </a:r>
            <a:r>
              <a:rPr lang="fr-FR" sz="1100" i="0" u="none" strike="noStrike" dirty="0">
                <a:latin typeface="Poppins ExtraLight" panose="00000300000000000000" pitchFamily="2" charset="0"/>
                <a:ea typeface="FreeSans" panose="020B0504020202020204" pitchFamily="34" charset="0"/>
                <a:cs typeface="Poppins ExtraLight" panose="00000300000000000000" pitchFamily="2" charset="0"/>
              </a:rPr>
              <a:t>. 2019 Jan 1;23(1):48-53</a:t>
            </a:r>
          </a:p>
          <a:p>
            <a:pPr algn="r"/>
            <a:r>
              <a:rPr lang="fr-FR" sz="1100" b="1" baseline="30000" dirty="0">
                <a:solidFill>
                  <a:srgbClr val="FF0000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3</a:t>
            </a:r>
            <a:r>
              <a:rPr lang="fr-FR" sz="1100" dirty="0">
                <a:latin typeface="Poppins ExtraLight" panose="00000300000000000000" pitchFamily="2" charset="0"/>
                <a:ea typeface="FreeSans" panose="020B0504020202020204" pitchFamily="34" charset="0"/>
                <a:cs typeface="Poppins ExtraLight" panose="00000300000000000000" pitchFamily="2" charset="0"/>
              </a:rPr>
              <a:t>Goyal G, </a:t>
            </a:r>
            <a:r>
              <a:rPr lang="fr-FR" sz="1100" dirty="0" err="1">
                <a:latin typeface="Poppins ExtraLight" panose="00000300000000000000" pitchFamily="2" charset="0"/>
                <a:ea typeface="FreeSans" panose="020B0504020202020204" pitchFamily="34" charset="0"/>
                <a:cs typeface="Poppins ExtraLight" panose="00000300000000000000" pitchFamily="2" charset="0"/>
              </a:rPr>
              <a:t>Heaney</a:t>
            </a:r>
            <a:r>
              <a:rPr lang="fr-FR" sz="1100" dirty="0">
                <a:latin typeface="Poppins ExtraLight" panose="00000300000000000000" pitchFamily="2" charset="0"/>
                <a:ea typeface="FreeSans" panose="020B0504020202020204" pitchFamily="34" charset="0"/>
                <a:cs typeface="Poppins ExtraLight" panose="00000300000000000000" pitchFamily="2" charset="0"/>
              </a:rPr>
              <a:t> ML, </a:t>
            </a:r>
            <a:r>
              <a:rPr lang="fr-FR" sz="1100" dirty="0" err="1">
                <a:latin typeface="Poppins ExtraLight" panose="00000300000000000000" pitchFamily="2" charset="0"/>
                <a:ea typeface="FreeSans" panose="020B0504020202020204" pitchFamily="34" charset="0"/>
                <a:cs typeface="Poppins ExtraLight" panose="00000300000000000000" pitchFamily="2" charset="0"/>
              </a:rPr>
              <a:t>Collin</a:t>
            </a:r>
            <a:r>
              <a:rPr lang="fr-FR" sz="1100" dirty="0">
                <a:latin typeface="Poppins ExtraLight" panose="00000300000000000000" pitchFamily="2" charset="0"/>
                <a:ea typeface="FreeSans" panose="020B0504020202020204" pitchFamily="34" charset="0"/>
                <a:cs typeface="Poppins ExtraLight" panose="00000300000000000000" pitchFamily="2" charset="0"/>
              </a:rPr>
              <a:t> M and al. </a:t>
            </a:r>
            <a:r>
              <a:rPr lang="fr-FR" sz="1100" i="1" dirty="0">
                <a:latin typeface="Poppins ExtraLight" panose="00000300000000000000" pitchFamily="2" charset="0"/>
                <a:ea typeface="FreeSans" panose="020B0504020202020204" pitchFamily="34" charset="0"/>
                <a:cs typeface="Poppins ExtraLight" panose="00000300000000000000" pitchFamily="2" charset="0"/>
              </a:rPr>
              <a:t>Blood</a:t>
            </a:r>
            <a:r>
              <a:rPr lang="fr-FR" sz="1100" dirty="0">
                <a:latin typeface="Poppins ExtraLight" panose="00000300000000000000" pitchFamily="2" charset="0"/>
                <a:ea typeface="FreeSans" panose="020B0504020202020204" pitchFamily="34" charset="0"/>
                <a:cs typeface="Poppins ExtraLight" panose="00000300000000000000" pitchFamily="2" charset="0"/>
              </a:rPr>
              <a:t>. 2020 May 28;135(22):1929-1945</a:t>
            </a:r>
            <a:endParaRPr lang="fr-FR" sz="1100" i="0" u="none" strike="noStrike" dirty="0">
              <a:latin typeface="Poppins ExtraLight" panose="00000300000000000000" pitchFamily="2" charset="0"/>
              <a:ea typeface="FreeSans" panose="020B0504020202020204" pitchFamily="34" charset="0"/>
              <a:cs typeface="Poppins ExtraLight" panose="000003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6701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C0AF5EB-03DC-4C20-8D36-F22B09FAFA89}"/>
              </a:ext>
            </a:extLst>
          </p:cNvPr>
          <p:cNvSpPr/>
          <p:nvPr/>
        </p:nvSpPr>
        <p:spPr>
          <a:xfrm>
            <a:off x="0" y="142037"/>
            <a:ext cx="12192000" cy="578932"/>
          </a:xfrm>
          <a:prstGeom prst="rect">
            <a:avLst/>
          </a:prstGeom>
          <a:solidFill>
            <a:srgbClr val="0063AF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3200" b="1" dirty="0">
                <a:latin typeface="Poppins" panose="00000500000000000000" pitchFamily="2" charset="0"/>
                <a:cs typeface="Poppins" panose="00000500000000000000" pitchFamily="2" charset="0"/>
              </a:rPr>
              <a:t>  Introduction</a:t>
            </a:r>
            <a:endParaRPr lang="fr-FR" sz="1050" b="1" i="1" dirty="0">
              <a:solidFill>
                <a:srgbClr val="FFFF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DAF0A70-A9DA-4D73-8925-2A37361EE26E}"/>
              </a:ext>
            </a:extLst>
          </p:cNvPr>
          <p:cNvSpPr txBox="1"/>
          <p:nvPr/>
        </p:nvSpPr>
        <p:spPr>
          <a:xfrm>
            <a:off x="219456" y="1107890"/>
            <a:ext cx="1172260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marR="0" lvl="0" indent="-2651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Clonal hematopoiesis (CH)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highlight>
                <a:srgbClr val="FFFF00"/>
              </a:highlight>
              <a:uLnTx/>
              <a:uFillTx/>
              <a:latin typeface="Poppins" panose="00000500000000000000" pitchFamily="2" charset="0"/>
              <a:ea typeface="FreeSans" panose="020B0504020202020204" pitchFamily="34" charset="0"/>
              <a:cs typeface="Poppins" panose="00000500000000000000" pitchFamily="2" charset="0"/>
            </a:endParaRPr>
          </a:p>
          <a:p>
            <a:pPr marL="987425" marR="0" lvl="0" indent="-2746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 Nova" panose="020B0504020202020204" pitchFamily="34" charset="0"/>
              <a:buChar char="–"/>
              <a:tabLst/>
              <a:defRPr/>
            </a:pPr>
            <a:r>
              <a:rPr kumimoji="0" lang="en-US" sz="2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Subpopulation of bone marrow cells with acquired mutation(s)</a:t>
            </a:r>
          </a:p>
          <a:p>
            <a:pPr marL="987425" marR="0" lvl="0" indent="-2746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 Nova" panose="020B0504020202020204" pitchFamily="34" charset="0"/>
              <a:buChar char="–"/>
              <a:tabLst/>
              <a:defRPr/>
            </a:pPr>
            <a:r>
              <a:rPr kumimoji="0" lang="en-US" sz="2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Several categories of CH: ARCH, CHIP, ICUS, CCUS</a:t>
            </a:r>
            <a:r>
              <a:rPr kumimoji="0" lang="en-US" sz="22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1</a:t>
            </a:r>
          </a:p>
          <a:p>
            <a:pPr marL="987425" marR="0" lvl="0" indent="-2746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 Nova" panose="020B0504020202020204" pitchFamily="34" charset="0"/>
              <a:buChar char="–"/>
              <a:tabLst/>
              <a:defRPr/>
            </a:pPr>
            <a:r>
              <a:rPr lang="en-US" sz="22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Implication in more and more conditions</a:t>
            </a:r>
          </a:p>
          <a:p>
            <a:pPr marL="987425" marR="0" lvl="0" indent="-2746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 Nova" panose="020B0504020202020204" pitchFamily="34" charset="0"/>
              <a:buChar char="–"/>
              <a:tabLst/>
              <a:defRPr/>
            </a:pPr>
            <a:endParaRPr kumimoji="0" lang="en-US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FreeSans" panose="020B0504020202020204" pitchFamily="34" charset="0"/>
              <a:cs typeface="Poppins" panose="00000500000000000000" pitchFamily="2" charset="0"/>
            </a:endParaRPr>
          </a:p>
          <a:p>
            <a:pPr marL="357188" indent="-265113">
              <a:buFont typeface="Arial" panose="020B0604020202020204" pitchFamily="34" charset="0"/>
              <a:buChar char="•"/>
              <a:defRPr/>
            </a:pPr>
            <a:r>
              <a:rPr lang="en-US" sz="2600" b="1" dirty="0">
                <a:solidFill>
                  <a:srgbClr val="00B0F0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Increased burden of myeloid neoplasms in ECD</a:t>
            </a:r>
            <a:r>
              <a:rPr lang="en-US" sz="2800" b="1" baseline="30000" dirty="0">
                <a:solidFill>
                  <a:srgbClr val="FF0000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2</a:t>
            </a:r>
            <a:endParaRPr kumimoji="0" lang="en-US" sz="2600" b="1" i="0" u="none" strike="noStrike" kern="1200" cap="none" spc="0" normalizeH="0" baseline="3000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Poppins" panose="00000500000000000000" pitchFamily="2" charset="0"/>
              <a:ea typeface="FreeSans" panose="020B0504020202020204" pitchFamily="34" charset="0"/>
              <a:cs typeface="Poppins" panose="00000500000000000000" pitchFamily="2" charset="0"/>
            </a:endParaRPr>
          </a:p>
          <a:p>
            <a:pPr marL="712787"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2000" b="1" dirty="0">
              <a:solidFill>
                <a:srgbClr val="FF0000"/>
              </a:solidFill>
              <a:highlight>
                <a:srgbClr val="00FF00"/>
              </a:highlight>
              <a:latin typeface="Poppins" panose="00000500000000000000" pitchFamily="2" charset="0"/>
              <a:ea typeface="FreeSans" panose="020B0504020202020204" pitchFamily="34" charset="0"/>
              <a:cs typeface="Poppins" panose="00000500000000000000" pitchFamily="2" charset="0"/>
            </a:endParaRPr>
          </a:p>
          <a:p>
            <a:pPr marL="357188" marR="0" lvl="0" indent="-2651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600" b="1" dirty="0">
                <a:solidFill>
                  <a:srgbClr val="00B0F0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Data about 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CH exist</a:t>
            </a:r>
            <a:r>
              <a:rPr kumimoji="0" lang="en-US" sz="26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3-5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, but its consequences</a:t>
            </a:r>
            <a:r>
              <a:rPr lang="en-US" sz="2600" b="1" dirty="0">
                <a:solidFill>
                  <a:srgbClr val="00B0F0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 are not well known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highlight>
                <a:srgbClr val="FFFF00"/>
              </a:highlight>
              <a:uLnTx/>
              <a:uFillTx/>
              <a:latin typeface="Poppins" panose="00000500000000000000" pitchFamily="2" charset="0"/>
              <a:ea typeface="FreeSans" panose="020B0504020202020204" pitchFamily="34" charset="0"/>
              <a:cs typeface="Poppins" panose="00000500000000000000" pitchFamily="2" charset="0"/>
            </a:endParaRPr>
          </a:p>
          <a:p>
            <a:pPr marL="712787"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2000" b="1" dirty="0">
              <a:solidFill>
                <a:srgbClr val="FF0000"/>
              </a:solidFill>
              <a:highlight>
                <a:srgbClr val="00FF00"/>
              </a:highlight>
              <a:latin typeface="Poppins" panose="00000500000000000000" pitchFamily="2" charset="0"/>
              <a:ea typeface="FreeSans" panose="020B0504020202020204" pitchFamily="34" charset="0"/>
              <a:cs typeface="Poppins" panose="00000500000000000000" pitchFamily="2" charset="0"/>
            </a:endParaRPr>
          </a:p>
          <a:p>
            <a:pPr marL="357188" marR="0" lvl="0" indent="-2651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Objectives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highlight>
                <a:srgbClr val="FFFF00"/>
              </a:highlight>
              <a:uLnTx/>
              <a:uFillTx/>
              <a:latin typeface="Poppins" panose="00000500000000000000" pitchFamily="2" charset="0"/>
              <a:ea typeface="FreeSans" panose="020B0504020202020204" pitchFamily="34" charset="0"/>
              <a:cs typeface="Poppins" panose="00000500000000000000" pitchFamily="2" charset="0"/>
            </a:endParaRPr>
          </a:p>
          <a:p>
            <a:pPr marL="987425" marR="0" lvl="0" indent="-2746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 Nova" panose="020B0504020202020204" pitchFamily="34" charset="0"/>
              <a:buChar char="–"/>
              <a:tabLst/>
              <a:defRPr/>
            </a:pPr>
            <a:r>
              <a:rPr kumimoji="0" lang="en-US" sz="2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Description of additional genetic variants</a:t>
            </a:r>
          </a:p>
          <a:p>
            <a:pPr marL="987425" marR="0" lvl="0" indent="-2746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 Nova" panose="020B0504020202020204" pitchFamily="34" charset="0"/>
              <a:buChar char="–"/>
              <a:tabLst/>
              <a:defRPr/>
            </a:pPr>
            <a:r>
              <a:rPr lang="en-US" sz="22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Association with ECD characteristics</a:t>
            </a:r>
          </a:p>
          <a:p>
            <a:pPr marL="987425" marR="0" lvl="0" indent="-2746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 Nova" panose="020B0504020202020204" pitchFamily="34" charset="0"/>
              <a:buChar char="–"/>
              <a:tabLst/>
              <a:defRPr/>
            </a:pPr>
            <a:r>
              <a:rPr kumimoji="0" lang="en-US" sz="2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Evolution of genetic </a:t>
            </a:r>
            <a:r>
              <a:rPr lang="en-US" sz="22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variants VAF </a:t>
            </a:r>
            <a:r>
              <a:rPr kumimoji="0" lang="en-US" sz="2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under main treatments of ECD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FBA4D10-34DC-49D2-872C-A1D7E3D5D39F}"/>
              </a:ext>
            </a:extLst>
          </p:cNvPr>
          <p:cNvSpPr/>
          <p:nvPr/>
        </p:nvSpPr>
        <p:spPr>
          <a:xfrm>
            <a:off x="0" y="5856393"/>
            <a:ext cx="12192001" cy="1001607"/>
          </a:xfrm>
          <a:prstGeom prst="rect">
            <a:avLst/>
          </a:prstGeom>
        </p:spPr>
        <p:txBody>
          <a:bodyPr wrap="square" rIns="108000" bIns="108000">
            <a:spAutoFit/>
          </a:bodyPr>
          <a:lstStyle/>
          <a:p>
            <a:pPr algn="r"/>
            <a:r>
              <a:rPr lang="fr-FR" sz="1100" b="1" baseline="30000" dirty="0">
                <a:solidFill>
                  <a:srgbClr val="FF0000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1</a:t>
            </a:r>
            <a:r>
              <a:rPr lang="fr-FR" sz="1100" dirty="0">
                <a:latin typeface="Poppins ExtraLight" panose="00000300000000000000" pitchFamily="2" charset="0"/>
                <a:ea typeface="FreeSans" panose="020B0504020202020204" pitchFamily="34" charset="0"/>
                <a:cs typeface="Poppins ExtraLight" panose="00000300000000000000" pitchFamily="2" charset="0"/>
              </a:rPr>
              <a:t>Steensma DP, </a:t>
            </a:r>
            <a:r>
              <a:rPr lang="fr-FR" sz="1100" dirty="0" err="1">
                <a:latin typeface="Poppins ExtraLight" panose="00000300000000000000" pitchFamily="2" charset="0"/>
                <a:ea typeface="FreeSans" panose="020B0504020202020204" pitchFamily="34" charset="0"/>
                <a:cs typeface="Poppins ExtraLight" panose="00000300000000000000" pitchFamily="2" charset="0"/>
              </a:rPr>
              <a:t>Bejar</a:t>
            </a:r>
            <a:r>
              <a:rPr lang="fr-FR" sz="1100" dirty="0">
                <a:latin typeface="Poppins ExtraLight" panose="00000300000000000000" pitchFamily="2" charset="0"/>
                <a:ea typeface="FreeSans" panose="020B0504020202020204" pitchFamily="34" charset="0"/>
                <a:cs typeface="Poppins ExtraLight" panose="00000300000000000000" pitchFamily="2" charset="0"/>
              </a:rPr>
              <a:t> R, </a:t>
            </a:r>
            <a:r>
              <a:rPr lang="fr-FR" sz="1100" dirty="0" err="1">
                <a:latin typeface="Poppins ExtraLight" panose="00000300000000000000" pitchFamily="2" charset="0"/>
                <a:ea typeface="FreeSans" panose="020B0504020202020204" pitchFamily="34" charset="0"/>
                <a:cs typeface="Poppins ExtraLight" panose="00000300000000000000" pitchFamily="2" charset="0"/>
              </a:rPr>
              <a:t>Jaiswal</a:t>
            </a:r>
            <a:r>
              <a:rPr lang="fr-FR" sz="1100" dirty="0">
                <a:latin typeface="Poppins ExtraLight" panose="00000300000000000000" pitchFamily="2" charset="0"/>
                <a:ea typeface="FreeSans" panose="020B0504020202020204" pitchFamily="34" charset="0"/>
                <a:cs typeface="Poppins ExtraLight" panose="00000300000000000000" pitchFamily="2" charset="0"/>
              </a:rPr>
              <a:t> S and al. </a:t>
            </a:r>
            <a:r>
              <a:rPr lang="fr-FR" sz="1100" i="1" dirty="0">
                <a:latin typeface="Poppins ExtraLight" panose="00000300000000000000" pitchFamily="2" charset="0"/>
                <a:ea typeface="FreeSans" panose="020B0504020202020204" pitchFamily="34" charset="0"/>
                <a:cs typeface="Poppins ExtraLight" panose="00000300000000000000" pitchFamily="2" charset="0"/>
              </a:rPr>
              <a:t>Blood</a:t>
            </a:r>
            <a:r>
              <a:rPr lang="fr-FR" sz="1100" dirty="0">
                <a:latin typeface="Poppins ExtraLight" panose="00000300000000000000" pitchFamily="2" charset="0"/>
                <a:ea typeface="FreeSans" panose="020B0504020202020204" pitchFamily="34" charset="0"/>
                <a:cs typeface="Poppins ExtraLight" panose="00000300000000000000" pitchFamily="2" charset="0"/>
              </a:rPr>
              <a:t>. 2015 </a:t>
            </a:r>
            <a:r>
              <a:rPr lang="fr-FR" sz="1100" dirty="0" err="1">
                <a:latin typeface="Poppins ExtraLight" panose="00000300000000000000" pitchFamily="2" charset="0"/>
                <a:ea typeface="FreeSans" panose="020B0504020202020204" pitchFamily="34" charset="0"/>
                <a:cs typeface="Poppins ExtraLight" panose="00000300000000000000" pitchFamily="2" charset="0"/>
              </a:rPr>
              <a:t>Jul</a:t>
            </a:r>
            <a:r>
              <a:rPr lang="fr-FR" sz="1100" dirty="0">
                <a:latin typeface="Poppins ExtraLight" panose="00000300000000000000" pitchFamily="2" charset="0"/>
                <a:ea typeface="FreeSans" panose="020B0504020202020204" pitchFamily="34" charset="0"/>
                <a:cs typeface="Poppins ExtraLight" panose="00000300000000000000" pitchFamily="2" charset="0"/>
              </a:rPr>
              <a:t> 2;126(1):9-16</a:t>
            </a:r>
          </a:p>
          <a:p>
            <a:pPr algn="r"/>
            <a:r>
              <a:rPr lang="fr-FR" sz="1100" b="1" i="0" u="none" strike="noStrike" baseline="30000" dirty="0">
                <a:solidFill>
                  <a:srgbClr val="FF0000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2</a:t>
            </a:r>
            <a:r>
              <a:rPr lang="fr-FR" sz="1100" b="0" i="0" u="none" strike="noStrike" dirty="0">
                <a:latin typeface="Poppins ExtraLight" panose="00000300000000000000" pitchFamily="2" charset="0"/>
                <a:ea typeface="FreeSans" panose="020B0504020202020204" pitchFamily="34" charset="0"/>
                <a:cs typeface="Poppins ExtraLight" panose="00000300000000000000" pitchFamily="2" charset="0"/>
              </a:rPr>
              <a:t>Papo M, Diamond EL, Cohen-</a:t>
            </a:r>
            <a:r>
              <a:rPr lang="fr-FR" sz="1100" b="0" i="0" u="none" strike="noStrike" dirty="0" err="1">
                <a:latin typeface="Poppins ExtraLight" panose="00000300000000000000" pitchFamily="2" charset="0"/>
                <a:ea typeface="FreeSans" panose="020B0504020202020204" pitchFamily="34" charset="0"/>
                <a:cs typeface="Poppins ExtraLight" panose="00000300000000000000" pitchFamily="2" charset="0"/>
              </a:rPr>
              <a:t>Aubart</a:t>
            </a:r>
            <a:r>
              <a:rPr lang="fr-FR" sz="1100" b="0" i="0" u="none" strike="noStrike" dirty="0">
                <a:latin typeface="Poppins ExtraLight" panose="00000300000000000000" pitchFamily="2" charset="0"/>
                <a:ea typeface="FreeSans" panose="020B0504020202020204" pitchFamily="34" charset="0"/>
                <a:cs typeface="Poppins ExtraLight" panose="00000300000000000000" pitchFamily="2" charset="0"/>
              </a:rPr>
              <a:t> F and al. </a:t>
            </a:r>
            <a:r>
              <a:rPr lang="fr-FR" sz="1100" b="0" i="1" u="none" strike="noStrike" dirty="0">
                <a:latin typeface="Poppins ExtraLight" panose="00000300000000000000" pitchFamily="2" charset="0"/>
                <a:ea typeface="FreeSans" panose="020B0504020202020204" pitchFamily="34" charset="0"/>
                <a:cs typeface="Poppins ExtraLight" panose="00000300000000000000" pitchFamily="2" charset="0"/>
              </a:rPr>
              <a:t>Blood</a:t>
            </a:r>
            <a:r>
              <a:rPr lang="fr-FR" sz="1100" b="0" i="0" u="none" strike="noStrike" dirty="0">
                <a:latin typeface="Poppins ExtraLight" panose="00000300000000000000" pitchFamily="2" charset="0"/>
                <a:ea typeface="FreeSans" panose="020B0504020202020204" pitchFamily="34" charset="0"/>
                <a:cs typeface="Poppins ExtraLight" panose="00000300000000000000" pitchFamily="2" charset="0"/>
              </a:rPr>
              <a:t>. 2017 </a:t>
            </a:r>
            <a:r>
              <a:rPr lang="fr-FR" sz="1100" b="0" i="0" u="none" strike="noStrike" dirty="0" err="1">
                <a:latin typeface="Poppins ExtraLight" panose="00000300000000000000" pitchFamily="2" charset="0"/>
                <a:ea typeface="FreeSans" panose="020B0504020202020204" pitchFamily="34" charset="0"/>
                <a:cs typeface="Poppins ExtraLight" panose="00000300000000000000" pitchFamily="2" charset="0"/>
              </a:rPr>
              <a:t>Aug</a:t>
            </a:r>
            <a:r>
              <a:rPr lang="fr-FR" sz="1100" b="0" i="0" u="none" strike="noStrike" dirty="0">
                <a:latin typeface="Poppins ExtraLight" panose="00000300000000000000" pitchFamily="2" charset="0"/>
                <a:ea typeface="FreeSans" panose="020B0504020202020204" pitchFamily="34" charset="0"/>
                <a:cs typeface="Poppins ExtraLight" panose="00000300000000000000" pitchFamily="2" charset="0"/>
              </a:rPr>
              <a:t> 24;130(8):1007-1013</a:t>
            </a:r>
          </a:p>
          <a:p>
            <a:pPr algn="r"/>
            <a:r>
              <a:rPr lang="fr-FR" sz="1100" b="1" baseline="30000" dirty="0">
                <a:solidFill>
                  <a:srgbClr val="FF0000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3</a:t>
            </a:r>
            <a:r>
              <a:rPr lang="fr-FR" sz="1100" baseline="0" dirty="0">
                <a:latin typeface="Poppins ExtraLight" panose="00000300000000000000" pitchFamily="2" charset="0"/>
                <a:ea typeface="FreeSans" panose="020B0504020202020204" pitchFamily="34" charset="0"/>
                <a:cs typeface="Poppins ExtraLight" panose="00000300000000000000" pitchFamily="2" charset="0"/>
              </a:rPr>
              <a:t>Cohen-Aubart F, Roos-Weil D, Armand M and al. </a:t>
            </a:r>
            <a:r>
              <a:rPr lang="fr-FR" sz="1100" i="1" baseline="0" dirty="0">
                <a:latin typeface="Poppins ExtraLight" panose="00000300000000000000" pitchFamily="2" charset="0"/>
                <a:ea typeface="FreeSans" panose="020B0504020202020204" pitchFamily="34" charset="0"/>
                <a:cs typeface="Poppins ExtraLight" panose="00000300000000000000" pitchFamily="2" charset="0"/>
              </a:rPr>
              <a:t>Blood</a:t>
            </a:r>
            <a:r>
              <a:rPr lang="fr-FR" sz="1100" baseline="0" dirty="0">
                <a:latin typeface="Poppins ExtraLight" panose="00000300000000000000" pitchFamily="2" charset="0"/>
                <a:ea typeface="FreeSans" panose="020B0504020202020204" pitchFamily="34" charset="0"/>
                <a:cs typeface="Poppins ExtraLight" panose="00000300000000000000" pitchFamily="2" charset="0"/>
              </a:rPr>
              <a:t>. 2021 Jan 28;137(4):485-492</a:t>
            </a:r>
          </a:p>
          <a:p>
            <a:pPr algn="r"/>
            <a:r>
              <a:rPr lang="fr-FR" sz="1100" b="1" i="0" u="none" strike="noStrike" baseline="30000" dirty="0">
                <a:solidFill>
                  <a:srgbClr val="FF0000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4</a:t>
            </a:r>
            <a:r>
              <a:rPr lang="fr-FR" sz="1100" b="0" i="0" u="none" strike="noStrike" dirty="0">
                <a:latin typeface="Poppins ExtraLight" panose="00000300000000000000" pitchFamily="2" charset="0"/>
                <a:ea typeface="FreeSans" panose="020B0504020202020204" pitchFamily="34" charset="0"/>
                <a:cs typeface="Poppins ExtraLight" panose="00000300000000000000" pitchFamily="2" charset="0"/>
              </a:rPr>
              <a:t>Goyal G. </a:t>
            </a:r>
            <a:r>
              <a:rPr lang="en-US" sz="1100" b="0" i="1" u="none" strike="noStrike" dirty="0">
                <a:latin typeface="Poppins ExtraLight" panose="00000300000000000000" pitchFamily="2" charset="0"/>
                <a:ea typeface="FreeSans" panose="020B0504020202020204" pitchFamily="34" charset="0"/>
                <a:cs typeface="Poppins ExtraLight" panose="00000300000000000000" pitchFamily="2" charset="0"/>
              </a:rPr>
              <a:t>Blood</a:t>
            </a:r>
            <a:r>
              <a:rPr lang="en-US" sz="1100" b="0" i="0" u="none" strike="noStrike" dirty="0">
                <a:latin typeface="Poppins ExtraLight" panose="00000300000000000000" pitchFamily="2" charset="0"/>
                <a:ea typeface="FreeSans" panose="020B0504020202020204" pitchFamily="34" charset="0"/>
                <a:cs typeface="Poppins ExtraLight" panose="00000300000000000000" pitchFamily="2" charset="0"/>
              </a:rPr>
              <a:t>. 2021 Jan 28;137(4):434-436</a:t>
            </a:r>
            <a:endParaRPr lang="fr-FR" sz="1100" b="0" i="0" u="none" strike="noStrike" dirty="0">
              <a:latin typeface="Poppins ExtraLight" panose="00000300000000000000" pitchFamily="2" charset="0"/>
              <a:ea typeface="FreeSans" panose="020B0504020202020204" pitchFamily="34" charset="0"/>
              <a:cs typeface="Poppins ExtraLight" panose="00000300000000000000" pitchFamily="2" charset="0"/>
            </a:endParaRPr>
          </a:p>
          <a:p>
            <a:pPr algn="r"/>
            <a:r>
              <a:rPr lang="fr-FR" sz="1100" b="1" baseline="30000" dirty="0">
                <a:solidFill>
                  <a:srgbClr val="FF0000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5</a:t>
            </a:r>
            <a:r>
              <a:rPr lang="fr-FR" sz="1100" baseline="0" dirty="0">
                <a:latin typeface="Poppins ExtraLight" panose="00000300000000000000" pitchFamily="2" charset="0"/>
                <a:ea typeface="FreeSans" panose="020B0504020202020204" pitchFamily="34" charset="0"/>
                <a:cs typeface="Poppins ExtraLight" panose="00000300000000000000" pitchFamily="2" charset="0"/>
              </a:rPr>
              <a:t>Prabhakaran N, Jour G, </a:t>
            </a:r>
            <a:r>
              <a:rPr lang="fr-FR" sz="1100" baseline="0" dirty="0" err="1">
                <a:latin typeface="Poppins ExtraLight" panose="00000300000000000000" pitchFamily="2" charset="0"/>
                <a:ea typeface="FreeSans" panose="020B0504020202020204" pitchFamily="34" charset="0"/>
                <a:cs typeface="Poppins ExtraLight" panose="00000300000000000000" pitchFamily="2" charset="0"/>
              </a:rPr>
              <a:t>Balar</a:t>
            </a:r>
            <a:r>
              <a:rPr lang="fr-FR" sz="1100" baseline="0" dirty="0">
                <a:latin typeface="Poppins ExtraLight" panose="00000300000000000000" pitchFamily="2" charset="0"/>
                <a:ea typeface="FreeSans" panose="020B0504020202020204" pitchFamily="34" charset="0"/>
                <a:cs typeface="Poppins ExtraLight" panose="00000300000000000000" pitchFamily="2" charset="0"/>
              </a:rPr>
              <a:t> A and al. </a:t>
            </a:r>
            <a:r>
              <a:rPr lang="fr-FR" sz="1100" i="1" baseline="0" dirty="0">
                <a:latin typeface="Poppins ExtraLight" panose="00000300000000000000" pitchFamily="2" charset="0"/>
                <a:ea typeface="FreeSans" panose="020B0504020202020204" pitchFamily="34" charset="0"/>
                <a:cs typeface="Poppins ExtraLight" panose="00000300000000000000" pitchFamily="2" charset="0"/>
              </a:rPr>
              <a:t>Acta </a:t>
            </a:r>
            <a:r>
              <a:rPr lang="fr-FR" sz="1100" i="1" baseline="0" dirty="0" err="1">
                <a:latin typeface="Poppins ExtraLight" panose="00000300000000000000" pitchFamily="2" charset="0"/>
                <a:ea typeface="FreeSans" panose="020B0504020202020204" pitchFamily="34" charset="0"/>
                <a:cs typeface="Poppins ExtraLight" panose="00000300000000000000" pitchFamily="2" charset="0"/>
              </a:rPr>
              <a:t>Haematol</a:t>
            </a:r>
            <a:r>
              <a:rPr lang="fr-FR" sz="1100" baseline="0" dirty="0">
                <a:latin typeface="Poppins ExtraLight" panose="00000300000000000000" pitchFamily="2" charset="0"/>
                <a:ea typeface="FreeSans" panose="020B0504020202020204" pitchFamily="34" charset="0"/>
                <a:cs typeface="Poppins ExtraLight" panose="00000300000000000000" pitchFamily="2" charset="0"/>
              </a:rPr>
              <a:t>. 2023;146(3):245-251</a:t>
            </a:r>
            <a:endParaRPr lang="fr-FR" sz="1100" b="0" i="0" u="none" strike="noStrike" baseline="0" dirty="0">
              <a:latin typeface="Poppins ExtraLight" panose="00000300000000000000" pitchFamily="2" charset="0"/>
              <a:ea typeface="FreeSans" panose="020B0504020202020204" pitchFamily="34" charset="0"/>
              <a:cs typeface="Poppins ExtraLight" panose="000003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5826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C0AF5EB-03DC-4C20-8D36-F22B09FAFA89}"/>
              </a:ext>
            </a:extLst>
          </p:cNvPr>
          <p:cNvSpPr/>
          <p:nvPr/>
        </p:nvSpPr>
        <p:spPr>
          <a:xfrm>
            <a:off x="0" y="142037"/>
            <a:ext cx="12192000" cy="578932"/>
          </a:xfrm>
          <a:prstGeom prst="rect">
            <a:avLst/>
          </a:prstGeom>
          <a:solidFill>
            <a:srgbClr val="0063AF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3200" b="1" dirty="0">
                <a:latin typeface="Poppins" panose="00000500000000000000" pitchFamily="2" charset="0"/>
                <a:cs typeface="Poppins" panose="00000500000000000000" pitchFamily="2" charset="0"/>
              </a:rPr>
              <a:t>  Methods</a:t>
            </a:r>
            <a:endParaRPr lang="fr-FR" sz="1050" b="1" i="1" dirty="0">
              <a:solidFill>
                <a:srgbClr val="FFFF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DAF0A70-A9DA-4D73-8925-2A37361EE26E}"/>
              </a:ext>
            </a:extLst>
          </p:cNvPr>
          <p:cNvSpPr txBox="1"/>
          <p:nvPr/>
        </p:nvSpPr>
        <p:spPr>
          <a:xfrm>
            <a:off x="219456" y="1107890"/>
            <a:ext cx="11722608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265113"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00B0F0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Retrospective longitudinal study</a:t>
            </a:r>
          </a:p>
          <a:p>
            <a:pPr marL="357188" indent="-265113">
              <a:buFont typeface="Arial" panose="020B0604020202020204" pitchFamily="34" charset="0"/>
              <a:buChar char="•"/>
            </a:pPr>
            <a:endParaRPr lang="en-US" sz="2000" b="1" dirty="0">
              <a:solidFill>
                <a:srgbClr val="00B0F0"/>
              </a:solidFill>
              <a:latin typeface="Poppins" panose="00000500000000000000" pitchFamily="2" charset="0"/>
              <a:ea typeface="FreeSans" panose="020B0504020202020204" pitchFamily="34" charset="0"/>
              <a:cs typeface="Poppins" panose="00000500000000000000" pitchFamily="2" charset="0"/>
            </a:endParaRPr>
          </a:p>
          <a:p>
            <a:pPr marL="357188" indent="-265113"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00B0F0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Study population</a:t>
            </a:r>
          </a:p>
          <a:p>
            <a:pPr marL="987425" lvl="0" indent="-274638">
              <a:buFont typeface="Arial Nova" panose="020B0504020202020204" pitchFamily="34" charset="0"/>
              <a:buChar char="–"/>
              <a:defRPr/>
            </a:pPr>
            <a:r>
              <a:rPr lang="en-US" sz="2200" b="1" dirty="0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445 patients</a:t>
            </a:r>
            <a:r>
              <a:rPr lang="en-US" sz="2200" dirty="0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 (from 537 French ECD patients)</a:t>
            </a:r>
          </a:p>
          <a:p>
            <a:pPr marL="987425" lvl="0" indent="-274638">
              <a:buFont typeface="Arial Nova" panose="020B0504020202020204" pitchFamily="34" charset="0"/>
              <a:buChar char="–"/>
              <a:defRPr/>
            </a:pPr>
            <a:r>
              <a:rPr lang="en-US" sz="2200" dirty="0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From February 2001 to April 2025</a:t>
            </a:r>
          </a:p>
          <a:p>
            <a:pPr marL="987425" lvl="0" indent="-274638">
              <a:buFont typeface="Arial Nova" panose="020B0504020202020204" pitchFamily="34" charset="0"/>
              <a:buChar char="–"/>
              <a:defRPr/>
            </a:pPr>
            <a:endParaRPr lang="en-US" sz="2000" dirty="0">
              <a:latin typeface="Poppins" panose="00000500000000000000" pitchFamily="2" charset="0"/>
              <a:ea typeface="FreeSans" panose="020B0504020202020204" pitchFamily="34" charset="0"/>
              <a:cs typeface="Poppins" panose="00000500000000000000" pitchFamily="2" charset="0"/>
            </a:endParaRPr>
          </a:p>
          <a:p>
            <a:pPr marL="357188" indent="-265113"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00B0F0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Data collection</a:t>
            </a:r>
          </a:p>
          <a:p>
            <a:pPr marL="987425" lvl="0" indent="-274638">
              <a:buFont typeface="Arial Nova" panose="020B0504020202020204" pitchFamily="34" charset="0"/>
              <a:buChar char="–"/>
              <a:defRPr/>
            </a:pPr>
            <a:r>
              <a:rPr lang="en-US" sz="22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Sociodemographic characteristics (age, sex, CV burden)</a:t>
            </a:r>
          </a:p>
          <a:p>
            <a:pPr marL="987425" lvl="0" indent="-274638">
              <a:buFont typeface="Arial Nova" panose="020B0504020202020204" pitchFamily="34" charset="0"/>
              <a:buChar char="–"/>
              <a:defRPr/>
            </a:pPr>
            <a:r>
              <a:rPr lang="en-US" sz="22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ECD medical history (organ involvement, therapeutics)</a:t>
            </a:r>
          </a:p>
          <a:p>
            <a:pPr marL="987425" lvl="0" indent="-274638">
              <a:buFont typeface="Arial Nova" panose="020B0504020202020204" pitchFamily="34" charset="0"/>
              <a:buChar char="–"/>
              <a:defRPr/>
            </a:pPr>
            <a:r>
              <a:rPr lang="en-US" sz="22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Hematological malignancies, solid neoplasms</a:t>
            </a:r>
          </a:p>
          <a:p>
            <a:pPr marL="987425" lvl="0" indent="-274638">
              <a:buFont typeface="Arial Nova" panose="020B0504020202020204" pitchFamily="34" charset="0"/>
              <a:buChar char="–"/>
              <a:defRPr/>
            </a:pPr>
            <a:r>
              <a:rPr lang="en-US" sz="22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Bone marrow aspiration: </a:t>
            </a:r>
            <a:r>
              <a:rPr lang="en-US" sz="2200" b="1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65 myeloid genes panel (NGS)</a:t>
            </a:r>
          </a:p>
          <a:p>
            <a:pPr marL="987425" marR="0" lvl="0" indent="-2746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 Nova" panose="020B0504020202020204" pitchFamily="34" charset="0"/>
              <a:buChar char="–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Mortality and survival analysis</a:t>
            </a:r>
            <a:endParaRPr kumimoji="0" lang="en-US" sz="2200" b="0" i="0" u="none" strike="noStrike" kern="1200" cap="none" spc="0" normalizeH="0" baseline="30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Poppins" panose="00000500000000000000" pitchFamily="2" charset="0"/>
              <a:ea typeface="FreeSans" panose="020B0504020202020204" pitchFamily="34" charset="0"/>
              <a:cs typeface="Poppins" panose="00000500000000000000" pitchFamily="2" charset="0"/>
            </a:endParaRPr>
          </a:p>
        </p:txBody>
      </p:sp>
      <p:pic>
        <p:nvPicPr>
          <p:cNvPr id="3" name="Image 2" descr="Une image contenant texte, capture d’écran, Police, conception&#10;&#10;Le contenu généré par l’IA peut être incorrect.">
            <a:extLst>
              <a:ext uri="{FF2B5EF4-FFF2-40B4-BE49-F238E27FC236}">
                <a16:creationId xmlns:a16="http://schemas.microsoft.com/office/drawing/2014/main" id="{79045E69-21D5-AEB0-49BF-FE223B50B5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03" t="7692" r="63793" b="22784"/>
          <a:stretch>
            <a:fillRect/>
          </a:stretch>
        </p:blipFill>
        <p:spPr>
          <a:xfrm>
            <a:off x="9867900" y="1107890"/>
            <a:ext cx="2190370" cy="5123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785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6DAF0A70-A9DA-4D73-8925-2A37361EE26E}"/>
              </a:ext>
            </a:extLst>
          </p:cNvPr>
          <p:cNvSpPr txBox="1"/>
          <p:nvPr/>
        </p:nvSpPr>
        <p:spPr>
          <a:xfrm>
            <a:off x="219456" y="1107890"/>
            <a:ext cx="11722608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265113"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00B0F0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Age and sex</a:t>
            </a:r>
          </a:p>
          <a:p>
            <a:pPr marL="987425" lvl="0" indent="-274638">
              <a:buFont typeface="Arial Nova" panose="020B0504020202020204" pitchFamily="34" charset="0"/>
              <a:buChar char="–"/>
              <a:defRPr/>
            </a:pPr>
            <a:r>
              <a:rPr lang="en-US" sz="2200" b="1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Male sex: 72.1%</a:t>
            </a:r>
            <a:r>
              <a:rPr lang="en-US" sz="22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 (N=321)</a:t>
            </a:r>
          </a:p>
          <a:p>
            <a:pPr marL="987425" lvl="0" indent="-274638">
              <a:buFont typeface="Arial Nova" panose="020B0504020202020204" pitchFamily="34" charset="0"/>
              <a:buChar char="–"/>
              <a:defRPr/>
            </a:pPr>
            <a:r>
              <a:rPr lang="en-US" sz="22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Mean age at </a:t>
            </a:r>
            <a:r>
              <a:rPr lang="en-US" sz="2200" b="1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first ECD manifestation: 55.6</a:t>
            </a:r>
            <a:r>
              <a:rPr lang="en-US" sz="22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 ± 14.7 years</a:t>
            </a:r>
          </a:p>
          <a:p>
            <a:pPr marL="987425" indent="-274638">
              <a:buFont typeface="Arial Nova" panose="020B0504020202020204" pitchFamily="34" charset="0"/>
              <a:buChar char="–"/>
              <a:defRPr/>
            </a:pPr>
            <a:r>
              <a:rPr lang="en-US" sz="22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Mean age at </a:t>
            </a:r>
            <a:r>
              <a:rPr lang="en-US" sz="2200" b="1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ECD diagnosis (pathology): 58.8</a:t>
            </a:r>
            <a:r>
              <a:rPr lang="en-US" sz="22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 ± 13.9 years</a:t>
            </a:r>
          </a:p>
          <a:p>
            <a:pPr marL="987425" indent="-274638">
              <a:buFont typeface="Arial Nova" panose="020B0504020202020204" pitchFamily="34" charset="0"/>
              <a:buChar char="–"/>
              <a:defRPr/>
            </a:pPr>
            <a:endParaRPr lang="en-US" sz="2000" dirty="0">
              <a:solidFill>
                <a:srgbClr val="FF0000"/>
              </a:solidFill>
              <a:latin typeface="Poppins" panose="00000500000000000000" pitchFamily="2" charset="0"/>
              <a:ea typeface="FreeSans" panose="020B0504020202020204" pitchFamily="34" charset="0"/>
              <a:cs typeface="Poppins" panose="00000500000000000000" pitchFamily="2" charset="0"/>
            </a:endParaRPr>
          </a:p>
          <a:p>
            <a:pPr marL="357188" indent="-265113"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00B0F0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High frequency of cardiovascular risk factors</a:t>
            </a:r>
          </a:p>
          <a:p>
            <a:pPr marL="987425" lvl="0" indent="-274638">
              <a:buFont typeface="Arial Nova" panose="020B0504020202020204" pitchFamily="34" charset="0"/>
              <a:buChar char="–"/>
              <a:defRPr/>
            </a:pPr>
            <a:r>
              <a:rPr lang="en-US" sz="22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Former or current </a:t>
            </a:r>
            <a:r>
              <a:rPr lang="en-US" sz="2200" b="1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smoking</a:t>
            </a:r>
            <a:r>
              <a:rPr lang="en-US" sz="22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: 44.2% (N=180/407)  </a:t>
            </a:r>
          </a:p>
          <a:p>
            <a:pPr marL="987425" lvl="0" indent="-274638">
              <a:buFont typeface="Arial Nova" panose="020B0504020202020204" pitchFamily="34" charset="0"/>
              <a:buChar char="–"/>
              <a:defRPr/>
            </a:pPr>
            <a:r>
              <a:rPr lang="en-US" sz="2200" b="1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Diabetes</a:t>
            </a:r>
            <a:r>
              <a:rPr lang="en-US" sz="22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 </a:t>
            </a:r>
            <a:r>
              <a:rPr lang="en-US" sz="2200" b="1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mellitus</a:t>
            </a:r>
            <a:r>
              <a:rPr lang="en-US" sz="22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: 27.8% (N=120/431)</a:t>
            </a:r>
          </a:p>
          <a:p>
            <a:pPr marL="987425" lvl="0" indent="-274638">
              <a:buFont typeface="Arial Nova" panose="020B0504020202020204" pitchFamily="34" charset="0"/>
              <a:buChar char="–"/>
              <a:defRPr/>
            </a:pPr>
            <a:r>
              <a:rPr lang="en-US" sz="22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Obesity: 18.8% (N=81/431)</a:t>
            </a:r>
          </a:p>
          <a:p>
            <a:pPr marL="987425" lvl="0" indent="-274638">
              <a:buFont typeface="Arial Nova" panose="020B0504020202020204" pitchFamily="34" charset="0"/>
              <a:buChar char="–"/>
              <a:defRPr/>
            </a:pPr>
            <a:r>
              <a:rPr lang="en-US" sz="2200" b="1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Dyslipidemia</a:t>
            </a:r>
            <a:r>
              <a:rPr lang="en-US" sz="22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: 34.7% (N=150/432)</a:t>
            </a:r>
          </a:p>
          <a:p>
            <a:pPr marL="987425" lvl="0" indent="-274638">
              <a:buFont typeface="Arial Nova" panose="020B0504020202020204" pitchFamily="34" charset="0"/>
              <a:buChar char="–"/>
              <a:defRPr/>
            </a:pPr>
            <a:r>
              <a:rPr lang="en-US" sz="2200" b="1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Hypertension</a:t>
            </a:r>
            <a:r>
              <a:rPr lang="en-US" sz="22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: 54.7% (N=238/435)</a:t>
            </a:r>
          </a:p>
          <a:p>
            <a:pPr marL="987425" lvl="0" indent="-274638">
              <a:buFont typeface="Arial Nova" panose="020B0504020202020204" pitchFamily="34" charset="0"/>
              <a:buChar char="–"/>
              <a:defRPr/>
            </a:pPr>
            <a:r>
              <a:rPr lang="en-US" sz="22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Coronary artery disease: 27% (N= 117/433)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94B8950-C41F-4708-97E2-DB8D7351C08A}"/>
              </a:ext>
            </a:extLst>
          </p:cNvPr>
          <p:cNvSpPr/>
          <p:nvPr/>
        </p:nvSpPr>
        <p:spPr>
          <a:xfrm>
            <a:off x="0" y="142037"/>
            <a:ext cx="12192000" cy="578932"/>
          </a:xfrm>
          <a:prstGeom prst="rect">
            <a:avLst/>
          </a:prstGeom>
          <a:solidFill>
            <a:srgbClr val="0063AF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>
                <a:latin typeface="Poppins" panose="00000500000000000000" pitchFamily="2" charset="0"/>
                <a:cs typeface="Poppins" panose="00000500000000000000" pitchFamily="2" charset="0"/>
              </a:rPr>
              <a:t>  Results – </a:t>
            </a:r>
            <a:r>
              <a:rPr lang="en-US" sz="3200" b="1" i="1" dirty="0">
                <a:latin typeface="Poppins" panose="00000500000000000000" pitchFamily="2" charset="0"/>
                <a:cs typeface="Poppins" panose="00000500000000000000" pitchFamily="2" charset="0"/>
              </a:rPr>
              <a:t>Characteristics of the population (1)</a:t>
            </a:r>
            <a:endParaRPr lang="en-US" sz="1050" b="1" i="1" dirty="0">
              <a:solidFill>
                <a:srgbClr val="FFFF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75165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6DAF0A70-A9DA-4D73-8925-2A37361EE26E}"/>
              </a:ext>
            </a:extLst>
          </p:cNvPr>
          <p:cNvSpPr txBox="1"/>
          <p:nvPr/>
        </p:nvSpPr>
        <p:spPr>
          <a:xfrm>
            <a:off x="219456" y="1107890"/>
            <a:ext cx="1172260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265113"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00B0F0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ECD </a:t>
            </a:r>
            <a:r>
              <a:rPr lang="en-US" sz="2600" b="1" dirty="0" err="1">
                <a:solidFill>
                  <a:srgbClr val="00B0F0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clinicoradiological</a:t>
            </a:r>
            <a:r>
              <a:rPr lang="en-US" sz="2600" b="1" dirty="0">
                <a:solidFill>
                  <a:srgbClr val="00B0F0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 manifestations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94B8950-C41F-4708-97E2-DB8D7351C08A}"/>
              </a:ext>
            </a:extLst>
          </p:cNvPr>
          <p:cNvSpPr/>
          <p:nvPr/>
        </p:nvSpPr>
        <p:spPr>
          <a:xfrm>
            <a:off x="0" y="142037"/>
            <a:ext cx="12192000" cy="578932"/>
          </a:xfrm>
          <a:prstGeom prst="rect">
            <a:avLst/>
          </a:prstGeom>
          <a:solidFill>
            <a:srgbClr val="0063AF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>
                <a:latin typeface="Poppins" panose="00000500000000000000" pitchFamily="2" charset="0"/>
                <a:cs typeface="Poppins" panose="00000500000000000000" pitchFamily="2" charset="0"/>
              </a:rPr>
              <a:t>  Results – </a:t>
            </a:r>
            <a:r>
              <a:rPr lang="en-US" sz="3200" b="1" i="1" dirty="0">
                <a:latin typeface="Poppins" panose="00000500000000000000" pitchFamily="2" charset="0"/>
                <a:cs typeface="Poppins" panose="00000500000000000000" pitchFamily="2" charset="0"/>
              </a:rPr>
              <a:t>Characteristics of the population (2)</a:t>
            </a:r>
            <a:endParaRPr lang="en-US" sz="1050" b="1" i="1" dirty="0">
              <a:solidFill>
                <a:srgbClr val="FFFF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aphicFrame>
        <p:nvGraphicFramePr>
          <p:cNvPr id="2" name="Tableau 2">
            <a:extLst>
              <a:ext uri="{FF2B5EF4-FFF2-40B4-BE49-F238E27FC236}">
                <a16:creationId xmlns:a16="http://schemas.microsoft.com/office/drawing/2014/main" id="{13274FF3-658B-4480-9316-73B8C3B564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9182794"/>
              </p:ext>
            </p:extLst>
          </p:nvPr>
        </p:nvGraphicFramePr>
        <p:xfrm>
          <a:off x="358140" y="1717112"/>
          <a:ext cx="5814060" cy="487680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4575810">
                  <a:extLst>
                    <a:ext uri="{9D8B030D-6E8A-4147-A177-3AD203B41FA5}">
                      <a16:colId xmlns:a16="http://schemas.microsoft.com/office/drawing/2014/main" val="3551564013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3226735992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endParaRPr lang="fr-FR" sz="16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rgbClr val="E787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latin typeface="Poppins SemiBold" panose="00000700000000000000" pitchFamily="2" charset="0"/>
                          <a:cs typeface="Poppins SemiBold" panose="00000700000000000000" pitchFamily="2" charset="0"/>
                        </a:rPr>
                        <a:t>N=445</a:t>
                      </a:r>
                    </a:p>
                  </a:txBody>
                  <a:tcPr>
                    <a:lnL w="12700" cap="flat" cmpd="sng" algn="ctr">
                      <a:solidFill>
                        <a:srgbClr val="E787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32013024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Poppins SemiBold" panose="00000700000000000000" pitchFamily="2" charset="0"/>
                          <a:cs typeface="Poppins SemiBold" panose="00000700000000000000" pitchFamily="2" charset="0"/>
                        </a:rPr>
                        <a:t>Inaugural symptoms</a:t>
                      </a:r>
                    </a:p>
                    <a:p>
                      <a:pPr marL="361950" indent="0"/>
                      <a:r>
                        <a:rPr lang="fr-FR" sz="1600" b="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Bone pain</a:t>
                      </a:r>
                    </a:p>
                    <a:p>
                      <a:pPr marL="361950" indent="0"/>
                      <a:r>
                        <a:rPr lang="en-US" sz="1600" b="0" noProof="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Diabetes</a:t>
                      </a:r>
                      <a:r>
                        <a:rPr lang="fr-FR" sz="1600" b="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insipidus</a:t>
                      </a:r>
                    </a:p>
                    <a:p>
                      <a:pPr marL="361950" indent="0"/>
                      <a:r>
                        <a:rPr lang="fr-FR" sz="1600" b="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CNS symptoms</a:t>
                      </a:r>
                    </a:p>
                    <a:p>
                      <a:pPr marL="361950" indent="0"/>
                      <a:r>
                        <a:rPr lang="fr-FR" sz="1600" b="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Xanthelasma</a:t>
                      </a:r>
                    </a:p>
                    <a:p>
                      <a:pPr marL="361950" indent="0"/>
                      <a:r>
                        <a:rPr lang="fr-FR" sz="1600" b="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Cardiac symptoms</a:t>
                      </a:r>
                    </a:p>
                    <a:p>
                      <a:pPr marL="361950" indent="0"/>
                      <a:r>
                        <a:rPr lang="en-US" sz="1600" b="0" noProof="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General signs</a:t>
                      </a:r>
                    </a:p>
                  </a:txBody>
                  <a:tcPr>
                    <a:lnR w="12700" cap="flat" cmpd="sng" algn="ctr">
                      <a:solidFill>
                        <a:srgbClr val="E787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  <a:p>
                      <a:r>
                        <a:rPr lang="fr-FR" sz="16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87 (19.6)</a:t>
                      </a:r>
                    </a:p>
                    <a:p>
                      <a:r>
                        <a:rPr lang="fr-FR" sz="16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63 (14.2)</a:t>
                      </a:r>
                    </a:p>
                    <a:p>
                      <a:r>
                        <a:rPr lang="fr-FR" sz="16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39 (8.8)</a:t>
                      </a:r>
                    </a:p>
                    <a:p>
                      <a:r>
                        <a:rPr lang="fr-FR" sz="16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31 (7)</a:t>
                      </a:r>
                    </a:p>
                    <a:p>
                      <a:r>
                        <a:rPr lang="fr-FR" sz="16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24 (5.4)</a:t>
                      </a:r>
                    </a:p>
                    <a:p>
                      <a:r>
                        <a:rPr lang="fr-FR" sz="16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19 (4.3)</a:t>
                      </a:r>
                    </a:p>
                  </a:txBody>
                  <a:tcPr>
                    <a:lnL w="12700" cap="flat" cmpd="sng" algn="ctr">
                      <a:solidFill>
                        <a:srgbClr val="E787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326608999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Poppins SemiBold" panose="00000700000000000000" pitchFamily="2" charset="0"/>
                          <a:cs typeface="Poppins SemiBold" panose="00000700000000000000" pitchFamily="2" charset="0"/>
                        </a:rPr>
                        <a:t>Long bone hypermetabolism</a:t>
                      </a:r>
                      <a:endParaRPr lang="fr-FR" sz="1600" b="1" dirty="0">
                        <a:latin typeface="Poppins SemiBold" panose="00000700000000000000" pitchFamily="2" charset="0"/>
                        <a:cs typeface="Poppins SemiBold" panose="000007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rgbClr val="E787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365 (82)</a:t>
                      </a:r>
                    </a:p>
                  </a:txBody>
                  <a:tcPr>
                    <a:lnL w="12700" cap="flat" cmpd="sng" algn="ctr">
                      <a:solidFill>
                        <a:srgbClr val="E787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717206691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r>
                        <a:rPr lang="en-US" sz="1600" b="1" noProof="0" dirty="0">
                          <a:latin typeface="Poppins SemiBold" panose="00000700000000000000" pitchFamily="2" charset="0"/>
                          <a:cs typeface="Poppins SemiBold" panose="00000700000000000000" pitchFamily="2" charset="0"/>
                        </a:rPr>
                        <a:t>“Hairy kidneys”</a:t>
                      </a:r>
                    </a:p>
                  </a:txBody>
                  <a:tcPr>
                    <a:lnR w="12700" cap="flat" cmpd="sng" algn="ctr">
                      <a:solidFill>
                        <a:srgbClr val="E787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305 (68.5)</a:t>
                      </a:r>
                    </a:p>
                  </a:txBody>
                  <a:tcPr>
                    <a:lnL w="12700" cap="flat" cmpd="sng" algn="ctr">
                      <a:solidFill>
                        <a:srgbClr val="E787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94812894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r>
                        <a:rPr lang="en-US" sz="1600" b="1" noProof="0" dirty="0">
                          <a:latin typeface="Poppins SemiBold" panose="00000700000000000000" pitchFamily="2" charset="0"/>
                          <a:cs typeface="Poppins SemiBold" panose="00000700000000000000" pitchFamily="2" charset="0"/>
                        </a:rPr>
                        <a:t>Large vessel infiltration</a:t>
                      </a:r>
                    </a:p>
                  </a:txBody>
                  <a:tcPr>
                    <a:lnR w="12700" cap="flat" cmpd="sng" algn="ctr">
                      <a:solidFill>
                        <a:srgbClr val="E787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264 (59.3)</a:t>
                      </a:r>
                    </a:p>
                  </a:txBody>
                  <a:tcPr>
                    <a:lnL w="12700" cap="flat" cmpd="sng" algn="ctr">
                      <a:solidFill>
                        <a:srgbClr val="E787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920079480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r>
                        <a:rPr lang="en-US" sz="1600" b="1" noProof="0" dirty="0">
                          <a:latin typeface="Poppins SemiBold" panose="00000700000000000000" pitchFamily="2" charset="0"/>
                          <a:cs typeface="Poppins SemiBold" panose="00000700000000000000" pitchFamily="2" charset="0"/>
                        </a:rPr>
                        <a:t>Face and orbits infiltration</a:t>
                      </a:r>
                    </a:p>
                  </a:txBody>
                  <a:tcPr>
                    <a:lnR w="12700" cap="flat" cmpd="sng" algn="ctr">
                      <a:solidFill>
                        <a:srgbClr val="E787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193 (43.4)</a:t>
                      </a:r>
                    </a:p>
                  </a:txBody>
                  <a:tcPr>
                    <a:lnL w="12700" cap="flat" cmpd="sng" algn="ctr">
                      <a:solidFill>
                        <a:srgbClr val="E787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609968202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r>
                        <a:rPr lang="en-US" sz="1600" b="1" noProof="0" dirty="0">
                          <a:latin typeface="Poppins SemiBold" panose="00000700000000000000" pitchFamily="2" charset="0"/>
                          <a:cs typeface="Poppins SemiBold" panose="00000700000000000000" pitchFamily="2" charset="0"/>
                        </a:rPr>
                        <a:t>Heart</a:t>
                      </a:r>
                    </a:p>
                    <a:p>
                      <a:pPr marL="361950" indent="0"/>
                      <a:r>
                        <a:rPr lang="en-US" sz="1600" noProof="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Right atrium pseudotumor/IVS infiltration</a:t>
                      </a:r>
                    </a:p>
                  </a:txBody>
                  <a:tcPr>
                    <a:lnR w="12700" cap="flat" cmpd="sng" algn="ctr">
                      <a:solidFill>
                        <a:srgbClr val="E787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177 (39.8)</a:t>
                      </a:r>
                    </a:p>
                    <a:p>
                      <a:r>
                        <a:rPr lang="fr-FR" sz="16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117 (66.1)</a:t>
                      </a:r>
                    </a:p>
                  </a:txBody>
                  <a:tcPr>
                    <a:lnL w="12700" cap="flat" cmpd="sng" algn="ctr">
                      <a:solidFill>
                        <a:srgbClr val="E787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174116253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r>
                        <a:rPr lang="en-US" sz="1600" b="1" noProof="0" dirty="0">
                          <a:latin typeface="Poppins SemiBold" panose="00000700000000000000" pitchFamily="2" charset="0"/>
                          <a:cs typeface="Poppins SemiBold" panose="00000700000000000000" pitchFamily="2" charset="0"/>
                        </a:rPr>
                        <a:t>CNS</a:t>
                      </a:r>
                    </a:p>
                    <a:p>
                      <a:pPr marL="361950" indent="0"/>
                      <a:r>
                        <a:rPr lang="en-US" sz="1600" noProof="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Neurodegenerative form</a:t>
                      </a:r>
                    </a:p>
                  </a:txBody>
                  <a:tcPr>
                    <a:lnR w="12700" cap="flat" cmpd="sng" algn="ctr">
                      <a:solidFill>
                        <a:srgbClr val="E787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156 (35.1)</a:t>
                      </a:r>
                    </a:p>
                    <a:p>
                      <a:r>
                        <a:rPr lang="fr-FR" sz="16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82 (52.6)</a:t>
                      </a:r>
                    </a:p>
                  </a:txBody>
                  <a:tcPr>
                    <a:lnL w="12700" cap="flat" cmpd="sng" algn="ctr">
                      <a:solidFill>
                        <a:srgbClr val="E787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333664411"/>
                  </a:ext>
                </a:extLst>
              </a:tr>
            </a:tbl>
          </a:graphicData>
        </a:graphic>
      </p:graphicFrame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19ACD0F4-741A-4C1B-A3C0-139B3E444A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3223786"/>
              </p:ext>
            </p:extLst>
          </p:nvPr>
        </p:nvGraphicFramePr>
        <p:xfrm>
          <a:off x="6438900" y="1717112"/>
          <a:ext cx="5524500" cy="417576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4143375">
                  <a:extLst>
                    <a:ext uri="{9D8B030D-6E8A-4147-A177-3AD203B41FA5}">
                      <a16:colId xmlns:a16="http://schemas.microsoft.com/office/drawing/2014/main" val="3061093602"/>
                    </a:ext>
                  </a:extLst>
                </a:gridCol>
                <a:gridCol w="1381125">
                  <a:extLst>
                    <a:ext uri="{9D8B030D-6E8A-4147-A177-3AD203B41FA5}">
                      <a16:colId xmlns:a16="http://schemas.microsoft.com/office/drawing/2014/main" val="1703413098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endParaRPr lang="fr-FR" sz="16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latin typeface="Poppins SemiBold" panose="00000700000000000000" pitchFamily="2" charset="0"/>
                          <a:cs typeface="Poppins SemiBold" panose="00000700000000000000" pitchFamily="2" charset="0"/>
                        </a:rPr>
                        <a:t>N=445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878782437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r>
                        <a:rPr lang="en-US" sz="1600" b="0" noProof="0" dirty="0">
                          <a:latin typeface="Poppins SemiBold" panose="00000700000000000000" pitchFamily="2" charset="0"/>
                          <a:cs typeface="Poppins SemiBold" panose="00000700000000000000" pitchFamily="2" charset="0"/>
                        </a:rPr>
                        <a:t>Lungs</a:t>
                      </a:r>
                    </a:p>
                    <a:p>
                      <a:pPr marL="361950" indent="0"/>
                      <a:r>
                        <a:rPr lang="en-US" sz="1600" noProof="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Interstitial lung disease</a:t>
                      </a:r>
                    </a:p>
                    <a:p>
                      <a:pPr marL="361950" indent="0"/>
                      <a:r>
                        <a:rPr lang="en-US" sz="1600" noProof="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Nodules, cysts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159 (35.7)</a:t>
                      </a:r>
                    </a:p>
                    <a:p>
                      <a:r>
                        <a:rPr lang="fr-FR" sz="16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147 (33)</a:t>
                      </a:r>
                    </a:p>
                    <a:p>
                      <a:r>
                        <a:rPr lang="fr-FR" sz="16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13 (2.9)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200290055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r>
                        <a:rPr lang="en-US" sz="1600" b="0" noProof="0" dirty="0">
                          <a:latin typeface="Poppins SemiBold" panose="00000700000000000000" pitchFamily="2" charset="0"/>
                          <a:cs typeface="Poppins SemiBold" panose="00000700000000000000" pitchFamily="2" charset="0"/>
                        </a:rPr>
                        <a:t>Skin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144 (32.4)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981878132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r>
                        <a:rPr lang="en-US" sz="1600" b="0" noProof="0" dirty="0">
                          <a:latin typeface="Poppins SemiBold" panose="00000700000000000000" pitchFamily="2" charset="0"/>
                          <a:cs typeface="Poppins SemiBold" panose="00000700000000000000" pitchFamily="2" charset="0"/>
                        </a:rPr>
                        <a:t>Pituitary gland </a:t>
                      </a:r>
                      <a:r>
                        <a:rPr lang="en-US" sz="1600" b="0" i="1" noProof="0" dirty="0">
                          <a:latin typeface="Poppins SemiBold" panose="00000700000000000000" pitchFamily="2" charset="0"/>
                          <a:cs typeface="Poppins SemiBold" panose="00000700000000000000" pitchFamily="2" charset="0"/>
                        </a:rPr>
                        <a:t>(anterior or posterior)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134 (30.1)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146487338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r>
                        <a:rPr lang="en-US" sz="1600" b="0" noProof="0" dirty="0">
                          <a:latin typeface="Poppins SemiBold" panose="00000700000000000000" pitchFamily="2" charset="0"/>
                          <a:cs typeface="Poppins SemiBold" panose="00000700000000000000" pitchFamily="2" charset="0"/>
                        </a:rPr>
                        <a:t>Digestive tract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67 (15.1)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143644569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r>
                        <a:rPr lang="en-US" sz="1600" b="0" noProof="0" dirty="0">
                          <a:latin typeface="Poppins SemiBold" panose="00000700000000000000" pitchFamily="2" charset="0"/>
                          <a:cs typeface="Poppins SemiBold" panose="00000700000000000000" pitchFamily="2" charset="0"/>
                        </a:rPr>
                        <a:t>Lymph nodes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54 (12.1)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67545081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r>
                        <a:rPr lang="en-US" sz="1600" b="0" noProof="0" dirty="0">
                          <a:latin typeface="Poppins SemiBold" panose="00000700000000000000" pitchFamily="2" charset="0"/>
                          <a:cs typeface="Poppins SemiBold" panose="00000700000000000000" pitchFamily="2" charset="0"/>
                        </a:rPr>
                        <a:t>Testis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24/321 (7.5)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805417467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r>
                        <a:rPr lang="en-US" sz="1600" b="0" noProof="0" dirty="0">
                          <a:latin typeface="Poppins SemiBold" panose="00000700000000000000" pitchFamily="2" charset="0"/>
                          <a:cs typeface="Poppins SemiBold" panose="00000700000000000000" pitchFamily="2" charset="0"/>
                        </a:rPr>
                        <a:t>Other </a:t>
                      </a:r>
                      <a:r>
                        <a:rPr lang="en-US" sz="1600" b="0" i="1" noProof="0" dirty="0">
                          <a:latin typeface="Poppins SemiBold" panose="00000700000000000000" pitchFamily="2" charset="0"/>
                          <a:cs typeface="Poppins SemiBold" panose="00000700000000000000" pitchFamily="2" charset="0"/>
                        </a:rPr>
                        <a:t>(liver, etc.)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32 (7.2)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737660005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r>
                        <a:rPr lang="en-US" sz="1600" b="0" noProof="0" dirty="0">
                          <a:latin typeface="Poppins SemiBold" panose="00000700000000000000" pitchFamily="2" charset="0"/>
                          <a:cs typeface="Poppins SemiBold" panose="00000700000000000000" pitchFamily="2" charset="0"/>
                        </a:rPr>
                        <a:t>Number of sites involved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4.7 (2.0)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061129170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r>
                        <a:rPr lang="en-US" sz="1600" b="0" noProof="0" dirty="0">
                          <a:latin typeface="Poppins SemiBold" panose="00000700000000000000" pitchFamily="2" charset="0"/>
                          <a:cs typeface="Poppins SemiBold" panose="00000700000000000000" pitchFamily="2" charset="0"/>
                        </a:rPr>
                        <a:t>Associated LCH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65 (14.6)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679267930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r>
                        <a:rPr lang="en-US" sz="1600" b="0" noProof="0" dirty="0">
                          <a:latin typeface="Poppins SemiBold" panose="00000700000000000000" pitchFamily="2" charset="0"/>
                          <a:cs typeface="Poppins SemiBold" panose="00000700000000000000" pitchFamily="2" charset="0"/>
                        </a:rPr>
                        <a:t>Associated DRDD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16 (3.6)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90254410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31531BCB-C3CB-4BB0-955D-DDDAA6662BD8}"/>
              </a:ext>
            </a:extLst>
          </p:cNvPr>
          <p:cNvSpPr/>
          <p:nvPr/>
        </p:nvSpPr>
        <p:spPr>
          <a:xfrm>
            <a:off x="0" y="6241488"/>
            <a:ext cx="12192001" cy="616886"/>
          </a:xfrm>
          <a:prstGeom prst="rect">
            <a:avLst/>
          </a:prstGeom>
        </p:spPr>
        <p:txBody>
          <a:bodyPr wrap="square" rIns="108000" bIns="108000">
            <a:spAutoFit/>
          </a:bodyPr>
          <a:lstStyle/>
          <a:p>
            <a:pPr algn="r"/>
            <a:r>
              <a:rPr lang="fr-FR" sz="1000" b="1" dirty="0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CNS</a:t>
            </a:r>
            <a:r>
              <a:rPr lang="fr-FR" sz="1000" dirty="0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: Central nervous system</a:t>
            </a:r>
          </a:p>
          <a:p>
            <a:pPr algn="r"/>
            <a:r>
              <a:rPr lang="fr-FR" sz="1000" b="1" dirty="0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LCH</a:t>
            </a:r>
            <a:r>
              <a:rPr lang="fr-FR" sz="1000" dirty="0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: Langerhans </a:t>
            </a:r>
            <a:r>
              <a:rPr lang="fr-FR" sz="1000" dirty="0" err="1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cell</a:t>
            </a:r>
            <a:r>
              <a:rPr lang="fr-FR" sz="1000" dirty="0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 </a:t>
            </a:r>
            <a:r>
              <a:rPr lang="fr-FR" sz="1000" dirty="0" err="1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histiocytosis</a:t>
            </a:r>
            <a:endParaRPr lang="fr-FR" sz="1000" dirty="0">
              <a:latin typeface="Poppins" panose="00000500000000000000" pitchFamily="2" charset="0"/>
              <a:ea typeface="FreeSans" panose="020B0504020202020204" pitchFamily="34" charset="0"/>
              <a:cs typeface="Poppins" panose="00000500000000000000" pitchFamily="2" charset="0"/>
            </a:endParaRPr>
          </a:p>
          <a:p>
            <a:pPr algn="r"/>
            <a:r>
              <a:rPr lang="fr-FR" sz="1000" b="1" i="0" u="none" strike="noStrike" dirty="0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DRDD</a:t>
            </a:r>
            <a:r>
              <a:rPr lang="fr-FR" sz="1000" i="0" u="none" strike="noStrike" dirty="0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: </a:t>
            </a:r>
            <a:r>
              <a:rPr lang="fr-FR" sz="1000" i="0" u="none" strike="noStrike" dirty="0" err="1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Destombes</a:t>
            </a:r>
            <a:r>
              <a:rPr lang="fr-FR" sz="1000" i="0" u="none" strike="noStrike" dirty="0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-Rosai-</a:t>
            </a:r>
            <a:r>
              <a:rPr lang="fr-FR" sz="1000" i="0" u="none" strike="noStrike" dirty="0" err="1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Dorfman</a:t>
            </a:r>
            <a:r>
              <a:rPr lang="fr-FR" sz="1000" i="0" u="none" strike="noStrike" dirty="0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 </a:t>
            </a:r>
            <a:r>
              <a:rPr lang="fr-FR" sz="1000" i="0" u="none" strike="noStrike" dirty="0" err="1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disease</a:t>
            </a:r>
            <a:endParaRPr lang="fr-FR" sz="1000" i="0" u="none" strike="noStrike" dirty="0">
              <a:latin typeface="Poppins" panose="00000500000000000000" pitchFamily="2" charset="0"/>
              <a:ea typeface="FreeSans" panose="020B0504020202020204" pitchFamily="34" charset="0"/>
              <a:cs typeface="Poppins" panose="00000500000000000000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E652CC2-C540-4E9B-8A74-51311BA58E3F}"/>
              </a:ext>
            </a:extLst>
          </p:cNvPr>
          <p:cNvSpPr/>
          <p:nvPr/>
        </p:nvSpPr>
        <p:spPr>
          <a:xfrm>
            <a:off x="358140" y="3889386"/>
            <a:ext cx="5737860" cy="270000"/>
          </a:xfrm>
          <a:prstGeom prst="roundRect">
            <a:avLst/>
          </a:prstGeom>
          <a:noFill/>
          <a:ln w="19050">
            <a:solidFill>
              <a:srgbClr val="66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8A9C20D-2FD9-BBE0-7835-38291A08B5DA}"/>
              </a:ext>
            </a:extLst>
          </p:cNvPr>
          <p:cNvSpPr/>
          <p:nvPr/>
        </p:nvSpPr>
        <p:spPr>
          <a:xfrm>
            <a:off x="358140" y="4217620"/>
            <a:ext cx="5737860" cy="270000"/>
          </a:xfrm>
          <a:prstGeom prst="roundRect">
            <a:avLst/>
          </a:prstGeom>
          <a:noFill/>
          <a:ln w="19050">
            <a:solidFill>
              <a:srgbClr val="66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6C5CAEB-C961-78C8-0A13-EE92749C726D}"/>
              </a:ext>
            </a:extLst>
          </p:cNvPr>
          <p:cNvSpPr/>
          <p:nvPr/>
        </p:nvSpPr>
        <p:spPr>
          <a:xfrm>
            <a:off x="358140" y="5229554"/>
            <a:ext cx="5737860" cy="270000"/>
          </a:xfrm>
          <a:prstGeom prst="roundRect">
            <a:avLst/>
          </a:prstGeom>
          <a:noFill/>
          <a:ln w="19050">
            <a:solidFill>
              <a:srgbClr val="66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F45352D-3F57-343E-DEDE-7583CA4537D6}"/>
              </a:ext>
            </a:extLst>
          </p:cNvPr>
          <p:cNvSpPr/>
          <p:nvPr/>
        </p:nvSpPr>
        <p:spPr>
          <a:xfrm>
            <a:off x="733424" y="6286863"/>
            <a:ext cx="5370195" cy="270000"/>
          </a:xfrm>
          <a:prstGeom prst="roundRect">
            <a:avLst/>
          </a:prstGeom>
          <a:noFill/>
          <a:ln w="19050">
            <a:solidFill>
              <a:srgbClr val="66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113DD0F-BF78-9D55-5069-C9C444C577B8}"/>
              </a:ext>
            </a:extLst>
          </p:cNvPr>
          <p:cNvSpPr/>
          <p:nvPr/>
        </p:nvSpPr>
        <p:spPr>
          <a:xfrm>
            <a:off x="6467475" y="2070495"/>
            <a:ext cx="5430870" cy="270000"/>
          </a:xfrm>
          <a:prstGeom prst="roundRect">
            <a:avLst/>
          </a:prstGeom>
          <a:noFill/>
          <a:ln w="19050">
            <a:solidFill>
              <a:srgbClr val="66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D8FF148F-1EE5-4F71-AE0A-43DE8D64597D}"/>
              </a:ext>
            </a:extLst>
          </p:cNvPr>
          <p:cNvSpPr/>
          <p:nvPr/>
        </p:nvSpPr>
        <p:spPr>
          <a:xfrm>
            <a:off x="6485715" y="3241521"/>
            <a:ext cx="5430870" cy="270000"/>
          </a:xfrm>
          <a:prstGeom prst="roundRect">
            <a:avLst/>
          </a:prstGeom>
          <a:noFill/>
          <a:ln w="19050">
            <a:solidFill>
              <a:srgbClr val="66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29565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2C1EA3-ED08-A4D7-5112-31C65E5F16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E5148977-9F7B-6169-BA40-C01C5E2280FE}"/>
              </a:ext>
            </a:extLst>
          </p:cNvPr>
          <p:cNvSpPr txBox="1"/>
          <p:nvPr/>
        </p:nvSpPr>
        <p:spPr>
          <a:xfrm>
            <a:off x="219456" y="1107890"/>
            <a:ext cx="1172260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265113"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00B0F0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Driving mutations</a:t>
            </a:r>
          </a:p>
          <a:p>
            <a:pPr marL="357188" indent="-265113">
              <a:buFont typeface="Arial" panose="020B0604020202020204" pitchFamily="34" charset="0"/>
              <a:buChar char="•"/>
            </a:pPr>
            <a:endParaRPr lang="en-US" sz="2600" b="1" dirty="0">
              <a:solidFill>
                <a:srgbClr val="00B0F0"/>
              </a:solidFill>
              <a:latin typeface="Poppins" panose="00000500000000000000" pitchFamily="2" charset="0"/>
              <a:ea typeface="FreeSans" panose="020B0504020202020204" pitchFamily="34" charset="0"/>
              <a:cs typeface="Poppins" panose="00000500000000000000" pitchFamily="2" charset="0"/>
            </a:endParaRPr>
          </a:p>
          <a:p>
            <a:pPr marL="357188" indent="-265113">
              <a:buFont typeface="Arial" panose="020B0604020202020204" pitchFamily="34" charset="0"/>
              <a:buChar char="•"/>
            </a:pPr>
            <a:endParaRPr lang="en-US" sz="2600" b="1" dirty="0">
              <a:solidFill>
                <a:srgbClr val="00B0F0"/>
              </a:solidFill>
              <a:latin typeface="Poppins" panose="00000500000000000000" pitchFamily="2" charset="0"/>
              <a:ea typeface="FreeSans" panose="020B0504020202020204" pitchFamily="34" charset="0"/>
              <a:cs typeface="Poppins" panose="00000500000000000000" pitchFamily="2" charset="0"/>
            </a:endParaRPr>
          </a:p>
          <a:p>
            <a:pPr marL="357188" indent="-265113">
              <a:buFont typeface="Arial" panose="020B0604020202020204" pitchFamily="34" charset="0"/>
              <a:buChar char="•"/>
            </a:pPr>
            <a:endParaRPr lang="en-US" sz="2600" b="1" dirty="0">
              <a:solidFill>
                <a:srgbClr val="00B0F0"/>
              </a:solidFill>
              <a:latin typeface="Poppins" panose="00000500000000000000" pitchFamily="2" charset="0"/>
              <a:ea typeface="FreeSans" panose="020B0504020202020204" pitchFamily="34" charset="0"/>
              <a:cs typeface="Poppins" panose="00000500000000000000" pitchFamily="2" charset="0"/>
            </a:endParaRPr>
          </a:p>
          <a:p>
            <a:pPr marL="357188" indent="-265113">
              <a:buFont typeface="Arial" panose="020B0604020202020204" pitchFamily="34" charset="0"/>
              <a:buChar char="•"/>
            </a:pPr>
            <a:endParaRPr lang="en-US" sz="2600" b="1" dirty="0">
              <a:solidFill>
                <a:srgbClr val="00B0F0"/>
              </a:solidFill>
              <a:latin typeface="Poppins" panose="00000500000000000000" pitchFamily="2" charset="0"/>
              <a:ea typeface="FreeSans" panose="020B0504020202020204" pitchFamily="34" charset="0"/>
              <a:cs typeface="Poppins" panose="00000500000000000000" pitchFamily="2" charset="0"/>
            </a:endParaRPr>
          </a:p>
          <a:p>
            <a:pPr marL="357188" indent="-265113">
              <a:buFont typeface="Arial" panose="020B0604020202020204" pitchFamily="34" charset="0"/>
              <a:buChar char="•"/>
            </a:pPr>
            <a:endParaRPr lang="en-US" sz="2600" b="1" dirty="0">
              <a:solidFill>
                <a:srgbClr val="00B0F0"/>
              </a:solidFill>
              <a:latin typeface="Poppins" panose="00000500000000000000" pitchFamily="2" charset="0"/>
              <a:ea typeface="FreeSans" panose="020B0504020202020204" pitchFamily="34" charset="0"/>
              <a:cs typeface="Poppins" panose="00000500000000000000" pitchFamily="2" charset="0"/>
            </a:endParaRPr>
          </a:p>
          <a:p>
            <a:pPr marL="357188" indent="-265113">
              <a:buFont typeface="Arial" panose="020B0604020202020204" pitchFamily="34" charset="0"/>
              <a:buChar char="•"/>
            </a:pPr>
            <a:endParaRPr lang="en-US" sz="2600" b="1" dirty="0">
              <a:solidFill>
                <a:srgbClr val="00B0F0"/>
              </a:solidFill>
              <a:latin typeface="Poppins" panose="00000500000000000000" pitchFamily="2" charset="0"/>
              <a:ea typeface="FreeSans" panose="020B0504020202020204" pitchFamily="34" charset="0"/>
              <a:cs typeface="Poppins" panose="00000500000000000000" pitchFamily="2" charset="0"/>
            </a:endParaRPr>
          </a:p>
          <a:p>
            <a:pPr marL="357188" indent="-265113">
              <a:buFont typeface="Arial" panose="020B0604020202020204" pitchFamily="34" charset="0"/>
              <a:buChar char="•"/>
            </a:pPr>
            <a:endParaRPr lang="en-US" sz="2600" b="1" dirty="0">
              <a:solidFill>
                <a:srgbClr val="00B0F0"/>
              </a:solidFill>
              <a:latin typeface="Poppins" panose="00000500000000000000" pitchFamily="2" charset="0"/>
              <a:ea typeface="FreeSans" panose="020B0504020202020204" pitchFamily="34" charset="0"/>
              <a:cs typeface="Poppins" panose="00000500000000000000" pitchFamily="2" charset="0"/>
            </a:endParaRPr>
          </a:p>
          <a:p>
            <a:pPr marL="357188" indent="-265113">
              <a:buFont typeface="Arial" panose="020B0604020202020204" pitchFamily="34" charset="0"/>
              <a:buChar char="•"/>
            </a:pPr>
            <a:endParaRPr lang="en-US" sz="2600" b="1" dirty="0">
              <a:solidFill>
                <a:srgbClr val="00B0F0"/>
              </a:solidFill>
              <a:latin typeface="Poppins" panose="00000500000000000000" pitchFamily="2" charset="0"/>
              <a:ea typeface="FreeSans" panose="020B0504020202020204" pitchFamily="34" charset="0"/>
              <a:cs typeface="Poppins" panose="000005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356230D-C74D-1135-4877-1F8A44CCDFC6}"/>
              </a:ext>
            </a:extLst>
          </p:cNvPr>
          <p:cNvSpPr/>
          <p:nvPr/>
        </p:nvSpPr>
        <p:spPr>
          <a:xfrm>
            <a:off x="0" y="142037"/>
            <a:ext cx="12192000" cy="578932"/>
          </a:xfrm>
          <a:prstGeom prst="rect">
            <a:avLst/>
          </a:prstGeom>
          <a:solidFill>
            <a:srgbClr val="0063AF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>
                <a:latin typeface="Poppins" panose="00000500000000000000" pitchFamily="2" charset="0"/>
                <a:cs typeface="Poppins" panose="00000500000000000000" pitchFamily="2" charset="0"/>
              </a:rPr>
              <a:t>  Results – </a:t>
            </a:r>
            <a:r>
              <a:rPr lang="en-US" sz="3200" b="1" i="1" dirty="0">
                <a:latin typeface="Poppins" panose="00000500000000000000" pitchFamily="2" charset="0"/>
                <a:cs typeface="Poppins" panose="00000500000000000000" pitchFamily="2" charset="0"/>
              </a:rPr>
              <a:t>Characteristics of the population (3)</a:t>
            </a:r>
            <a:endParaRPr lang="en-US" sz="1050" b="1" i="1" dirty="0">
              <a:solidFill>
                <a:srgbClr val="FFFF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4481448-EC8F-23FB-CC8B-A5C968715ECE}"/>
              </a:ext>
            </a:extLst>
          </p:cNvPr>
          <p:cNvSpPr txBox="1"/>
          <p:nvPr/>
        </p:nvSpPr>
        <p:spPr>
          <a:xfrm>
            <a:off x="6098123" y="1107890"/>
            <a:ext cx="5925711" cy="5416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7188" marR="0" lvl="0" indent="-2651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Treatments</a:t>
            </a:r>
          </a:p>
          <a:p>
            <a:pPr marL="987425" marR="0" lvl="0" indent="-2746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 Nova" panose="020B0504020202020204" pitchFamily="34" charset="0"/>
              <a:buChar char="–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No treatment: 10.3% (N=46)</a:t>
            </a:r>
          </a:p>
          <a:p>
            <a:pPr marL="987425" lvl="0" indent="-274638">
              <a:buFont typeface="Arial Nova" panose="020B0504020202020204" pitchFamily="34" charset="0"/>
              <a:buChar char="–"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Interferon alpha : 51.7%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 (</a:t>
            </a:r>
            <a:r>
              <a:rPr lang="en-US" sz="22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N=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230)</a:t>
            </a:r>
            <a:endParaRPr kumimoji="0" lang="en-US" sz="2200" b="1" i="0" u="none" strike="noStrike" kern="1200" cap="none" spc="0" normalizeH="0" baseline="30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Poppins" panose="00000500000000000000" pitchFamily="2" charset="0"/>
              <a:ea typeface="FreeSans" panose="020B0504020202020204" pitchFamily="34" charset="0"/>
              <a:cs typeface="Poppins" panose="00000500000000000000" pitchFamily="2" charset="0"/>
            </a:endParaRPr>
          </a:p>
          <a:p>
            <a:pPr marL="987425" lvl="0" indent="-274638">
              <a:buFont typeface="Arial Nova" panose="020B0504020202020204" pitchFamily="34" charset="0"/>
              <a:buChar char="–"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MEKi: 30.8%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 (</a:t>
            </a:r>
            <a:r>
              <a:rPr lang="en-US" sz="22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N=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445)</a:t>
            </a:r>
            <a:endParaRPr kumimoji="0" lang="en-US" sz="2200" b="1" i="0" u="none" strike="noStrike" kern="1200" cap="none" spc="0" normalizeH="0" baseline="30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Poppins" panose="00000500000000000000" pitchFamily="2" charset="0"/>
              <a:ea typeface="FreeSans" panose="020B0504020202020204" pitchFamily="34" charset="0"/>
              <a:cs typeface="Poppins" panose="00000500000000000000" pitchFamily="2" charset="0"/>
            </a:endParaRPr>
          </a:p>
          <a:p>
            <a:pPr marL="987425" lvl="0" indent="-274638">
              <a:buFont typeface="Arial Nova" panose="020B0504020202020204" pitchFamily="34" charset="0"/>
              <a:buChar char="–"/>
              <a:defRPr/>
            </a:pP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BRAFi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: 27.6%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 (</a:t>
            </a:r>
            <a:r>
              <a:rPr lang="en-US" sz="22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N=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123)</a:t>
            </a:r>
            <a:endParaRPr kumimoji="0" lang="en-US" sz="2200" b="1" i="0" u="none" strike="noStrike" kern="1200" cap="none" spc="0" normalizeH="0" baseline="30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Poppins" panose="00000500000000000000" pitchFamily="2" charset="0"/>
              <a:ea typeface="FreeSans" panose="020B0504020202020204" pitchFamily="34" charset="0"/>
              <a:cs typeface="Poppins" panose="00000500000000000000" pitchFamily="2" charset="0"/>
            </a:endParaRPr>
          </a:p>
          <a:p>
            <a:pPr marL="987425" lvl="0" indent="-274638">
              <a:buFont typeface="Arial Nova" panose="020B0504020202020204" pitchFamily="34" charset="0"/>
              <a:buChar char="–"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Anakinra: 11.2%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 (</a:t>
            </a:r>
            <a:r>
              <a:rPr lang="en-US" sz="22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N=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50)</a:t>
            </a:r>
            <a:endParaRPr kumimoji="0" lang="en-US" sz="2200" b="1" i="0" u="none" strike="noStrike" kern="1200" cap="none" spc="0" normalizeH="0" baseline="30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Poppins" panose="00000500000000000000" pitchFamily="2" charset="0"/>
              <a:ea typeface="FreeSans" panose="020B0504020202020204" pitchFamily="34" charset="0"/>
              <a:cs typeface="Poppins" panose="00000500000000000000" pitchFamily="2" charset="0"/>
            </a:endParaRPr>
          </a:p>
          <a:p>
            <a:pPr marL="987425" lvl="0" indent="-274638">
              <a:buFont typeface="Arial Nova" panose="020B0504020202020204" pitchFamily="34" charset="0"/>
              <a:buChar char="–"/>
              <a:defRPr/>
            </a:pPr>
            <a:r>
              <a:rPr lang="en-US" sz="22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Chemotherapy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: 10.3% (</a:t>
            </a:r>
            <a:r>
              <a:rPr lang="en-US" sz="22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N=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46)</a:t>
            </a:r>
          </a:p>
          <a:p>
            <a:pPr marL="987425" lvl="0" indent="-274638">
              <a:buFont typeface="Arial Nova" panose="020B0504020202020204" pitchFamily="34" charset="0"/>
              <a:buChar char="–"/>
              <a:defRPr/>
            </a:pPr>
            <a:r>
              <a:rPr lang="en-US" sz="2200" dirty="0" err="1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MEKi+BRAFi</a:t>
            </a:r>
            <a:r>
              <a:rPr lang="en-US" sz="22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: 5.4% (N=24)</a:t>
            </a:r>
          </a:p>
          <a:p>
            <a:pPr marL="987425" lvl="0" indent="-274638">
              <a:buFont typeface="Arial Nova" panose="020B0504020202020204" pitchFamily="34" charset="0"/>
              <a:buChar char="–"/>
              <a:defRPr/>
            </a:pPr>
            <a:r>
              <a:rPr lang="en-US" sz="22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Corticosteroids: 5.2% (N=23)</a:t>
            </a:r>
            <a:endParaRPr kumimoji="0" lang="en-US" sz="2200" i="0" u="none" strike="noStrike" kern="1200" cap="none" spc="0" normalizeH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Poppins" panose="00000500000000000000" pitchFamily="2" charset="0"/>
              <a:ea typeface="FreeSans" panose="020B0504020202020204" pitchFamily="34" charset="0"/>
              <a:cs typeface="Poppins" panose="00000500000000000000" pitchFamily="2" charset="0"/>
            </a:endParaRPr>
          </a:p>
          <a:p>
            <a:pPr marL="987425" lvl="0" indent="-274638">
              <a:buFont typeface="Arial Nova" panose="020B0504020202020204" pitchFamily="34" charset="0"/>
              <a:buChar char="–"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Infliximab: </a:t>
            </a:r>
            <a:r>
              <a:rPr lang="en-US" sz="22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4.8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% (</a:t>
            </a:r>
            <a:r>
              <a:rPr lang="en-US" sz="22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N=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21)</a:t>
            </a:r>
          </a:p>
          <a:p>
            <a:pPr marL="987425" lvl="0" indent="-274638">
              <a:buFont typeface="Arial Nova" panose="020B0504020202020204" pitchFamily="34" charset="0"/>
              <a:buChar char="–"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Other: 4.8% (</a:t>
            </a:r>
            <a:r>
              <a:rPr lang="en-US" sz="22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N=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9)</a:t>
            </a:r>
          </a:p>
          <a:p>
            <a:pPr marL="1773237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Helvetica" pitchFamily="2" charset="0"/>
              <a:buChar char="»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Anti-IL6R: N=3</a:t>
            </a:r>
          </a:p>
          <a:p>
            <a:pPr marL="1773237" lvl="0" indent="-342900">
              <a:buFont typeface="Helvetica" pitchFamily="2" charset="0"/>
              <a:buChar char="»"/>
              <a:defRPr/>
            </a:pPr>
            <a:r>
              <a:rPr lang="fr-FR" sz="20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Anti-CD20: N=2</a:t>
            </a:r>
          </a:p>
          <a:p>
            <a:pPr marL="1773237" lvl="0" indent="-342900">
              <a:buFont typeface="Helvetica" pitchFamily="2" charset="0"/>
              <a:buChar char="»"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JAKi</a:t>
            </a:r>
            <a:r>
              <a:rPr lang="fr-FR" sz="20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: N=1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FreeSans" panose="020B0504020202020204" pitchFamily="34" charset="0"/>
              <a:cs typeface="Poppins" panose="00000500000000000000" pitchFamily="2" charset="0"/>
            </a:endParaRPr>
          </a:p>
          <a:p>
            <a:pPr marL="1773237" lvl="0" indent="-342900">
              <a:buFont typeface="Helvetica" pitchFamily="2" charset="0"/>
              <a:buChar char="»"/>
              <a:defRPr/>
            </a:pPr>
            <a:r>
              <a:rPr lang="fr-FR" sz="20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mTOR: N=1</a:t>
            </a:r>
            <a:endParaRPr lang="en-US" sz="2000" b="1" baseline="30000" dirty="0">
              <a:solidFill>
                <a:srgbClr val="FF0000"/>
              </a:solidFill>
              <a:latin typeface="Poppins" panose="00000500000000000000" pitchFamily="2" charset="0"/>
              <a:ea typeface="FreeSans" panose="020B0504020202020204" pitchFamily="34" charset="0"/>
              <a:cs typeface="Poppins" panose="00000500000000000000" pitchFamily="2" charset="0"/>
            </a:endParaRPr>
          </a:p>
          <a:p>
            <a:pPr marL="1773237" lvl="0" indent="-342900">
              <a:buFont typeface="Helvetica" pitchFamily="2" charset="0"/>
              <a:buChar char="»"/>
              <a:defRPr/>
            </a:pPr>
            <a:r>
              <a:rPr lang="en-US" sz="2000" dirty="0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Sunitinib: </a:t>
            </a:r>
            <a:r>
              <a:rPr lang="fr-FR" sz="20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N=1</a:t>
            </a:r>
            <a:endParaRPr lang="fr-FR" sz="2000" dirty="0">
              <a:latin typeface="Poppins" panose="00000500000000000000" pitchFamily="2" charset="0"/>
              <a:ea typeface="FreeSans" panose="020B0504020202020204" pitchFamily="34" charset="0"/>
              <a:cs typeface="Poppins" panose="00000500000000000000" pitchFamily="2" charset="0"/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47D777F-EBC7-BB38-FCA0-C966FA5626D4}"/>
              </a:ext>
            </a:extLst>
          </p:cNvPr>
          <p:cNvGrpSpPr/>
          <p:nvPr/>
        </p:nvGrpSpPr>
        <p:grpSpPr>
          <a:xfrm>
            <a:off x="422904" y="1799805"/>
            <a:ext cx="5734301" cy="2982400"/>
            <a:chOff x="7202076" y="3334317"/>
            <a:chExt cx="5734301" cy="2982400"/>
          </a:xfrm>
        </p:grpSpPr>
        <p:pic>
          <p:nvPicPr>
            <p:cNvPr id="12" name="Image 11" descr="Une image contenant texte, capture d’écran, cercle, Police&#10;&#10;Le contenu généré par l’IA peut être incorrect.">
              <a:extLst>
                <a:ext uri="{FF2B5EF4-FFF2-40B4-BE49-F238E27FC236}">
                  <a16:creationId xmlns:a16="http://schemas.microsoft.com/office/drawing/2014/main" id="{18F0E1B5-CCC8-9FA7-18B2-C624AA8B61E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68" t="2480" r="7362" b="25471"/>
            <a:stretch>
              <a:fillRect/>
            </a:stretch>
          </p:blipFill>
          <p:spPr>
            <a:xfrm>
              <a:off x="7202076" y="3334317"/>
              <a:ext cx="5122200" cy="2982400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63298B8D-750A-8F23-28CE-BFBC1671A3AD}"/>
                </a:ext>
              </a:extLst>
            </p:cNvPr>
            <p:cNvSpPr txBox="1"/>
            <p:nvPr/>
          </p:nvSpPr>
          <p:spPr>
            <a:xfrm>
              <a:off x="8911625" y="4767263"/>
              <a:ext cx="1063112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2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54.6%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83A58A70-972B-7FD2-4F15-2D317A860B44}"/>
                </a:ext>
              </a:extLst>
            </p:cNvPr>
            <p:cNvSpPr txBox="1"/>
            <p:nvPr/>
          </p:nvSpPr>
          <p:spPr>
            <a:xfrm>
              <a:off x="7576071" y="4171195"/>
              <a:ext cx="92845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200" i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29.7%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93B5CE3-DAEA-BAE3-5841-794E8977E05D}"/>
                </a:ext>
              </a:extLst>
            </p:cNvPr>
            <p:cNvSpPr txBox="1"/>
            <p:nvPr/>
          </p:nvSpPr>
          <p:spPr>
            <a:xfrm>
              <a:off x="7588345" y="5410487"/>
              <a:ext cx="87235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2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11.7%</a:t>
              </a:r>
            </a:p>
          </p:txBody>
        </p:sp>
        <p:sp>
          <p:nvSpPr>
            <p:cNvPr id="16" name="Arc partiel 15">
              <a:extLst>
                <a:ext uri="{FF2B5EF4-FFF2-40B4-BE49-F238E27FC236}">
                  <a16:creationId xmlns:a16="http://schemas.microsoft.com/office/drawing/2014/main" id="{6C7EEAF0-0CC8-E157-0A03-E27F6CB87EFB}"/>
                </a:ext>
              </a:extLst>
            </p:cNvPr>
            <p:cNvSpPr/>
            <p:nvPr/>
          </p:nvSpPr>
          <p:spPr>
            <a:xfrm rot="16200000">
              <a:off x="7242145" y="3379710"/>
              <a:ext cx="2889827" cy="2889827"/>
            </a:xfrm>
            <a:prstGeom prst="pie">
              <a:avLst>
                <a:gd name="adj1" fmla="val 0"/>
                <a:gd name="adj2" fmla="val 15230449"/>
              </a:avLst>
            </a:prstGeom>
            <a:noFill/>
            <a:ln w="38100">
              <a:solidFill>
                <a:srgbClr val="FFFF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3BE96E56-56BB-9C41-122F-9216A6D4D60C}"/>
                </a:ext>
              </a:extLst>
            </p:cNvPr>
            <p:cNvSpPr txBox="1"/>
            <p:nvPr/>
          </p:nvSpPr>
          <p:spPr>
            <a:xfrm>
              <a:off x="11785842" y="4528799"/>
              <a:ext cx="9268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>
                  <a:latin typeface="Poppins" panose="00000500000000000000" pitchFamily="2" charset="0"/>
                  <a:cs typeface="Poppins" panose="00000500000000000000" pitchFamily="2" charset="0"/>
                </a:rPr>
                <a:t>(2.7%)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1B2CDF59-363D-EC7B-6634-31689728A7AA}"/>
                </a:ext>
              </a:extLst>
            </p:cNvPr>
            <p:cNvSpPr txBox="1"/>
            <p:nvPr/>
          </p:nvSpPr>
          <p:spPr>
            <a:xfrm>
              <a:off x="11796936" y="4807983"/>
              <a:ext cx="8451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>
                  <a:latin typeface="Poppins" panose="00000500000000000000" pitchFamily="2" charset="0"/>
                  <a:cs typeface="Poppins" panose="00000500000000000000" pitchFamily="2" charset="0"/>
                </a:rPr>
                <a:t>(1.1%)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0693C566-01FF-2371-8483-6B5748CDC705}"/>
                </a:ext>
              </a:extLst>
            </p:cNvPr>
            <p:cNvSpPr txBox="1"/>
            <p:nvPr/>
          </p:nvSpPr>
          <p:spPr>
            <a:xfrm>
              <a:off x="11982270" y="5073823"/>
              <a:ext cx="9541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>
                  <a:latin typeface="Poppins" panose="00000500000000000000" pitchFamily="2" charset="0"/>
                  <a:cs typeface="Poppins" panose="00000500000000000000" pitchFamily="2" charset="0"/>
                </a:rPr>
                <a:t>(0.2%)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325741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6DAF0A70-A9DA-4D73-8925-2A37361EE26E}"/>
              </a:ext>
            </a:extLst>
          </p:cNvPr>
          <p:cNvSpPr txBox="1"/>
          <p:nvPr/>
        </p:nvSpPr>
        <p:spPr>
          <a:xfrm>
            <a:off x="219456" y="1107890"/>
            <a:ext cx="1172260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265113"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00B0F0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History of solid neoplasms or hematologic malignancies (HM)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94B8950-C41F-4708-97E2-DB8D7351C08A}"/>
              </a:ext>
            </a:extLst>
          </p:cNvPr>
          <p:cNvSpPr/>
          <p:nvPr/>
        </p:nvSpPr>
        <p:spPr>
          <a:xfrm>
            <a:off x="0" y="142037"/>
            <a:ext cx="12192000" cy="578932"/>
          </a:xfrm>
          <a:prstGeom prst="rect">
            <a:avLst/>
          </a:prstGeom>
          <a:solidFill>
            <a:srgbClr val="0063AF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>
                <a:latin typeface="Poppins" panose="00000500000000000000" pitchFamily="2" charset="0"/>
                <a:cs typeface="Poppins" panose="00000500000000000000" pitchFamily="2" charset="0"/>
              </a:rPr>
              <a:t>  Results – </a:t>
            </a:r>
            <a:r>
              <a:rPr lang="en-US" sz="3200" b="1" i="1" dirty="0">
                <a:latin typeface="Poppins" panose="00000500000000000000" pitchFamily="2" charset="0"/>
                <a:cs typeface="Poppins" panose="00000500000000000000" pitchFamily="2" charset="0"/>
              </a:rPr>
              <a:t>Characteristics of the population (4)</a:t>
            </a:r>
            <a:endParaRPr lang="en-US" sz="1050" b="1" i="1" dirty="0">
              <a:solidFill>
                <a:srgbClr val="FFFF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aphicFrame>
        <p:nvGraphicFramePr>
          <p:cNvPr id="5" name="Tableau 2">
            <a:extLst>
              <a:ext uri="{FF2B5EF4-FFF2-40B4-BE49-F238E27FC236}">
                <a16:creationId xmlns:a16="http://schemas.microsoft.com/office/drawing/2014/main" id="{2BA7ED86-EF76-44E9-AE45-9D2443798C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0894619"/>
              </p:ext>
            </p:extLst>
          </p:nvPr>
        </p:nvGraphicFramePr>
        <p:xfrm>
          <a:off x="361950" y="1650437"/>
          <a:ext cx="5267325" cy="432816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4143375">
                  <a:extLst>
                    <a:ext uri="{9D8B030D-6E8A-4147-A177-3AD203B41FA5}">
                      <a16:colId xmlns:a16="http://schemas.microsoft.com/office/drawing/2014/main" val="3551564013"/>
                    </a:ext>
                  </a:extLst>
                </a:gridCol>
                <a:gridCol w="1123950">
                  <a:extLst>
                    <a:ext uri="{9D8B030D-6E8A-4147-A177-3AD203B41FA5}">
                      <a16:colId xmlns:a16="http://schemas.microsoft.com/office/drawing/2014/main" val="3226735992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endParaRPr lang="fr-FR" sz="1600" b="0" i="1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latin typeface="Poppins SemiBold" panose="00000700000000000000" pitchFamily="2" charset="0"/>
                          <a:cs typeface="Poppins SemiBold" panose="00000700000000000000" pitchFamily="2" charset="0"/>
                        </a:rPr>
                        <a:t>N=445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32013024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r>
                        <a:rPr lang="en-US" sz="1600" b="1" noProof="0" dirty="0">
                          <a:latin typeface="Poppins SemiBold" panose="00000700000000000000" pitchFamily="2" charset="0"/>
                          <a:cs typeface="Poppins SemiBold" panose="00000700000000000000" pitchFamily="2" charset="0"/>
                        </a:rPr>
                        <a:t>Solid neoplasms </a:t>
                      </a:r>
                      <a:r>
                        <a:rPr lang="en-US" sz="1600" b="1" i="1" noProof="0" dirty="0">
                          <a:latin typeface="Poppins SemiBold" panose="00000700000000000000" pitchFamily="2" charset="0"/>
                          <a:cs typeface="Poppins SemiBold" panose="00000700000000000000" pitchFamily="2" charset="0"/>
                        </a:rPr>
                        <a:t>(before or after Dx)</a:t>
                      </a:r>
                    </a:p>
                    <a:p>
                      <a:pPr marL="361950" indent="0"/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Skin</a:t>
                      </a:r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Poppins" panose="00000500000000000000" pitchFamily="2" charset="0"/>
                        <a:ea typeface="+mn-ea"/>
                        <a:cs typeface="Poppins" panose="00000500000000000000" pitchFamily="2" charset="0"/>
                      </a:endParaRPr>
                    </a:p>
                    <a:p>
                      <a:pPr marL="714375" indent="0"/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Basocellular cancer</a:t>
                      </a:r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Poppins" panose="00000500000000000000" pitchFamily="2" charset="0"/>
                        <a:ea typeface="+mn-ea"/>
                        <a:cs typeface="Poppins" panose="00000500000000000000" pitchFamily="2" charset="0"/>
                      </a:endParaRPr>
                    </a:p>
                    <a:p>
                      <a:pPr marL="714375" indent="0"/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Melanoma</a:t>
                      </a:r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Poppins" panose="00000500000000000000" pitchFamily="2" charset="0"/>
                        <a:ea typeface="+mn-ea"/>
                        <a:cs typeface="Poppins" panose="00000500000000000000" pitchFamily="2" charset="0"/>
                      </a:endParaRPr>
                    </a:p>
                    <a:p>
                      <a:pPr marL="714375" indent="0"/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Epidermoid cancer</a:t>
                      </a:r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Poppins" panose="00000500000000000000" pitchFamily="2" charset="0"/>
                        <a:ea typeface="+mn-ea"/>
                        <a:cs typeface="Poppins" panose="00000500000000000000" pitchFamily="2" charset="0"/>
                      </a:endParaRPr>
                    </a:p>
                    <a:p>
                      <a:pPr marL="361950" indent="0"/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Prostate</a:t>
                      </a:r>
                    </a:p>
                    <a:p>
                      <a:pPr marL="361950" indent="0"/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Breast</a:t>
                      </a:r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Poppins" panose="00000500000000000000" pitchFamily="2" charset="0"/>
                        <a:ea typeface="+mn-ea"/>
                        <a:cs typeface="Poppins" panose="00000500000000000000" pitchFamily="2" charset="0"/>
                      </a:endParaRPr>
                    </a:p>
                    <a:p>
                      <a:pPr marL="361950" indent="0"/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Bladder</a:t>
                      </a:r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Poppins" panose="00000500000000000000" pitchFamily="2" charset="0"/>
                        <a:ea typeface="+mn-ea"/>
                        <a:cs typeface="Poppins" panose="00000500000000000000" pitchFamily="2" charset="0"/>
                      </a:endParaRPr>
                    </a:p>
                    <a:p>
                      <a:pPr marL="361950" indent="0"/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Thyroid</a:t>
                      </a:r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Poppins" panose="00000500000000000000" pitchFamily="2" charset="0"/>
                        <a:ea typeface="+mn-ea"/>
                        <a:cs typeface="Poppins" panose="00000500000000000000" pitchFamily="2" charset="0"/>
                      </a:endParaRPr>
                    </a:p>
                    <a:p>
                      <a:pPr marL="361950" indent="0"/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Kidney</a:t>
                      </a:r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Poppins" panose="00000500000000000000" pitchFamily="2" charset="0"/>
                        <a:ea typeface="+mn-ea"/>
                        <a:cs typeface="Poppins" panose="00000500000000000000" pitchFamily="2" charset="0"/>
                      </a:endParaRPr>
                    </a:p>
                    <a:p>
                      <a:pPr marL="361950" indent="0"/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Colon</a:t>
                      </a:r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Poppins" panose="00000500000000000000" pitchFamily="2" charset="0"/>
                        <a:ea typeface="+mn-ea"/>
                        <a:cs typeface="Poppins" panose="00000500000000000000" pitchFamily="2" charset="0"/>
                      </a:endParaRPr>
                    </a:p>
                    <a:p>
                      <a:pPr marL="361950" indent="0"/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Pancreas</a:t>
                      </a:r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Poppins" panose="00000500000000000000" pitchFamily="2" charset="0"/>
                        <a:ea typeface="+mn-ea"/>
                        <a:cs typeface="Poppins" panose="00000500000000000000" pitchFamily="2" charset="0"/>
                      </a:endParaRPr>
                    </a:p>
                    <a:p>
                      <a:pPr marL="361950" indent="0"/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Lung</a:t>
                      </a:r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Poppins" panose="00000500000000000000" pitchFamily="2" charset="0"/>
                        <a:ea typeface="+mn-ea"/>
                        <a:cs typeface="Poppins" panose="00000500000000000000" pitchFamily="2" charset="0"/>
                      </a:endParaRPr>
                    </a:p>
                    <a:p>
                      <a:pPr marL="361950" indent="0"/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Liver</a:t>
                      </a:r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Poppins" panose="00000500000000000000" pitchFamily="2" charset="0"/>
                        <a:ea typeface="+mn-ea"/>
                        <a:cs typeface="Poppins" panose="00000500000000000000" pitchFamily="2" charset="0"/>
                      </a:endParaRPr>
                    </a:p>
                    <a:p>
                      <a:pPr marL="361950" indent="0"/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CNS</a:t>
                      </a:r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Poppins" panose="00000500000000000000" pitchFamily="2" charset="0"/>
                        <a:ea typeface="+mn-ea"/>
                        <a:cs typeface="Poppins" panose="00000500000000000000" pitchFamily="2" charset="0"/>
                      </a:endParaRPr>
                    </a:p>
                    <a:p>
                      <a:pPr marL="361950" indent="0"/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Other</a:t>
                      </a:r>
                      <a:endParaRPr lang="en-US" sz="1600" b="1" i="1" noProof="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dirty="0">
                          <a:latin typeface="Poppins SemiBold" panose="00000700000000000000" pitchFamily="2" charset="0"/>
                          <a:cs typeface="Poppins SemiBold" panose="00000700000000000000" pitchFamily="2" charset="0"/>
                        </a:rPr>
                        <a:t>87 (19.6)</a:t>
                      </a:r>
                    </a:p>
                    <a:p>
                      <a:r>
                        <a:rPr lang="fr-FR" sz="16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26 (29.9)</a:t>
                      </a:r>
                    </a:p>
                    <a:p>
                      <a:r>
                        <a:rPr lang="fr-FR" sz="16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11 (12.6)</a:t>
                      </a:r>
                    </a:p>
                    <a:p>
                      <a:r>
                        <a:rPr lang="fr-FR" sz="16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11 (12.6)</a:t>
                      </a:r>
                    </a:p>
                    <a:p>
                      <a:r>
                        <a:rPr lang="fr-FR" sz="16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4 (4.6)</a:t>
                      </a:r>
                    </a:p>
                    <a:p>
                      <a:r>
                        <a:rPr lang="fr-FR" sz="16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26 (29.9)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13 (14.9)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8 (9.2)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6 (6.9)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6 (6.9)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4 (4.6)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3 (3.4)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1 (1.1)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1 (1.1)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1 (1.1)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6 (6.9)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326608999"/>
                  </a:ext>
                </a:extLst>
              </a:tr>
            </a:tbl>
          </a:graphicData>
        </a:graphic>
      </p:graphicFrame>
      <p:graphicFrame>
        <p:nvGraphicFramePr>
          <p:cNvPr id="6" name="Tableau 2">
            <a:extLst>
              <a:ext uri="{FF2B5EF4-FFF2-40B4-BE49-F238E27FC236}">
                <a16:creationId xmlns:a16="http://schemas.microsoft.com/office/drawing/2014/main" id="{E8A6D574-0F85-2075-D868-AC9AD4450D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0008666"/>
              </p:ext>
            </p:extLst>
          </p:nvPr>
        </p:nvGraphicFramePr>
        <p:xfrm>
          <a:off x="6562725" y="1650437"/>
          <a:ext cx="5267325" cy="481584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4143375">
                  <a:extLst>
                    <a:ext uri="{9D8B030D-6E8A-4147-A177-3AD203B41FA5}">
                      <a16:colId xmlns:a16="http://schemas.microsoft.com/office/drawing/2014/main" val="3551564013"/>
                    </a:ext>
                  </a:extLst>
                </a:gridCol>
                <a:gridCol w="1123950">
                  <a:extLst>
                    <a:ext uri="{9D8B030D-6E8A-4147-A177-3AD203B41FA5}">
                      <a16:colId xmlns:a16="http://schemas.microsoft.com/office/drawing/2014/main" val="3226735992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endParaRPr lang="fr-FR" sz="1600" b="0" i="1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latin typeface="Poppins SemiBold" panose="00000700000000000000" pitchFamily="2" charset="0"/>
                          <a:cs typeface="Poppins SemiBold" panose="00000700000000000000" pitchFamily="2" charset="0"/>
                        </a:rPr>
                        <a:t>N=445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32013024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r>
                        <a:rPr lang="en-US" sz="1600" b="1" noProof="0" dirty="0">
                          <a:latin typeface="Poppins SemiBold" panose="00000700000000000000" pitchFamily="2" charset="0"/>
                          <a:cs typeface="Poppins SemiBold" panose="00000700000000000000" pitchFamily="2" charset="0"/>
                        </a:rPr>
                        <a:t>Hematologic malignancies (HM)</a:t>
                      </a:r>
                      <a:endParaRPr lang="en-US" sz="1600" b="1" i="1" noProof="0" dirty="0">
                        <a:latin typeface="Poppins SemiBold" panose="00000700000000000000" pitchFamily="2" charset="0"/>
                        <a:cs typeface="Poppins SemiBold" panose="00000700000000000000" pitchFamily="2" charset="0"/>
                      </a:endParaRPr>
                    </a:p>
                    <a:p>
                      <a:pPr marL="361950" indent="0"/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MGUS</a:t>
                      </a:r>
                    </a:p>
                    <a:p>
                      <a:pPr marL="361950" indent="0"/>
                      <a:r>
                        <a:rPr lang="fr-FR" sz="1600" kern="1200" dirty="0" err="1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Myelodysplastic</a:t>
                      </a: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 syndromes</a:t>
                      </a:r>
                    </a:p>
                    <a:p>
                      <a:pPr marL="361950" indent="0"/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CMML</a:t>
                      </a:r>
                    </a:p>
                    <a:p>
                      <a:pPr marL="36195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kern="1200" dirty="0" err="1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Myeloproliferative</a:t>
                      </a: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 syndromes</a:t>
                      </a:r>
                    </a:p>
                    <a:p>
                      <a:pPr marL="71437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ET</a:t>
                      </a:r>
                    </a:p>
                    <a:p>
                      <a:pPr marL="71437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MF</a:t>
                      </a:r>
                    </a:p>
                    <a:p>
                      <a:pPr marL="71437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CML</a:t>
                      </a:r>
                    </a:p>
                    <a:p>
                      <a:pPr marL="71437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PV</a:t>
                      </a:r>
                    </a:p>
                    <a:p>
                      <a:pPr marL="71437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Uncharacterized</a:t>
                      </a:r>
                    </a:p>
                    <a:p>
                      <a:pPr marL="36195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kern="1200" dirty="0" err="1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Lymphomas</a:t>
                      </a: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 </a:t>
                      </a:r>
                    </a:p>
                    <a:p>
                      <a:pPr marL="71437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NHL</a:t>
                      </a:r>
                    </a:p>
                    <a:p>
                      <a:pPr marL="71437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HL</a:t>
                      </a:r>
                    </a:p>
                    <a:p>
                      <a:pPr marL="36195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ITP</a:t>
                      </a:r>
                    </a:p>
                    <a:p>
                      <a:pPr marL="36195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Acute </a:t>
                      </a:r>
                      <a:r>
                        <a:rPr lang="fr-FR" sz="1600" kern="1200" dirty="0" err="1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leukemia</a:t>
                      </a:r>
                      <a:endParaRPr lang="fr-FR" sz="1600" kern="1200" dirty="0">
                        <a:solidFill>
                          <a:schemeClr val="tx1"/>
                        </a:solidFill>
                        <a:effectLst/>
                        <a:latin typeface="Poppins" panose="00000500000000000000" pitchFamily="2" charset="0"/>
                        <a:ea typeface="+mn-ea"/>
                        <a:cs typeface="Poppins" panose="00000500000000000000" pitchFamily="2" charset="0"/>
                      </a:endParaRPr>
                    </a:p>
                    <a:p>
                      <a:pPr marL="36195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MM</a:t>
                      </a:r>
                    </a:p>
                    <a:p>
                      <a:pPr marL="36195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CLL</a:t>
                      </a:r>
                    </a:p>
                    <a:p>
                      <a:pPr marL="36195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kern="1200" dirty="0" err="1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Other</a:t>
                      </a: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 (POEMS, HES)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0" dirty="0">
                          <a:latin typeface="Poppins SemiBold" panose="00000700000000000000" pitchFamily="2" charset="0"/>
                          <a:cs typeface="Poppins SemiBold" panose="00000700000000000000" pitchFamily="2" charset="0"/>
                        </a:rPr>
                        <a:t>95 (21.3)</a:t>
                      </a:r>
                    </a:p>
                    <a:p>
                      <a:r>
                        <a:rPr lang="fr-FR" sz="16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23 (24.2)</a:t>
                      </a:r>
                    </a:p>
                    <a:p>
                      <a:r>
                        <a:rPr lang="fr-FR" sz="16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23 (24.2)</a:t>
                      </a:r>
                    </a:p>
                    <a:p>
                      <a:r>
                        <a:rPr lang="fr-FR" sz="16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21 (22.1)</a:t>
                      </a:r>
                    </a:p>
                    <a:p>
                      <a:r>
                        <a:rPr lang="fr-FR" sz="16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20 (21.1)</a:t>
                      </a:r>
                    </a:p>
                    <a:p>
                      <a:r>
                        <a:rPr lang="fr-FR" sz="16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10 (10.5)</a:t>
                      </a:r>
                    </a:p>
                    <a:p>
                      <a:r>
                        <a:rPr lang="fr-FR" sz="16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5 (5.3)</a:t>
                      </a:r>
                    </a:p>
                    <a:p>
                      <a:r>
                        <a:rPr lang="fr-FR" sz="16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2 (2.1)</a:t>
                      </a:r>
                    </a:p>
                    <a:p>
                      <a:r>
                        <a:rPr lang="fr-FR" sz="16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1 (1.1)</a:t>
                      </a:r>
                    </a:p>
                    <a:p>
                      <a:r>
                        <a:rPr lang="fr-FR" sz="16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2 (2.1)</a:t>
                      </a:r>
                    </a:p>
                    <a:p>
                      <a:r>
                        <a:rPr lang="fr-FR" sz="16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4 (4.2)</a:t>
                      </a:r>
                    </a:p>
                    <a:p>
                      <a:r>
                        <a:rPr lang="fr-FR" sz="16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3 (3.2)</a:t>
                      </a:r>
                    </a:p>
                    <a:p>
                      <a:r>
                        <a:rPr lang="fr-FR" sz="16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1 (1.1)</a:t>
                      </a:r>
                    </a:p>
                    <a:p>
                      <a:r>
                        <a:rPr lang="fr-FR" sz="16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5 (5.3)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5 (5.3)</a:t>
                      </a:r>
                    </a:p>
                    <a:p>
                      <a:r>
                        <a:rPr lang="fr-FR" sz="16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4 (4.2)</a:t>
                      </a:r>
                    </a:p>
                    <a:p>
                      <a:r>
                        <a:rPr lang="fr-FR" sz="16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3 (3.2)</a:t>
                      </a:r>
                    </a:p>
                    <a:p>
                      <a:r>
                        <a:rPr lang="fr-FR" sz="16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2 (2.2)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326608999"/>
                  </a:ext>
                </a:extLst>
              </a:tr>
            </a:tbl>
          </a:graphicData>
        </a:graphic>
      </p:graphicFrame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76792237-8A6B-DA82-41FF-2309633BFAB7}"/>
              </a:ext>
            </a:extLst>
          </p:cNvPr>
          <p:cNvSpPr/>
          <p:nvPr/>
        </p:nvSpPr>
        <p:spPr>
          <a:xfrm>
            <a:off x="6562724" y="2020448"/>
            <a:ext cx="5156835" cy="269362"/>
          </a:xfrm>
          <a:prstGeom prst="roundRect">
            <a:avLst/>
          </a:prstGeom>
          <a:noFill/>
          <a:ln w="19050">
            <a:solidFill>
              <a:srgbClr val="66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DFF98D-18F5-42DF-88CC-55F0E0DD6EC6}"/>
              </a:ext>
            </a:extLst>
          </p:cNvPr>
          <p:cNvSpPr/>
          <p:nvPr/>
        </p:nvSpPr>
        <p:spPr>
          <a:xfrm>
            <a:off x="267081" y="5988122"/>
            <a:ext cx="3914394" cy="924663"/>
          </a:xfrm>
          <a:prstGeom prst="rect">
            <a:avLst/>
          </a:prstGeom>
        </p:spPr>
        <p:txBody>
          <a:bodyPr wrap="square" rIns="108000" bIns="108000">
            <a:spAutoFit/>
          </a:bodyPr>
          <a:lstStyle/>
          <a:p>
            <a:r>
              <a:rPr lang="fr-FR" sz="1000" b="1" dirty="0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MGUS</a:t>
            </a:r>
            <a:r>
              <a:rPr lang="fr-FR" sz="1000" dirty="0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: monoclonal gammapathy of </a:t>
            </a:r>
            <a:r>
              <a:rPr lang="fr-FR" sz="1000" dirty="0" err="1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unknown</a:t>
            </a:r>
            <a:r>
              <a:rPr lang="fr-FR" sz="1000" dirty="0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 </a:t>
            </a:r>
            <a:r>
              <a:rPr lang="fr-FR" sz="1000" dirty="0" err="1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significance</a:t>
            </a:r>
            <a:endParaRPr lang="fr-FR" sz="1000" dirty="0">
              <a:latin typeface="Poppins" panose="00000500000000000000" pitchFamily="2" charset="0"/>
              <a:ea typeface="FreeSans" panose="020B0504020202020204" pitchFamily="34" charset="0"/>
              <a:cs typeface="Poppins" panose="00000500000000000000" pitchFamily="2" charset="0"/>
            </a:endParaRPr>
          </a:p>
          <a:p>
            <a:r>
              <a:rPr lang="fr-FR" sz="1000" b="1" dirty="0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CMML</a:t>
            </a:r>
            <a:r>
              <a:rPr lang="fr-FR" sz="1000" dirty="0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: </a:t>
            </a:r>
            <a:r>
              <a:rPr lang="fr-FR" sz="1000" dirty="0" err="1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chronic</a:t>
            </a:r>
            <a:r>
              <a:rPr lang="fr-FR" sz="1000" dirty="0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 </a:t>
            </a:r>
            <a:r>
              <a:rPr lang="fr-FR" sz="1000" dirty="0" err="1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myelomonocytic</a:t>
            </a:r>
            <a:r>
              <a:rPr lang="fr-FR" sz="1000" dirty="0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 </a:t>
            </a:r>
            <a:r>
              <a:rPr lang="fr-FR" sz="1000" dirty="0" err="1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leukemia</a:t>
            </a:r>
            <a:endParaRPr lang="fr-FR" sz="1000" dirty="0">
              <a:latin typeface="Poppins" panose="00000500000000000000" pitchFamily="2" charset="0"/>
              <a:ea typeface="FreeSans" panose="020B0504020202020204" pitchFamily="34" charset="0"/>
              <a:cs typeface="Poppins" panose="00000500000000000000" pitchFamily="2" charset="0"/>
            </a:endParaRPr>
          </a:p>
          <a:p>
            <a:r>
              <a:rPr lang="fr-FR" sz="1000" b="1" dirty="0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ET</a:t>
            </a:r>
            <a:r>
              <a:rPr lang="fr-FR" sz="1000" dirty="0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: essential </a:t>
            </a:r>
            <a:r>
              <a:rPr lang="fr-FR" sz="1000" dirty="0" err="1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thrombocytopenia</a:t>
            </a:r>
            <a:endParaRPr lang="fr-FR" sz="1000" dirty="0">
              <a:latin typeface="Poppins" panose="00000500000000000000" pitchFamily="2" charset="0"/>
              <a:ea typeface="FreeSans" panose="020B0504020202020204" pitchFamily="34" charset="0"/>
              <a:cs typeface="Poppins" panose="00000500000000000000" pitchFamily="2" charset="0"/>
            </a:endParaRPr>
          </a:p>
          <a:p>
            <a:r>
              <a:rPr lang="fr-FR" sz="1000" b="1" i="0" u="none" strike="noStrike" dirty="0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MF</a:t>
            </a:r>
            <a:r>
              <a:rPr lang="fr-FR" sz="1000" i="0" u="none" strike="noStrike" dirty="0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: </a:t>
            </a:r>
            <a:r>
              <a:rPr lang="fr-FR" sz="1000" i="0" u="none" strike="noStrike" dirty="0" err="1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myelofibrosis</a:t>
            </a:r>
            <a:endParaRPr lang="fr-FR" sz="1000" i="0" u="none" strike="noStrike" dirty="0">
              <a:latin typeface="Poppins" panose="00000500000000000000" pitchFamily="2" charset="0"/>
              <a:ea typeface="FreeSans" panose="020B0504020202020204" pitchFamily="34" charset="0"/>
              <a:cs typeface="Poppins" panose="00000500000000000000" pitchFamily="2" charset="0"/>
            </a:endParaRPr>
          </a:p>
          <a:p>
            <a:r>
              <a:rPr lang="fr-FR" sz="1000" b="1" dirty="0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CML:</a:t>
            </a:r>
            <a:r>
              <a:rPr lang="fr-FR" sz="1000" dirty="0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 </a:t>
            </a:r>
            <a:r>
              <a:rPr lang="fr-FR" sz="1000" dirty="0" err="1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chronic</a:t>
            </a:r>
            <a:r>
              <a:rPr lang="fr-FR" sz="1000" dirty="0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 </a:t>
            </a:r>
            <a:r>
              <a:rPr lang="fr-FR" sz="1000" dirty="0" err="1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myeloid</a:t>
            </a:r>
            <a:r>
              <a:rPr lang="fr-FR" sz="1000" dirty="0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 </a:t>
            </a:r>
            <a:r>
              <a:rPr lang="fr-FR" sz="1000" dirty="0" err="1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leukemia</a:t>
            </a:r>
            <a:endParaRPr lang="fr-FR" sz="1000" i="0" u="none" strike="noStrike" dirty="0">
              <a:latin typeface="Poppins" panose="00000500000000000000" pitchFamily="2" charset="0"/>
              <a:ea typeface="FreeSans" panose="020B0504020202020204" pitchFamily="34" charset="0"/>
              <a:cs typeface="Poppins" panose="00000500000000000000" pitchFamily="2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5D827102-C518-4011-9256-5757E31EF98F}"/>
              </a:ext>
            </a:extLst>
          </p:cNvPr>
          <p:cNvSpPr/>
          <p:nvPr/>
        </p:nvSpPr>
        <p:spPr>
          <a:xfrm>
            <a:off x="390525" y="2010285"/>
            <a:ext cx="5191125" cy="270000"/>
          </a:xfrm>
          <a:prstGeom prst="roundRect">
            <a:avLst/>
          </a:prstGeom>
          <a:noFill/>
          <a:ln w="19050">
            <a:solidFill>
              <a:srgbClr val="66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7A9A3C5-4543-4686-BB6F-6C930FB54117}"/>
              </a:ext>
            </a:extLst>
          </p:cNvPr>
          <p:cNvSpPr/>
          <p:nvPr/>
        </p:nvSpPr>
        <p:spPr>
          <a:xfrm>
            <a:off x="752475" y="2256860"/>
            <a:ext cx="4829175" cy="270000"/>
          </a:xfrm>
          <a:prstGeom prst="roundRect">
            <a:avLst/>
          </a:prstGeom>
          <a:noFill/>
          <a:ln w="19050">
            <a:solidFill>
              <a:srgbClr val="66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796E06F1-A0C7-4C42-A809-3B4FCF4F55B3}"/>
              </a:ext>
            </a:extLst>
          </p:cNvPr>
          <p:cNvSpPr/>
          <p:nvPr/>
        </p:nvSpPr>
        <p:spPr>
          <a:xfrm>
            <a:off x="752475" y="3227325"/>
            <a:ext cx="4829175" cy="270000"/>
          </a:xfrm>
          <a:prstGeom prst="roundRect">
            <a:avLst/>
          </a:prstGeom>
          <a:noFill/>
          <a:ln w="19050">
            <a:solidFill>
              <a:srgbClr val="66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0A07E119-A6D9-49DC-95DE-2060C6FF7D5C}"/>
              </a:ext>
            </a:extLst>
          </p:cNvPr>
          <p:cNvSpPr/>
          <p:nvPr/>
        </p:nvSpPr>
        <p:spPr>
          <a:xfrm>
            <a:off x="6943724" y="2507809"/>
            <a:ext cx="4775835" cy="249741"/>
          </a:xfrm>
          <a:prstGeom prst="roundRect">
            <a:avLst/>
          </a:prstGeom>
          <a:noFill/>
          <a:ln w="19050">
            <a:solidFill>
              <a:srgbClr val="66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496B71B-4175-4CC6-BEA8-E19FAEDB6D41}"/>
              </a:ext>
            </a:extLst>
          </p:cNvPr>
          <p:cNvSpPr/>
          <p:nvPr/>
        </p:nvSpPr>
        <p:spPr>
          <a:xfrm>
            <a:off x="6943723" y="3006633"/>
            <a:ext cx="4775835" cy="249741"/>
          </a:xfrm>
          <a:prstGeom prst="roundRect">
            <a:avLst/>
          </a:prstGeom>
          <a:noFill/>
          <a:ln w="19050">
            <a:solidFill>
              <a:srgbClr val="66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4F165A1-1A68-4BF6-839C-4BF90FDF7DDA}"/>
              </a:ext>
            </a:extLst>
          </p:cNvPr>
          <p:cNvSpPr/>
          <p:nvPr/>
        </p:nvSpPr>
        <p:spPr>
          <a:xfrm>
            <a:off x="4181475" y="5978597"/>
            <a:ext cx="3914394" cy="924663"/>
          </a:xfrm>
          <a:prstGeom prst="rect">
            <a:avLst/>
          </a:prstGeom>
        </p:spPr>
        <p:txBody>
          <a:bodyPr wrap="square" rIns="108000" bIns="108000">
            <a:spAutoFit/>
          </a:bodyPr>
          <a:lstStyle/>
          <a:p>
            <a:r>
              <a:rPr lang="fr-FR" sz="1000" b="1" dirty="0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PV</a:t>
            </a:r>
            <a:r>
              <a:rPr lang="fr-FR" sz="1000" dirty="0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: </a:t>
            </a:r>
            <a:r>
              <a:rPr lang="fr-FR" sz="1000" dirty="0" err="1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polycythemia</a:t>
            </a:r>
            <a:r>
              <a:rPr lang="fr-FR" sz="1000" dirty="0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 </a:t>
            </a:r>
            <a:r>
              <a:rPr lang="fr-FR" sz="1000" dirty="0" err="1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vera</a:t>
            </a:r>
            <a:endParaRPr lang="fr-FR" sz="1000" dirty="0">
              <a:latin typeface="Poppins" panose="00000500000000000000" pitchFamily="2" charset="0"/>
              <a:ea typeface="FreeSans" panose="020B0504020202020204" pitchFamily="34" charset="0"/>
              <a:cs typeface="Poppins" panose="00000500000000000000" pitchFamily="2" charset="0"/>
            </a:endParaRPr>
          </a:p>
          <a:p>
            <a:r>
              <a:rPr lang="fr-FR" sz="1000" b="1" dirty="0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NHL</a:t>
            </a:r>
            <a:r>
              <a:rPr lang="fr-FR" sz="1000" dirty="0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: Non </a:t>
            </a:r>
            <a:r>
              <a:rPr lang="fr-FR" sz="1000" dirty="0" err="1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Hogkin</a:t>
            </a:r>
            <a:r>
              <a:rPr lang="fr-FR" sz="1000" dirty="0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 </a:t>
            </a:r>
            <a:r>
              <a:rPr lang="fr-FR" sz="1000" dirty="0" err="1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lymphoma</a:t>
            </a:r>
            <a:endParaRPr lang="fr-FR" sz="1000" dirty="0">
              <a:latin typeface="Poppins" panose="00000500000000000000" pitchFamily="2" charset="0"/>
              <a:ea typeface="FreeSans" panose="020B0504020202020204" pitchFamily="34" charset="0"/>
              <a:cs typeface="Poppins" panose="00000500000000000000" pitchFamily="2" charset="0"/>
            </a:endParaRPr>
          </a:p>
          <a:p>
            <a:r>
              <a:rPr lang="fr-FR" sz="1000" b="1" dirty="0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HL</a:t>
            </a:r>
            <a:r>
              <a:rPr lang="fr-FR" sz="1000" dirty="0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: </a:t>
            </a:r>
            <a:r>
              <a:rPr lang="fr-FR" sz="1000" dirty="0" err="1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Hogkin</a:t>
            </a:r>
            <a:r>
              <a:rPr lang="fr-FR" sz="1000" dirty="0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 </a:t>
            </a:r>
            <a:r>
              <a:rPr lang="fr-FR" sz="1000" dirty="0" err="1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lymphoma</a:t>
            </a:r>
            <a:endParaRPr lang="fr-FR" sz="1000" dirty="0">
              <a:latin typeface="Poppins" panose="00000500000000000000" pitchFamily="2" charset="0"/>
              <a:ea typeface="FreeSans" panose="020B0504020202020204" pitchFamily="34" charset="0"/>
              <a:cs typeface="Poppins" panose="00000500000000000000" pitchFamily="2" charset="0"/>
            </a:endParaRPr>
          </a:p>
          <a:p>
            <a:r>
              <a:rPr lang="fr-FR" sz="1000" b="1" dirty="0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ITP</a:t>
            </a:r>
            <a:r>
              <a:rPr lang="fr-FR" sz="1000" i="0" u="none" strike="noStrike" dirty="0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: Immune </a:t>
            </a:r>
            <a:r>
              <a:rPr lang="fr-FR" sz="1000" i="0" u="none" strike="noStrike" dirty="0" err="1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thrombocytopenic</a:t>
            </a:r>
            <a:r>
              <a:rPr lang="fr-FR" sz="1000" i="0" u="none" strike="noStrike" dirty="0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 purpura</a:t>
            </a:r>
          </a:p>
          <a:p>
            <a:r>
              <a:rPr lang="fr-FR" sz="1000" b="1" dirty="0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MM</a:t>
            </a:r>
            <a:r>
              <a:rPr lang="fr-FR" sz="1000" dirty="0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: multiple </a:t>
            </a:r>
            <a:r>
              <a:rPr lang="fr-FR" sz="1000" dirty="0" err="1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myeloma</a:t>
            </a:r>
            <a:endParaRPr lang="fr-FR" sz="1000" i="0" u="none" strike="noStrike" dirty="0">
              <a:latin typeface="Poppins" panose="00000500000000000000" pitchFamily="2" charset="0"/>
              <a:ea typeface="FreeSans" panose="020B0504020202020204" pitchFamily="34" charset="0"/>
              <a:cs typeface="Poppins" panose="00000500000000000000" pitchFamily="2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2005A7B-F077-4944-9F28-5D09B4AEF67D}"/>
              </a:ext>
            </a:extLst>
          </p:cNvPr>
          <p:cNvSpPr/>
          <p:nvPr/>
        </p:nvSpPr>
        <p:spPr>
          <a:xfrm>
            <a:off x="7181850" y="6584626"/>
            <a:ext cx="3914394" cy="309109"/>
          </a:xfrm>
          <a:prstGeom prst="rect">
            <a:avLst/>
          </a:prstGeom>
        </p:spPr>
        <p:txBody>
          <a:bodyPr wrap="square" rIns="108000" bIns="108000">
            <a:spAutoFit/>
          </a:bodyPr>
          <a:lstStyle/>
          <a:p>
            <a:r>
              <a:rPr lang="fr-FR" sz="1000" b="1" dirty="0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CLL</a:t>
            </a:r>
            <a:r>
              <a:rPr lang="fr-FR" sz="1000" dirty="0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: </a:t>
            </a:r>
            <a:r>
              <a:rPr lang="fr-FR" sz="1000" dirty="0" err="1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chronic</a:t>
            </a:r>
            <a:r>
              <a:rPr lang="fr-FR" sz="1000" dirty="0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 </a:t>
            </a:r>
            <a:r>
              <a:rPr lang="fr-FR" sz="1000" dirty="0" err="1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lymphoid</a:t>
            </a:r>
            <a:r>
              <a:rPr lang="fr-FR" sz="1000" dirty="0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 </a:t>
            </a:r>
            <a:r>
              <a:rPr lang="fr-FR" sz="1000" dirty="0" err="1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leukemia</a:t>
            </a:r>
            <a:endParaRPr lang="fr-FR" sz="1000" i="0" u="none" strike="noStrike" dirty="0">
              <a:latin typeface="Poppins" panose="00000500000000000000" pitchFamily="2" charset="0"/>
              <a:ea typeface="FreeSans" panose="020B0504020202020204" pitchFamily="34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99941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6DAF0A70-A9DA-4D73-8925-2A37361EE26E}"/>
              </a:ext>
            </a:extLst>
          </p:cNvPr>
          <p:cNvSpPr txBox="1"/>
          <p:nvPr/>
        </p:nvSpPr>
        <p:spPr>
          <a:xfrm>
            <a:off x="219456" y="1107890"/>
            <a:ext cx="1172260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265113"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00B0F0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286 available baseline myelograms (37.8% of patients)</a:t>
            </a:r>
          </a:p>
          <a:p>
            <a:pPr marL="987425" indent="-274638">
              <a:buFont typeface="Arial Nova" panose="020B0504020202020204" pitchFamily="34" charset="0"/>
              <a:buChar char="–"/>
              <a:defRPr/>
            </a:pPr>
            <a:r>
              <a:rPr lang="en-US" sz="2200" b="1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58.9% </a:t>
            </a:r>
            <a:r>
              <a:rPr lang="en-US" sz="22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(N=168) of patients </a:t>
            </a:r>
            <a:r>
              <a:rPr lang="en-US" sz="2200" b="1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with</a:t>
            </a:r>
            <a:r>
              <a:rPr lang="en-US" sz="22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 </a:t>
            </a:r>
            <a:r>
              <a:rPr lang="en-US" sz="2200" b="1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CH</a:t>
            </a:r>
            <a:r>
              <a:rPr lang="en-US" sz="22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, 61 patients (36.3%) with HM</a:t>
            </a:r>
          </a:p>
          <a:p>
            <a:pPr marL="987425" lvl="0" indent="-274638">
              <a:buFont typeface="Arial Nova" panose="020B0504020202020204" pitchFamily="34" charset="0"/>
              <a:buChar char="–"/>
              <a:defRPr/>
            </a:pPr>
            <a:r>
              <a:rPr lang="en-US" sz="2200" b="1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Mean number of variants: 2.3 </a:t>
            </a:r>
            <a:r>
              <a:rPr lang="en-US" sz="22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± 1.7 </a:t>
            </a:r>
          </a:p>
          <a:p>
            <a:pPr marL="987425" lvl="0" indent="-274638">
              <a:buFont typeface="Arial Nova" panose="020B0504020202020204" pitchFamily="34" charset="0"/>
              <a:buChar char="–"/>
              <a:defRPr/>
            </a:pPr>
            <a:r>
              <a:rPr lang="en-US" sz="22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Age at CH identification</a:t>
            </a:r>
          </a:p>
          <a:p>
            <a:pPr marL="1773237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Helvetica" pitchFamily="2" charset="0"/>
              <a:buChar char="»"/>
              <a:tabLst/>
              <a:defRPr/>
            </a:pPr>
            <a:r>
              <a:rPr lang="fr-FR" sz="20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69.5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 ± 9.2 </a:t>
            </a:r>
            <a:r>
              <a:rPr kumimoji="0" lang="fr-FR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years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 for patients </a:t>
            </a:r>
            <a:r>
              <a:rPr kumimoji="0" lang="fr-FR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with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 HM</a:t>
            </a:r>
          </a:p>
          <a:p>
            <a:pPr marL="1773237" lvl="0" indent="-342900">
              <a:buFont typeface="Helvetica" pitchFamily="2" charset="0"/>
              <a:buChar char="»"/>
              <a:defRPr/>
            </a:pPr>
            <a:r>
              <a:rPr lang="fr-FR" sz="20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63.9 ± 10.5 </a:t>
            </a:r>
            <a:r>
              <a:rPr lang="fr-FR" sz="2000" dirty="0" err="1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years</a:t>
            </a:r>
            <a:r>
              <a:rPr lang="fr-FR" sz="20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 for patients </a:t>
            </a:r>
            <a:r>
              <a:rPr lang="fr-FR" sz="2000" dirty="0" err="1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without</a:t>
            </a:r>
            <a:r>
              <a:rPr lang="fr-FR" sz="20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HM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5FCFD9-791F-410B-AEBF-D4D6D77A668F}"/>
              </a:ext>
            </a:extLst>
          </p:cNvPr>
          <p:cNvSpPr/>
          <p:nvPr/>
        </p:nvSpPr>
        <p:spPr>
          <a:xfrm>
            <a:off x="0" y="142037"/>
            <a:ext cx="12192000" cy="578932"/>
          </a:xfrm>
          <a:prstGeom prst="rect">
            <a:avLst/>
          </a:prstGeom>
          <a:solidFill>
            <a:srgbClr val="0063AF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>
                <a:latin typeface="Poppins" panose="00000500000000000000" pitchFamily="2" charset="0"/>
                <a:cs typeface="Poppins" panose="00000500000000000000" pitchFamily="2" charset="0"/>
              </a:rPr>
              <a:t>  Results – </a:t>
            </a:r>
            <a:r>
              <a:rPr lang="en-US" sz="3200" b="1" i="1" dirty="0">
                <a:latin typeface="Poppins" panose="00000500000000000000" pitchFamily="2" charset="0"/>
                <a:cs typeface="Poppins" panose="00000500000000000000" pitchFamily="2" charset="0"/>
              </a:rPr>
              <a:t>Description of clonal hematopoiesis (CH)</a:t>
            </a:r>
            <a:endParaRPr lang="en-US" sz="1050" b="1" i="1" dirty="0">
              <a:solidFill>
                <a:srgbClr val="FFFF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9651EEE-B1C2-9546-491E-8F7E1893BE3F}"/>
              </a:ext>
            </a:extLst>
          </p:cNvPr>
          <p:cNvSpPr txBox="1"/>
          <p:nvPr/>
        </p:nvSpPr>
        <p:spPr>
          <a:xfrm>
            <a:off x="962860" y="6406570"/>
            <a:ext cx="46618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latin typeface="Poppins" panose="00000500000000000000" pitchFamily="2" charset="0"/>
                <a:cs typeface="Poppins" panose="00000500000000000000" pitchFamily="2" charset="0"/>
              </a:rPr>
              <a:t>342 genetic variants for </a:t>
            </a:r>
            <a:r>
              <a:rPr lang="en-US" sz="1600" b="1" i="1" u="sng" dirty="0">
                <a:solidFill>
                  <a:srgbClr val="0063A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all the 168 patients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571F6-6541-CB4B-1413-BECFBEE84312}"/>
              </a:ext>
            </a:extLst>
          </p:cNvPr>
          <p:cNvSpPr txBox="1"/>
          <p:nvPr/>
        </p:nvSpPr>
        <p:spPr>
          <a:xfrm>
            <a:off x="6080760" y="6406570"/>
            <a:ext cx="55162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latin typeface="Poppins" panose="00000500000000000000" pitchFamily="2" charset="0"/>
                <a:cs typeface="Poppins" panose="00000500000000000000" pitchFamily="2" charset="0"/>
              </a:rPr>
              <a:t>167 genetic variants for the </a:t>
            </a:r>
            <a:r>
              <a:rPr lang="en-US" sz="1600" b="1" i="1" u="sng" dirty="0">
                <a:solidFill>
                  <a:srgbClr val="CC00CC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107 patients without HM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B7B2DC1-7850-C312-2C65-AF519FC06508}"/>
              </a:ext>
            </a:extLst>
          </p:cNvPr>
          <p:cNvSpPr txBox="1"/>
          <p:nvPr/>
        </p:nvSpPr>
        <p:spPr>
          <a:xfrm>
            <a:off x="7463009" y="2636775"/>
            <a:ext cx="150954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p</a:t>
            </a:r>
            <a:r>
              <a:rPr lang="fr-FR" sz="2000" b="1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=0.0005</a:t>
            </a:r>
            <a:endParaRPr lang="fr-FR" sz="20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9" name="Accolade fermante 18">
            <a:extLst>
              <a:ext uri="{FF2B5EF4-FFF2-40B4-BE49-F238E27FC236}">
                <a16:creationId xmlns:a16="http://schemas.microsoft.com/office/drawing/2014/main" id="{46FDD9EC-90E2-2848-1D8F-A4A1B5BF5673}"/>
              </a:ext>
            </a:extLst>
          </p:cNvPr>
          <p:cNvSpPr/>
          <p:nvPr/>
        </p:nvSpPr>
        <p:spPr>
          <a:xfrm>
            <a:off x="7191380" y="2556605"/>
            <a:ext cx="140970" cy="560451"/>
          </a:xfrm>
          <a:prstGeom prst="rightBrace">
            <a:avLst>
              <a:gd name="adj1" fmla="val 52777"/>
              <a:gd name="adj2" fmla="val 50888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62" name="Groupe 61">
            <a:extLst>
              <a:ext uri="{FF2B5EF4-FFF2-40B4-BE49-F238E27FC236}">
                <a16:creationId xmlns:a16="http://schemas.microsoft.com/office/drawing/2014/main" id="{5CCABBB8-1902-45F8-B439-C34CD39C04E1}"/>
              </a:ext>
            </a:extLst>
          </p:cNvPr>
          <p:cNvGrpSpPr/>
          <p:nvPr/>
        </p:nvGrpSpPr>
        <p:grpSpPr>
          <a:xfrm>
            <a:off x="1054917" y="3183731"/>
            <a:ext cx="10082166" cy="3105028"/>
            <a:chOff x="847962" y="3183731"/>
            <a:chExt cx="10082166" cy="3105028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EAA44D73-F4FF-4C15-B879-C227965E88BF}"/>
                </a:ext>
              </a:extLst>
            </p:cNvPr>
            <p:cNvGrpSpPr/>
            <p:nvPr/>
          </p:nvGrpSpPr>
          <p:grpSpPr>
            <a:xfrm>
              <a:off x="847962" y="3183731"/>
              <a:ext cx="4386597" cy="3105028"/>
              <a:chOff x="847962" y="3183731"/>
              <a:chExt cx="4386597" cy="3105028"/>
            </a:xfrm>
          </p:grpSpPr>
          <p:pic>
            <p:nvPicPr>
              <p:cNvPr id="2" name="Image 1">
                <a:extLst>
                  <a:ext uri="{FF2B5EF4-FFF2-40B4-BE49-F238E27FC236}">
                    <a16:creationId xmlns:a16="http://schemas.microsoft.com/office/drawing/2014/main" id="{2DD684DE-46BD-4438-90A9-4E487102B5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847962" y="3183731"/>
                <a:ext cx="4343708" cy="3105028"/>
              </a:xfrm>
              <a:prstGeom prst="rect">
                <a:avLst/>
              </a:prstGeom>
            </p:spPr>
          </p:pic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8275CB60-6F67-12D4-4579-EC698D4C7423}"/>
                  </a:ext>
                </a:extLst>
              </p:cNvPr>
              <p:cNvSpPr/>
              <p:nvPr/>
            </p:nvSpPr>
            <p:spPr>
              <a:xfrm>
                <a:off x="3840861" y="5478863"/>
                <a:ext cx="1040130" cy="270000"/>
              </a:xfrm>
              <a:prstGeom prst="roundRect">
                <a:avLst/>
              </a:prstGeom>
              <a:noFill/>
              <a:ln w="19050">
                <a:solidFill>
                  <a:srgbClr val="66FF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7D76F269-EF12-DF39-83E5-434A4E51F1F5}"/>
                  </a:ext>
                </a:extLst>
              </p:cNvPr>
              <p:cNvSpPr/>
              <p:nvPr/>
            </p:nvSpPr>
            <p:spPr>
              <a:xfrm>
                <a:off x="3840861" y="3344637"/>
                <a:ext cx="1149858" cy="270000"/>
              </a:xfrm>
              <a:prstGeom prst="roundRect">
                <a:avLst/>
              </a:prstGeom>
              <a:noFill/>
              <a:ln w="19050">
                <a:solidFill>
                  <a:srgbClr val="66FF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A34C9FC9-1D45-47AC-D598-D45E4B7B2303}"/>
                  </a:ext>
                </a:extLst>
              </p:cNvPr>
              <p:cNvSpPr/>
              <p:nvPr/>
            </p:nvSpPr>
            <p:spPr>
              <a:xfrm>
                <a:off x="3840861" y="3876111"/>
                <a:ext cx="1393698" cy="536124"/>
              </a:xfrm>
              <a:prstGeom prst="roundRect">
                <a:avLst/>
              </a:prstGeom>
              <a:noFill/>
              <a:ln w="19050">
                <a:solidFill>
                  <a:srgbClr val="66FF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26D5F577-C442-9FA3-2274-3757A9557E40}"/>
                  </a:ext>
                </a:extLst>
              </p:cNvPr>
              <p:cNvSpPr/>
              <p:nvPr/>
            </p:nvSpPr>
            <p:spPr>
              <a:xfrm>
                <a:off x="3834384" y="4935972"/>
                <a:ext cx="1094994" cy="270000"/>
              </a:xfrm>
              <a:prstGeom prst="roundRect">
                <a:avLst/>
              </a:prstGeom>
              <a:noFill/>
              <a:ln w="19050">
                <a:solidFill>
                  <a:srgbClr val="66FF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7AE599B0-C403-47F3-BC50-F9DAB788B7E9}"/>
                </a:ext>
              </a:extLst>
            </p:cNvPr>
            <p:cNvGrpSpPr/>
            <p:nvPr/>
          </p:nvGrpSpPr>
          <p:grpSpPr>
            <a:xfrm>
              <a:off x="6538364" y="3420273"/>
              <a:ext cx="4391764" cy="2686068"/>
              <a:chOff x="6538364" y="3420273"/>
              <a:chExt cx="4391764" cy="2686068"/>
            </a:xfrm>
          </p:grpSpPr>
          <p:pic>
            <p:nvPicPr>
              <p:cNvPr id="3" name="Image 2">
                <a:extLst>
                  <a:ext uri="{FF2B5EF4-FFF2-40B4-BE49-F238E27FC236}">
                    <a16:creationId xmlns:a16="http://schemas.microsoft.com/office/drawing/2014/main" id="{ACB73459-AE4D-41C9-A120-A77F3EC583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538364" y="3420273"/>
                <a:ext cx="4368306" cy="2686068"/>
              </a:xfrm>
              <a:prstGeom prst="rect">
                <a:avLst/>
              </a:prstGeom>
            </p:spPr>
          </p:pic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124D8288-096D-7FC9-E3B5-F78DAF3695FF}"/>
                  </a:ext>
                </a:extLst>
              </p:cNvPr>
              <p:cNvSpPr/>
              <p:nvPr/>
            </p:nvSpPr>
            <p:spPr>
              <a:xfrm>
                <a:off x="9536430" y="3571908"/>
                <a:ext cx="1149858" cy="270000"/>
              </a:xfrm>
              <a:prstGeom prst="roundRect">
                <a:avLst/>
              </a:prstGeom>
              <a:noFill/>
              <a:ln w="19050">
                <a:solidFill>
                  <a:srgbClr val="66FF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D69C0E33-D453-7AE7-A1D3-09433B0B1A07}"/>
                  </a:ext>
                </a:extLst>
              </p:cNvPr>
              <p:cNvSpPr/>
              <p:nvPr/>
            </p:nvSpPr>
            <p:spPr>
              <a:xfrm>
                <a:off x="9536430" y="4051630"/>
                <a:ext cx="1393698" cy="487618"/>
              </a:xfrm>
              <a:prstGeom prst="roundRect">
                <a:avLst/>
              </a:prstGeom>
              <a:noFill/>
              <a:ln w="19050">
                <a:solidFill>
                  <a:srgbClr val="66FF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095CFC89-A1D3-0DCE-3330-4C1537F51B35}"/>
                  </a:ext>
                </a:extLst>
              </p:cNvPr>
              <p:cNvSpPr/>
              <p:nvPr/>
            </p:nvSpPr>
            <p:spPr>
              <a:xfrm>
                <a:off x="9536430" y="5243380"/>
                <a:ext cx="1040130" cy="270000"/>
              </a:xfrm>
              <a:prstGeom prst="roundRect">
                <a:avLst/>
              </a:prstGeom>
              <a:noFill/>
              <a:ln w="19050">
                <a:solidFill>
                  <a:srgbClr val="66FF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775658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3CB009-5D58-A8CB-C13A-EF1C9343B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EEA8E052-13BE-5BC4-9944-8BAC0306CF58}"/>
              </a:ext>
            </a:extLst>
          </p:cNvPr>
          <p:cNvSpPr txBox="1"/>
          <p:nvPr/>
        </p:nvSpPr>
        <p:spPr>
          <a:xfrm>
            <a:off x="219456" y="1107890"/>
            <a:ext cx="11722608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marR="0" lvl="0" indent="-2651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600" b="1" dirty="0">
                <a:solidFill>
                  <a:srgbClr val="00B0F0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Comparison of patients with and without CH</a:t>
            </a:r>
          </a:p>
          <a:p>
            <a:pPr marL="987425" marR="0" lvl="0" indent="-2746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 Nova" panose="020B0504020202020204" pitchFamily="34" charset="0"/>
              <a:buChar char="–"/>
              <a:tabLst/>
              <a:defRPr/>
            </a:pPr>
            <a:r>
              <a:rPr kumimoji="0" lang="en-US" sz="2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Univariate analysis</a:t>
            </a:r>
          </a:p>
          <a:p>
            <a:pPr marL="1773237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Helvetica" pitchFamily="2" charset="0"/>
              <a:buChar char="»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Later onset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 of ECD (58.2 vs. 49.4 years;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p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&lt;0.0001)</a:t>
            </a:r>
          </a:p>
          <a:p>
            <a:pPr marL="1773237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Helvetica" pitchFamily="2" charset="0"/>
              <a:buChar char="»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Higher proportion of current/former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smoking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 (48.6 vs. 41.6%;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p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=0.0278)</a:t>
            </a:r>
          </a:p>
          <a:p>
            <a:pPr marL="1773237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Helvetica" pitchFamily="2" charset="0"/>
              <a:buChar char="»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Increased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coronary artery disease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 (30.8 vs. 16.3%;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p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=0.0159)</a:t>
            </a:r>
          </a:p>
          <a:p>
            <a:pPr marL="1773237" lvl="0" indent="-342900">
              <a:buFont typeface="Helvetica" pitchFamily="2" charset="0"/>
              <a:buChar char="»"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More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facial/orbit involvement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 (48.6 vs. 33.6%;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p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=0.0278, </a:t>
            </a:r>
            <a:r>
              <a:rPr lang="en-US" sz="20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OR: 1.87 [CI95% 1.09-3.27])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FreeSans" panose="020B0504020202020204" pitchFamily="34" charset="0"/>
              <a:cs typeface="Poppins" panose="00000500000000000000" pitchFamily="2" charset="0"/>
            </a:endParaRPr>
          </a:p>
          <a:p>
            <a:pPr marL="1773237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Helvetica" pitchFamily="2" charset="0"/>
              <a:buChar char="»"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Slight over risk of </a:t>
            </a:r>
            <a:r>
              <a:rPr lang="en-US" sz="2000" b="1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prostate cancer</a:t>
            </a:r>
            <a:r>
              <a:rPr lang="en-US" sz="20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 (9.4 vs. 2.7%, </a:t>
            </a:r>
            <a:r>
              <a:rPr lang="en-US" sz="2000" i="1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p</a:t>
            </a:r>
            <a:r>
              <a:rPr lang="en-US" sz="20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=0.0477, OR: 3.68 [CI95% 1.03-12.7])</a:t>
            </a:r>
          </a:p>
          <a:p>
            <a:pPr marL="1773237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Helvetica" pitchFamily="2" charset="0"/>
              <a:buChar char="»"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No association </a:t>
            </a:r>
            <a:r>
              <a:rPr lang="en-US" sz="20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to driving mutations</a:t>
            </a:r>
          </a:p>
          <a:p>
            <a:pPr marL="1773237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Helvetica" pitchFamily="2" charset="0"/>
              <a:buChar char="»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Higher </a:t>
            </a:r>
            <a:r>
              <a:rPr lang="en-US" sz="2000" b="1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proportion of HM</a:t>
            </a:r>
            <a:r>
              <a:rPr lang="en-US" sz="20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 (MPN or other) when CH is identified (p&lt;0.0001)</a:t>
            </a:r>
            <a:endParaRPr kumimoji="0" lang="en-US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FreeSans" panose="020B0504020202020204" pitchFamily="34" charset="0"/>
              <a:cs typeface="Poppins" panose="00000500000000000000" pitchFamily="2" charset="0"/>
            </a:endParaRPr>
          </a:p>
          <a:p>
            <a:pPr marL="987425" indent="-274638">
              <a:buFont typeface="Arial Nova" panose="020B0504020202020204" pitchFamily="34" charset="0"/>
              <a:buChar char="–"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Multivariate analysis</a:t>
            </a:r>
          </a:p>
          <a:p>
            <a:pPr marL="1773237" lvl="0" indent="-342900">
              <a:buFont typeface="Helvetica" pitchFamily="2" charset="0"/>
              <a:buChar char="»"/>
              <a:defRPr/>
            </a:pPr>
            <a:r>
              <a:rPr lang="en-US" sz="2000" b="1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Later onset</a:t>
            </a:r>
            <a:r>
              <a:rPr lang="en-US" sz="20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 of ECD (HR: 1.06 [CI95% 1.03-1.10])</a:t>
            </a:r>
          </a:p>
          <a:p>
            <a:pPr marL="1773237" indent="-342900">
              <a:buFont typeface="Helvetica" pitchFamily="2" charset="0"/>
              <a:buChar char="»"/>
              <a:defRPr/>
            </a:pPr>
            <a:r>
              <a:rPr lang="en-US" sz="20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IFN is associated with lower CH (HR: 0.60, CI 95%: 0.37-0.95)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65CC60D-8D30-8E8B-F033-A7FAA4435E5E}"/>
              </a:ext>
            </a:extLst>
          </p:cNvPr>
          <p:cNvSpPr/>
          <p:nvPr/>
        </p:nvSpPr>
        <p:spPr>
          <a:xfrm>
            <a:off x="0" y="142037"/>
            <a:ext cx="12192000" cy="578932"/>
          </a:xfrm>
          <a:prstGeom prst="rect">
            <a:avLst/>
          </a:prstGeom>
          <a:solidFill>
            <a:srgbClr val="0063AF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>
                <a:latin typeface="Poppins" panose="00000500000000000000" pitchFamily="2" charset="0"/>
                <a:cs typeface="Poppins" panose="00000500000000000000" pitchFamily="2" charset="0"/>
              </a:rPr>
              <a:t>  Results – </a:t>
            </a:r>
            <a:r>
              <a:rPr lang="en-US" sz="3200" b="1" i="1" dirty="0">
                <a:latin typeface="Poppins" panose="00000500000000000000" pitchFamily="2" charset="0"/>
                <a:cs typeface="Poppins" panose="00000500000000000000" pitchFamily="2" charset="0"/>
              </a:rPr>
              <a:t>Description of clonal hematopoiesis (CH)</a:t>
            </a:r>
            <a:endParaRPr lang="en-US" sz="1050" b="1" i="1" dirty="0">
              <a:solidFill>
                <a:srgbClr val="FFFF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F5C1827-A850-9B36-BB02-DB5D1507979E}"/>
              </a:ext>
            </a:extLst>
          </p:cNvPr>
          <p:cNvSpPr/>
          <p:nvPr/>
        </p:nvSpPr>
        <p:spPr>
          <a:xfrm>
            <a:off x="1989213" y="4957927"/>
            <a:ext cx="5802237" cy="348185"/>
          </a:xfrm>
          <a:prstGeom prst="roundRect">
            <a:avLst/>
          </a:prstGeom>
          <a:noFill/>
          <a:ln w="19050">
            <a:solidFill>
              <a:srgbClr val="66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3C4E598-3C31-4733-873B-A95FF97F26C2}"/>
              </a:ext>
            </a:extLst>
          </p:cNvPr>
          <p:cNvSpPr/>
          <p:nvPr/>
        </p:nvSpPr>
        <p:spPr>
          <a:xfrm>
            <a:off x="1989213" y="4291177"/>
            <a:ext cx="5135488" cy="348185"/>
          </a:xfrm>
          <a:prstGeom prst="roundRect">
            <a:avLst/>
          </a:prstGeom>
          <a:noFill/>
          <a:ln w="19050">
            <a:solidFill>
              <a:srgbClr val="66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14056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6DAF0A70-A9DA-4D73-8925-2A37361EE26E}"/>
              </a:ext>
            </a:extLst>
          </p:cNvPr>
          <p:cNvSpPr txBox="1"/>
          <p:nvPr/>
        </p:nvSpPr>
        <p:spPr>
          <a:xfrm>
            <a:off x="219456" y="1107890"/>
            <a:ext cx="1172260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265113"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00B0F0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Patients </a:t>
            </a:r>
            <a:r>
              <a:rPr lang="en-US" sz="2600" b="1" u="sng" dirty="0">
                <a:solidFill>
                  <a:srgbClr val="00B0F0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without HM</a:t>
            </a:r>
            <a:r>
              <a:rPr lang="en-US" sz="2600" b="1" dirty="0">
                <a:solidFill>
                  <a:srgbClr val="00B0F0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 and CH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12563F9-2E88-4845-B584-8A64E398744C}"/>
              </a:ext>
            </a:extLst>
          </p:cNvPr>
          <p:cNvSpPr/>
          <p:nvPr/>
        </p:nvSpPr>
        <p:spPr>
          <a:xfrm>
            <a:off x="0" y="142037"/>
            <a:ext cx="12192000" cy="578932"/>
          </a:xfrm>
          <a:prstGeom prst="rect">
            <a:avLst/>
          </a:prstGeom>
          <a:solidFill>
            <a:srgbClr val="0063AF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>
                <a:latin typeface="Poppins" panose="00000500000000000000" pitchFamily="2" charset="0"/>
                <a:cs typeface="Poppins" panose="00000500000000000000" pitchFamily="2" charset="0"/>
              </a:rPr>
              <a:t>  Results – </a:t>
            </a:r>
            <a:r>
              <a:rPr lang="en-US" sz="3200" b="1" i="1" dirty="0">
                <a:latin typeface="Poppins" panose="00000500000000000000" pitchFamily="2" charset="0"/>
                <a:cs typeface="Poppins" panose="00000500000000000000" pitchFamily="2" charset="0"/>
              </a:rPr>
              <a:t>Evolution of VAF under treatment</a:t>
            </a:r>
            <a:endParaRPr lang="en-US" sz="1050" b="1" i="1" dirty="0">
              <a:solidFill>
                <a:srgbClr val="FFFF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4CD67FAC-87F8-F7B6-8C34-0191740E6BA2}"/>
              </a:ext>
            </a:extLst>
          </p:cNvPr>
          <p:cNvGrpSpPr>
            <a:grpSpLocks noChangeAspect="1"/>
          </p:cNvGrpSpPr>
          <p:nvPr/>
        </p:nvGrpSpPr>
        <p:grpSpPr>
          <a:xfrm>
            <a:off x="3269795" y="1600333"/>
            <a:ext cx="5652411" cy="5202860"/>
            <a:chOff x="391553" y="178437"/>
            <a:chExt cx="8277378" cy="7619056"/>
          </a:xfrm>
        </p:grpSpPr>
        <p:pic>
          <p:nvPicPr>
            <p:cNvPr id="32" name="Image 31" descr="Une image contenant texte, diagramme, ligne, conception&#10;&#10;Le contenu généré par l’IA peut être incorrect.">
              <a:extLst>
                <a:ext uri="{FF2B5EF4-FFF2-40B4-BE49-F238E27FC236}">
                  <a16:creationId xmlns:a16="http://schemas.microsoft.com/office/drawing/2014/main" id="{2A174BEF-39EF-4E9E-E905-6B008CD9A5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95" t="6046" r="3028" b="3089"/>
            <a:stretch>
              <a:fillRect/>
            </a:stretch>
          </p:blipFill>
          <p:spPr>
            <a:xfrm>
              <a:off x="422031" y="251782"/>
              <a:ext cx="1486146" cy="2245840"/>
            </a:xfrm>
            <a:prstGeom prst="rect">
              <a:avLst/>
            </a:prstGeom>
          </p:spPr>
        </p:pic>
        <p:pic>
          <p:nvPicPr>
            <p:cNvPr id="33" name="Image 32" descr="Une image contenant texte, diagramme, Police, ligne&#10;&#10;Le contenu généré par l’IA peut être incorrect.">
              <a:extLst>
                <a:ext uri="{FF2B5EF4-FFF2-40B4-BE49-F238E27FC236}">
                  <a16:creationId xmlns:a16="http://schemas.microsoft.com/office/drawing/2014/main" id="{D8541104-B69B-1318-FA98-0351C72027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82" t="4948" r="3040" b="2692"/>
            <a:stretch>
              <a:fillRect/>
            </a:stretch>
          </p:blipFill>
          <p:spPr>
            <a:xfrm>
              <a:off x="2658027" y="198757"/>
              <a:ext cx="1486162" cy="2299542"/>
            </a:xfrm>
            <a:prstGeom prst="rect">
              <a:avLst/>
            </a:prstGeom>
          </p:spPr>
        </p:pic>
        <p:pic>
          <p:nvPicPr>
            <p:cNvPr id="34" name="Image 33" descr="Une image contenant texte, diagramme, capture d’écran, ligne&#10;&#10;Le contenu généré par l’IA peut être incorrect.">
              <a:extLst>
                <a:ext uri="{FF2B5EF4-FFF2-40B4-BE49-F238E27FC236}">
                  <a16:creationId xmlns:a16="http://schemas.microsoft.com/office/drawing/2014/main" id="{4E64F540-E205-3510-DB0C-AF41E005A8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46" t="5082" r="3125" b="2559"/>
            <a:stretch>
              <a:fillRect/>
            </a:stretch>
          </p:blipFill>
          <p:spPr>
            <a:xfrm>
              <a:off x="4894021" y="188599"/>
              <a:ext cx="1486149" cy="2299516"/>
            </a:xfrm>
            <a:prstGeom prst="rect">
              <a:avLst/>
            </a:prstGeom>
          </p:spPr>
        </p:pic>
        <p:pic>
          <p:nvPicPr>
            <p:cNvPr id="35" name="Image 34" descr="Une image contenant texte, diagramme, Police, ligne&#10;&#10;Le contenu généré par l’IA peut être incorrect.">
              <a:extLst>
                <a:ext uri="{FF2B5EF4-FFF2-40B4-BE49-F238E27FC236}">
                  <a16:creationId xmlns:a16="http://schemas.microsoft.com/office/drawing/2014/main" id="{E498E3C9-E59E-6E20-8CAD-76801A3111B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11" t="4734" r="4212" b="2906"/>
            <a:stretch>
              <a:fillRect/>
            </a:stretch>
          </p:blipFill>
          <p:spPr>
            <a:xfrm>
              <a:off x="7130014" y="178437"/>
              <a:ext cx="1486146" cy="2299542"/>
            </a:xfrm>
            <a:prstGeom prst="rect">
              <a:avLst/>
            </a:prstGeom>
          </p:spPr>
        </p:pic>
        <p:pic>
          <p:nvPicPr>
            <p:cNvPr id="36" name="Image 35" descr="Une image contenant texte, diagramme, ligne, Plan&#10;&#10;Le contenu généré par l’IA peut être incorrect.">
              <a:extLst>
                <a:ext uri="{FF2B5EF4-FFF2-40B4-BE49-F238E27FC236}">
                  <a16:creationId xmlns:a16="http://schemas.microsoft.com/office/drawing/2014/main" id="{53D2E954-9B77-3A1A-364C-0C96CE91D00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84" t="4473" r="4738" b="2542"/>
            <a:stretch>
              <a:fillRect/>
            </a:stretch>
          </p:blipFill>
          <p:spPr>
            <a:xfrm>
              <a:off x="391553" y="2651762"/>
              <a:ext cx="1486162" cy="2495781"/>
            </a:xfrm>
            <a:prstGeom prst="rect">
              <a:avLst/>
            </a:prstGeom>
          </p:spPr>
        </p:pic>
        <p:pic>
          <p:nvPicPr>
            <p:cNvPr id="37" name="Image 36" descr="Une image contenant texte, diagramme, ligne, Plan&#10;&#10;Le contenu généré par l’IA peut être incorrect.">
              <a:extLst>
                <a:ext uri="{FF2B5EF4-FFF2-40B4-BE49-F238E27FC236}">
                  <a16:creationId xmlns:a16="http://schemas.microsoft.com/office/drawing/2014/main" id="{41E2BDB7-E91E-ED34-B865-9D7292A8828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51" t="4336" r="938" b="2631"/>
            <a:stretch>
              <a:fillRect/>
            </a:stretch>
          </p:blipFill>
          <p:spPr>
            <a:xfrm>
              <a:off x="7130020" y="2732539"/>
              <a:ext cx="1538911" cy="2427171"/>
            </a:xfrm>
            <a:prstGeom prst="rect">
              <a:avLst/>
            </a:prstGeom>
          </p:spPr>
        </p:pic>
        <p:pic>
          <p:nvPicPr>
            <p:cNvPr id="38" name="Image 37" descr="Une image contenant texte, diagramme, ligne, conception&#10;&#10;Le contenu généré par l’IA peut être incorrect.">
              <a:extLst>
                <a:ext uri="{FF2B5EF4-FFF2-40B4-BE49-F238E27FC236}">
                  <a16:creationId xmlns:a16="http://schemas.microsoft.com/office/drawing/2014/main" id="{BF5F56FA-37ED-8310-2638-1B59E6A874E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24" t="3570" r="1563"/>
            <a:stretch>
              <a:fillRect/>
            </a:stretch>
          </p:blipFill>
          <p:spPr>
            <a:xfrm>
              <a:off x="391553" y="5301683"/>
              <a:ext cx="1538944" cy="2495810"/>
            </a:xfrm>
            <a:prstGeom prst="rect">
              <a:avLst/>
            </a:prstGeom>
          </p:spPr>
        </p:pic>
        <p:pic>
          <p:nvPicPr>
            <p:cNvPr id="39" name="Image 38" descr="Une image contenant texte, diagramme, ligne, Plan&#10;&#10;Le contenu généré par l’IA peut être incorrect.">
              <a:extLst>
                <a:ext uri="{FF2B5EF4-FFF2-40B4-BE49-F238E27FC236}">
                  <a16:creationId xmlns:a16="http://schemas.microsoft.com/office/drawing/2014/main" id="{B3E21698-AC90-8A70-CEEF-731C0E4E8F6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62" t="4600" r="4762"/>
            <a:stretch>
              <a:fillRect/>
            </a:stretch>
          </p:blipFill>
          <p:spPr>
            <a:xfrm>
              <a:off x="2638859" y="5370359"/>
              <a:ext cx="1486129" cy="2427134"/>
            </a:xfrm>
            <a:prstGeom prst="rect">
              <a:avLst/>
            </a:prstGeom>
          </p:spPr>
        </p:pic>
      </p:grpSp>
      <p:sp>
        <p:nvSpPr>
          <p:cNvPr id="40" name="ZoneTexte 39">
            <a:extLst>
              <a:ext uri="{FF2B5EF4-FFF2-40B4-BE49-F238E27FC236}">
                <a16:creationId xmlns:a16="http://schemas.microsoft.com/office/drawing/2014/main" id="{D6AC3528-EE15-53A3-DCB2-11D736C40EB0}"/>
              </a:ext>
            </a:extLst>
          </p:cNvPr>
          <p:cNvSpPr txBox="1"/>
          <p:nvPr/>
        </p:nvSpPr>
        <p:spPr>
          <a:xfrm>
            <a:off x="5038826" y="3772125"/>
            <a:ext cx="2611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noProof="0" dirty="0">
                <a:latin typeface="Poppins" panose="00000500000000000000" pitchFamily="2" charset="0"/>
                <a:cs typeface="Poppins" panose="00000500000000000000" pitchFamily="2" charset="0"/>
              </a:rPr>
              <a:t>Not enough patients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86B7EAA9-D238-4A12-6EC3-AA65376AA385}"/>
              </a:ext>
            </a:extLst>
          </p:cNvPr>
          <p:cNvSpPr txBox="1"/>
          <p:nvPr/>
        </p:nvSpPr>
        <p:spPr>
          <a:xfrm>
            <a:off x="6281965" y="5565444"/>
            <a:ext cx="2611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noProof="0" dirty="0">
                <a:latin typeface="Poppins" panose="00000500000000000000" pitchFamily="2" charset="0"/>
                <a:cs typeface="Poppins" panose="00000500000000000000" pitchFamily="2" charset="0"/>
              </a:rPr>
              <a:t>Not enough patients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6D77BBF0-BB84-FF8C-C4AE-D65C5C489AFC}"/>
              </a:ext>
            </a:extLst>
          </p:cNvPr>
          <p:cNvSpPr txBox="1"/>
          <p:nvPr/>
        </p:nvSpPr>
        <p:spPr>
          <a:xfrm>
            <a:off x="1755674" y="2122374"/>
            <a:ext cx="676467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i="1" noProof="0" dirty="0">
                <a:latin typeface="Poppins SemiBold" panose="00000700000000000000" pitchFamily="2" charset="0"/>
                <a:cs typeface="Poppins SemiBold" panose="00000700000000000000" pitchFamily="2" charset="0"/>
              </a:rPr>
              <a:t>IFN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D7E85C32-E44B-8D8E-6119-8B6978CCEFC9}"/>
              </a:ext>
            </a:extLst>
          </p:cNvPr>
          <p:cNvSpPr txBox="1"/>
          <p:nvPr/>
        </p:nvSpPr>
        <p:spPr>
          <a:xfrm>
            <a:off x="1329210" y="3695181"/>
            <a:ext cx="104310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i="1" noProof="0" dirty="0" err="1">
                <a:latin typeface="Poppins SemiBold" panose="00000700000000000000" pitchFamily="2" charset="0"/>
                <a:cs typeface="Poppins SemiBold" panose="00000700000000000000" pitchFamily="2" charset="0"/>
              </a:rPr>
              <a:t>BRAFi</a:t>
            </a:r>
            <a:endParaRPr lang="en-US" sz="2400" i="1" noProof="0" dirty="0"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35E2AFDE-5623-BC2F-27C1-C0E50307AB5E}"/>
              </a:ext>
            </a:extLst>
          </p:cNvPr>
          <p:cNvSpPr txBox="1"/>
          <p:nvPr/>
        </p:nvSpPr>
        <p:spPr>
          <a:xfrm>
            <a:off x="1480780" y="5488500"/>
            <a:ext cx="910762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i="1" noProof="0" dirty="0">
                <a:latin typeface="Poppins SemiBold" panose="00000700000000000000" pitchFamily="2" charset="0"/>
                <a:cs typeface="Poppins SemiBold" panose="00000700000000000000" pitchFamily="2" charset="0"/>
              </a:rPr>
              <a:t>MEKi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ADEDDF6-B6BE-84D0-67A4-2EDD74D74192}"/>
              </a:ext>
            </a:extLst>
          </p:cNvPr>
          <p:cNvSpPr/>
          <p:nvPr/>
        </p:nvSpPr>
        <p:spPr>
          <a:xfrm>
            <a:off x="3239214" y="3234703"/>
            <a:ext cx="1081464" cy="1767214"/>
          </a:xfrm>
          <a:prstGeom prst="roundRect">
            <a:avLst>
              <a:gd name="adj" fmla="val 9864"/>
            </a:avLst>
          </a:prstGeom>
          <a:noFill/>
          <a:ln w="19050">
            <a:solidFill>
              <a:srgbClr val="66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53269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73E573-3466-51A4-01D8-CCEC1CE9DD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823E1411-0E82-C854-248A-3E9632108A1C}"/>
              </a:ext>
            </a:extLst>
          </p:cNvPr>
          <p:cNvSpPr txBox="1"/>
          <p:nvPr/>
        </p:nvSpPr>
        <p:spPr>
          <a:xfrm>
            <a:off x="219456" y="1107890"/>
            <a:ext cx="1172260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265113"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00B0F0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Patients </a:t>
            </a:r>
            <a:r>
              <a:rPr lang="en-US" sz="2600" b="1" u="sng" dirty="0">
                <a:solidFill>
                  <a:srgbClr val="00B0F0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with HM</a:t>
            </a:r>
            <a:r>
              <a:rPr lang="en-US" sz="2600" b="1" dirty="0">
                <a:solidFill>
                  <a:srgbClr val="00B0F0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 and CH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86D712C-12E4-0892-43A9-273516C1FA1C}"/>
              </a:ext>
            </a:extLst>
          </p:cNvPr>
          <p:cNvSpPr/>
          <p:nvPr/>
        </p:nvSpPr>
        <p:spPr>
          <a:xfrm>
            <a:off x="0" y="142037"/>
            <a:ext cx="12192000" cy="578932"/>
          </a:xfrm>
          <a:prstGeom prst="rect">
            <a:avLst/>
          </a:prstGeom>
          <a:solidFill>
            <a:srgbClr val="0063AF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>
                <a:latin typeface="Poppins" panose="00000500000000000000" pitchFamily="2" charset="0"/>
                <a:cs typeface="Poppins" panose="00000500000000000000" pitchFamily="2" charset="0"/>
              </a:rPr>
              <a:t>  Results – </a:t>
            </a:r>
            <a:r>
              <a:rPr lang="en-US" sz="3200" b="1" i="1" dirty="0">
                <a:latin typeface="Poppins" panose="00000500000000000000" pitchFamily="2" charset="0"/>
                <a:cs typeface="Poppins" panose="00000500000000000000" pitchFamily="2" charset="0"/>
              </a:rPr>
              <a:t>Evolution of VAF under treatment</a:t>
            </a:r>
            <a:endParaRPr lang="en-US" sz="1050" b="1" i="1" dirty="0">
              <a:solidFill>
                <a:srgbClr val="FFFF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32C7B2C2-3C55-01BD-FE06-0D0934AD35AB}"/>
              </a:ext>
            </a:extLst>
          </p:cNvPr>
          <p:cNvSpPr txBox="1"/>
          <p:nvPr/>
        </p:nvSpPr>
        <p:spPr>
          <a:xfrm>
            <a:off x="1755674" y="2122374"/>
            <a:ext cx="676467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i="1" noProof="0" dirty="0">
                <a:latin typeface="Poppins SemiBold" panose="00000700000000000000" pitchFamily="2" charset="0"/>
                <a:cs typeface="Poppins SemiBold" panose="00000700000000000000" pitchFamily="2" charset="0"/>
              </a:rPr>
              <a:t>IFN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80916A4A-F9B4-ABC2-5C19-E2548B18BF6E}"/>
              </a:ext>
            </a:extLst>
          </p:cNvPr>
          <p:cNvSpPr txBox="1"/>
          <p:nvPr/>
        </p:nvSpPr>
        <p:spPr>
          <a:xfrm>
            <a:off x="1329210" y="3695181"/>
            <a:ext cx="104310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i="1" noProof="0" dirty="0" err="1">
                <a:latin typeface="Poppins SemiBold" panose="00000700000000000000" pitchFamily="2" charset="0"/>
                <a:cs typeface="Poppins SemiBold" panose="00000700000000000000" pitchFamily="2" charset="0"/>
              </a:rPr>
              <a:t>BRAFi</a:t>
            </a:r>
            <a:endParaRPr lang="en-US" sz="2400" i="1" noProof="0" dirty="0"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3B44F231-FA41-4F32-AFF0-BA56690C3B11}"/>
              </a:ext>
            </a:extLst>
          </p:cNvPr>
          <p:cNvSpPr txBox="1"/>
          <p:nvPr/>
        </p:nvSpPr>
        <p:spPr>
          <a:xfrm>
            <a:off x="1480780" y="5488500"/>
            <a:ext cx="910762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i="1" noProof="0" dirty="0">
                <a:latin typeface="Poppins SemiBold" panose="00000700000000000000" pitchFamily="2" charset="0"/>
                <a:cs typeface="Poppins SemiBold" panose="00000700000000000000" pitchFamily="2" charset="0"/>
              </a:rPr>
              <a:t>MEKi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DC5CD1A-BD66-AFDC-2901-FF20726C64D2}"/>
              </a:ext>
            </a:extLst>
          </p:cNvPr>
          <p:cNvGrpSpPr>
            <a:grpSpLocks noChangeAspect="1"/>
          </p:cNvGrpSpPr>
          <p:nvPr/>
        </p:nvGrpSpPr>
        <p:grpSpPr>
          <a:xfrm>
            <a:off x="3269794" y="1502346"/>
            <a:ext cx="5652412" cy="5249594"/>
            <a:chOff x="394366" y="42910"/>
            <a:chExt cx="8298959" cy="7707534"/>
          </a:xfrm>
        </p:grpSpPr>
        <p:pic>
          <p:nvPicPr>
            <p:cNvPr id="24" name="Image 23" descr="Une image contenant texte, diagramme, ligne, Dessin technique&#10;&#10;Le contenu généré par l’IA peut être incorrect.">
              <a:extLst>
                <a:ext uri="{FF2B5EF4-FFF2-40B4-BE49-F238E27FC236}">
                  <a16:creationId xmlns:a16="http://schemas.microsoft.com/office/drawing/2014/main" id="{3B4D5D29-B962-3BCD-08C1-9206587150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30" t="4751" r="1562" b="2306"/>
            <a:stretch>
              <a:fillRect/>
            </a:stretch>
          </p:blipFill>
          <p:spPr>
            <a:xfrm>
              <a:off x="401168" y="224350"/>
              <a:ext cx="1538792" cy="2299542"/>
            </a:xfrm>
            <a:prstGeom prst="rect">
              <a:avLst/>
            </a:prstGeom>
          </p:spPr>
        </p:pic>
        <p:pic>
          <p:nvPicPr>
            <p:cNvPr id="25" name="Image 24" descr="Une image contenant texte, diagramme, ligne, conception&#10;&#10;Le contenu généré par l’IA peut être incorrect.">
              <a:extLst>
                <a:ext uri="{FF2B5EF4-FFF2-40B4-BE49-F238E27FC236}">
                  <a16:creationId xmlns:a16="http://schemas.microsoft.com/office/drawing/2014/main" id="{C2C29D03-E116-7FB7-E920-ACE7329788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61" t="4471" r="3207" b="2498"/>
            <a:stretch>
              <a:fillRect/>
            </a:stretch>
          </p:blipFill>
          <p:spPr>
            <a:xfrm>
              <a:off x="7150322" y="42910"/>
              <a:ext cx="1486146" cy="2445229"/>
            </a:xfrm>
            <a:prstGeom prst="rect">
              <a:avLst/>
            </a:prstGeom>
          </p:spPr>
        </p:pic>
        <p:pic>
          <p:nvPicPr>
            <p:cNvPr id="26" name="Image 25" descr="Une image contenant texte, diagramme, ligne, Police&#10;&#10;Le contenu généré par l’IA peut être incorrect.">
              <a:extLst>
                <a:ext uri="{FF2B5EF4-FFF2-40B4-BE49-F238E27FC236}">
                  <a16:creationId xmlns:a16="http://schemas.microsoft.com/office/drawing/2014/main" id="{DB1EA576-07C0-A65D-5B73-F6053D6A79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89" t="4454" r="3384" b="2786"/>
            <a:stretch>
              <a:fillRect/>
            </a:stretch>
          </p:blipFill>
          <p:spPr>
            <a:xfrm>
              <a:off x="7047186" y="2742431"/>
              <a:ext cx="1589012" cy="2427172"/>
            </a:xfrm>
            <a:prstGeom prst="rect">
              <a:avLst/>
            </a:prstGeom>
          </p:spPr>
        </p:pic>
        <p:pic>
          <p:nvPicPr>
            <p:cNvPr id="27" name="Image 26" descr="Une image contenant texte, diagramme, ligne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D2E77F51-A167-316F-48DA-9CD309D1765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09" t="3804" r="1239" b="2498"/>
            <a:stretch>
              <a:fillRect/>
            </a:stretch>
          </p:blipFill>
          <p:spPr>
            <a:xfrm>
              <a:off x="394366" y="5264652"/>
              <a:ext cx="1535434" cy="2453335"/>
            </a:xfrm>
            <a:prstGeom prst="rect">
              <a:avLst/>
            </a:prstGeom>
          </p:spPr>
        </p:pic>
        <p:pic>
          <p:nvPicPr>
            <p:cNvPr id="28" name="Image 27" descr="Une image contenant texte, diagramme, ligne, Plan&#10;&#10;Le contenu généré par l’IA peut être incorrect.">
              <a:extLst>
                <a:ext uri="{FF2B5EF4-FFF2-40B4-BE49-F238E27FC236}">
                  <a16:creationId xmlns:a16="http://schemas.microsoft.com/office/drawing/2014/main" id="{B77498C6-D5D1-5556-8DED-E186F16580F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94" t="3190" r="2644" b="2543"/>
            <a:stretch>
              <a:fillRect/>
            </a:stretch>
          </p:blipFill>
          <p:spPr>
            <a:xfrm>
              <a:off x="2595678" y="5224500"/>
              <a:ext cx="1550835" cy="2498567"/>
            </a:xfrm>
            <a:prstGeom prst="rect">
              <a:avLst/>
            </a:prstGeom>
          </p:spPr>
        </p:pic>
        <p:pic>
          <p:nvPicPr>
            <p:cNvPr id="29" name="Image 28" descr="Une image contenant texte, diagramme, capture d’écran, ligne&#10;&#10;Le contenu généré par l’IA peut être incorrect.">
              <a:extLst>
                <a:ext uri="{FF2B5EF4-FFF2-40B4-BE49-F238E27FC236}">
                  <a16:creationId xmlns:a16="http://schemas.microsoft.com/office/drawing/2014/main" id="{738A7B2A-E2D0-C5E5-9EBE-6EB8CD535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55" t="3904" r="465" b="2920"/>
            <a:stretch>
              <a:fillRect/>
            </a:stretch>
          </p:blipFill>
          <p:spPr>
            <a:xfrm>
              <a:off x="4894021" y="5265417"/>
              <a:ext cx="1538792" cy="2460395"/>
            </a:xfrm>
            <a:prstGeom prst="rect">
              <a:avLst/>
            </a:prstGeom>
          </p:spPr>
        </p:pic>
        <p:pic>
          <p:nvPicPr>
            <p:cNvPr id="30" name="Image 29" descr="Une image contenant texte, diagramme, capture d’écran, ligne&#10;&#10;Le contenu généré par l’IA peut être incorrect.">
              <a:extLst>
                <a:ext uri="{FF2B5EF4-FFF2-40B4-BE49-F238E27FC236}">
                  <a16:creationId xmlns:a16="http://schemas.microsoft.com/office/drawing/2014/main" id="{BC2D6C27-EB6B-06CA-E19F-587005C4A3E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15" t="3529" b="2268"/>
            <a:stretch>
              <a:fillRect/>
            </a:stretch>
          </p:blipFill>
          <p:spPr>
            <a:xfrm>
              <a:off x="7054806" y="5137552"/>
              <a:ext cx="1638519" cy="2612892"/>
            </a:xfrm>
            <a:prstGeom prst="rect">
              <a:avLst/>
            </a:prstGeom>
          </p:spPr>
        </p:pic>
      </p:grpSp>
      <p:sp>
        <p:nvSpPr>
          <p:cNvPr id="45" name="ZoneTexte 44">
            <a:extLst>
              <a:ext uri="{FF2B5EF4-FFF2-40B4-BE49-F238E27FC236}">
                <a16:creationId xmlns:a16="http://schemas.microsoft.com/office/drawing/2014/main" id="{3324D8D5-9A8B-6902-48F6-A02565B93316}"/>
              </a:ext>
            </a:extLst>
          </p:cNvPr>
          <p:cNvSpPr txBox="1"/>
          <p:nvPr/>
        </p:nvSpPr>
        <p:spPr>
          <a:xfrm>
            <a:off x="4376704" y="3741347"/>
            <a:ext cx="2611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noProof="0" dirty="0">
                <a:latin typeface="Poppins" panose="00000500000000000000" pitchFamily="2" charset="0"/>
                <a:cs typeface="Poppins" panose="00000500000000000000" pitchFamily="2" charset="0"/>
              </a:rPr>
              <a:t>Not enough patients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19675BAA-ECED-0CAC-F401-EB7447D4EE54}"/>
              </a:ext>
            </a:extLst>
          </p:cNvPr>
          <p:cNvSpPr txBox="1"/>
          <p:nvPr/>
        </p:nvSpPr>
        <p:spPr>
          <a:xfrm>
            <a:off x="4934609" y="2168540"/>
            <a:ext cx="2611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noProof="0" dirty="0">
                <a:latin typeface="Poppins" panose="00000500000000000000" pitchFamily="2" charset="0"/>
                <a:cs typeface="Poppins" panose="00000500000000000000" pitchFamily="2" charset="0"/>
              </a:rPr>
              <a:t>Not enough patients</a:t>
            </a:r>
          </a:p>
        </p:txBody>
      </p:sp>
    </p:spTree>
    <p:extLst>
      <p:ext uri="{BB962C8B-B14F-4D97-AF65-F5344CB8AC3E}">
        <p14:creationId xmlns:p14="http://schemas.microsoft.com/office/powerpoint/2010/main" val="40303901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6DAF0A70-A9DA-4D73-8925-2A37361EE26E}"/>
              </a:ext>
            </a:extLst>
          </p:cNvPr>
          <p:cNvSpPr txBox="1"/>
          <p:nvPr/>
        </p:nvSpPr>
        <p:spPr>
          <a:xfrm>
            <a:off x="219456" y="1107890"/>
            <a:ext cx="1174131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265113"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00B0F0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Comparison of VAF in bone marrow (BM) and tissue for 28 patients</a:t>
            </a:r>
            <a:endParaRPr lang="en-US" sz="2600" dirty="0">
              <a:solidFill>
                <a:srgbClr val="00B0F0"/>
              </a:solidFill>
              <a:latin typeface="Poppins" panose="00000500000000000000" pitchFamily="2" charset="0"/>
              <a:ea typeface="FreeSans" panose="020B0504020202020204" pitchFamily="34" charset="0"/>
              <a:cs typeface="Poppins" panose="00000500000000000000" pitchFamily="2" charset="0"/>
            </a:endParaRPr>
          </a:p>
          <a:p>
            <a:pPr marL="987425" lvl="0" indent="-274638">
              <a:buFont typeface="Arial Nova" panose="020B0504020202020204" pitchFamily="34" charset="0"/>
              <a:buChar char="–"/>
              <a:defRPr/>
            </a:pPr>
            <a:r>
              <a:rPr lang="en-US" sz="22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12 patients with HM &amp; 11 patients without HM (5 unknown)</a:t>
            </a:r>
          </a:p>
          <a:p>
            <a:pPr marL="987425" lvl="0" indent="-274638">
              <a:buFont typeface="Arial Nova" panose="020B0504020202020204" pitchFamily="34" charset="0"/>
              <a:buChar char="–"/>
              <a:defRPr/>
            </a:pPr>
            <a:r>
              <a:rPr lang="en-US" sz="22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111 variants in bone marrow &amp; 65 variants in tissue</a:t>
            </a:r>
          </a:p>
          <a:p>
            <a:pPr marL="1773237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Helvetica" pitchFamily="2" charset="0"/>
              <a:buChar char="»"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Same variants in BM and tissue: N=57</a:t>
            </a:r>
          </a:p>
          <a:p>
            <a:pPr marL="1773237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Helvetica" pitchFamily="2" charset="0"/>
              <a:buChar char="»"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CH in BM only: N=46</a:t>
            </a:r>
          </a:p>
          <a:p>
            <a:pPr marL="1773237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Helvetica" pitchFamily="2" charset="0"/>
              <a:buChar char="»"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CH in tissue only: N=8</a:t>
            </a:r>
          </a:p>
          <a:p>
            <a:pPr marL="1773237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Helvetica" pitchFamily="2" charset="0"/>
              <a:buChar char="»"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Lower VAF in tissue (except for </a:t>
            </a:r>
            <a:r>
              <a:rPr lang="en-US" sz="2000" i="1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CBL</a:t>
            </a:r>
            <a:r>
              <a:rPr lang="en-US" sz="20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D4F95C1-22B0-4EC8-AADE-5F7251DCFFA3}"/>
              </a:ext>
            </a:extLst>
          </p:cNvPr>
          <p:cNvSpPr/>
          <p:nvPr/>
        </p:nvSpPr>
        <p:spPr>
          <a:xfrm>
            <a:off x="0" y="142037"/>
            <a:ext cx="12192000" cy="578932"/>
          </a:xfrm>
          <a:prstGeom prst="rect">
            <a:avLst/>
          </a:prstGeom>
          <a:solidFill>
            <a:srgbClr val="0063AF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>
                <a:latin typeface="Poppins" panose="00000500000000000000" pitchFamily="2" charset="0"/>
                <a:cs typeface="Poppins" panose="00000500000000000000" pitchFamily="2" charset="0"/>
              </a:rPr>
              <a:t>  Results – </a:t>
            </a:r>
            <a:r>
              <a:rPr lang="en-US" sz="3200" b="1" i="1" dirty="0">
                <a:latin typeface="Poppins" panose="00000500000000000000" pitchFamily="2" charset="0"/>
                <a:cs typeface="Poppins" panose="00000500000000000000" pitchFamily="2" charset="0"/>
              </a:rPr>
              <a:t>CH in biopsy samples</a:t>
            </a:r>
            <a:endParaRPr lang="en-US" sz="1050" b="1" i="1" dirty="0">
              <a:solidFill>
                <a:srgbClr val="FFFF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20742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6DAF0A70-A9DA-4D73-8925-2A37361EE26E}"/>
              </a:ext>
            </a:extLst>
          </p:cNvPr>
          <p:cNvSpPr txBox="1"/>
          <p:nvPr/>
        </p:nvSpPr>
        <p:spPr>
          <a:xfrm>
            <a:off x="219456" y="1107890"/>
            <a:ext cx="11741316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265113"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00B0F0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Overall mortality rate: 35.1 % </a:t>
            </a:r>
            <a:r>
              <a:rPr lang="en-US" sz="2600" dirty="0">
                <a:solidFill>
                  <a:srgbClr val="00B0F0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(N=156/445)</a:t>
            </a:r>
          </a:p>
          <a:p>
            <a:pPr marL="987425" lvl="0" indent="-274638">
              <a:buFont typeface="Arial Nova" panose="020B0504020202020204" pitchFamily="34" charset="0"/>
              <a:buChar char="–"/>
              <a:defRPr/>
            </a:pPr>
            <a:r>
              <a:rPr lang="en-US" sz="22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Mean follow-up period: </a:t>
            </a:r>
            <a:r>
              <a:rPr lang="en-US" sz="2200" b="1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76.9 ± 64 months </a:t>
            </a:r>
            <a:r>
              <a:rPr lang="en-US" sz="22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(1-412 months)</a:t>
            </a:r>
          </a:p>
          <a:p>
            <a:pPr marL="987425" lvl="0" indent="-274638">
              <a:buFont typeface="Arial Nova" panose="020B0504020202020204" pitchFamily="34" charset="0"/>
              <a:buChar char="–"/>
              <a:defRPr/>
            </a:pPr>
            <a:r>
              <a:rPr lang="en-US" sz="22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Death occurring </a:t>
            </a:r>
            <a:r>
              <a:rPr lang="en-US" sz="2200" b="1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61.1 ± 57.7 months after ECD diagnosis</a:t>
            </a:r>
          </a:p>
          <a:p>
            <a:pPr marL="987425" lvl="0" indent="-274638">
              <a:buFont typeface="Arial Nova" panose="020B0504020202020204" pitchFamily="34" charset="0"/>
              <a:buChar char="–"/>
              <a:defRPr/>
            </a:pPr>
            <a:r>
              <a:rPr lang="en-US" sz="22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50.6</a:t>
            </a:r>
            <a:r>
              <a:rPr lang="en-US" sz="2200" dirty="0"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% (N=79/156) of d</a:t>
            </a:r>
            <a:r>
              <a:rPr lang="en-US" sz="22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eath related to ECD</a:t>
            </a:r>
          </a:p>
          <a:p>
            <a:pPr marL="357188" marR="0" lvl="0" indent="-2651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000" b="1" dirty="0">
              <a:solidFill>
                <a:srgbClr val="00B0F0"/>
              </a:solidFill>
              <a:latin typeface="Poppins" panose="00000500000000000000" pitchFamily="2" charset="0"/>
              <a:ea typeface="FreeSans" panose="020B0504020202020204" pitchFamily="34" charset="0"/>
              <a:cs typeface="Poppins" panose="00000500000000000000" pitchFamily="2" charset="0"/>
            </a:endParaRPr>
          </a:p>
          <a:p>
            <a:pPr marL="357188" indent="-265113">
              <a:buFont typeface="Arial" panose="020B0604020202020204" pitchFamily="34" charset="0"/>
              <a:buChar char="•"/>
              <a:defRPr/>
            </a:pPr>
            <a:r>
              <a:rPr lang="en-US" sz="2600" b="1" dirty="0">
                <a:solidFill>
                  <a:srgbClr val="00B0F0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Mortality risk factors in multivariate analysis</a:t>
            </a:r>
          </a:p>
          <a:p>
            <a:pPr marL="987425" marR="0" lvl="0" indent="-2746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 Nova" panose="020B0504020202020204" pitchFamily="34" charset="0"/>
              <a:buChar char="–"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“Advanced” age at onset of symptoms </a:t>
            </a:r>
            <a:r>
              <a:rPr kumimoji="0" lang="en-US" sz="2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(HR: 1.07, CI 95%: 1.04-1.09)</a:t>
            </a:r>
          </a:p>
          <a:p>
            <a:pPr marL="987425" lvl="0" indent="-274638">
              <a:buFont typeface="Arial Nova" panose="020B0504020202020204" pitchFamily="34" charset="0"/>
              <a:buChar char="–"/>
              <a:defRPr/>
            </a:pPr>
            <a:r>
              <a:rPr lang="en-US" sz="2200" b="1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CNS </a:t>
            </a:r>
            <a:r>
              <a:rPr lang="en-US" sz="22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involvement (HR: 2.33, CI 95%: 1.31-4.05)</a:t>
            </a:r>
          </a:p>
          <a:p>
            <a:pPr marL="987425" indent="-274638">
              <a:buFont typeface="Arial Nova" panose="020B0504020202020204" pitchFamily="34" charset="0"/>
              <a:buChar char="–"/>
              <a:defRPr/>
            </a:pPr>
            <a:r>
              <a:rPr lang="en-US" sz="2200" b="1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ILD/pleural</a:t>
            </a:r>
            <a:r>
              <a:rPr lang="en-US" sz="22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 involvement (HR: 1.94, CI 95%: 1.21-3.09)</a:t>
            </a:r>
          </a:p>
          <a:p>
            <a:pPr marL="987425" indent="-274638">
              <a:buFont typeface="Arial Nova" panose="020B0504020202020204" pitchFamily="34" charset="0"/>
              <a:buChar char="–"/>
              <a:defRPr/>
            </a:pPr>
            <a:r>
              <a:rPr lang="en-US" sz="22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Presence of </a:t>
            </a:r>
            <a:r>
              <a:rPr lang="en-US" sz="2200" b="1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CH</a:t>
            </a:r>
            <a:r>
              <a:rPr lang="en-US" sz="22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 (HR: 2.15, CI 95%: 1.14-4.33)</a:t>
            </a:r>
          </a:p>
          <a:p>
            <a:pPr marL="987425" indent="-274638">
              <a:buFont typeface="Arial Nova" panose="020B0504020202020204" pitchFamily="34" charset="0"/>
              <a:buChar char="–"/>
              <a:defRPr/>
            </a:pPr>
            <a:r>
              <a:rPr lang="en-US" sz="22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Presence of </a:t>
            </a:r>
            <a:r>
              <a:rPr lang="en-US" sz="2200" b="1" i="1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BRAF</a:t>
            </a:r>
            <a:r>
              <a:rPr lang="en-US" sz="2200" b="1" baseline="300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V600E</a:t>
            </a:r>
            <a:r>
              <a:rPr lang="en-US" sz="2200" baseline="300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 </a:t>
            </a:r>
            <a:r>
              <a:rPr lang="en-US" sz="22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variant (HR: 3.43, CI 95%: 1.74-6.95)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D4F95C1-22B0-4EC8-AADE-5F7251DCFFA3}"/>
              </a:ext>
            </a:extLst>
          </p:cNvPr>
          <p:cNvSpPr/>
          <p:nvPr/>
        </p:nvSpPr>
        <p:spPr>
          <a:xfrm>
            <a:off x="0" y="142037"/>
            <a:ext cx="12192000" cy="578932"/>
          </a:xfrm>
          <a:prstGeom prst="rect">
            <a:avLst/>
          </a:prstGeom>
          <a:solidFill>
            <a:srgbClr val="0063AF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>
                <a:latin typeface="Poppins" panose="00000500000000000000" pitchFamily="2" charset="0"/>
                <a:cs typeface="Poppins" panose="00000500000000000000" pitchFamily="2" charset="0"/>
              </a:rPr>
              <a:t>  Results – </a:t>
            </a:r>
            <a:r>
              <a:rPr lang="en-US" sz="3200" b="1" i="1" dirty="0">
                <a:latin typeface="Poppins" panose="00000500000000000000" pitchFamily="2" charset="0"/>
                <a:cs typeface="Poppins" panose="00000500000000000000" pitchFamily="2" charset="0"/>
              </a:rPr>
              <a:t>Mortality &amp; survival analysis</a:t>
            </a:r>
            <a:endParaRPr lang="en-US" sz="1050" b="1" i="1" dirty="0">
              <a:solidFill>
                <a:srgbClr val="FFFF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AC5E202-245F-53DF-7DFB-FE6F5FEC8FEC}"/>
              </a:ext>
            </a:extLst>
          </p:cNvPr>
          <p:cNvSpPr/>
          <p:nvPr/>
        </p:nvSpPr>
        <p:spPr>
          <a:xfrm>
            <a:off x="1229710" y="4216291"/>
            <a:ext cx="5969876" cy="399393"/>
          </a:xfrm>
          <a:prstGeom prst="roundRect">
            <a:avLst/>
          </a:prstGeom>
          <a:solidFill>
            <a:srgbClr val="66FF33">
              <a:alpha val="30196"/>
            </a:srgbClr>
          </a:solidFill>
          <a:ln w="19050">
            <a:solidFill>
              <a:srgbClr val="66FF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5359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C83956-467F-06BC-4DD6-3C10086D2C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FD1C25A9-6A29-FFA1-D7A1-3544906A186D}"/>
              </a:ext>
            </a:extLst>
          </p:cNvPr>
          <p:cNvSpPr txBox="1"/>
          <p:nvPr/>
        </p:nvSpPr>
        <p:spPr>
          <a:xfrm>
            <a:off x="219456" y="1107890"/>
            <a:ext cx="1172260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265113"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00B0F0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Survival analysis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471BA9B-9A14-A360-5A93-90B0DCF01BCC}"/>
              </a:ext>
            </a:extLst>
          </p:cNvPr>
          <p:cNvSpPr/>
          <p:nvPr/>
        </p:nvSpPr>
        <p:spPr>
          <a:xfrm>
            <a:off x="0" y="142037"/>
            <a:ext cx="12192000" cy="578932"/>
          </a:xfrm>
          <a:prstGeom prst="rect">
            <a:avLst/>
          </a:prstGeom>
          <a:solidFill>
            <a:srgbClr val="0063AF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>
                <a:latin typeface="Poppins" panose="00000500000000000000" pitchFamily="2" charset="0"/>
                <a:cs typeface="Poppins" panose="00000500000000000000" pitchFamily="2" charset="0"/>
              </a:rPr>
              <a:t>  Results – </a:t>
            </a:r>
            <a:r>
              <a:rPr lang="en-US" sz="3200" b="1" i="1" dirty="0">
                <a:latin typeface="Poppins" panose="00000500000000000000" pitchFamily="2" charset="0"/>
                <a:cs typeface="Poppins" panose="00000500000000000000" pitchFamily="2" charset="0"/>
              </a:rPr>
              <a:t>Mortality &amp; survival analysis</a:t>
            </a:r>
            <a:endParaRPr lang="en-US" sz="1050" b="1" i="1" dirty="0">
              <a:solidFill>
                <a:srgbClr val="FFFF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6F0E78D-6A7C-4657-A549-1DF58002A31F}"/>
              </a:ext>
            </a:extLst>
          </p:cNvPr>
          <p:cNvGrpSpPr/>
          <p:nvPr/>
        </p:nvGrpSpPr>
        <p:grpSpPr>
          <a:xfrm>
            <a:off x="219456" y="1619383"/>
            <a:ext cx="11848731" cy="5144554"/>
            <a:chOff x="395944" y="1631750"/>
            <a:chExt cx="11848731" cy="5144554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F797C06B-F32F-4E95-92FE-B4F6D6D162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1756" y="1631750"/>
              <a:ext cx="3280604" cy="2497378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85BF498-E561-478C-B3EE-A5C9B2E52F4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5944" y="4200014"/>
              <a:ext cx="3395006" cy="2576290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20FBFAA4-32A3-4C5D-834B-4D2DCAA473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95474" y="1987254"/>
              <a:ext cx="8049201" cy="4063812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13E73F4-12BA-1EB5-C46E-56A81C5C4292}"/>
                </a:ext>
              </a:extLst>
            </p:cNvPr>
            <p:cNvSpPr txBox="1"/>
            <p:nvPr/>
          </p:nvSpPr>
          <p:spPr>
            <a:xfrm>
              <a:off x="7515791" y="3907626"/>
              <a:ext cx="2949193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600" b="1" i="1" dirty="0">
                  <a:latin typeface="Poppins" panose="00000500000000000000" pitchFamily="2" charset="0"/>
                  <a:cs typeface="Poppins" panose="00000500000000000000" pitchFamily="2" charset="0"/>
                </a:rPr>
                <a:t>p</a:t>
              </a:r>
              <a:r>
                <a:rPr lang="fr-FR" sz="1600" b="1" dirty="0">
                  <a:latin typeface="Poppins" panose="00000500000000000000" pitchFamily="2" charset="0"/>
                  <a:cs typeface="Poppins" panose="00000500000000000000" pitchFamily="2" charset="0"/>
                </a:rPr>
                <a:t>=0.0057</a:t>
              </a:r>
            </a:p>
            <a:p>
              <a:r>
                <a:rPr lang="fr-FR" sz="1600" dirty="0">
                  <a:latin typeface="Poppins" panose="00000500000000000000" pitchFamily="2" charset="0"/>
                  <a:cs typeface="Poppins" panose="00000500000000000000" pitchFamily="2" charset="0"/>
                </a:rPr>
                <a:t>(HR: 2.45, CI95% 1.33-4.52)</a:t>
              </a: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373DDAEA-D1C3-F96C-CAD6-4216AC88B100}"/>
                </a:ext>
              </a:extLst>
            </p:cNvPr>
            <p:cNvSpPr/>
            <p:nvPr/>
          </p:nvSpPr>
          <p:spPr>
            <a:xfrm>
              <a:off x="7515792" y="3931237"/>
              <a:ext cx="2799784" cy="542114"/>
            </a:xfrm>
            <a:prstGeom prst="roundRect">
              <a:avLst/>
            </a:prstGeom>
            <a:solidFill>
              <a:srgbClr val="66FF33">
                <a:alpha val="30196"/>
              </a:srgbClr>
            </a:solidFill>
            <a:ln w="19050">
              <a:solidFill>
                <a:srgbClr val="66FF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5C819B62-D8EB-42EB-8E89-193DAE3ED701}"/>
              </a:ext>
            </a:extLst>
          </p:cNvPr>
          <p:cNvSpPr txBox="1"/>
          <p:nvPr/>
        </p:nvSpPr>
        <p:spPr>
          <a:xfrm>
            <a:off x="2627879" y="2529518"/>
            <a:ext cx="1105922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600" b="1" i="1" dirty="0">
                <a:latin typeface="Poppins" panose="00000500000000000000" pitchFamily="2" charset="0"/>
                <a:cs typeface="Poppins" panose="00000500000000000000" pitchFamily="2" charset="0"/>
              </a:rPr>
              <a:t>p</a:t>
            </a:r>
            <a:r>
              <a:rPr lang="fr-FR" sz="1600" b="1" dirty="0">
                <a:latin typeface="Poppins" panose="00000500000000000000" pitchFamily="2" charset="0"/>
                <a:cs typeface="Poppins" panose="00000500000000000000" pitchFamily="2" charset="0"/>
              </a:rPr>
              <a:t>&lt;0.0001</a:t>
            </a:r>
            <a:endParaRPr lang="fr-FR" sz="16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48AB619-F5E7-4AC1-A098-834691164F49}"/>
              </a:ext>
            </a:extLst>
          </p:cNvPr>
          <p:cNvSpPr txBox="1"/>
          <p:nvPr/>
        </p:nvSpPr>
        <p:spPr>
          <a:xfrm>
            <a:off x="2627878" y="5474804"/>
            <a:ext cx="1391107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600" b="1" i="1" dirty="0">
                <a:latin typeface="Poppins" panose="00000500000000000000" pitchFamily="2" charset="0"/>
                <a:cs typeface="Poppins" panose="00000500000000000000" pitchFamily="2" charset="0"/>
              </a:rPr>
              <a:t>p</a:t>
            </a:r>
            <a:r>
              <a:rPr lang="fr-FR" sz="1600" b="1" dirty="0">
                <a:latin typeface="Poppins" panose="00000500000000000000" pitchFamily="2" charset="0"/>
                <a:cs typeface="Poppins" panose="00000500000000000000" pitchFamily="2" charset="0"/>
              </a:rPr>
              <a:t>=0.3570</a:t>
            </a:r>
            <a:endParaRPr lang="fr-FR" sz="16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619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C0AF5EB-03DC-4C20-8D36-F22B09FAFA89}"/>
              </a:ext>
            </a:extLst>
          </p:cNvPr>
          <p:cNvSpPr/>
          <p:nvPr/>
        </p:nvSpPr>
        <p:spPr>
          <a:xfrm>
            <a:off x="0" y="142037"/>
            <a:ext cx="12192000" cy="578932"/>
          </a:xfrm>
          <a:prstGeom prst="rect">
            <a:avLst/>
          </a:prstGeom>
          <a:solidFill>
            <a:srgbClr val="0063AF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3200" b="1" dirty="0">
                <a:latin typeface="Poppins" panose="00000500000000000000" pitchFamily="2" charset="0"/>
                <a:cs typeface="Poppins" panose="00000500000000000000" pitchFamily="2" charset="0"/>
              </a:rPr>
              <a:t>  Discussion</a:t>
            </a:r>
            <a:endParaRPr lang="fr-FR" sz="1050" b="1" i="1" dirty="0">
              <a:solidFill>
                <a:srgbClr val="FFFF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DAF0A70-A9DA-4D73-8925-2A37361EE26E}"/>
              </a:ext>
            </a:extLst>
          </p:cNvPr>
          <p:cNvSpPr txBox="1"/>
          <p:nvPr/>
        </p:nvSpPr>
        <p:spPr>
          <a:xfrm>
            <a:off x="219456" y="1107890"/>
            <a:ext cx="11722608" cy="4965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265113"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00B0F0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A prognostic impact for CH in ECD</a:t>
            </a:r>
          </a:p>
          <a:p>
            <a:pPr marL="987425" lvl="0" indent="-274638">
              <a:buFont typeface="Arial Nova" panose="020B0504020202020204" pitchFamily="34" charset="0"/>
              <a:buChar char="–"/>
              <a:defRPr/>
            </a:pPr>
            <a:r>
              <a:rPr lang="en-US" sz="22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CH associated with </a:t>
            </a:r>
            <a:r>
              <a:rPr lang="en-US" sz="2200" b="1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cardiovascular burden</a:t>
            </a:r>
            <a:r>
              <a:rPr lang="en-US" sz="2200" b="1" baseline="30000" dirty="0">
                <a:solidFill>
                  <a:srgbClr val="FF0000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1</a:t>
            </a:r>
          </a:p>
          <a:p>
            <a:pPr marL="987425" lvl="0" indent="-274638">
              <a:buFont typeface="Arial Nova" panose="020B0504020202020204" pitchFamily="34" charset="0"/>
              <a:buChar char="–"/>
              <a:defRPr/>
            </a:pPr>
            <a:r>
              <a:rPr lang="en-US" sz="22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CH as an independent </a:t>
            </a:r>
            <a:r>
              <a:rPr lang="en-US" sz="2200" b="1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mortality risk factor</a:t>
            </a:r>
          </a:p>
          <a:p>
            <a:pPr marL="987425" lvl="0" indent="-274638">
              <a:buFont typeface="Arial Nova" panose="020B0504020202020204" pitchFamily="34" charset="0"/>
              <a:buChar char="–"/>
              <a:defRPr/>
            </a:pPr>
            <a:r>
              <a:rPr lang="en-US" sz="22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CH as a </a:t>
            </a:r>
            <a:r>
              <a:rPr lang="en-US" sz="2200" b="1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first hit before </a:t>
            </a:r>
            <a:r>
              <a:rPr lang="en-US" sz="2200" b="1" i="1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BRAF</a:t>
            </a:r>
            <a:r>
              <a:rPr lang="en-US" sz="2200" b="1" baseline="300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V600E</a:t>
            </a:r>
            <a:r>
              <a:rPr lang="en-US" sz="2200" b="1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 or </a:t>
            </a:r>
            <a:r>
              <a:rPr lang="en-US" sz="2200" b="1" i="1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MAP2K1</a:t>
            </a:r>
            <a:r>
              <a:rPr lang="en-US" sz="2200" b="1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 variant</a:t>
            </a:r>
            <a:r>
              <a:rPr lang="en-US" sz="2200" b="1" baseline="30000" dirty="0">
                <a:solidFill>
                  <a:srgbClr val="FF0000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2</a:t>
            </a:r>
          </a:p>
          <a:p>
            <a:pPr marL="987425" lvl="0" indent="-274638">
              <a:buFont typeface="Arial Nova" panose="020B0504020202020204" pitchFamily="34" charset="0"/>
              <a:buChar char="–"/>
              <a:defRPr/>
            </a:pPr>
            <a:r>
              <a:rPr lang="en-US" sz="22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Higher risk of HM: how to follow patients? Which ones?</a:t>
            </a:r>
          </a:p>
          <a:p>
            <a:pPr marL="987425" lvl="0" indent="-274638">
              <a:buFont typeface="Arial Nova" panose="020B0504020202020204" pitchFamily="34" charset="0"/>
              <a:buChar char="–"/>
              <a:defRPr/>
            </a:pPr>
            <a:endParaRPr lang="en-US" sz="2200" b="1" baseline="30000" dirty="0">
              <a:solidFill>
                <a:prstClr val="black"/>
              </a:solidFill>
              <a:latin typeface="Poppins" panose="00000500000000000000" pitchFamily="2" charset="0"/>
              <a:ea typeface="FreeSans" panose="020B0504020202020204" pitchFamily="34" charset="0"/>
              <a:cs typeface="Poppins" panose="00000500000000000000" pitchFamily="2" charset="0"/>
            </a:endParaRPr>
          </a:p>
          <a:p>
            <a:pPr marL="357188" marR="0" lvl="0" indent="-2651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No clear influence of (targeted) therapies of VAF</a:t>
            </a:r>
          </a:p>
          <a:p>
            <a:pPr marL="987425" marR="0" lvl="0" indent="-2746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 Nova" panose="020B0504020202020204" pitchFamily="34" charset="0"/>
              <a:buChar char="–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Lack of power (many missing data)…</a:t>
            </a:r>
          </a:p>
          <a:p>
            <a:pPr marL="987425" marR="0" lvl="0" indent="-2746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 Nova" panose="020B0504020202020204" pitchFamily="34" charset="0"/>
              <a:buChar char="–"/>
              <a:tabLst/>
              <a:defRPr/>
            </a:pPr>
            <a:r>
              <a:rPr lang="en-US" sz="22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… except from IFN (reduction of mortality, reduction of CH)</a:t>
            </a:r>
          </a:p>
          <a:p>
            <a:pPr marL="987425" marR="0" lvl="0" indent="-2746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 Nova" panose="020B0504020202020204" pitchFamily="34" charset="0"/>
              <a:buChar char="–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FreeSans" panose="020B0504020202020204" pitchFamily="34" charset="0"/>
              <a:cs typeface="Poppins" panose="00000500000000000000" pitchFamily="2" charset="0"/>
            </a:endParaRPr>
          </a:p>
          <a:p>
            <a:pPr marL="357188" marR="0" lvl="0" indent="-2651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Contribution to fibrosis and inflammation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  <a:sym typeface="Wingdings" panose="05000000000000000000" pitchFamily="2" charset="2"/>
              </a:rPr>
              <a:t>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 organ damage</a:t>
            </a:r>
          </a:p>
          <a:p>
            <a:pPr marL="987425" marR="0" lvl="0" indent="-2746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 Nova" panose="020B0504020202020204" pitchFamily="34" charset="0"/>
              <a:buChar char="–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FreeSans" panose="020B0504020202020204" pitchFamily="34" charset="0"/>
              <a:cs typeface="Poppins" panose="00000500000000000000" pitchFamily="2" charset="0"/>
            </a:endParaRPr>
          </a:p>
          <a:p>
            <a:pPr marL="357188" marR="0" lvl="0" indent="-2651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BRAFi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 and oncogenic risk</a:t>
            </a:r>
          </a:p>
          <a:p>
            <a:pPr marL="987425" marR="0" lvl="0" indent="-2746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 Nova" panose="020B0504020202020204" pitchFamily="34" charset="0"/>
              <a:buChar char="–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FreeSans" panose="020B0504020202020204" pitchFamily="34" charset="0"/>
              <a:cs typeface="Poppins" panose="00000500000000000000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FC83A3D-1147-D753-B6A6-F3F6FA58A886}"/>
              </a:ext>
            </a:extLst>
          </p:cNvPr>
          <p:cNvSpPr txBox="1"/>
          <p:nvPr/>
        </p:nvSpPr>
        <p:spPr>
          <a:xfrm>
            <a:off x="7801618" y="1661298"/>
            <a:ext cx="4140446" cy="400110"/>
          </a:xfrm>
          <a:prstGeom prst="rect">
            <a:avLst/>
          </a:prstGeom>
          <a:noFill/>
          <a:ln>
            <a:solidFill>
              <a:srgbClr val="E7872B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b="1" noProof="0" dirty="0">
                <a:solidFill>
                  <a:srgbClr val="E7872B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Later onset </a:t>
            </a:r>
            <a:r>
              <a:rPr lang="en-US" sz="2000" b="1" noProof="0" dirty="0">
                <a:solidFill>
                  <a:srgbClr val="E7872B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  <a:sym typeface="Wingdings" panose="05000000000000000000" pitchFamily="2" charset="2"/>
              </a:rPr>
              <a:t></a:t>
            </a:r>
            <a:r>
              <a:rPr lang="en-US" sz="2000" b="1" noProof="0" dirty="0">
                <a:solidFill>
                  <a:srgbClr val="E7872B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 CH </a:t>
            </a:r>
            <a:r>
              <a:rPr lang="en-US" sz="2000" b="1" dirty="0">
                <a:solidFill>
                  <a:srgbClr val="E7872B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  <a:sym typeface="Wingdings" panose="05000000000000000000" pitchFamily="2" charset="2"/>
              </a:rPr>
              <a:t></a:t>
            </a:r>
            <a:r>
              <a:rPr lang="en-US" sz="2000" b="1" noProof="0" dirty="0">
                <a:solidFill>
                  <a:srgbClr val="E7872B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 mortality ? </a:t>
            </a:r>
            <a:endParaRPr lang="en-US" sz="2000" b="1" noProof="0" dirty="0">
              <a:solidFill>
                <a:srgbClr val="E7872B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4D7130-3A76-4C28-8E20-2A3B1BEED9E2}"/>
              </a:ext>
            </a:extLst>
          </p:cNvPr>
          <p:cNvSpPr/>
          <p:nvPr/>
        </p:nvSpPr>
        <p:spPr>
          <a:xfrm>
            <a:off x="0" y="6364225"/>
            <a:ext cx="12192001" cy="493775"/>
          </a:xfrm>
          <a:prstGeom prst="rect">
            <a:avLst/>
          </a:prstGeom>
        </p:spPr>
        <p:txBody>
          <a:bodyPr wrap="square" rIns="108000" bIns="108000">
            <a:spAutoFit/>
          </a:bodyPr>
          <a:lstStyle/>
          <a:p>
            <a:pPr algn="r"/>
            <a:r>
              <a:rPr lang="fr-FR" sz="1100" b="1" i="0" u="none" strike="noStrike" baseline="30000" dirty="0">
                <a:solidFill>
                  <a:srgbClr val="FF0000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1</a:t>
            </a:r>
            <a:r>
              <a:rPr lang="fr-FR" sz="1100" b="0" i="0" u="none" strike="noStrike" dirty="0">
                <a:latin typeface="Poppins ExtraLight" panose="00000300000000000000" pitchFamily="2" charset="0"/>
                <a:ea typeface="FreeSans" panose="020B0504020202020204" pitchFamily="34" charset="0"/>
                <a:cs typeface="Poppins ExtraLight" panose="00000300000000000000" pitchFamily="2" charset="0"/>
              </a:rPr>
              <a:t>Jaiswal S, </a:t>
            </a:r>
            <a:r>
              <a:rPr lang="fr-FR" sz="1100" b="0" i="0" u="none" strike="noStrike" dirty="0" err="1">
                <a:latin typeface="Poppins ExtraLight" panose="00000300000000000000" pitchFamily="2" charset="0"/>
                <a:ea typeface="FreeSans" panose="020B0504020202020204" pitchFamily="34" charset="0"/>
                <a:cs typeface="Poppins ExtraLight" panose="00000300000000000000" pitchFamily="2" charset="0"/>
              </a:rPr>
              <a:t>Natarajan</a:t>
            </a:r>
            <a:r>
              <a:rPr lang="fr-FR" sz="1100" b="0" i="0" u="none" strike="noStrike" dirty="0">
                <a:latin typeface="Poppins ExtraLight" panose="00000300000000000000" pitchFamily="2" charset="0"/>
                <a:ea typeface="FreeSans" panose="020B0504020202020204" pitchFamily="34" charset="0"/>
                <a:cs typeface="Poppins ExtraLight" panose="00000300000000000000" pitchFamily="2" charset="0"/>
              </a:rPr>
              <a:t> P, Silver AJ and al. </a:t>
            </a:r>
            <a:r>
              <a:rPr lang="fr-FR" sz="1100" b="0" i="1" u="none" strike="noStrike" dirty="0">
                <a:latin typeface="Poppins ExtraLight" panose="00000300000000000000" pitchFamily="2" charset="0"/>
                <a:ea typeface="FreeSans" panose="020B0504020202020204" pitchFamily="34" charset="0"/>
                <a:cs typeface="Poppins ExtraLight" panose="00000300000000000000" pitchFamily="2" charset="0"/>
              </a:rPr>
              <a:t>N </a:t>
            </a:r>
            <a:r>
              <a:rPr lang="fr-FR" sz="1100" b="0" i="1" u="none" strike="noStrike" dirty="0" err="1">
                <a:latin typeface="Poppins ExtraLight" panose="00000300000000000000" pitchFamily="2" charset="0"/>
                <a:ea typeface="FreeSans" panose="020B0504020202020204" pitchFamily="34" charset="0"/>
                <a:cs typeface="Poppins ExtraLight" panose="00000300000000000000" pitchFamily="2" charset="0"/>
              </a:rPr>
              <a:t>Engl</a:t>
            </a:r>
            <a:r>
              <a:rPr lang="fr-FR" sz="1100" b="0" i="1" u="none" strike="noStrike" dirty="0">
                <a:latin typeface="Poppins ExtraLight" panose="00000300000000000000" pitchFamily="2" charset="0"/>
                <a:ea typeface="FreeSans" panose="020B0504020202020204" pitchFamily="34" charset="0"/>
                <a:cs typeface="Poppins ExtraLight" panose="00000300000000000000" pitchFamily="2" charset="0"/>
              </a:rPr>
              <a:t> J Med</a:t>
            </a:r>
            <a:r>
              <a:rPr lang="fr-FR" sz="1100" b="0" i="0" u="none" strike="noStrike" dirty="0">
                <a:latin typeface="Poppins ExtraLight" panose="00000300000000000000" pitchFamily="2" charset="0"/>
                <a:ea typeface="FreeSans" panose="020B0504020202020204" pitchFamily="34" charset="0"/>
                <a:cs typeface="Poppins ExtraLight" panose="00000300000000000000" pitchFamily="2" charset="0"/>
              </a:rPr>
              <a:t>. 2017;377(2):111-121</a:t>
            </a:r>
            <a:endParaRPr lang="fr-FR" sz="1100" b="1" baseline="30000" dirty="0">
              <a:solidFill>
                <a:srgbClr val="FF0000"/>
              </a:solidFill>
              <a:latin typeface="Poppins" panose="00000500000000000000" pitchFamily="2" charset="0"/>
              <a:ea typeface="FreeSans" panose="020B0504020202020204" pitchFamily="34" charset="0"/>
              <a:cs typeface="Poppins" panose="00000500000000000000" pitchFamily="2" charset="0"/>
            </a:endParaRPr>
          </a:p>
          <a:p>
            <a:pPr algn="r"/>
            <a:r>
              <a:rPr lang="fr-FR" sz="1100" b="1" baseline="30000" dirty="0">
                <a:solidFill>
                  <a:srgbClr val="FF0000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2</a:t>
            </a:r>
            <a:r>
              <a:rPr lang="fr-FR" sz="1100" dirty="0">
                <a:latin typeface="Poppins ExtraLight" panose="00000300000000000000" pitchFamily="2" charset="0"/>
                <a:ea typeface="FreeSans" panose="020B0504020202020204" pitchFamily="34" charset="0"/>
                <a:cs typeface="Poppins ExtraLight" panose="00000300000000000000" pitchFamily="2" charset="0"/>
              </a:rPr>
              <a:t>Durham BH, Roos-Weil D, Baillou C and al. </a:t>
            </a:r>
            <a:r>
              <a:rPr lang="fr-FR" sz="1100" i="1" dirty="0">
                <a:latin typeface="Poppins ExtraLight" panose="00000300000000000000" pitchFamily="2" charset="0"/>
                <a:ea typeface="FreeSans" panose="020B0504020202020204" pitchFamily="34" charset="0"/>
                <a:cs typeface="Poppins ExtraLight" panose="00000300000000000000" pitchFamily="2" charset="0"/>
              </a:rPr>
              <a:t>Blood</a:t>
            </a:r>
            <a:r>
              <a:rPr lang="fr-FR" sz="1100" dirty="0">
                <a:latin typeface="Poppins ExtraLight" panose="00000300000000000000" pitchFamily="2" charset="0"/>
                <a:ea typeface="FreeSans" panose="020B0504020202020204" pitchFamily="34" charset="0"/>
                <a:cs typeface="Poppins ExtraLight" panose="00000300000000000000" pitchFamily="2" charset="0"/>
              </a:rPr>
              <a:t>. 2017 </a:t>
            </a:r>
            <a:r>
              <a:rPr lang="fr-FR" sz="1100" dirty="0" err="1">
                <a:latin typeface="Poppins ExtraLight" panose="00000300000000000000" pitchFamily="2" charset="0"/>
                <a:ea typeface="FreeSans" panose="020B0504020202020204" pitchFamily="34" charset="0"/>
                <a:cs typeface="Poppins ExtraLight" panose="00000300000000000000" pitchFamily="2" charset="0"/>
              </a:rPr>
              <a:t>Jul</a:t>
            </a:r>
            <a:r>
              <a:rPr lang="fr-FR" sz="1100" dirty="0">
                <a:latin typeface="Poppins ExtraLight" panose="00000300000000000000" pitchFamily="2" charset="0"/>
                <a:ea typeface="FreeSans" panose="020B0504020202020204" pitchFamily="34" charset="0"/>
                <a:cs typeface="Poppins ExtraLight" panose="00000300000000000000" pitchFamily="2" charset="0"/>
              </a:rPr>
              <a:t> 13;130(2):176-80</a:t>
            </a:r>
          </a:p>
        </p:txBody>
      </p:sp>
    </p:spTree>
    <p:extLst>
      <p:ext uri="{BB962C8B-B14F-4D97-AF65-F5344CB8AC3E}">
        <p14:creationId xmlns:p14="http://schemas.microsoft.com/office/powerpoint/2010/main" val="1372220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88FA79-230E-809C-360E-CB5A2E994B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A9A9413-B7CC-CCF1-9CAC-585B6920715A}"/>
              </a:ext>
            </a:extLst>
          </p:cNvPr>
          <p:cNvSpPr/>
          <p:nvPr/>
        </p:nvSpPr>
        <p:spPr>
          <a:xfrm>
            <a:off x="0" y="142037"/>
            <a:ext cx="12192000" cy="578932"/>
          </a:xfrm>
          <a:prstGeom prst="rect">
            <a:avLst/>
          </a:prstGeom>
          <a:solidFill>
            <a:srgbClr val="0063AF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3200" b="1" dirty="0">
                <a:latin typeface="Poppins" panose="00000500000000000000" pitchFamily="2" charset="0"/>
                <a:cs typeface="Poppins" panose="00000500000000000000" pitchFamily="2" charset="0"/>
              </a:rPr>
              <a:t>  Discussion</a:t>
            </a:r>
            <a:endParaRPr lang="fr-FR" sz="1050" b="1" i="1" dirty="0">
              <a:solidFill>
                <a:srgbClr val="FFFF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58F7D06-3606-2878-9704-CE08ADBA38CB}"/>
              </a:ext>
            </a:extLst>
          </p:cNvPr>
          <p:cNvSpPr txBox="1"/>
          <p:nvPr/>
        </p:nvSpPr>
        <p:spPr>
          <a:xfrm>
            <a:off x="219456" y="1107890"/>
            <a:ext cx="11722608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265113"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00B0F0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Strengths</a:t>
            </a:r>
          </a:p>
          <a:p>
            <a:pPr marL="987425" lvl="0" indent="-274638">
              <a:buFont typeface="Arial Nova" panose="020B0504020202020204" pitchFamily="34" charset="0"/>
              <a:buChar char="–"/>
              <a:defRPr/>
            </a:pPr>
            <a:r>
              <a:rPr lang="en-US" sz="2200" b="1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High number of patients</a:t>
            </a:r>
            <a:r>
              <a:rPr lang="en-US" sz="22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 (&gt;30% of the worldwide cohort)</a:t>
            </a:r>
          </a:p>
          <a:p>
            <a:pPr marL="987425" lvl="0" indent="-274638">
              <a:buFont typeface="Arial Nova" panose="020B0504020202020204" pitchFamily="34" charset="0"/>
              <a:buChar char="–"/>
              <a:defRPr/>
            </a:pPr>
            <a:r>
              <a:rPr lang="en-US" sz="22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Long-term follow-up</a:t>
            </a:r>
          </a:p>
          <a:p>
            <a:pPr marL="987425" marR="0" lvl="0" indent="-2746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 Nova" panose="020B0504020202020204" pitchFamily="34" charset="0"/>
              <a:buChar char="–"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Translational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 research</a:t>
            </a:r>
          </a:p>
          <a:p>
            <a:pPr marL="987425" marR="0" lvl="0" indent="-2746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 Nova" panose="020B0504020202020204" pitchFamily="34" charset="0"/>
              <a:buChar char="–"/>
              <a:tabLst/>
              <a:defRPr/>
            </a:pPr>
            <a:r>
              <a:rPr lang="en-US" sz="22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High sensitivity to detect VAF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FreeSans" panose="020B0504020202020204" pitchFamily="34" charset="0"/>
              <a:cs typeface="Poppins" panose="00000500000000000000" pitchFamily="2" charset="0"/>
            </a:endParaRPr>
          </a:p>
          <a:p>
            <a:pPr marL="1773237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Helvetica" pitchFamily="2" charset="0"/>
              <a:buChar char="»"/>
              <a:tabLst/>
              <a:defRPr/>
            </a:pPr>
            <a:endParaRPr lang="en-US" sz="2000" dirty="0">
              <a:solidFill>
                <a:prstClr val="black"/>
              </a:solidFill>
              <a:latin typeface="Poppins" panose="00000500000000000000" pitchFamily="2" charset="0"/>
              <a:ea typeface="FreeSans" panose="020B0504020202020204" pitchFamily="34" charset="0"/>
              <a:cs typeface="Poppins" panose="00000500000000000000" pitchFamily="2" charset="0"/>
            </a:endParaRPr>
          </a:p>
          <a:p>
            <a:pPr marL="357188" marR="0" lvl="0" indent="-2651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Limits</a:t>
            </a:r>
          </a:p>
          <a:p>
            <a:pPr marL="987425" marR="0" lvl="0" indent="-2746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 Nova" panose="020B0504020202020204" pitchFamily="34" charset="0"/>
              <a:buChar char="–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Wide period of recruitment (different therapeutics)</a:t>
            </a:r>
          </a:p>
          <a:p>
            <a:pPr marL="987425" marR="0" lvl="0" indent="-2746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 Nova" panose="020B0504020202020204" pitchFamily="34" charset="0"/>
              <a:buChar char="–"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Bone marrow</a:t>
            </a:r>
            <a:r>
              <a:rPr lang="en-US" sz="2200" b="1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 aspiration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 not available for all patients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, invasiveness</a:t>
            </a:r>
          </a:p>
          <a:p>
            <a:pPr marL="987425" marR="0" lvl="0" indent="-2746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 Nova" panose="020B0504020202020204" pitchFamily="34" charset="0"/>
              <a:buChar char="–"/>
              <a:tabLst/>
              <a:defRPr/>
            </a:pPr>
            <a:r>
              <a:rPr lang="en-US" sz="2200" b="1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Lack of CH in the follow-up period, influence of treatments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FreeSans" panose="020B0504020202020204" pitchFamily="34" charset="0"/>
              <a:cs typeface="Poppins" panose="00000500000000000000" pitchFamily="2" charset="0"/>
            </a:endParaRPr>
          </a:p>
          <a:p>
            <a:pPr marL="987425" marR="0" lvl="0" indent="-2746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 Nova" panose="020B0504020202020204" pitchFamily="34" charset="0"/>
              <a:buChar char="–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No distinction between cancers under treatment and prior ones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7FD72DB-7188-BA54-E8A6-E12D6A919A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534" t="42857" r="59566" b="39143"/>
          <a:stretch/>
        </p:blipFill>
        <p:spPr>
          <a:xfrm>
            <a:off x="10787571" y="3568527"/>
            <a:ext cx="807721" cy="147496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4302BAC-575C-B5BF-2198-9B23BF119B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100" t="42857" r="50000" b="39143"/>
          <a:stretch/>
        </p:blipFill>
        <p:spPr>
          <a:xfrm>
            <a:off x="10787570" y="1517792"/>
            <a:ext cx="807721" cy="1474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4060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C0AF5EB-03DC-4C20-8D36-F22B09FAFA89}"/>
              </a:ext>
            </a:extLst>
          </p:cNvPr>
          <p:cNvSpPr/>
          <p:nvPr/>
        </p:nvSpPr>
        <p:spPr>
          <a:xfrm>
            <a:off x="0" y="142037"/>
            <a:ext cx="12192000" cy="578932"/>
          </a:xfrm>
          <a:prstGeom prst="rect">
            <a:avLst/>
          </a:prstGeom>
          <a:solidFill>
            <a:srgbClr val="0063AF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3200" b="1" dirty="0">
                <a:latin typeface="Poppins" panose="00000500000000000000" pitchFamily="2" charset="0"/>
                <a:cs typeface="Poppins" panose="00000500000000000000" pitchFamily="2" charset="0"/>
              </a:rPr>
              <a:t>  Conclusion</a:t>
            </a:r>
            <a:endParaRPr lang="fr-FR" sz="1050" b="1" i="1" dirty="0">
              <a:solidFill>
                <a:srgbClr val="FFFF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DAF0A70-A9DA-4D73-8925-2A37361EE26E}"/>
              </a:ext>
            </a:extLst>
          </p:cNvPr>
          <p:cNvSpPr txBox="1"/>
          <p:nvPr/>
        </p:nvSpPr>
        <p:spPr>
          <a:xfrm>
            <a:off x="219456" y="1107890"/>
            <a:ext cx="11722608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265113"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00B0F0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CH is </a:t>
            </a:r>
            <a:r>
              <a:rPr lang="en-US" sz="2600" b="1" u="sng" dirty="0">
                <a:solidFill>
                  <a:srgbClr val="00B0F0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frequent</a:t>
            </a:r>
            <a:r>
              <a:rPr lang="en-US" sz="2600" b="1" dirty="0">
                <a:solidFill>
                  <a:srgbClr val="00B0F0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 in ECD patients </a:t>
            </a:r>
            <a:r>
              <a:rPr lang="en-US" sz="2600" dirty="0">
                <a:solidFill>
                  <a:srgbClr val="00B0F0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(even without underlying HM)</a:t>
            </a:r>
          </a:p>
          <a:p>
            <a:pPr marL="357188" indent="-265113">
              <a:buFont typeface="Arial" panose="020B0604020202020204" pitchFamily="34" charset="0"/>
              <a:buChar char="•"/>
            </a:pPr>
            <a:endParaRPr lang="en-US" sz="2000" b="1" dirty="0">
              <a:solidFill>
                <a:srgbClr val="00B0F0"/>
              </a:solidFill>
              <a:latin typeface="Poppins" panose="00000500000000000000" pitchFamily="2" charset="0"/>
              <a:ea typeface="FreeSans" panose="020B0504020202020204" pitchFamily="34" charset="0"/>
              <a:cs typeface="Poppins" panose="00000500000000000000" pitchFamily="2" charset="0"/>
            </a:endParaRPr>
          </a:p>
          <a:p>
            <a:pPr marL="357188" indent="-265113"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00B0F0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Late onset of ECD is an independent risk factor of CH</a:t>
            </a:r>
          </a:p>
          <a:p>
            <a:pPr marL="357188" indent="-265113">
              <a:buFont typeface="Arial" panose="020B0604020202020204" pitchFamily="34" charset="0"/>
              <a:buChar char="•"/>
            </a:pPr>
            <a:endParaRPr lang="en-US" sz="2000" b="1" dirty="0">
              <a:solidFill>
                <a:srgbClr val="00B0F0"/>
              </a:solidFill>
              <a:latin typeface="Poppins" panose="00000500000000000000" pitchFamily="2" charset="0"/>
              <a:ea typeface="FreeSans" panose="020B0504020202020204" pitchFamily="34" charset="0"/>
              <a:cs typeface="Poppins" panose="00000500000000000000" pitchFamily="2" charset="0"/>
            </a:endParaRPr>
          </a:p>
          <a:p>
            <a:pPr marL="357188" indent="-265113"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00B0F0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CH has a </a:t>
            </a:r>
            <a:r>
              <a:rPr lang="en-US" sz="2600" b="1" u="sng" dirty="0">
                <a:solidFill>
                  <a:srgbClr val="00B0F0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prognostic value</a:t>
            </a:r>
          </a:p>
          <a:p>
            <a:pPr marL="987425" marR="0" lvl="0" indent="-2746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 Nova" panose="020B0504020202020204" pitchFamily="34" charset="0"/>
              <a:buChar char="–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Cardiovascular risk factors </a:t>
            </a:r>
          </a:p>
          <a:p>
            <a:pPr marL="987425" indent="-274638">
              <a:buFont typeface="Arial Nova" panose="020B0504020202020204" pitchFamily="34" charset="0"/>
              <a:buChar char="–"/>
              <a:defRPr/>
            </a:pPr>
            <a:r>
              <a:rPr lang="en-US" sz="22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Higher risk for HM to emerge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FreeSans" panose="020B0504020202020204" pitchFamily="34" charset="0"/>
              <a:cs typeface="Poppins" panose="00000500000000000000" pitchFamily="2" charset="0"/>
            </a:endParaRPr>
          </a:p>
          <a:p>
            <a:pPr marL="987425" marR="0" lvl="0" indent="-2746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 Nova" panose="020B0504020202020204" pitchFamily="34" charset="0"/>
              <a:buChar char="–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Increased mortality in patients without MH</a:t>
            </a:r>
          </a:p>
          <a:p>
            <a:pPr marL="987425" marR="0" lvl="0" indent="-2746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 Nova" panose="020B0504020202020204" pitchFamily="34" charset="0"/>
              <a:buChar char="–"/>
              <a:tabLst/>
              <a:defRPr/>
            </a:pPr>
            <a:r>
              <a:rPr lang="en-US" sz="2200" b="1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CH: independent mortality risk factor </a:t>
            </a:r>
            <a:r>
              <a:rPr lang="en-US" sz="22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(all cohort analysis)</a:t>
            </a:r>
            <a:endParaRPr kumimoji="0" lang="en-US" sz="2200" b="1" i="0" u="none" strike="noStrike" kern="1200" cap="none" spc="0" normalizeH="0" baseline="30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Poppins" panose="00000500000000000000" pitchFamily="2" charset="0"/>
              <a:ea typeface="FreeSans" panose="020B0504020202020204" pitchFamily="34" charset="0"/>
              <a:cs typeface="Poppins" panose="00000500000000000000" pitchFamily="2" charset="0"/>
            </a:endParaRPr>
          </a:p>
          <a:p>
            <a:pPr marL="357188" indent="-265113">
              <a:buFont typeface="Arial" panose="020B0604020202020204" pitchFamily="34" charset="0"/>
              <a:buChar char="•"/>
            </a:pPr>
            <a:endParaRPr lang="en-US" sz="2000" b="1" dirty="0">
              <a:solidFill>
                <a:srgbClr val="00B0F0"/>
              </a:solidFill>
              <a:latin typeface="Poppins" panose="00000500000000000000" pitchFamily="2" charset="0"/>
              <a:ea typeface="FreeSans" panose="020B0504020202020204" pitchFamily="34" charset="0"/>
              <a:cs typeface="Poppins" panose="00000500000000000000" pitchFamily="2" charset="0"/>
            </a:endParaRPr>
          </a:p>
          <a:p>
            <a:pPr marL="357188" indent="-265113">
              <a:buFont typeface="Arial" panose="020B0604020202020204" pitchFamily="34" charset="0"/>
              <a:buChar char="•"/>
            </a:pPr>
            <a:r>
              <a:rPr lang="en-US" sz="2600" b="1" u="sng" dirty="0">
                <a:solidFill>
                  <a:srgbClr val="00B0F0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No clear influence of treatments</a:t>
            </a:r>
            <a:r>
              <a:rPr lang="en-US" sz="2600" b="1" dirty="0">
                <a:solidFill>
                  <a:srgbClr val="00B0F0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 on CH but…</a:t>
            </a:r>
          </a:p>
          <a:p>
            <a:pPr marL="987425" marR="0" lvl="0" indent="-2746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 Nova" panose="020B0504020202020204" pitchFamily="34" charset="0"/>
              <a:buChar char="–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…tendency for VAF reduction with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BRAFi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 in patients without MH</a:t>
            </a:r>
          </a:p>
          <a:p>
            <a:pPr marL="987425" marR="0" lvl="0" indent="-2746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 Nova" panose="020B0504020202020204" pitchFamily="34" charset="0"/>
              <a:buChar char="–"/>
              <a:tabLst/>
              <a:defRPr/>
            </a:pPr>
            <a:r>
              <a:rPr lang="en-US" sz="2200" dirty="0">
                <a:solidFill>
                  <a:prstClr val="black"/>
                </a:solidFill>
                <a:latin typeface="Poppins" panose="00000500000000000000" pitchFamily="2" charset="0"/>
                <a:ea typeface="FreeSans" panose="020B0504020202020204" pitchFamily="34" charset="0"/>
                <a:cs typeface="Poppins" panose="00000500000000000000" pitchFamily="2" charset="0"/>
              </a:rPr>
              <a:t>… IFN may “protect” from CH in patient without MH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FreeSans" panose="020B0504020202020204" pitchFamily="34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2159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9BA4C893-25C6-49F8-98EF-113DAB449F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52" r="4252"/>
          <a:stretch/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BC0A77E-3F0D-4959-AD31-4EAD7C76A7F4}"/>
              </a:ext>
            </a:extLst>
          </p:cNvPr>
          <p:cNvSpPr txBox="1"/>
          <p:nvPr/>
        </p:nvSpPr>
        <p:spPr>
          <a:xfrm>
            <a:off x="1383009" y="4550966"/>
            <a:ext cx="94259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Thank you for your attention!</a:t>
            </a:r>
            <a:endParaRPr lang="en-US" sz="3600" i="1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72CB63A-C040-4B71-81C3-6657E3B310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0391" y="1452689"/>
            <a:ext cx="2035280" cy="203528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grpSp>
        <p:nvGrpSpPr>
          <p:cNvPr id="32" name="Groupe 31">
            <a:extLst>
              <a:ext uri="{FF2B5EF4-FFF2-40B4-BE49-F238E27FC236}">
                <a16:creationId xmlns:a16="http://schemas.microsoft.com/office/drawing/2014/main" id="{69D654D5-369F-4B1F-8931-D709EE4C33D3}"/>
              </a:ext>
            </a:extLst>
          </p:cNvPr>
          <p:cNvGrpSpPr/>
          <p:nvPr/>
        </p:nvGrpSpPr>
        <p:grpSpPr>
          <a:xfrm>
            <a:off x="145814" y="6109765"/>
            <a:ext cx="11900372" cy="652624"/>
            <a:chOff x="145814" y="121309"/>
            <a:chExt cx="11900372" cy="652624"/>
          </a:xfrm>
        </p:grpSpPr>
        <p:pic>
          <p:nvPicPr>
            <p:cNvPr id="33" name="Picture 2" descr="Nos actualités - IUC - Institut Universitaire de Cancérologie">
              <a:extLst>
                <a:ext uri="{FF2B5EF4-FFF2-40B4-BE49-F238E27FC236}">
                  <a16:creationId xmlns:a16="http://schemas.microsoft.com/office/drawing/2014/main" id="{240C4E72-65E7-4617-9E47-BFEAD05A7D3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35" t="10345" r="4329" b="11724"/>
            <a:stretch/>
          </p:blipFill>
          <p:spPr bwMode="auto">
            <a:xfrm>
              <a:off x="10481043" y="121309"/>
              <a:ext cx="1565143" cy="6526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4" descr="Hôpital Universitaire Pitié-Salpêtrière (Paris) Groupe hospitalier  AP-HP.Sorbonne Université | FHF">
              <a:extLst>
                <a:ext uri="{FF2B5EF4-FFF2-40B4-BE49-F238E27FC236}">
                  <a16:creationId xmlns:a16="http://schemas.microsoft.com/office/drawing/2014/main" id="{E181BD71-EFBE-438E-9A8B-8F06E19BA55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547" t="23061" r="10000" b="23030"/>
            <a:stretch/>
          </p:blipFill>
          <p:spPr bwMode="auto">
            <a:xfrm>
              <a:off x="145814" y="121646"/>
              <a:ext cx="2211254" cy="652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6" descr="Institut E3M – Pitié Salpêtrière | Institut E3M">
              <a:extLst>
                <a:ext uri="{FF2B5EF4-FFF2-40B4-BE49-F238E27FC236}">
                  <a16:creationId xmlns:a16="http://schemas.microsoft.com/office/drawing/2014/main" id="{42FE124C-D711-47E0-9D18-93D200E862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5216" y="121309"/>
              <a:ext cx="2204239" cy="646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B640020F-93FA-4F57-AEBE-FDB8390DC30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327686" y="121309"/>
              <a:ext cx="723829" cy="64662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7" name="Picture 6" descr="Logo maladies rares + dec linaisons - ve╠üctorise╠üs-03 - ORKiD, Filière de  santé des maladies rénales rares">
              <a:extLst>
                <a:ext uri="{FF2B5EF4-FFF2-40B4-BE49-F238E27FC236}">
                  <a16:creationId xmlns:a16="http://schemas.microsoft.com/office/drawing/2014/main" id="{DF1D7BE4-BC97-40A5-B5B4-F855461434A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169" t="35985" r="15589" b="19556"/>
            <a:stretch/>
          </p:blipFill>
          <p:spPr bwMode="auto">
            <a:xfrm>
              <a:off x="8171760" y="127313"/>
              <a:ext cx="1324109" cy="646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0" name="ZoneTexte 39">
            <a:extLst>
              <a:ext uri="{FF2B5EF4-FFF2-40B4-BE49-F238E27FC236}">
                <a16:creationId xmlns:a16="http://schemas.microsoft.com/office/drawing/2014/main" id="{D2DD0191-3738-4FBD-80F8-E094C362FD97}"/>
              </a:ext>
            </a:extLst>
          </p:cNvPr>
          <p:cNvSpPr txBox="1"/>
          <p:nvPr/>
        </p:nvSpPr>
        <p:spPr>
          <a:xfrm>
            <a:off x="103813" y="3852485"/>
            <a:ext cx="119843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Thanks to the medical team, nurses and patients </a:t>
            </a:r>
            <a:r>
              <a:rPr lang="en-US" sz="36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  <a:sym typeface="Wingdings" panose="05000000000000000000" pitchFamily="2" charset="2"/>
              </a:rPr>
              <a:t></a:t>
            </a:r>
            <a:endParaRPr lang="en-US" sz="2400" i="1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997D6AC-2CCC-48BB-9F7B-0127E086D09D}"/>
              </a:ext>
            </a:extLst>
          </p:cNvPr>
          <p:cNvSpPr txBox="1"/>
          <p:nvPr/>
        </p:nvSpPr>
        <p:spPr>
          <a:xfrm>
            <a:off x="3047998" y="5472677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u="sng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felicien.triboulet@aphp.fr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08B08907-4B95-40C7-9B7C-14A76AED9357}"/>
              </a:ext>
            </a:extLst>
          </p:cNvPr>
          <p:cNvGrpSpPr/>
          <p:nvPr/>
        </p:nvGrpSpPr>
        <p:grpSpPr>
          <a:xfrm>
            <a:off x="100869" y="51077"/>
            <a:ext cx="11990263" cy="1295551"/>
            <a:chOff x="55923" y="51077"/>
            <a:chExt cx="11990263" cy="129555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AAA15CD3-3213-4686-9B3B-F042894B952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85921" y="156147"/>
              <a:ext cx="1460265" cy="10854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BB197E81-9024-40BB-9D95-309441F2C4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861304" y="117169"/>
              <a:ext cx="2451697" cy="1163370"/>
            </a:xfrm>
            <a:prstGeom prst="rect">
              <a:avLst/>
            </a:prstGeom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15E1DF6C-B670-4F8B-897F-870DD71930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624394" y="181823"/>
              <a:ext cx="2963990" cy="1034061"/>
            </a:xfrm>
            <a:prstGeom prst="rect">
              <a:avLst/>
            </a:prstGeom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5CFDB33E-EC57-4F24-96D1-7B877A01A39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5923" y="51077"/>
              <a:ext cx="1295551" cy="12955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3171371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4FF780BC63824D8531A24244433FB7" ma:contentTypeVersion="18" ma:contentTypeDescription="Create a new document." ma:contentTypeScope="" ma:versionID="722470c33f68b32f93b9fdb3e682f6f9">
  <xsd:schema xmlns:xsd="http://www.w3.org/2001/XMLSchema" xmlns:xs="http://www.w3.org/2001/XMLSchema" xmlns:p="http://schemas.microsoft.com/office/2006/metadata/properties" xmlns:ns2="ab4e1aff-ca9b-482e-b103-5edf16d0868d" xmlns:ns3="b428c153-a3e5-4436-8cd3-bbed743e9f27" targetNamespace="http://schemas.microsoft.com/office/2006/metadata/properties" ma:root="true" ma:fieldsID="a5068b30f5fe29312d434b812d3003f0" ns2:_="" ns3:_="">
    <xsd:import namespace="ab4e1aff-ca9b-482e-b103-5edf16d0868d"/>
    <xsd:import namespace="b428c153-a3e5-4436-8cd3-bbed743e9f2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4e1aff-ca9b-482e-b103-5edf16d0868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50afc756-41f4-452f-81cc-3d01026f6da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28c153-a3e5-4436-8cd3-bbed743e9f27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e8e1285b-5ece-4f15-b32e-180393852ab1}" ma:internalName="TaxCatchAll" ma:showField="CatchAllData" ma:web="b428c153-a3e5-4436-8cd3-bbed743e9f2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428c153-a3e5-4436-8cd3-bbed743e9f27" xsi:nil="true"/>
    <lcf76f155ced4ddcb4097134ff3c332f xmlns="ab4e1aff-ca9b-482e-b103-5edf16d0868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FC2E16A-5D72-481C-9A9F-9B5AE318BF67}"/>
</file>

<file path=customXml/itemProps2.xml><?xml version="1.0" encoding="utf-8"?>
<ds:datastoreItem xmlns:ds="http://schemas.openxmlformats.org/officeDocument/2006/customXml" ds:itemID="{34946FB0-07B9-4641-A8C6-FA117E6DD078}"/>
</file>

<file path=customXml/itemProps3.xml><?xml version="1.0" encoding="utf-8"?>
<ds:datastoreItem xmlns:ds="http://schemas.openxmlformats.org/officeDocument/2006/customXml" ds:itemID="{B8C931F3-AC54-4C39-BBD2-BBA4E3E9F73F}"/>
</file>

<file path=docProps/app.xml><?xml version="1.0" encoding="utf-8"?>
<Properties xmlns="http://schemas.openxmlformats.org/officeDocument/2006/extended-properties" xmlns:vt="http://schemas.openxmlformats.org/officeDocument/2006/docPropsVTypes">
  <TotalTime>9284</TotalTime>
  <Words>2144</Words>
  <Application>Microsoft Office PowerPoint</Application>
  <PresentationFormat>Widescreen</PresentationFormat>
  <Paragraphs>359</Paragraphs>
  <Slides>20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1" baseType="lpstr">
      <vt:lpstr>Poppins</vt:lpstr>
      <vt:lpstr>Arial</vt:lpstr>
      <vt:lpstr>Poppins SemiBold</vt:lpstr>
      <vt:lpstr>Calibri</vt:lpstr>
      <vt:lpstr>Helvetica</vt:lpstr>
      <vt:lpstr>Poppins ExtraLight</vt:lpstr>
      <vt:lpstr>Calibri Light</vt:lpstr>
      <vt:lpstr>Acumin Pro</vt:lpstr>
      <vt:lpstr>Arial Nova</vt:lpstr>
      <vt:lpstr>Noto Sans</vt:lpstr>
      <vt:lpstr>Thème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TRIBOULET Felicien</dc:creator>
  <cp:lastModifiedBy>Kathleen Brewer</cp:lastModifiedBy>
  <cp:revision>317</cp:revision>
  <dcterms:created xsi:type="dcterms:W3CDTF">2025-08-15T17:34:15Z</dcterms:created>
  <dcterms:modified xsi:type="dcterms:W3CDTF">2026-04-27T20:03:52Z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0x010100624FF780BC63824D8531A24244433FB7</vt:lpwstr>
  </property>
  <property fmtid="{D5CDD505-2E9C-101B-9397-08002B2CF9AE}" pid="3" name="Order">
    <vt:r8>935800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TriggerFlowInfo">
    <vt:lpwstr/>
  </property>
  <property fmtid="{D5CDD505-2E9C-101B-9397-08002B2CF9AE}" pid="7" name="_SourceUrl">
    <vt:lpwstr/>
  </property>
  <property fmtid="{D5CDD505-2E9C-101B-9397-08002B2CF9AE}" pid="8" name="_SharedFileIndex">
    <vt:lpwstr/>
  </property>
  <property fmtid="{D5CDD505-2E9C-101B-9397-08002B2CF9AE}" pid="9" name="ComplianceAssetId">
    <vt:lpwstr/>
  </property>
  <property fmtid="{D5CDD505-2E9C-101B-9397-08002B2CF9AE}" pid="10" name="TemplateUrl">
    <vt:lpwstr/>
  </property>
  <property fmtid="{D5CDD505-2E9C-101B-9397-08002B2CF9AE}" pid="11" name="_ExtendedDescription">
    <vt:lpwstr/>
  </property>
  <property fmtid="{D5CDD505-2E9C-101B-9397-08002B2CF9AE}" pid="12" name="MediaServiceImageTags">
    <vt:lpwstr/>
  </property>
</Properties>
</file>