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1"/>
  </p:notesMasterIdLst>
  <p:sldIdLst>
    <p:sldId id="340" r:id="rId2"/>
    <p:sldId id="767" r:id="rId3"/>
    <p:sldId id="768" r:id="rId4"/>
    <p:sldId id="779" r:id="rId5"/>
    <p:sldId id="781" r:id="rId6"/>
    <p:sldId id="780" r:id="rId7"/>
    <p:sldId id="784" r:id="rId8"/>
    <p:sldId id="782" r:id="rId9"/>
    <p:sldId id="769" r:id="rId10"/>
    <p:sldId id="773" r:id="rId11"/>
    <p:sldId id="772" r:id="rId12"/>
    <p:sldId id="774" r:id="rId13"/>
    <p:sldId id="775" r:id="rId14"/>
    <p:sldId id="776" r:id="rId15"/>
    <p:sldId id="778" r:id="rId16"/>
    <p:sldId id="777" r:id="rId17"/>
    <p:sldId id="770" r:id="rId18"/>
    <p:sldId id="771" r:id="rId19"/>
    <p:sldId id="7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80527-E179-4E09-B94D-447AB82BEF8C}" v="7" dt="2026-04-14T12:43:43.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1" autoAdjust="0"/>
    <p:restoredTop sz="83414" autoAdjust="0"/>
  </p:normalViewPr>
  <p:slideViewPr>
    <p:cSldViewPr snapToGrid="0">
      <p:cViewPr varScale="1">
        <p:scale>
          <a:sx n="88" d="100"/>
          <a:sy n="88" d="100"/>
        </p:scale>
        <p:origin x="1350" y="96"/>
      </p:cViewPr>
      <p:guideLst/>
    </p:cSldViewPr>
  </p:slideViewPr>
  <p:notesTextViewPr>
    <p:cViewPr>
      <p:scale>
        <a:sx n="1" d="1"/>
        <a:sy n="1" d="1"/>
      </p:scale>
      <p:origin x="0" y="0"/>
    </p:cViewPr>
  </p:notesTextViewPr>
  <p:sorterViewPr>
    <p:cViewPr>
      <p:scale>
        <a:sx n="154" d="100"/>
        <a:sy n="154" d="100"/>
      </p:scale>
      <p:origin x="0" y="-367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244FB-A4E2-4422-9ED9-1ECF20517F86}" type="datetimeFigureOut">
              <a:rPr lang="en-US" smtClean="0"/>
              <a:t>4/14/2026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E354-6C97-4CF3-8725-4836430B5CC4}" type="slidenum">
              <a:rPr lang="en-US" smtClean="0"/>
              <a:t>‹#›</a:t>
            </a:fld>
            <a:endParaRPr lang="en-US"/>
          </a:p>
        </p:txBody>
      </p:sp>
    </p:spTree>
    <p:extLst>
      <p:ext uri="{BB962C8B-B14F-4D97-AF65-F5344CB8AC3E}">
        <p14:creationId xmlns:p14="http://schemas.microsoft.com/office/powerpoint/2010/main" val="4129521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oi.org/10.1016/j.cell.2014.03.011"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oi.org/10.1016/j.celrep.2021.109054" TargetMode="Externa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www.google.com/search?sca_esv=255bbd3e2019d6ad&amp;rlz=1C1GCEA_enUS1148US1148&amp;q=Vitamin+E&amp;sa=X&amp;ved=2ahUKEwiF8afX6qWNAxWz5MkDHWzWEMUQxccNegQIeRAC&amp;mstk=AUtExfBMjxT5o4vhwrhWIiKtDeZFD66uQuucwI0SS4Eyt6TlRTolP0z7vWwy8GW48xtK2etvUxecE-s47kcCT_ob4L-bUBFnCphAVqgWUJ9SzGgLY8C-Cj6FzCttswf0PSCfjAs&amp;csui=3" TargetMode="External"/><Relationship Id="rId13" Type="http://schemas.openxmlformats.org/officeDocument/2006/relationships/hyperlink" Target="https://www.google.com/search?sca_esv=255bbd3e2019d6ad&amp;rlz=1C1GCEA_enUS1148US1148&amp;q=Selenium&amp;sa=X&amp;ved=2ahUKEwiF8afX6qWNAxWz5MkDHWzWEMUQxccNegUIgQEQAw&amp;mstk=AUtExfBMjxT5o4vhwrhWIiKtDeZFD66uQuucwI0SS4Eyt6TlRTolP0z7vWwy8GW48xtK2etvUxecE-s47kcCT_ob4L-bUBFnCphAVqgWUJ9SzGgLY8C-Cj6FzCttswf0PSCfjAs&amp;csui=3" TargetMode="External"/><Relationship Id="rId18" Type="http://schemas.openxmlformats.org/officeDocument/2006/relationships/hyperlink" Target="https://www.google.com/search?rlz=1C1GCEA_enUS1148US1148&amp;cs=0&amp;sca_esv=70b5c3d27dd6e643&amp;q=Herbicides&amp;sa=X&amp;ved=2ahUKEwja9svdjKaNAxVmSjABHW36O_EQxccNegQIEhAC&amp;mstk=AUtExfDfOPuGUJl1_Pb6LJ-w5ECQNY25HQVDugMp0HfhskkLQW0-7oBHHkEw5jOIQRF_f-TiCmgGIzrpG0f2RZyhKHZyvOzKLcmpelkwWNgLnCqYprUzqG1k-z1D3LEiqIJ4l9E&amp;csui=3" TargetMode="External"/><Relationship Id="rId3" Type="http://schemas.openxmlformats.org/officeDocument/2006/relationships/hyperlink" Target="https://www.google.com/search?sca_esv=255bbd3e2019d6ad&amp;rlz=1C1GCEA_enUS1148US1148&amp;q=B+Vitamins&amp;sa=X&amp;ved=2ahUKEwiF8afX6qWNAxWz5MkDHWzWEMUQxccNegQIMhAB&amp;mstk=AUtExfBMjxT5o4vhwrhWIiKtDeZFD66uQuucwI0SS4Eyt6TlRTolP0z7vWwy8GW48xtK2etvUxecE-s47kcCT_ob4L-bUBFnCphAVqgWUJ9SzGgLY8C-Cj6FzCttswf0PSCfjAs&amp;csui=3" TargetMode="External"/><Relationship Id="rId21" Type="http://schemas.openxmlformats.org/officeDocument/2006/relationships/hyperlink" Target="https://www.google.com/search?rlz=1C1GCEA_enUS1148US1148&amp;cs=0&amp;sca_esv=70b5c3d27dd6e643&amp;q=Phthalates&amp;sa=X&amp;ved=2ahUKEwja9svdjKaNAxVmSjABHW36O_EQxccNegQIGRAB&amp;mstk=AUtExfDfOPuGUJl1_Pb6LJ-w5ECQNY25HQVDugMp0HfhskkLQW0-7oBHHkEw5jOIQRF_f-TiCmgGIzrpG0f2RZyhKHZyvOzKLcmpelkwWNgLnCqYprUzqG1k-z1D3LEiqIJ4l9E&amp;csui=3" TargetMode="External"/><Relationship Id="rId7" Type="http://schemas.openxmlformats.org/officeDocument/2006/relationships/hyperlink" Target="https://www.google.com/search?sca_esv=255bbd3e2019d6ad&amp;rlz=1C1GCEA_enUS1148US1148&amp;q=Vitamin+C&amp;sa=X&amp;ved=2ahUKEwiF8afX6qWNAxWz5MkDHWzWEMUQxccNegQIeRAB&amp;mstk=AUtExfBMjxT5o4vhwrhWIiKtDeZFD66uQuucwI0SS4Eyt6TlRTolP0z7vWwy8GW48xtK2etvUxecE-s47kcCT_ob4L-bUBFnCphAVqgWUJ9SzGgLY8C-Cj6FzCttswf0PSCfjAs&amp;csui=3" TargetMode="External"/><Relationship Id="rId12" Type="http://schemas.openxmlformats.org/officeDocument/2006/relationships/hyperlink" Target="https://www.google.com/search?sca_esv=255bbd3e2019d6ad&amp;rlz=1C1GCEA_enUS1148US1148&amp;q=Iron&amp;sa=X&amp;ved=2ahUKEwiF8afX6qWNAxWz5MkDHWzWEMUQxccNegUIgQEQAg&amp;mstk=AUtExfBMjxT5o4vhwrhWIiKtDeZFD66uQuucwI0SS4Eyt6TlRTolP0z7vWwy8GW48xtK2etvUxecE-s47kcCT_ob4L-bUBFnCphAVqgWUJ9SzGgLY8C-Cj6FzCttswf0PSCfjAs&amp;csui=3" TargetMode="External"/><Relationship Id="rId17" Type="http://schemas.openxmlformats.org/officeDocument/2006/relationships/hyperlink" Target="https://www.google.com/search?rlz=1C1GCEA_enUS1148US1148&amp;cs=0&amp;sca_esv=70b5c3d27dd6e643&amp;q=Pesticides&amp;sa=X&amp;ved=2ahUKEwja9svdjKaNAxVmSjABHW36O_EQxccNegQIEhAB&amp;mstk=AUtExfDfOPuGUJl1_Pb6LJ-w5ECQNY25HQVDugMp0HfhskkLQW0-7oBHHkEw5jOIQRF_f-TiCmgGIzrpG0f2RZyhKHZyvOzKLcmpelkwWNgLnCqYprUzqG1k-z1D3LEiqIJ4l9E&amp;csui=3" TargetMode="External"/><Relationship Id="rId2" Type="http://schemas.openxmlformats.org/officeDocument/2006/relationships/slide" Target="../slides/slide14.xml"/><Relationship Id="rId16" Type="http://schemas.openxmlformats.org/officeDocument/2006/relationships/hyperlink" Target="https://www.google.com/search?rlz=1C1GCEA_enUS1148US1148&amp;cs=0&amp;sca_esv=70b5c3d27dd6e643&amp;q=Heavy+Metals&amp;sa=X&amp;ved=2ahUKEwja9svdjKaNAxVmSjABHW36O_EQxccNegQIDxAB&amp;mstk=AUtExfDfOPuGUJl1_Pb6LJ-w5ECQNY25HQVDugMp0HfhskkLQW0-7oBHHkEw5jOIQRF_f-TiCmgGIzrpG0f2RZyhKHZyvOzKLcmpelkwWNgLnCqYprUzqG1k-z1D3LEiqIJ4l9E&amp;csui=3" TargetMode="External"/><Relationship Id="rId20" Type="http://schemas.openxmlformats.org/officeDocument/2006/relationships/hyperlink" Target="https://www.google.com/search?rlz=1C1GCEA_enUS1148US1148&amp;cs=0&amp;sca_esv=70b5c3d27dd6e643&amp;q=Plastic+Chemicals&amp;sa=X&amp;ved=2ahUKEwja9svdjKaNAxVmSjABHW36O_EQxccNegQIERAB&amp;mstk=AUtExfDfOPuGUJl1_Pb6LJ-w5ECQNY25HQVDugMp0HfhskkLQW0-7oBHHkEw5jOIQRF_f-TiCmgGIzrpG0f2RZyhKHZyvOzKLcmpelkwWNgLnCqYprUzqG1k-z1D3LEiqIJ4l9E&amp;csui=3" TargetMode="External"/><Relationship Id="rId1" Type="http://schemas.openxmlformats.org/officeDocument/2006/relationships/notesMaster" Target="../notesMasters/notesMaster1.xml"/><Relationship Id="rId6" Type="http://schemas.openxmlformats.org/officeDocument/2006/relationships/hyperlink" Target="https://www.google.com/search?sca_esv=255bbd3e2019d6ad&amp;rlz=1C1GCEA_enUS1148US1148&amp;q=Alpha-lipoic+acid&amp;sa=X&amp;ved=2ahUKEwiF8afX6qWNAxWz5MkDHWzWEMUQxccNegQIdhAB&amp;mstk=AUtExfBMjxT5o4vhwrhWIiKtDeZFD66uQuucwI0SS4Eyt6TlRTolP0z7vWwy8GW48xtK2etvUxecE-s47kcCT_ob4L-bUBFnCphAVqgWUJ9SzGgLY8C-Cj6FzCttswf0PSCfjAs&amp;csui=3" TargetMode="External"/><Relationship Id="rId11" Type="http://schemas.openxmlformats.org/officeDocument/2006/relationships/hyperlink" Target="https://www.google.com/search?sca_esv=255bbd3e2019d6ad&amp;rlz=1C1GCEA_enUS1148US1148&amp;q=Zinc&amp;sa=X&amp;ved=2ahUKEwiF8afX6qWNAxWz5MkDHWzWEMUQxccNegUIgQEQAQ&amp;mstk=AUtExfBMjxT5o4vhwrhWIiKtDeZFD66uQuucwI0SS4Eyt6TlRTolP0z7vWwy8GW48xtK2etvUxecE-s47kcCT_ob4L-bUBFnCphAVqgWUJ9SzGgLY8C-Cj6FzCttswf0PSCfjAs&amp;csui=3" TargetMode="External"/><Relationship Id="rId5" Type="http://schemas.openxmlformats.org/officeDocument/2006/relationships/hyperlink" Target="https://www.google.com/search?sca_esv=255bbd3e2019d6ad&amp;rlz=1C1GCEA_enUS1148US1148&amp;q=Carnitine&amp;sa=X&amp;ved=2ahUKEwiF8afX6qWNAxWz5MkDHWzWEMUQxccNegQIORAB&amp;mstk=AUtExfBMjxT5o4vhwrhWIiKtDeZFD66uQuucwI0SS4Eyt6TlRTolP0z7vWwy8GW48xtK2etvUxecE-s47kcCT_ob4L-bUBFnCphAVqgWUJ9SzGgLY8C-Cj6FzCttswf0PSCfjAs&amp;csui=3" TargetMode="External"/><Relationship Id="rId15" Type="http://schemas.openxmlformats.org/officeDocument/2006/relationships/hyperlink" Target="https://www.google.com/search?sca_esv=255bbd3e2019d6ad&amp;rlz=1C1GCEA_enUS1148US1148&amp;q=Resveratrol&amp;sa=X&amp;ved=2ahUKEwiF8afX6qWNAxWz5MkDHWzWEMUQxccNegQIcxAB&amp;mstk=AUtExfBMjxT5o4vhwrhWIiKtDeZFD66uQuucwI0SS4Eyt6TlRTolP0z7vWwy8GW48xtK2etvUxecE-s47kcCT_ob4L-bUBFnCphAVqgWUJ9SzGgLY8C-Cj6FzCttswf0PSCfjAs&amp;csui=3" TargetMode="External"/><Relationship Id="rId10" Type="http://schemas.openxmlformats.org/officeDocument/2006/relationships/hyperlink" Target="https://www.google.com/search?sca_esv=255bbd3e2019d6ad&amp;rlz=1C1GCEA_enUS1148US1148&amp;q=Omega-3+Fatty+Acids&amp;sa=X&amp;ved=2ahUKEwiF8afX6qWNAxWz5MkDHWzWEMUQxccNegUIjAEQAQ&amp;mstk=AUtExfBMjxT5o4vhwrhWIiKtDeZFD66uQuucwI0SS4Eyt6TlRTolP0z7vWwy8GW48xtK2etvUxecE-s47kcCT_ob4L-bUBFnCphAVqgWUJ9SzGgLY8C-Cj6FzCttswf0PSCfjAs&amp;csui=3" TargetMode="External"/><Relationship Id="rId19" Type="http://schemas.openxmlformats.org/officeDocument/2006/relationships/hyperlink" Target="https://www.google.com/search?rlz=1C1GCEA_enUS1148US1148&amp;cs=0&amp;sca_esv=70b5c3d27dd6e643&amp;q=Air+Pollution&amp;sa=X&amp;ved=2ahUKEwja9svdjKaNAxVmSjABHW36O_EQxccNegQIEBAB&amp;mstk=AUtExfDfOPuGUJl1_Pb6LJ-w5ECQNY25HQVDugMp0HfhskkLQW0-7oBHHkEw5jOIQRF_f-TiCmgGIzrpG0f2RZyhKHZyvOzKLcmpelkwWNgLnCqYprUzqG1k-z1D3LEiqIJ4l9E&amp;csui=3" TargetMode="External"/><Relationship Id="rId4" Type="http://schemas.openxmlformats.org/officeDocument/2006/relationships/hyperlink" Target="https://www.google.com/search?sca_esv=255bbd3e2019d6ad&amp;rlz=1C1GCEA_enUS1148US1148&amp;q=CoQ10&amp;sa=X&amp;ved=2ahUKEwiF8afX6qWNAxWz5MkDHWzWEMUQxccNegQINRAB&amp;mstk=AUtExfBMjxT5o4vhwrhWIiKtDeZFD66uQuucwI0SS4Eyt6TlRTolP0z7vWwy8GW48xtK2etvUxecE-s47kcCT_ob4L-bUBFnCphAVqgWUJ9SzGgLY8C-Cj6FzCttswf0PSCfjAs&amp;csui=3" TargetMode="External"/><Relationship Id="rId9" Type="http://schemas.openxmlformats.org/officeDocument/2006/relationships/hyperlink" Target="https://www.google.com/search?sca_esv=255bbd3e2019d6ad&amp;rlz=1C1GCEA_enUS1148US1148&amp;q=Magnesium&amp;sa=X&amp;ved=2ahUKEwiF8afX6qWNAxWz5MkDHWzWEMUQxccNegQIdxAB&amp;mstk=AUtExfBMjxT5o4vhwrhWIiKtDeZFD66uQuucwI0SS4Eyt6TlRTolP0z7vWwy8GW48xtK2etvUxecE-s47kcCT_ob4L-bUBFnCphAVqgWUJ9SzGgLY8C-Cj6FzCttswf0PSCfjAs&amp;csui=3" TargetMode="External"/><Relationship Id="rId14" Type="http://schemas.openxmlformats.org/officeDocument/2006/relationships/hyperlink" Target="https://www.google.com/search?sca_esv=255bbd3e2019d6ad&amp;rlz=1C1GCEA_enUS1148US1148&amp;q=Pyrroloquinoline+Quinone+%28PQQ%29&amp;sa=X&amp;ved=2ahUKEwiF8afX6qWNAxWz5MkDHWzWEMUQxccNegQIchAB&amp;mstk=AUtExfBMjxT5o4vhwrhWIiKtDeZFD66uQuucwI0SS4Eyt6TlRTolP0z7vWwy8GW48xtK2etvUxecE-s47kcCT_ob4L-bUBFnCphAVqgWUJ9SzGgLY8C-Cj6FzCttswf0PSCfjAs&amp;csui=3" TargetMode="External"/><Relationship Id="rId22" Type="http://schemas.openxmlformats.org/officeDocument/2006/relationships/hyperlink" Target="https://www.google.com/search?rlz=1C1GCEA_enUS1148US1148&amp;cs=0&amp;sca_esv=70b5c3d27dd6e643&amp;q=Medications&amp;sa=X&amp;ved=2ahUKEwja9svdjKaNAxVmSjABHW36O_EQxccNegQITxAB&amp;mstk=AUtExfDfOPuGUJl1_Pb6LJ-w5ECQNY25HQVDugMp0HfhskkLQW0-7oBHHkEw5jOIQRF_f-TiCmgGIzrpG0f2RZyhKHZyvOzKLcmpelkwWNgLnCqYprUzqG1k-z1D3LEiqIJ4l9E&amp;csui=3"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oi.org/10.1016/j.cell.2014.03.011"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doi.org/10.1016/j.celrep.2021.109054"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02880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73101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A9FB2-2E93-A94D-98C7-0DD156EEF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1AD71-7AB5-7764-E7DE-C893DE289932}"/>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F684788C-1D4F-37DD-20BA-4E39448E3DD7}"/>
              </a:ext>
            </a:extLst>
          </p:cNvPr>
          <p:cNvSpPr>
            <a:spLocks noGrp="1"/>
          </p:cNvSpPr>
          <p:nvPr>
            <p:ph type="body" idx="1"/>
          </p:nvPr>
        </p:nvSpPr>
        <p:spPr/>
        <p:txBody>
          <a:bodyPr/>
          <a:lstStyle/>
          <a:p>
            <a:pPr marL="514350" lvl="0" indent="-514350">
              <a:buFont typeface="+mj-lt"/>
              <a:buAutoNum type="arabicPeriod"/>
            </a:pPr>
            <a:r>
              <a:rPr lang="en-US" b="1" dirty="0"/>
              <a:t>Understand the biological roots of fatigue and pain in ECD</a:t>
            </a:r>
          </a:p>
          <a:p>
            <a:pPr marL="514350" lvl="0" indent="-514350">
              <a:buFont typeface="+mj-lt"/>
              <a:buAutoNum type="arabicPeriod"/>
            </a:pPr>
            <a:endParaRPr lang="en-US" dirty="0"/>
          </a:p>
          <a:p>
            <a:pPr marL="457200" lvl="1" indent="0">
              <a:buFont typeface="+mj-lt"/>
              <a:buNone/>
            </a:pPr>
            <a:r>
              <a:rPr lang="en-US" dirty="0"/>
              <a:t> Explain how chronic inflammation, immune activation, and mitochondrial dysfunction contribute to low energy, heightened pain sensitivity, and emotional stress.</a:t>
            </a:r>
          </a:p>
          <a:p>
            <a:pPr marL="457200" lvl="1" indent="0">
              <a:buFont typeface="+mj-lt"/>
              <a:buNone/>
            </a:pPr>
            <a:endParaRPr lang="en-US" dirty="0"/>
          </a:p>
          <a:p>
            <a:pPr marL="514350" lvl="0" indent="-514350">
              <a:buFont typeface="+mj-lt"/>
              <a:buAutoNum type="arabicPeriod"/>
            </a:pPr>
            <a:r>
              <a:rPr lang="en-US" b="1" dirty="0"/>
              <a:t>Explore the interconnected role of inflammation and energy metabolism</a:t>
            </a:r>
          </a:p>
          <a:p>
            <a:pPr marL="514350" lvl="0" indent="-514350">
              <a:buFont typeface="+mj-lt"/>
              <a:buAutoNum type="arabicPeriod"/>
            </a:pPr>
            <a:endParaRPr lang="en-US" dirty="0"/>
          </a:p>
          <a:p>
            <a:pPr marL="457200" lvl="1" indent="0">
              <a:buFont typeface="+mj-lt"/>
              <a:buNone/>
            </a:pPr>
            <a:r>
              <a:rPr lang="en-US" dirty="0"/>
              <a:t>Clarify how inflammatory pathways affect mitochondrial function and how this contributes to both fatigue and persistent pain.</a:t>
            </a:r>
          </a:p>
          <a:p>
            <a:pPr marL="457200" lvl="1" indent="0">
              <a:buFont typeface="+mj-lt"/>
              <a:buNone/>
            </a:pPr>
            <a:endParaRPr lang="en-US" dirty="0"/>
          </a:p>
          <a:p>
            <a:pPr marL="514350" lvl="0" indent="-514350">
              <a:buFont typeface="+mj-lt"/>
              <a:buAutoNum type="arabicPeriod"/>
            </a:pPr>
            <a:r>
              <a:rPr lang="en-US" b="1" dirty="0"/>
              <a:t>Introduce evidence-informed, self-care strategies to reduce symptoms and support recovery</a:t>
            </a:r>
          </a:p>
          <a:p>
            <a:pPr marL="514350" lvl="0" indent="-514350">
              <a:buFont typeface="+mj-lt"/>
              <a:buAutoNum type="arabicPeriod"/>
            </a:pPr>
            <a:endParaRPr lang="en-US" dirty="0"/>
          </a:p>
          <a:p>
            <a:pPr marL="457200" lvl="1" indent="0">
              <a:buFont typeface="+mj-lt"/>
              <a:buNone/>
            </a:pPr>
            <a:r>
              <a:rPr lang="en-US" dirty="0"/>
              <a:t> Highlight practical tools—including anti-inflammatory nutrition, safe movement, stress regulation, and complementary therapies—that patients and caregivers can use to actively manage fatigue and pain.</a:t>
            </a:r>
          </a:p>
          <a:p>
            <a:pPr marL="457200" lvl="1" indent="0">
              <a:buFont typeface="+mj-lt"/>
              <a:buNone/>
            </a:pPr>
            <a:endParaRPr lang="en-US" dirty="0"/>
          </a:p>
          <a:p>
            <a:pPr marL="514350" lvl="0" indent="-514350">
              <a:buFont typeface="+mj-lt"/>
              <a:buAutoNum type="arabicPeriod"/>
            </a:pPr>
            <a:r>
              <a:rPr lang="en-US" b="1" dirty="0"/>
              <a:t>Empower patients and families to take an active role in improving quality of life</a:t>
            </a:r>
          </a:p>
          <a:p>
            <a:pPr marL="514350" lvl="0" indent="-514350">
              <a:buFont typeface="+mj-lt"/>
              <a:buAutoNum type="arabicPeriod"/>
            </a:pPr>
            <a:endParaRPr lang="en-US" dirty="0"/>
          </a:p>
          <a:p>
            <a:pPr marL="457200" lvl="1" indent="0">
              <a:buFont typeface="+mj-lt"/>
              <a:buNone/>
            </a:pPr>
            <a:r>
              <a:rPr lang="en-US" dirty="0"/>
              <a:t>Promote a health-centered mindset by offering personalized strategies that support resilience, energy, emotional balance, and day-to-day wellbeing in the context of ECD.</a:t>
            </a:r>
          </a:p>
          <a:p>
            <a:endParaRPr lang="en-GB" dirty="0"/>
          </a:p>
        </p:txBody>
      </p:sp>
      <p:sp>
        <p:nvSpPr>
          <p:cNvPr id="4" name="Slide Number Placeholder 3">
            <a:extLst>
              <a:ext uri="{FF2B5EF4-FFF2-40B4-BE49-F238E27FC236}">
                <a16:creationId xmlns:a16="http://schemas.microsoft.com/office/drawing/2014/main" id="{7B81A658-8E9F-F9F3-C807-627EA3A37B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04956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DE602-CE2D-CC90-C19E-632CEE5E3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44BC95-DAD9-40A6-B48F-94E147F66628}"/>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7207B2BD-8D28-C5E2-1C7B-6A43167DC907}"/>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Speaker Notes: Holistic Metabolic Perspective – Get to the Root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image captures the central message of our approach.  With </a:t>
            </a:r>
            <a:r>
              <a:rPr lang="en-US" sz="1200" kern="1200" dirty="0" err="1">
                <a:solidFill>
                  <a:schemeClr val="tx1"/>
                </a:solidFill>
                <a:effectLst/>
                <a:latin typeface="+mn-lt"/>
                <a:ea typeface="+mn-ea"/>
                <a:cs typeface="+mn-cs"/>
              </a:rPr>
              <a:t>Erdheim</a:t>
            </a:r>
            <a:r>
              <a:rPr lang="en-US" sz="1200" kern="1200" dirty="0">
                <a:solidFill>
                  <a:schemeClr val="tx1"/>
                </a:solidFill>
                <a:effectLst/>
                <a:latin typeface="+mn-lt"/>
                <a:ea typeface="+mn-ea"/>
                <a:cs typeface="+mn-cs"/>
              </a:rPr>
              <a:t>-Chester Disease, many people experience </a:t>
            </a:r>
            <a:r>
              <a:rPr lang="en-US" sz="1200" b="1" kern="1200" dirty="0">
                <a:solidFill>
                  <a:schemeClr val="tx1"/>
                </a:solidFill>
                <a:effectLst/>
                <a:latin typeface="+mn-lt"/>
                <a:ea typeface="+mn-ea"/>
                <a:cs typeface="+mn-cs"/>
              </a:rPr>
              <a:t>deep, ongoing fatigue and pain</a:t>
            </a:r>
            <a:r>
              <a:rPr lang="en-US" sz="1200" kern="1200" dirty="0">
                <a:solidFill>
                  <a:schemeClr val="tx1"/>
                </a:solidFill>
                <a:effectLst/>
                <a:latin typeface="+mn-lt"/>
                <a:ea typeface="+mn-ea"/>
                <a:cs typeface="+mn-cs"/>
              </a:rPr>
              <a:t> that doesn’t go away with just rest or pain medications. These symptoms often come from </a:t>
            </a:r>
            <a:r>
              <a:rPr lang="en-US" sz="1200" b="1" kern="1200" dirty="0">
                <a:solidFill>
                  <a:schemeClr val="tx1"/>
                </a:solidFill>
                <a:effectLst/>
                <a:latin typeface="+mn-lt"/>
                <a:ea typeface="+mn-ea"/>
                <a:cs typeface="+mn-cs"/>
              </a:rPr>
              <a:t>underlying body stress</a:t>
            </a:r>
            <a:r>
              <a:rPr lang="en-US" sz="1200" kern="1200" dirty="0">
                <a:solidFill>
                  <a:schemeClr val="tx1"/>
                </a:solidFill>
                <a:effectLst/>
                <a:latin typeface="+mn-lt"/>
                <a:ea typeface="+mn-ea"/>
                <a:cs typeface="+mn-cs"/>
              </a:rPr>
              <a:t>, not just the disease itself.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visual metaphor here shows a tree: above the surface everything might seem stable, but </a:t>
            </a:r>
            <a:r>
              <a:rPr lang="en-US" sz="1200" b="1" kern="1200" dirty="0">
                <a:solidFill>
                  <a:schemeClr val="tx1"/>
                </a:solidFill>
                <a:effectLst/>
                <a:latin typeface="+mn-lt"/>
                <a:ea typeface="+mn-ea"/>
                <a:cs typeface="+mn-cs"/>
              </a:rPr>
              <a:t>true dysfunction lies beneath—within the roots</a:t>
            </a:r>
            <a:r>
              <a:rPr lang="en-US" sz="1200" kern="1200" dirty="0">
                <a:solidFill>
                  <a:schemeClr val="tx1"/>
                </a:solidFill>
                <a:effectLst/>
                <a:latin typeface="+mn-lt"/>
                <a:ea typeface="+mn-ea"/>
                <a:cs typeface="+mn-cs"/>
              </a:rPr>
              <a:t>. Similarly, fatigue and pain often stem from </a:t>
            </a:r>
            <a:r>
              <a:rPr lang="en-US" sz="1200" b="1" kern="1200" dirty="0">
                <a:solidFill>
                  <a:schemeClr val="tx1"/>
                </a:solidFill>
                <a:effectLst/>
                <a:latin typeface="+mn-lt"/>
                <a:ea typeface="+mn-ea"/>
                <a:cs typeface="+mn-cs"/>
              </a:rPr>
              <a:t>deep systemic issues</a:t>
            </a:r>
            <a:r>
              <a:rPr lang="en-US" sz="1200" kern="1200" dirty="0">
                <a:solidFill>
                  <a:schemeClr val="tx1"/>
                </a:solidFill>
                <a:effectLst/>
                <a:latin typeface="+mn-lt"/>
                <a:ea typeface="+mn-ea"/>
                <a:cs typeface="+mn-cs"/>
              </a:rPr>
              <a:t> This image shows the </a:t>
            </a:r>
            <a:r>
              <a:rPr lang="en-US" sz="1200" b="1" kern="1200" dirty="0">
                <a:solidFill>
                  <a:schemeClr val="tx1"/>
                </a:solidFill>
                <a:effectLst/>
                <a:latin typeface="+mn-lt"/>
                <a:ea typeface="+mn-ea"/>
                <a:cs typeface="+mn-cs"/>
              </a:rPr>
              <a:t>roots of a tree</a:t>
            </a:r>
            <a:r>
              <a:rPr lang="en-US" sz="1200" kern="1200" dirty="0">
                <a:solidFill>
                  <a:schemeClr val="tx1"/>
                </a:solidFill>
                <a:effectLst/>
                <a:latin typeface="+mn-lt"/>
                <a:ea typeface="+mn-ea"/>
                <a:cs typeface="+mn-cs"/>
              </a:rPr>
              <a:t>—what’s happening underground. We may see the symptoms at the surface, but </a:t>
            </a:r>
            <a:r>
              <a:rPr lang="en-US" sz="1200" b="1" kern="1200" dirty="0">
                <a:solidFill>
                  <a:schemeClr val="tx1"/>
                </a:solidFill>
                <a:effectLst/>
                <a:latin typeface="+mn-lt"/>
                <a:ea typeface="+mn-ea"/>
                <a:cs typeface="+mn-cs"/>
              </a:rPr>
              <a:t>the true cause is often buried deeper</a:t>
            </a:r>
            <a:r>
              <a:rPr lang="en-US" sz="1200" kern="1200" dirty="0">
                <a:solidFill>
                  <a:schemeClr val="tx1"/>
                </a:solidFill>
                <a:effectLst/>
                <a:latin typeface="+mn-lt"/>
                <a:ea typeface="+mn-ea"/>
                <a:cs typeface="+mn-cs"/>
              </a:rPr>
              <a:t>, like poor cell energy (mitochondria), inflammation, or imbalance in the gut.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patients with ECD, fatigue and pain are </a:t>
            </a:r>
            <a:r>
              <a:rPr lang="en-US" sz="1200" b="1" kern="1200" dirty="0">
                <a:solidFill>
                  <a:schemeClr val="tx1"/>
                </a:solidFill>
                <a:effectLst/>
                <a:latin typeface="+mn-lt"/>
                <a:ea typeface="+mn-ea"/>
                <a:cs typeface="+mn-cs"/>
              </a:rPr>
              <a:t>complex</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persistent</a:t>
            </a:r>
            <a:r>
              <a:rPr lang="en-US" sz="1200" kern="1200" dirty="0">
                <a:solidFill>
                  <a:schemeClr val="tx1"/>
                </a:solidFill>
                <a:effectLst/>
                <a:latin typeface="+mn-lt"/>
                <a:ea typeface="+mn-ea"/>
                <a:cs typeface="+mn-cs"/>
              </a:rPr>
              <a:t>, and often </a:t>
            </a:r>
            <a:r>
              <a:rPr lang="en-US" sz="1200" b="1" kern="1200" dirty="0">
                <a:solidFill>
                  <a:schemeClr val="tx1"/>
                </a:solidFill>
                <a:effectLst/>
                <a:latin typeface="+mn-lt"/>
                <a:ea typeface="+mn-ea"/>
                <a:cs typeface="+mn-cs"/>
              </a:rPr>
              <a:t>resistant to standard interventions</a:t>
            </a:r>
            <a:r>
              <a:rPr lang="en-US" sz="1200" kern="1200" dirty="0">
                <a:solidFill>
                  <a:schemeClr val="tx1"/>
                </a:solidFill>
                <a:effectLst/>
                <a:latin typeface="+mn-lt"/>
                <a:ea typeface="+mn-ea"/>
                <a:cs typeface="+mn-cs"/>
              </a:rPr>
              <a:t>. Treating only the symptoms—like using analgesics for pain—is a bit like putting a </a:t>
            </a:r>
            <a:r>
              <a:rPr lang="en-US" sz="1200" b="1" kern="1200" dirty="0">
                <a:solidFill>
                  <a:schemeClr val="tx1"/>
                </a:solidFill>
                <a:effectLst/>
                <a:latin typeface="+mn-lt"/>
                <a:ea typeface="+mn-ea"/>
                <a:cs typeface="+mn-cs"/>
              </a:rPr>
              <a:t>band-aid on a deeply rooted problem.</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rgbClr val="FF0000"/>
                </a:solidFill>
                <a:effectLst/>
                <a:latin typeface="+mn-lt"/>
                <a:ea typeface="+mn-ea"/>
                <a:cs typeface="+mn-cs"/>
              </a:rPr>
              <a:t>What we aim to do through this presentation is shift the conversation from symptom management to root-cause resolution.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a:t>
            </a:r>
            <a:r>
              <a:rPr lang="en-US" sz="1200" b="1" kern="1200" dirty="0">
                <a:solidFill>
                  <a:schemeClr val="tx1"/>
                </a:solidFill>
                <a:effectLst/>
                <a:latin typeface="+mn-lt"/>
                <a:ea typeface="+mn-ea"/>
                <a:cs typeface="+mn-cs"/>
              </a:rPr>
              <a:t>holistic metabolic approach</a:t>
            </a:r>
            <a:r>
              <a:rPr lang="en-US" sz="1200" kern="1200" dirty="0">
                <a:solidFill>
                  <a:schemeClr val="tx1"/>
                </a:solidFill>
                <a:effectLst/>
                <a:latin typeface="+mn-lt"/>
                <a:ea typeface="+mn-ea"/>
                <a:cs typeface="+mn-cs"/>
              </a:rPr>
              <a:t> means we go deeper: </a:t>
            </a:r>
          </a:p>
          <a:p>
            <a:pPr lvl="1"/>
            <a:r>
              <a:rPr lang="en-US" sz="1200" kern="1200" dirty="0">
                <a:solidFill>
                  <a:schemeClr val="tx1"/>
                </a:solidFill>
                <a:effectLst/>
                <a:latin typeface="+mn-lt"/>
                <a:ea typeface="+mn-ea"/>
                <a:cs typeface="+mn-cs"/>
              </a:rPr>
              <a:t>We support the body’s </a:t>
            </a:r>
            <a:r>
              <a:rPr lang="en-US" sz="1200" b="1" kern="1200" dirty="0">
                <a:solidFill>
                  <a:schemeClr val="tx1"/>
                </a:solidFill>
                <a:effectLst/>
                <a:latin typeface="+mn-lt"/>
                <a:ea typeface="+mn-ea"/>
                <a:cs typeface="+mn-cs"/>
              </a:rPr>
              <a:t>energy systems (mitochondria)</a:t>
            </a:r>
            <a:r>
              <a:rPr lang="en-US" sz="1200" kern="1200" dirty="0">
                <a:solidFill>
                  <a:schemeClr val="tx1"/>
                </a:solidFill>
                <a:effectLst/>
                <a:latin typeface="+mn-lt"/>
                <a:ea typeface="+mn-ea"/>
                <a:cs typeface="+mn-cs"/>
              </a:rPr>
              <a:t> through nutrition, targeted supplements, pacing, and light movement. </a:t>
            </a:r>
          </a:p>
          <a:p>
            <a:pPr lvl="1"/>
            <a:r>
              <a:rPr lang="en-US" sz="1200" kern="1200" dirty="0">
                <a:solidFill>
                  <a:schemeClr val="tx1"/>
                </a:solidFill>
                <a:effectLst/>
                <a:latin typeface="+mn-lt"/>
                <a:ea typeface="+mn-ea"/>
                <a:cs typeface="+mn-cs"/>
              </a:rPr>
              <a:t>We work on the </a:t>
            </a:r>
            <a:r>
              <a:rPr lang="en-US" sz="1200" b="1" kern="1200" dirty="0">
                <a:solidFill>
                  <a:schemeClr val="tx1"/>
                </a:solidFill>
                <a:effectLst/>
                <a:latin typeface="+mn-lt"/>
                <a:ea typeface="+mn-ea"/>
                <a:cs typeface="+mn-cs"/>
              </a:rPr>
              <a:t>gut microbiome</a:t>
            </a:r>
            <a:r>
              <a:rPr lang="en-US" sz="1200" kern="1200" dirty="0">
                <a:solidFill>
                  <a:schemeClr val="tx1"/>
                </a:solidFill>
                <a:effectLst/>
                <a:latin typeface="+mn-lt"/>
                <a:ea typeface="+mn-ea"/>
                <a:cs typeface="+mn-cs"/>
              </a:rPr>
              <a:t>, which influences inflammation, pain, and brain clarity. </a:t>
            </a:r>
          </a:p>
          <a:p>
            <a:pPr lvl="1"/>
            <a:r>
              <a:rPr lang="en-US" sz="1200" kern="1200" dirty="0">
                <a:solidFill>
                  <a:schemeClr val="tx1"/>
                </a:solidFill>
                <a:effectLst/>
                <a:latin typeface="+mn-lt"/>
                <a:ea typeface="+mn-ea"/>
                <a:cs typeface="+mn-cs"/>
              </a:rPr>
              <a:t>We reduce triggers like </a:t>
            </a:r>
            <a:r>
              <a:rPr lang="en-US" sz="1200" b="1" kern="1200" dirty="0">
                <a:solidFill>
                  <a:schemeClr val="tx1"/>
                </a:solidFill>
                <a:effectLst/>
                <a:latin typeface="+mn-lt"/>
                <a:ea typeface="+mn-ea"/>
                <a:cs typeface="+mn-cs"/>
              </a:rPr>
              <a:t>stress, processed foods, poor sleep, and inactivity</a:t>
            </a:r>
            <a:r>
              <a:rPr lang="en-US" sz="1200" kern="1200" dirty="0">
                <a:solidFill>
                  <a:schemeClr val="tx1"/>
                </a:solidFill>
                <a:effectLst/>
                <a:latin typeface="+mn-lt"/>
                <a:ea typeface="+mn-ea"/>
                <a:cs typeface="+mn-cs"/>
              </a:rPr>
              <a:t>, all of which can drain energy faster. </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a:t>
            </a:r>
            <a:r>
              <a:rPr lang="en-US" sz="1200" b="1" kern="1200" dirty="0">
                <a:solidFill>
                  <a:schemeClr val="tx1"/>
                </a:solidFill>
                <a:effectLst/>
                <a:latin typeface="+mn-lt"/>
                <a:ea typeface="+mn-ea"/>
                <a:cs typeface="+mn-cs"/>
              </a:rPr>
              <a:t>patients</a:t>
            </a:r>
            <a:r>
              <a:rPr lang="en-US" sz="1200" kern="1200" dirty="0">
                <a:solidFill>
                  <a:schemeClr val="tx1"/>
                </a:solidFill>
                <a:effectLst/>
                <a:latin typeface="+mn-lt"/>
                <a:ea typeface="+mn-ea"/>
                <a:cs typeface="+mn-cs"/>
              </a:rPr>
              <a:t>, this approach may help you feel more stable, recover better after activity, and reduce crashes.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For </a:t>
            </a:r>
            <a:r>
              <a:rPr lang="en-US" sz="1200" b="1" kern="1200" dirty="0">
                <a:solidFill>
                  <a:schemeClr val="tx1"/>
                </a:solidFill>
                <a:effectLst/>
                <a:latin typeface="+mn-lt"/>
                <a:ea typeface="+mn-ea"/>
                <a:cs typeface="+mn-cs"/>
              </a:rPr>
              <a:t>caregivers</a:t>
            </a:r>
            <a:r>
              <a:rPr lang="en-US" sz="1200" kern="1200" dirty="0">
                <a:solidFill>
                  <a:schemeClr val="tx1"/>
                </a:solidFill>
                <a:effectLst/>
                <a:latin typeface="+mn-lt"/>
                <a:ea typeface="+mn-ea"/>
                <a:cs typeface="+mn-cs"/>
              </a:rPr>
              <a:t>, it means understanding that rest, nutrition, and nervous system support aren’t “extra”—they’re foundational to healing. And your ability to maintain energy and mood affects the whole household. </a:t>
            </a:r>
          </a:p>
          <a:p>
            <a:r>
              <a:rPr lang="en-US" sz="1200" kern="1200" dirty="0">
                <a:solidFill>
                  <a:schemeClr val="tx1"/>
                </a:solidFill>
                <a:effectLst/>
                <a:latin typeface="+mn-lt"/>
                <a:ea typeface="+mn-ea"/>
                <a:cs typeface="+mn-cs"/>
              </a:rPr>
              <a:t>“Instead of asking ‘How do we make this pain go away today?’ we ask, ‘What’s causing the pain—and how do we support the body so it doesn’t keep happening?’ That’s getting to the root.”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This holistic approach doesn’t mean we abandon symptom relief—rather, we want to layer strategies that also heal from within.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ECD demands that we move beyond reactive care and instead engage in proactive, personalized interventions. That’s how we transform survival into improved quality of life.</a:t>
            </a:r>
          </a:p>
          <a:p>
            <a:endParaRPr lang="en-GB" dirty="0"/>
          </a:p>
        </p:txBody>
      </p:sp>
      <p:sp>
        <p:nvSpPr>
          <p:cNvPr id="4" name="Slide Number Placeholder 3">
            <a:extLst>
              <a:ext uri="{FF2B5EF4-FFF2-40B4-BE49-F238E27FC236}">
                <a16:creationId xmlns:a16="http://schemas.microsoft.com/office/drawing/2014/main" id="{791416D4-2592-C037-D32B-5BA98C9E8E9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25327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86D90-03B4-28B6-A24A-B32D40EB3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FBCB0-8859-5224-5D88-94131F83F124}"/>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100A9613-ED82-B131-811C-6B231DEE1C31}"/>
              </a:ext>
            </a:extLst>
          </p:cNvPr>
          <p:cNvSpPr>
            <a:spLocks noGrp="1"/>
          </p:cNvSpPr>
          <p:nvPr>
            <p:ph type="body" idx="1"/>
          </p:nvPr>
        </p:nvSpPr>
        <p:spPr/>
        <p:txBody>
          <a:bodyPr/>
          <a:lstStyle/>
          <a:p>
            <a:r>
              <a:rPr lang="en-US" b="1" dirty="0"/>
              <a:t>Speaker Notes: “Why it Matters – Quality of Life”</a:t>
            </a:r>
          </a:p>
          <a:p>
            <a:endParaRPr lang="en-US" b="1" dirty="0"/>
          </a:p>
          <a:p>
            <a:r>
              <a:rPr lang="en-US" dirty="0"/>
              <a:t>This slide reminds us that when we treat a patient with a complex illness like </a:t>
            </a:r>
            <a:r>
              <a:rPr lang="en-US" dirty="0" err="1"/>
              <a:t>Erdheim</a:t>
            </a:r>
            <a:r>
              <a:rPr lang="en-US" dirty="0"/>
              <a:t>-Chester Disease (ECD), </a:t>
            </a:r>
            <a:r>
              <a:rPr lang="en-US" b="1" dirty="0"/>
              <a:t>we’re not just treating symptoms—we’re supporting a whole person</a:t>
            </a:r>
            <a:r>
              <a:rPr lang="en-US" dirty="0"/>
              <a:t> and often an entire family unit.</a:t>
            </a:r>
          </a:p>
          <a:p>
            <a:endParaRPr lang="en-US" dirty="0"/>
          </a:p>
          <a:p>
            <a:r>
              <a:rPr lang="en-US" b="1" dirty="0"/>
              <a:t>Left side – Patient Quality of Life (QoL)</a:t>
            </a:r>
          </a:p>
          <a:p>
            <a:r>
              <a:rPr lang="en-US" dirty="0"/>
              <a:t>Let’s start with the patient. This model, originally developed for cancer patients, is highly applicable in ECD:</a:t>
            </a:r>
          </a:p>
          <a:p>
            <a:r>
              <a:rPr lang="en-US" b="1" dirty="0"/>
              <a:t>Physical well-being</a:t>
            </a:r>
            <a:r>
              <a:rPr lang="en-US" dirty="0"/>
              <a:t> includes fatigue, strength, and the ability to do daily activities. Pain, sleep disruption, and mobility challenges often play a central role in ECD. </a:t>
            </a:r>
          </a:p>
          <a:p>
            <a:r>
              <a:rPr lang="en-US" b="1" dirty="0"/>
              <a:t>Psychological well-being</a:t>
            </a:r>
            <a:r>
              <a:rPr lang="en-US" dirty="0"/>
              <a:t> addresses depression, anxiety, and cognition—especially relevant as many patients report brain fog, attention issues, and mood changes due to inflammation and fatigue. </a:t>
            </a:r>
          </a:p>
          <a:p>
            <a:r>
              <a:rPr lang="en-US" b="1" dirty="0"/>
              <a:t>Social well-being</a:t>
            </a:r>
            <a:r>
              <a:rPr lang="en-US" dirty="0"/>
              <a:t> speaks to the patient’s roles, relationships, intimacy, and even financial strain. The diagnosis can affect employment, family dynamics, and social connection. </a:t>
            </a:r>
          </a:p>
          <a:p>
            <a:r>
              <a:rPr lang="en-US" b="1" dirty="0"/>
              <a:t>Spiritual well-being</a:t>
            </a:r>
            <a:r>
              <a:rPr lang="en-US" dirty="0"/>
              <a:t> includes the search for meaning, the inner strength to cope, and the uncertainty that can accompany a rare diagnosis like ECD. </a:t>
            </a:r>
          </a:p>
          <a:p>
            <a:endParaRPr lang="en-US" dirty="0"/>
          </a:p>
          <a:p>
            <a:r>
              <a:rPr lang="en-US" b="1" dirty="0"/>
              <a:t>Right side – Caregiver/Family QoL</a:t>
            </a:r>
          </a:p>
          <a:p>
            <a:r>
              <a:rPr lang="en-US" dirty="0"/>
              <a:t>Caregivers often carry an invisible but very heavy load. Their well-being is closely tied to the patient’s.</a:t>
            </a:r>
          </a:p>
          <a:p>
            <a:r>
              <a:rPr lang="en-US" b="1" dirty="0"/>
              <a:t>Physical symptoms</a:t>
            </a:r>
            <a:r>
              <a:rPr lang="en-US" dirty="0"/>
              <a:t> like fatigue and sleep loss are common, especially with nighttime caregiving. </a:t>
            </a:r>
          </a:p>
          <a:p>
            <a:r>
              <a:rPr lang="en-US" b="1" dirty="0"/>
              <a:t>Psychological effects</a:t>
            </a:r>
            <a:r>
              <a:rPr lang="en-US" dirty="0"/>
              <a:t> include anxiety, decision-making fatigue, and stress, especially when caregiving needs are unpredictable. </a:t>
            </a:r>
          </a:p>
          <a:p>
            <a:r>
              <a:rPr lang="en-US" b="1" dirty="0"/>
              <a:t>Social and spiritual well-being</a:t>
            </a:r>
            <a:r>
              <a:rPr lang="en-US" dirty="0"/>
              <a:t> are often impacted by isolation, financial pressure, and the emotional toll of seeing a loved one suffer. </a:t>
            </a:r>
          </a:p>
          <a:p>
            <a:endParaRPr lang="en-US" dirty="0"/>
          </a:p>
          <a:p>
            <a:r>
              <a:rPr lang="en-US" b="1" dirty="0"/>
              <a:t>The Center Image</a:t>
            </a:r>
          </a:p>
          <a:p>
            <a:r>
              <a:rPr lang="en-US" dirty="0"/>
              <a:t>The energy fields in the middle visually reinforce that </a:t>
            </a:r>
            <a:r>
              <a:rPr lang="en-US" b="1" dirty="0"/>
              <a:t>our emotional and physical states are interconnected</a:t>
            </a:r>
            <a:r>
              <a:rPr lang="en-US" dirty="0"/>
              <a:t>. Caregivers and patients influence one another—positively and negatively.</a:t>
            </a:r>
          </a:p>
          <a:p>
            <a:endParaRPr lang="en-US" dirty="0"/>
          </a:p>
          <a:p>
            <a:r>
              <a:rPr lang="en-US" b="1" dirty="0"/>
              <a:t>Takeaway</a:t>
            </a:r>
          </a:p>
          <a:p>
            <a:r>
              <a:rPr lang="en-US" dirty="0"/>
              <a:t>When we support both the patient and caregiver across these four domains, we promote </a:t>
            </a:r>
            <a:r>
              <a:rPr lang="en-US" b="1" dirty="0"/>
              <a:t>resilience, better coping, and improved symptom management</a:t>
            </a:r>
            <a:r>
              <a:rPr lang="en-US" dirty="0"/>
              <a:t>. </a:t>
            </a:r>
            <a:endParaRPr lang="en-GB" dirty="0"/>
          </a:p>
        </p:txBody>
      </p:sp>
      <p:sp>
        <p:nvSpPr>
          <p:cNvPr id="4" name="Slide Number Placeholder 3">
            <a:extLst>
              <a:ext uri="{FF2B5EF4-FFF2-40B4-BE49-F238E27FC236}">
                <a16:creationId xmlns:a16="http://schemas.microsoft.com/office/drawing/2014/main" id="{99EFFF18-E555-2B0A-2782-88672D17136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13669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612FE-778D-B2BB-0308-CC617295B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C81A84-D86E-AB26-827F-A975E472B026}"/>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F0D9A7A7-37E3-0E37-6579-DFCA22E84B91}"/>
              </a:ext>
            </a:extLst>
          </p:cNvPr>
          <p:cNvSpPr>
            <a:spLocks noGrp="1"/>
          </p:cNvSpPr>
          <p:nvPr>
            <p:ph type="body" idx="1"/>
          </p:nvPr>
        </p:nvSpPr>
        <p:spPr/>
        <p:txBody>
          <a:bodyPr/>
          <a:lstStyle/>
          <a:p>
            <a:r>
              <a:rPr lang="en-US" b="1" dirty="0"/>
              <a:t>Slide Introduction</a:t>
            </a:r>
          </a:p>
          <a:p>
            <a:r>
              <a:rPr lang="en-US" dirty="0"/>
              <a:t>This diagram shows how inflammation, pain, and fatigue are all biologically connected in ECD. These aren’t isolated symptoms—they’re part of a cycle involving the immune system, metabolism, and energy production in our cells. To understand why ECD causes such profound fatigue and pain, we have to look past the surface symptoms and 'get to the root' of the metabolic process. This diagram represents the domino effect that happens inside the body.</a:t>
            </a:r>
          </a:p>
          <a:p>
            <a:br>
              <a:rPr lang="en-US" dirty="0"/>
            </a:br>
            <a:endParaRPr lang="en-US" dirty="0"/>
          </a:p>
          <a:p>
            <a:r>
              <a:rPr lang="en-US" b="1" dirty="0"/>
              <a:t>Top Row: Immune Activation &amp; Chronic Inflammation </a:t>
            </a:r>
          </a:p>
          <a:p>
            <a:r>
              <a:rPr lang="en-US" b="1" dirty="0"/>
              <a:t>ECD Cytokine Network:</a:t>
            </a:r>
            <a:br>
              <a:rPr lang="en-US" dirty="0"/>
            </a:br>
            <a:r>
              <a:rPr lang="en-US" dirty="0"/>
              <a:t>In ECD, immune cells like histiocytes release inflammatory messengers like IL-6, IL-1, and TNF-α. These signal the body that something’s wrong—over and over again. Specifically, molecules like </a:t>
            </a:r>
            <a:r>
              <a:rPr lang="en-US" sz="1200" b="1" u="none" strike="noStrike" kern="1200" dirty="0">
                <a:solidFill>
                  <a:schemeClr val="tx1"/>
                </a:solidFill>
                <a:effectLst/>
                <a:latin typeface="+mn-lt"/>
                <a:ea typeface="+mn-ea"/>
                <a:cs typeface="+mn-cs"/>
              </a:rPr>
              <a:t>IL-6 and TNF-alpha</a:t>
            </a:r>
            <a:r>
              <a:rPr lang="en-US" dirty="0"/>
              <a:t> act as a constant 'alarm' telling the body it is under attack.   </a:t>
            </a:r>
            <a:r>
              <a:rPr lang="en-US" sz="1200" b="1" u="none" strike="noStrike" kern="1200" dirty="0">
                <a:solidFill>
                  <a:schemeClr val="tx1"/>
                </a:solidFill>
                <a:effectLst/>
                <a:latin typeface="+mn-lt"/>
                <a:ea typeface="+mn-ea"/>
                <a:cs typeface="+mn-cs"/>
              </a:rPr>
              <a:t>ECD Specificity</a:t>
            </a:r>
            <a:r>
              <a:rPr lang="en-US" dirty="0"/>
              <a:t>: briefly mention how specific ECD treatments (like anakinra or </a:t>
            </a:r>
            <a:r>
              <a:rPr lang="en-US" dirty="0" err="1"/>
              <a:t>cobimetinib</a:t>
            </a:r>
            <a:r>
              <a:rPr lang="en-US" dirty="0"/>
              <a:t>) target these exact pathways.</a:t>
            </a:r>
          </a:p>
          <a:p>
            <a:endParaRPr lang="en-US" dirty="0"/>
          </a:p>
          <a:p>
            <a:r>
              <a:rPr lang="en-US" b="1" dirty="0"/>
              <a:t>Persistent Cell Danger Response:</a:t>
            </a:r>
            <a:br>
              <a:rPr lang="en-US" dirty="0"/>
            </a:br>
            <a:r>
              <a:rPr lang="en-US" dirty="0"/>
              <a:t>This sets off what some researchers call the </a:t>
            </a:r>
            <a:r>
              <a:rPr lang="en-US" i="1" dirty="0"/>
              <a:t>Cell Danger Response</a:t>
            </a:r>
            <a:r>
              <a:rPr lang="en-US" dirty="0"/>
              <a:t>—a chronic ‘alarm state’ where cells shift into defense mode. Normally, this response is a short-term survival tactic. But in ECD, the cells stay in 'Defense Mode' for too long. This causes an </a:t>
            </a:r>
            <a:r>
              <a:rPr lang="en-US" sz="1200" b="1" u="none" strike="noStrike" kern="1200" dirty="0" err="1">
                <a:solidFill>
                  <a:schemeClr val="tx1"/>
                </a:solidFill>
                <a:effectLst/>
                <a:latin typeface="+mn-lt"/>
                <a:ea typeface="+mn-ea"/>
                <a:cs typeface="+mn-cs"/>
              </a:rPr>
              <a:t>Immunometabolic</a:t>
            </a:r>
            <a:r>
              <a:rPr lang="en-US" sz="1200" b="1" u="none" strike="noStrike" kern="1200" dirty="0">
                <a:solidFill>
                  <a:schemeClr val="tx1"/>
                </a:solidFill>
                <a:effectLst/>
                <a:latin typeface="+mn-lt"/>
                <a:ea typeface="+mn-ea"/>
                <a:cs typeface="+mn-cs"/>
              </a:rPr>
              <a:t> Shift</a:t>
            </a:r>
            <a:r>
              <a:rPr lang="en-US" dirty="0"/>
              <a:t>—your body stops prioritizing energy production and starts pouring all its resources into 'Defense Metabolism.’</a:t>
            </a:r>
          </a:p>
          <a:p>
            <a:endParaRPr lang="en-US" dirty="0"/>
          </a:p>
          <a:p>
            <a:r>
              <a:rPr lang="en-US" b="1" i="1" dirty="0"/>
              <a:t>That shift changes how energy is used. Instead of fueling healing or daily function, the body prioritizes defense. It’s like keeping your foot on the brake and gas at the same time. </a:t>
            </a:r>
          </a:p>
          <a:p>
            <a:br>
              <a:rPr lang="en-US" dirty="0"/>
            </a:br>
            <a:r>
              <a:rPr lang="en-US" b="1" dirty="0"/>
              <a:t>Center: Pain and Energy Dysfunction</a:t>
            </a:r>
          </a:p>
          <a:p>
            <a:r>
              <a:rPr lang="en-US" b="1" dirty="0"/>
              <a:t>Pain:</a:t>
            </a:r>
            <a:br>
              <a:rPr lang="en-US" dirty="0"/>
            </a:br>
            <a:r>
              <a:rPr lang="en-US" dirty="0"/>
              <a:t>Pain in ECD often starts from bone lesions or nerve involvement—but it’s worsened by something called </a:t>
            </a:r>
            <a:r>
              <a:rPr lang="en-US" i="1" dirty="0"/>
              <a:t>central sensitization</a:t>
            </a:r>
            <a:r>
              <a:rPr lang="en-US" dirty="0"/>
              <a:t>, where the brain becomes more sensitive to pain signals. </a:t>
            </a:r>
          </a:p>
          <a:p>
            <a:r>
              <a:rPr lang="en-US" sz="1200" b="1" u="none" strike="noStrike" kern="1200" dirty="0">
                <a:solidFill>
                  <a:schemeClr val="tx1"/>
                </a:solidFill>
                <a:effectLst/>
                <a:latin typeface="+mn-lt"/>
                <a:ea typeface="+mn-ea"/>
                <a:cs typeface="+mn-cs"/>
              </a:rPr>
              <a:t>Pain and Reduced Mitochondrial Reserve</a:t>
            </a:r>
            <a:r>
              <a:rPr lang="en-US" dirty="0"/>
              <a:t>. Because your mitochondria are focused on defense, they have less 'reserve' to create ATP energy. This creates a vicious cycle: </a:t>
            </a:r>
            <a:r>
              <a:rPr lang="en-US" sz="1200" b="1" u="none" strike="noStrike" kern="1200" dirty="0">
                <a:solidFill>
                  <a:schemeClr val="tx1"/>
                </a:solidFill>
                <a:effectLst/>
                <a:latin typeface="+mn-lt"/>
                <a:ea typeface="+mn-ea"/>
                <a:cs typeface="+mn-cs"/>
              </a:rPr>
              <a:t>Pain</a:t>
            </a:r>
            <a:r>
              <a:rPr lang="en-US" dirty="0"/>
              <a:t> increases your </a:t>
            </a:r>
            <a:r>
              <a:rPr lang="en-US" sz="1200" b="1" u="none" strike="noStrike" kern="1200" dirty="0">
                <a:solidFill>
                  <a:schemeClr val="tx1"/>
                </a:solidFill>
                <a:effectLst/>
                <a:latin typeface="+mn-lt"/>
                <a:ea typeface="+mn-ea"/>
                <a:cs typeface="+mn-cs"/>
              </a:rPr>
              <a:t>Energy Cost</a:t>
            </a:r>
            <a:r>
              <a:rPr lang="en-US" dirty="0"/>
              <a:t>, and </a:t>
            </a:r>
            <a:r>
              <a:rPr lang="en-US" sz="1200" b="1" u="none" strike="noStrike" kern="1200" dirty="0">
                <a:solidFill>
                  <a:schemeClr val="tx1"/>
                </a:solidFill>
                <a:effectLst/>
                <a:latin typeface="+mn-lt"/>
                <a:ea typeface="+mn-ea"/>
                <a:cs typeface="+mn-cs"/>
              </a:rPr>
              <a:t>Low Energy</a:t>
            </a:r>
            <a:r>
              <a:rPr lang="en-US" dirty="0"/>
              <a:t> makes your nerves more sensitive to </a:t>
            </a:r>
            <a:r>
              <a:rPr lang="en-US" sz="1200" b="1" u="none" strike="noStrike" kern="1200" dirty="0">
                <a:solidFill>
                  <a:schemeClr val="tx1"/>
                </a:solidFill>
                <a:effectLst/>
                <a:latin typeface="+mn-lt"/>
                <a:ea typeface="+mn-ea"/>
                <a:cs typeface="+mn-cs"/>
              </a:rPr>
              <a:t>Pain</a:t>
            </a:r>
            <a:r>
              <a:rPr lang="en-US" dirty="0"/>
              <a:t>.</a:t>
            </a:r>
          </a:p>
          <a:p>
            <a:endParaRPr lang="en-US" dirty="0"/>
          </a:p>
          <a:p>
            <a:r>
              <a:rPr lang="en-US" b="1" dirty="0"/>
              <a:t>↓ Mitochondrial Reserve &amp; ↑ Energy Cost:</a:t>
            </a:r>
            <a:br>
              <a:rPr lang="en-US" dirty="0"/>
            </a:br>
            <a:r>
              <a:rPr lang="en-US" dirty="0"/>
              <a:t>Ongoing inflammation and pain stress out the mitochondria—your body’s energy generators. They can’t keep up with demand. So, energy becomes harder and more ‘expensive’ to make, leading to physical and mental fatigue.</a:t>
            </a:r>
          </a:p>
          <a:p>
            <a:r>
              <a:rPr lang="en-US" dirty="0"/>
              <a:t> </a:t>
            </a:r>
          </a:p>
          <a:p>
            <a:r>
              <a:rPr lang="en-US" b="1" dirty="0"/>
              <a:t>Red Arrows (Pain–Mitochondria Loop):</a:t>
            </a:r>
            <a:br>
              <a:rPr lang="en-US" dirty="0"/>
            </a:br>
            <a:r>
              <a:rPr lang="en-US" dirty="0"/>
              <a:t>This is a vicious cycle. Pain uses energy. Low energy makes you more sensitive to pain. This loop keeps the symptoms going.</a:t>
            </a:r>
          </a:p>
          <a:p>
            <a:br>
              <a:rPr lang="en-US" dirty="0"/>
            </a:br>
            <a:endParaRPr lang="en-US" dirty="0"/>
          </a:p>
          <a:p>
            <a:r>
              <a:rPr lang="en-US" b="1" dirty="0"/>
              <a:t>Bottom Left: Sickness Behavior &amp; Sleep Disruption</a:t>
            </a:r>
          </a:p>
          <a:p>
            <a:r>
              <a:rPr lang="en-US" dirty="0"/>
              <a:t>When energy is low and inflammation is high, the body starts showing ‘sickness behaviors’—like fatigue, brain fog, and poor sleep. </a:t>
            </a:r>
            <a:r>
              <a:rPr lang="en-US" i="1" dirty="0"/>
              <a:t>This isn’t psychological—it’s an adaptive response that becomes maladaptive when it never turns off</a:t>
            </a:r>
            <a:r>
              <a:rPr lang="en-US" dirty="0"/>
              <a:t>. The result is what you feel every day: </a:t>
            </a:r>
            <a:r>
              <a:rPr lang="en-US" sz="1200" b="1" u="none" strike="noStrike" kern="1200" dirty="0">
                <a:solidFill>
                  <a:schemeClr val="tx1"/>
                </a:solidFill>
                <a:effectLst/>
                <a:latin typeface="+mn-lt"/>
                <a:ea typeface="+mn-ea"/>
                <a:cs typeface="+mn-cs"/>
              </a:rPr>
              <a:t>Sickness Behavior</a:t>
            </a:r>
            <a:r>
              <a:rPr lang="en-US" dirty="0"/>
              <a:t> and </a:t>
            </a:r>
            <a:r>
              <a:rPr lang="en-US" sz="1200" b="1" u="none" strike="noStrike" kern="1200" dirty="0">
                <a:solidFill>
                  <a:schemeClr val="tx1"/>
                </a:solidFill>
                <a:effectLst/>
                <a:latin typeface="+mn-lt"/>
                <a:ea typeface="+mn-ea"/>
                <a:cs typeface="+mn-cs"/>
              </a:rPr>
              <a:t>Post-Exertional Intolerance</a:t>
            </a:r>
            <a:r>
              <a:rPr lang="en-US" dirty="0"/>
              <a:t>. This isn't just 'being tired.' It is a biological 'crash' where the body and brain simply do not have the fuel to function. By understanding that this is a </a:t>
            </a:r>
            <a:r>
              <a:rPr lang="en-US" sz="1200" b="1" u="none" strike="noStrike" kern="1200" dirty="0">
                <a:solidFill>
                  <a:schemeClr val="tx1"/>
                </a:solidFill>
                <a:effectLst/>
                <a:latin typeface="+mn-lt"/>
                <a:ea typeface="+mn-ea"/>
                <a:cs typeface="+mn-cs"/>
              </a:rPr>
              <a:t>connected pathway</a:t>
            </a:r>
            <a:r>
              <a:rPr lang="en-US" dirty="0"/>
              <a:t>, we can see why a multi-system approach—addressing diet, gut health, and pacing—is the only way to truly break the cycle</a:t>
            </a:r>
          </a:p>
          <a:p>
            <a:br>
              <a:rPr lang="en-US" dirty="0"/>
            </a:br>
            <a:endParaRPr lang="en-US" dirty="0"/>
          </a:p>
          <a:p>
            <a:r>
              <a:rPr lang="en-US" b="1" dirty="0"/>
              <a:t> Bottom Right: Fatigue &amp; Post-Exertional Intolerance</a:t>
            </a:r>
          </a:p>
          <a:p>
            <a:r>
              <a:rPr lang="en-US" dirty="0"/>
              <a:t>This is the ‘crash’ some people feel after doing too much—even mild activity. It’s called </a:t>
            </a:r>
            <a:r>
              <a:rPr lang="en-US" i="1" dirty="0"/>
              <a:t>post-exertional malaise</a:t>
            </a:r>
            <a:r>
              <a:rPr lang="en-US" dirty="0"/>
              <a:t>. It happens when the body can’t recover quickly because energy production is impaired.</a:t>
            </a:r>
          </a:p>
          <a:p>
            <a:br>
              <a:rPr lang="en-US" dirty="0"/>
            </a:br>
            <a:endParaRPr lang="en-US" dirty="0"/>
          </a:p>
          <a:p>
            <a:r>
              <a:rPr lang="en-US" b="1" dirty="0"/>
              <a:t> Bottom Center Summary: Persistent Symptoms</a:t>
            </a:r>
          </a:p>
          <a:p>
            <a:r>
              <a:rPr lang="en-US" dirty="0"/>
              <a:t>These connected problems—fatigue, pain, brain fog—are the result of </a:t>
            </a:r>
            <a:r>
              <a:rPr lang="en-US" b="1" dirty="0"/>
              <a:t>real, biologically driven processes</a:t>
            </a:r>
            <a:r>
              <a:rPr lang="en-US" dirty="0"/>
              <a:t>, not imagined or unrelated symptoms. They demand holistic, energy-aware care.</a:t>
            </a:r>
          </a:p>
          <a:p>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u="sng" dirty="0"/>
              <a:t>CLICK:</a:t>
            </a:r>
            <a:r>
              <a:rPr lang="en-US" sz="1400" b="1" dirty="0"/>
              <a:t>  </a:t>
            </a:r>
            <a:r>
              <a:rPr lang="en-US" b="1" dirty="0"/>
              <a:t>These root cause related to ECD don’t occur in a vacuum and there are other causes that need to be factored in the pathway and addressed as well. </a:t>
            </a:r>
            <a:r>
              <a:rPr lang="en-US" dirty="0"/>
              <a:t>Beyond the ECD itself, things like environmental toxins, poor sleep, and gut imbalances act as 'extra weight.' These factors feed into the </a:t>
            </a:r>
            <a:r>
              <a:rPr lang="en-US" sz="1200" b="1" u="none" strike="noStrike" kern="1200" dirty="0">
                <a:solidFill>
                  <a:schemeClr val="tx1"/>
                </a:solidFill>
                <a:effectLst/>
                <a:latin typeface="+mn-lt"/>
                <a:ea typeface="+mn-ea"/>
                <a:cs typeface="+mn-cs"/>
              </a:rPr>
              <a:t>ECD Cytokine Network</a:t>
            </a:r>
            <a:r>
              <a:rPr lang="en-US" dirty="0"/>
              <a:t>. Specifically, molecules like </a:t>
            </a:r>
            <a:r>
              <a:rPr lang="en-US" sz="1200" b="1" u="none" strike="noStrike" kern="1200" dirty="0">
                <a:solidFill>
                  <a:schemeClr val="tx1"/>
                </a:solidFill>
                <a:effectLst/>
                <a:latin typeface="+mn-lt"/>
                <a:ea typeface="+mn-ea"/>
                <a:cs typeface="+mn-cs"/>
              </a:rPr>
              <a:t>IL-6 and TNF-alpha</a:t>
            </a:r>
            <a:r>
              <a:rPr lang="en-US" dirty="0"/>
              <a:t> act as a constant 'alarm' telling the body it is under attack.</a:t>
            </a:r>
          </a:p>
          <a:p>
            <a:endParaRPr lang="en-US" b="1" dirty="0"/>
          </a:p>
          <a:p>
            <a:br>
              <a:rPr lang="en-US" dirty="0"/>
            </a:br>
            <a:r>
              <a:rPr lang="en-US" dirty="0"/>
              <a:t>T</a:t>
            </a:r>
            <a:r>
              <a:rPr lang="en-US" b="1" dirty="0"/>
              <a:t>ransition to Next Slide: Solutions </a:t>
            </a:r>
          </a:p>
          <a:p>
            <a:r>
              <a:rPr lang="en-US" dirty="0"/>
              <a:t>Now that we’ve mapped out the root causes, the next step is empowering you with strategies—like nutrition, movement, and self-care—to support energy, reduce inflammation, and break the symptom cycle. </a:t>
            </a:r>
          </a:p>
          <a:p>
            <a:br>
              <a:rPr lang="en-US" dirty="0"/>
            </a:br>
            <a:endParaRPr lang="en-US" dirty="0"/>
          </a:p>
          <a:p>
            <a:endParaRPr lang="en-US" dirty="0"/>
          </a:p>
          <a:p>
            <a:r>
              <a:rPr lang="en-US" b="1" dirty="0"/>
              <a:t>in-text references</a:t>
            </a:r>
            <a:r>
              <a:rPr lang="en-US" dirty="0"/>
              <a:t> and a </a:t>
            </a:r>
            <a:r>
              <a:rPr lang="en-US" b="1" dirty="0"/>
              <a:t>reference list</a:t>
            </a:r>
            <a:r>
              <a:rPr lang="en-US" dirty="0"/>
              <a:t> to support the biological pathways and clinical concepts shown in the diagram and explained in the presenter notes:</a:t>
            </a:r>
          </a:p>
          <a:p>
            <a:br>
              <a:rPr lang="en-US" dirty="0"/>
            </a:br>
            <a:r>
              <a:rPr lang="en-US" b="1" dirty="0"/>
              <a:t> In-Text Citations: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(Dantzer et al., 2008; Diamond et al., 2021; Goyal et al., 2020; Ji et al., 2018: </a:t>
            </a:r>
            <a:r>
              <a:rPr lang="en-US" sz="1200" dirty="0" err="1"/>
              <a:t>Naviaux</a:t>
            </a:r>
            <a:r>
              <a:rPr lang="en-US" sz="1200" dirty="0"/>
              <a:t>, 2014; </a:t>
            </a:r>
            <a:r>
              <a:rPr lang="en-US" sz="1200" dirty="0" err="1"/>
              <a:t>Naviaux</a:t>
            </a:r>
            <a:r>
              <a:rPr lang="en-US" sz="1200" dirty="0"/>
              <a:t> et al., 2016; O'Neill et al., 2016; Opp, 2005; Pearce &amp; Pearce, 2013; Picard &amp; McEwen; Tomas et al., 2017;  Wallace, 2005; Yunus, 2007)</a:t>
            </a:r>
          </a:p>
          <a:p>
            <a:endParaRPr lang="en-US" b="1" dirty="0"/>
          </a:p>
          <a:p>
            <a:endParaRPr lang="en-US" b="1" dirty="0"/>
          </a:p>
          <a:p>
            <a:r>
              <a:rPr lang="en-US" b="1" dirty="0"/>
              <a:t>“Immune cells like histiocytes release IL-6, IL-1, and TNF-α…”</a:t>
            </a:r>
            <a:br>
              <a:rPr lang="en-US" dirty="0"/>
            </a:br>
            <a:r>
              <a:rPr lang="en-US" dirty="0"/>
              <a:t>(Diamond et al., 2021; Goyal et al., 2020) </a:t>
            </a:r>
          </a:p>
          <a:p>
            <a:r>
              <a:rPr lang="en-US" b="1" dirty="0"/>
              <a:t>“Cell Danger Response…”</a:t>
            </a:r>
            <a:br>
              <a:rPr lang="en-US" dirty="0"/>
            </a:br>
            <a:r>
              <a:rPr lang="en-US" dirty="0"/>
              <a:t>(</a:t>
            </a:r>
            <a:r>
              <a:rPr lang="en-US" dirty="0" err="1"/>
              <a:t>Naviaux</a:t>
            </a:r>
            <a:r>
              <a:rPr lang="en-US" dirty="0"/>
              <a:t>, 2014) </a:t>
            </a:r>
          </a:p>
          <a:p>
            <a:r>
              <a:rPr lang="en-US" b="1" dirty="0"/>
              <a:t>“</a:t>
            </a:r>
            <a:r>
              <a:rPr lang="en-US" b="1" dirty="0" err="1"/>
              <a:t>Immunometabolic</a:t>
            </a:r>
            <a:r>
              <a:rPr lang="en-US" b="1" dirty="0"/>
              <a:t> shift prioritizes defense metabolism…”</a:t>
            </a:r>
            <a:br>
              <a:rPr lang="en-US" dirty="0"/>
            </a:br>
            <a:r>
              <a:rPr lang="en-US" dirty="0"/>
              <a:t>(Pearce &amp; Pearce, 2013; O'Neill et al., 2016) </a:t>
            </a:r>
          </a:p>
          <a:p>
            <a:r>
              <a:rPr lang="en-US" b="1" dirty="0"/>
              <a:t>“Pain is worsened by central sensitization…”</a:t>
            </a:r>
            <a:br>
              <a:rPr lang="en-US" dirty="0"/>
            </a:br>
            <a:r>
              <a:rPr lang="en-US" dirty="0"/>
              <a:t>(Yunus, 2007; Ji et al., 2018) </a:t>
            </a:r>
          </a:p>
          <a:p>
            <a:r>
              <a:rPr lang="en-US" b="1" dirty="0"/>
              <a:t>“Mitochondrial dysfunction contributes to energy deficit…”</a:t>
            </a:r>
            <a:br>
              <a:rPr lang="en-US" dirty="0"/>
            </a:br>
            <a:r>
              <a:rPr lang="en-US" dirty="0"/>
              <a:t>(Picard &amp; McEwen, 2018; Wallace, 2005) </a:t>
            </a:r>
          </a:p>
          <a:p>
            <a:r>
              <a:rPr lang="en-US" b="1" dirty="0"/>
              <a:t>“Sickness behavior and sleep disruption are driven by cytokines…”</a:t>
            </a:r>
            <a:br>
              <a:rPr lang="en-US" dirty="0"/>
            </a:br>
            <a:r>
              <a:rPr lang="en-US" dirty="0"/>
              <a:t>(Dantzer et al., 2008; Opp, 2005) </a:t>
            </a:r>
          </a:p>
          <a:p>
            <a:r>
              <a:rPr lang="en-US" b="1" dirty="0"/>
              <a:t>“Post-exertional malaise and metabolic crash…”</a:t>
            </a:r>
            <a:br>
              <a:rPr lang="en-US" dirty="0"/>
            </a:br>
            <a:r>
              <a:rPr lang="en-US" dirty="0"/>
              <a:t>(</a:t>
            </a:r>
            <a:r>
              <a:rPr lang="en-US" dirty="0" err="1"/>
              <a:t>Naviaux</a:t>
            </a:r>
            <a:r>
              <a:rPr lang="en-US" dirty="0"/>
              <a:t> et al., 2016; Tomas et al., 2017) </a:t>
            </a:r>
          </a:p>
          <a:p>
            <a:br>
              <a:rPr lang="en-US" dirty="0"/>
            </a:br>
            <a:endParaRPr lang="en-US" dirty="0"/>
          </a:p>
          <a:p>
            <a:r>
              <a:rPr lang="en-US" b="1" dirty="0"/>
              <a:t>References List:</a:t>
            </a:r>
          </a:p>
          <a:p>
            <a:r>
              <a:rPr lang="en-US" dirty="0"/>
              <a:t>Diamond, E.L., Dagna, L., Hyman, D.M., et al. (2021). Consensus guidelines for the diagnosis and clinical management of </a:t>
            </a:r>
            <a:r>
              <a:rPr lang="en-US" dirty="0" err="1"/>
              <a:t>Erdheim</a:t>
            </a:r>
            <a:r>
              <a:rPr lang="en-US" dirty="0"/>
              <a:t>-Chester disease. </a:t>
            </a:r>
            <a:r>
              <a:rPr lang="en-US" i="1" dirty="0"/>
              <a:t>Blood</a:t>
            </a:r>
            <a:r>
              <a:rPr lang="en-US" dirty="0"/>
              <a:t>, 137(9), 1201–1216. https://doi.org/10.1182/blood.2020006035 </a:t>
            </a:r>
          </a:p>
          <a:p>
            <a:r>
              <a:rPr lang="en-US" dirty="0"/>
              <a:t>Goyal, G., et al. (2020). </a:t>
            </a:r>
            <a:r>
              <a:rPr lang="en-US" dirty="0" err="1"/>
              <a:t>Erdheim</a:t>
            </a:r>
            <a:r>
              <a:rPr lang="en-US" dirty="0"/>
              <a:t>-Chester Disease: Consensus recommendations for evaluation, diagnosis, and treatment in the molecular era. </a:t>
            </a:r>
            <a:r>
              <a:rPr lang="en-US" i="1" dirty="0"/>
              <a:t>Blood Advances</a:t>
            </a:r>
            <a:r>
              <a:rPr lang="en-US" dirty="0"/>
              <a:t>, 4(6), 1458–1476. </a:t>
            </a:r>
          </a:p>
          <a:p>
            <a:r>
              <a:rPr lang="en-US" dirty="0" err="1"/>
              <a:t>Naviaux</a:t>
            </a:r>
            <a:r>
              <a:rPr lang="en-US" dirty="0"/>
              <a:t>, R.K. (2014). Metabolic features of the cell danger response. </a:t>
            </a:r>
            <a:r>
              <a:rPr lang="en-US" i="1" dirty="0"/>
              <a:t>Mitochondrion</a:t>
            </a:r>
            <a:r>
              <a:rPr lang="en-US" dirty="0"/>
              <a:t>, 16, 7–17. https://doi.org/10.1016/j.mito.2013.08.006 </a:t>
            </a:r>
          </a:p>
          <a:p>
            <a:r>
              <a:rPr lang="en-US" dirty="0"/>
              <a:t>Pearce, E.L., &amp; Pearce, E.J. (2013). Metabolic pathways in immune cell activation and quiescence. </a:t>
            </a:r>
            <a:r>
              <a:rPr lang="en-US" i="1" dirty="0"/>
              <a:t>Immunity</a:t>
            </a:r>
            <a:r>
              <a:rPr lang="en-US" dirty="0"/>
              <a:t>, 38(4), 633–643. </a:t>
            </a:r>
          </a:p>
          <a:p>
            <a:r>
              <a:rPr lang="en-US" dirty="0"/>
              <a:t>O'Neill, L.A., et al. (2016). A guide to immunometabolism for immunologists. </a:t>
            </a:r>
            <a:r>
              <a:rPr lang="en-US" i="1" dirty="0"/>
              <a:t>Nature Reviews Immunology</a:t>
            </a:r>
            <a:r>
              <a:rPr lang="en-US" dirty="0"/>
              <a:t>, 16(9), 553–565. </a:t>
            </a:r>
          </a:p>
          <a:p>
            <a:r>
              <a:rPr lang="en-US" dirty="0"/>
              <a:t>Ji, R.R., Nackley, A., Huh, Y., et al. (2018). Neuroinflammation and central sensitization in chronic and widespread pain. </a:t>
            </a:r>
            <a:r>
              <a:rPr lang="en-US" i="1" dirty="0"/>
              <a:t>Anesthesiology</a:t>
            </a:r>
            <a:r>
              <a:rPr lang="en-US" dirty="0"/>
              <a:t>, 129(2), 343–366. </a:t>
            </a:r>
          </a:p>
          <a:p>
            <a:r>
              <a:rPr lang="en-US" dirty="0"/>
              <a:t>Yunus, M.B. (2007). Central sensitivity syndromes: a new paradigm and group nosology for fibromyalgia and overlapping conditions. </a:t>
            </a:r>
            <a:r>
              <a:rPr lang="en-US" i="1" dirty="0"/>
              <a:t>Seminars in Arthritis and Rheumatism</a:t>
            </a:r>
            <a:r>
              <a:rPr lang="en-US" dirty="0"/>
              <a:t>, 37(6), 339–352. </a:t>
            </a:r>
          </a:p>
          <a:p>
            <a:r>
              <a:rPr lang="en-US" dirty="0"/>
              <a:t>Picard, M., &amp; McEwen, B.S. (2018). Psychological stress and mitochondria: A systematic review. </a:t>
            </a:r>
            <a:r>
              <a:rPr lang="en-US" i="1" dirty="0"/>
              <a:t>Psychosomatic Medicine</a:t>
            </a:r>
            <a:r>
              <a:rPr lang="en-US" dirty="0"/>
              <a:t>, 80(2), 141–153. </a:t>
            </a:r>
          </a:p>
          <a:p>
            <a:r>
              <a:rPr lang="en-US" dirty="0"/>
              <a:t>Wallace, D.C. (2005). A mitochondrial paradigm of metabolic and degenerative diseases. </a:t>
            </a:r>
            <a:r>
              <a:rPr lang="en-US" i="1" dirty="0"/>
              <a:t>Genes &amp; Development</a:t>
            </a:r>
            <a:r>
              <a:rPr lang="en-US" dirty="0"/>
              <a:t>, 19(22), 2418–2445. </a:t>
            </a:r>
          </a:p>
          <a:p>
            <a:r>
              <a:rPr lang="en-US" dirty="0"/>
              <a:t>Dantzer, R., et al. (2008). From inflammation to sickness and depression: when the immune system subjugates the brain. </a:t>
            </a:r>
            <a:r>
              <a:rPr lang="en-US" i="1" dirty="0"/>
              <a:t>Nature Reviews Neuroscience</a:t>
            </a:r>
            <a:r>
              <a:rPr lang="en-US" dirty="0"/>
              <a:t>, 9(1), 46–56. </a:t>
            </a:r>
          </a:p>
          <a:p>
            <a:r>
              <a:rPr lang="en-US" dirty="0"/>
              <a:t>Opp, M.R. (2005). Cytokines and sleep. </a:t>
            </a:r>
            <a:r>
              <a:rPr lang="en-US" i="1" dirty="0"/>
              <a:t>Sleep Medicine Reviews</a:t>
            </a:r>
            <a:r>
              <a:rPr lang="en-US" dirty="0"/>
              <a:t>, 9(5), 355–364. </a:t>
            </a:r>
          </a:p>
          <a:p>
            <a:r>
              <a:rPr lang="en-US" dirty="0" err="1"/>
              <a:t>Naviaux</a:t>
            </a:r>
            <a:r>
              <a:rPr lang="en-US" dirty="0"/>
              <a:t>, R.K., et al. (2016). Metabolic features of chronic fatigue syndrome. </a:t>
            </a:r>
            <a:r>
              <a:rPr lang="en-US" i="1" dirty="0"/>
              <a:t>PNAS</a:t>
            </a:r>
            <a:r>
              <a:rPr lang="en-US" dirty="0"/>
              <a:t>, 113(37), E5472–E5480. </a:t>
            </a:r>
          </a:p>
          <a:p>
            <a:r>
              <a:rPr lang="en-US" dirty="0"/>
              <a:t>Tomas, C., et al. (2017). Cellular bioenergetics is impaired in patients with chronic fatigue syndrome. </a:t>
            </a:r>
            <a:r>
              <a:rPr lang="en-US" i="1" dirty="0" err="1"/>
              <a:t>PLoS</a:t>
            </a:r>
            <a:r>
              <a:rPr lang="en-US" i="1" dirty="0"/>
              <a:t> ONE</a:t>
            </a:r>
            <a:r>
              <a:rPr lang="en-US" dirty="0"/>
              <a:t>, 12(10): e0186802. </a:t>
            </a:r>
          </a:p>
          <a:p>
            <a:endParaRPr lang="en-GB" dirty="0"/>
          </a:p>
        </p:txBody>
      </p:sp>
      <p:sp>
        <p:nvSpPr>
          <p:cNvPr id="4" name="Slide Number Placeholder 3">
            <a:extLst>
              <a:ext uri="{FF2B5EF4-FFF2-40B4-BE49-F238E27FC236}">
                <a16:creationId xmlns:a16="http://schemas.microsoft.com/office/drawing/2014/main" id="{8B583AA7-9627-2F20-1344-75AF3400281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95201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BECA-3832-B2D7-817D-33BB5632E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F2049-09A2-11B3-A4A5-2D3880732F30}"/>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CC36FA5C-BA6A-EECE-6C5D-C718E79A1C5B}"/>
              </a:ext>
            </a:extLst>
          </p:cNvPr>
          <p:cNvSpPr>
            <a:spLocks noGrp="1"/>
          </p:cNvSpPr>
          <p:nvPr>
            <p:ph type="body" idx="1"/>
          </p:nvPr>
        </p:nvSpPr>
        <p:spPr/>
        <p:txBody>
          <a:bodyPr/>
          <a:lstStyle/>
          <a:p>
            <a:r>
              <a:rPr lang="en-US" b="1" dirty="0"/>
              <a:t>Since you may not be familiar with Mitochondria and their function, I will briefly discuss them.</a:t>
            </a:r>
          </a:p>
          <a:p>
            <a:endParaRPr lang="en-US" b="1" dirty="0"/>
          </a:p>
          <a:p>
            <a:r>
              <a:rPr lang="en-US" b="1" dirty="0"/>
              <a:t> Speaker Notes: Understanding Mitochondria and Why They Matter</a:t>
            </a:r>
          </a:p>
          <a:p>
            <a:endParaRPr lang="en-US" b="1" dirty="0"/>
          </a:p>
          <a:p>
            <a:r>
              <a:rPr lang="en-US" b="1" dirty="0"/>
              <a:t>According to Dr. Martin Picard, Mitochondria are dynamic intracellular organelles that regulate of energy, stress responses, immune signaling, and cellular communication—not just energy producers inside almost every cell in your body. His work expands beyond the traditional “powerhouse of the cell” metaphor.  They are the cell’s sensors, responders, and integrators of stress and survival.</a:t>
            </a:r>
            <a:br>
              <a:rPr lang="en-US" dirty="0"/>
            </a:br>
            <a:r>
              <a:rPr lang="en-US" dirty="0"/>
              <a:t>— acting like an internal communication and adaptation network across systems.</a:t>
            </a:r>
          </a:p>
          <a:p>
            <a:endParaRPr lang="en-US" b="1" dirty="0"/>
          </a:p>
          <a:p>
            <a:br>
              <a:rPr lang="en-US" dirty="0"/>
            </a:br>
            <a:r>
              <a:rPr lang="en-US" dirty="0"/>
              <a:t>Mitochondria  play a huge role in helping us feel strong, think clearly, and recover from stress or illness. When mitochondria don’t work well—which can happen in conditions like ECD—our body’s energy system can struggle, leading to </a:t>
            </a:r>
            <a:r>
              <a:rPr lang="en-US" b="1" dirty="0"/>
              <a:t>pain, fatigue, brain fog, and more</a:t>
            </a:r>
            <a:r>
              <a:rPr lang="en-US" dirty="0"/>
              <a:t>.</a:t>
            </a:r>
          </a:p>
          <a:p>
            <a:endParaRPr lang="en-US" dirty="0"/>
          </a:p>
          <a:p>
            <a:r>
              <a:rPr lang="en-US" dirty="0"/>
              <a:t>Let’s break down what mitochondria do:</a:t>
            </a:r>
          </a:p>
          <a:p>
            <a:endParaRPr lang="en-US" dirty="0"/>
          </a:p>
          <a:p>
            <a:r>
              <a:rPr lang="en-US" b="1" dirty="0"/>
              <a:t>Key Insights from Dr. Martin Picard’s Research:</a:t>
            </a:r>
          </a:p>
          <a:p>
            <a:r>
              <a:rPr lang="en-US" b="1" dirty="0"/>
              <a:t>Mitochondria Are Communicators</a:t>
            </a:r>
            <a:r>
              <a:rPr lang="en-US" dirty="0"/>
              <a:t> </a:t>
            </a:r>
          </a:p>
          <a:p>
            <a:pPr lvl="1"/>
            <a:r>
              <a:rPr lang="en-US" dirty="0"/>
              <a:t>They send and receive signals across the cell and the body, including: </a:t>
            </a:r>
          </a:p>
          <a:p>
            <a:pPr lvl="2"/>
            <a:r>
              <a:rPr lang="en-US" dirty="0"/>
              <a:t>Reactive oxygen species (ROS) as signaling molecules </a:t>
            </a:r>
          </a:p>
          <a:p>
            <a:pPr lvl="2"/>
            <a:r>
              <a:rPr lang="en-US" dirty="0"/>
              <a:t>Mitochondrial DNA (mtDNA) fragments released during stress </a:t>
            </a:r>
          </a:p>
          <a:p>
            <a:pPr lvl="2"/>
            <a:r>
              <a:rPr lang="en-US" dirty="0"/>
              <a:t>Inflammatory signals that link to the immune system and even mood regulation </a:t>
            </a:r>
          </a:p>
          <a:p>
            <a:r>
              <a:rPr lang="en-US" b="1" dirty="0"/>
              <a:t>Mitochondria Respond to Psychological and Physical Stress</a:t>
            </a:r>
            <a:r>
              <a:rPr lang="en-US" dirty="0"/>
              <a:t> </a:t>
            </a:r>
          </a:p>
          <a:p>
            <a:pPr lvl="1"/>
            <a:r>
              <a:rPr lang="en-US" dirty="0"/>
              <a:t>Picard’s work shows that </a:t>
            </a:r>
            <a:r>
              <a:rPr lang="en-US" b="1" dirty="0"/>
              <a:t>psychological stress can alter mitochondrial function</a:t>
            </a:r>
            <a:r>
              <a:rPr lang="en-US" dirty="0"/>
              <a:t> and structure (e.g., fusion/fission), contributing to fatigue and illness. </a:t>
            </a:r>
          </a:p>
          <a:p>
            <a:pPr lvl="1"/>
            <a:r>
              <a:rPr lang="en-US" dirty="0"/>
              <a:t>This helps explain how trauma, chronic stress, or caregiving burnout can worsen physical symptoms. </a:t>
            </a:r>
          </a:p>
          <a:p>
            <a:r>
              <a:rPr lang="en-US" b="1" dirty="0"/>
              <a:t>Bioenergetics Are Only One Role</a:t>
            </a:r>
            <a:r>
              <a:rPr lang="en-US" dirty="0"/>
              <a:t> </a:t>
            </a:r>
          </a:p>
          <a:p>
            <a:pPr lvl="1"/>
            <a:r>
              <a:rPr lang="en-US" dirty="0"/>
              <a:t>ATP production is important, but mitochondria also: </a:t>
            </a:r>
          </a:p>
          <a:p>
            <a:pPr lvl="2"/>
            <a:r>
              <a:rPr lang="en-US" dirty="0"/>
              <a:t>Regulate cell death (apoptosis) </a:t>
            </a:r>
          </a:p>
          <a:p>
            <a:pPr lvl="2"/>
            <a:r>
              <a:rPr lang="en-US" dirty="0"/>
              <a:t>Shape neuroplasticity and cognition </a:t>
            </a:r>
          </a:p>
          <a:p>
            <a:pPr lvl="2"/>
            <a:r>
              <a:rPr lang="en-US" dirty="0"/>
              <a:t>Control inflammation and immune activity </a:t>
            </a:r>
          </a:p>
          <a:p>
            <a:r>
              <a:rPr lang="en-US" b="1" dirty="0"/>
              <a:t>Mitochondrial Psychobiology</a:t>
            </a:r>
            <a:r>
              <a:rPr lang="en-US" dirty="0"/>
              <a:t> </a:t>
            </a:r>
          </a:p>
          <a:p>
            <a:pPr lvl="1"/>
            <a:r>
              <a:rPr lang="en-US" dirty="0"/>
              <a:t>Picard coined this term to describe how </a:t>
            </a:r>
            <a:r>
              <a:rPr lang="en-US" b="1" dirty="0"/>
              <a:t>emotional states, social context, and psychological experiences</a:t>
            </a:r>
            <a:r>
              <a:rPr lang="en-US" dirty="0"/>
              <a:t> can influence mitochondrial function—and vice versa.</a:t>
            </a:r>
          </a:p>
          <a:p>
            <a:endParaRPr lang="en-US" dirty="0"/>
          </a:p>
          <a:p>
            <a:endParaRPr lang="en-US" dirty="0"/>
          </a:p>
          <a:p>
            <a:r>
              <a:rPr lang="en-US" b="1" dirty="0"/>
              <a:t>1. Energy Production (ATP)</a:t>
            </a:r>
            <a:br>
              <a:rPr lang="en-US" dirty="0"/>
            </a:br>
            <a:r>
              <a:rPr lang="en-US" dirty="0"/>
              <a:t>Mitochondria make a fuel called </a:t>
            </a:r>
            <a:r>
              <a:rPr lang="en-US" b="1" dirty="0"/>
              <a:t>ATP</a:t>
            </a:r>
            <a:r>
              <a:rPr lang="en-US" dirty="0"/>
              <a:t>—this powers nearly everything your body does: movement, thinking, healing, and more. When your energy is low, it may be because mitochondria are stressed or damaged.</a:t>
            </a:r>
          </a:p>
          <a:p>
            <a:br>
              <a:rPr lang="en-US" dirty="0"/>
            </a:br>
            <a:r>
              <a:rPr lang="en-US" dirty="0"/>
              <a:t> </a:t>
            </a:r>
            <a:r>
              <a:rPr lang="en-US" b="1" dirty="0"/>
              <a:t>2. Calcium Regulation</a:t>
            </a:r>
            <a:br>
              <a:rPr lang="en-US" dirty="0"/>
            </a:br>
            <a:r>
              <a:rPr lang="en-US" dirty="0"/>
              <a:t>They help manage calcium inside cells, which is important for things like </a:t>
            </a:r>
            <a:r>
              <a:rPr lang="en-US" b="1" dirty="0"/>
              <a:t>muscle function, nerve communication, and heart rhythm</a:t>
            </a:r>
            <a:r>
              <a:rPr lang="en-US" dirty="0"/>
              <a:t>.</a:t>
            </a:r>
          </a:p>
          <a:p>
            <a:br>
              <a:rPr lang="en-US" dirty="0"/>
            </a:br>
            <a:r>
              <a:rPr lang="en-US" dirty="0"/>
              <a:t> </a:t>
            </a:r>
            <a:r>
              <a:rPr lang="en-US" b="1" dirty="0"/>
              <a:t>3. Antioxidant Defense (ROS Detoxification)</a:t>
            </a:r>
            <a:br>
              <a:rPr lang="en-US" dirty="0"/>
            </a:br>
            <a:r>
              <a:rPr lang="en-US" dirty="0"/>
              <a:t>Mitochondria help protect your cells from </a:t>
            </a:r>
            <a:r>
              <a:rPr lang="en-US" b="1" dirty="0"/>
              <a:t>oxidative stress</a:t>
            </a:r>
            <a:r>
              <a:rPr lang="en-US" dirty="0"/>
              <a:t>—a kind of damage caused by inflammation or illness. When overwhelmed, this can lead to pain or fatigue.</a:t>
            </a:r>
          </a:p>
          <a:p>
            <a:br>
              <a:rPr lang="en-US" dirty="0"/>
            </a:br>
            <a:endParaRPr lang="en-US" dirty="0"/>
          </a:p>
          <a:p>
            <a:r>
              <a:rPr lang="en-US" b="1" dirty="0"/>
              <a:t>4. Metabolic Regulation</a:t>
            </a:r>
            <a:br>
              <a:rPr lang="en-US" dirty="0"/>
            </a:br>
            <a:r>
              <a:rPr lang="en-US" dirty="0"/>
              <a:t>They help your body </a:t>
            </a:r>
            <a:r>
              <a:rPr lang="en-US" b="1" dirty="0"/>
              <a:t>process nutrients from food</a:t>
            </a:r>
            <a:r>
              <a:rPr lang="en-US" dirty="0"/>
              <a:t>—like fats, proteins, and sugars—into usable energy.</a:t>
            </a:r>
          </a:p>
          <a:p>
            <a:br>
              <a:rPr lang="en-US" dirty="0"/>
            </a:br>
            <a:r>
              <a:rPr lang="en-US" dirty="0"/>
              <a:t> </a:t>
            </a:r>
            <a:r>
              <a:rPr lang="en-US" b="1" dirty="0"/>
              <a:t>5. Cell Signaling &amp; Apoptosis</a:t>
            </a:r>
            <a:br>
              <a:rPr lang="en-US" dirty="0"/>
            </a:br>
            <a:r>
              <a:rPr lang="en-US" dirty="0"/>
              <a:t>They also control </a:t>
            </a:r>
            <a:r>
              <a:rPr lang="en-US" b="1" dirty="0"/>
              <a:t>when cells grow or when damaged ones die off</a:t>
            </a:r>
            <a:r>
              <a:rPr lang="en-US" dirty="0"/>
              <a:t>, which keeps your body in balance and may even help with inflammation and immunity.</a:t>
            </a:r>
          </a:p>
          <a:p>
            <a:endParaRPr lang="en-US" dirty="0"/>
          </a:p>
          <a:p>
            <a:r>
              <a:rPr lang="en-US" b="1" dirty="0"/>
              <a:t> How do mitochondria relate to ECD?</a:t>
            </a:r>
          </a:p>
          <a:p>
            <a:r>
              <a:rPr lang="en-US" dirty="0"/>
              <a:t>In ECD, chronic inflammation and immune system overactivity can damage or overwhelm mitochondria. This causes:</a:t>
            </a:r>
          </a:p>
          <a:p>
            <a:r>
              <a:rPr lang="en-US" b="1" dirty="0"/>
              <a:t>Low energy output</a:t>
            </a:r>
            <a:r>
              <a:rPr lang="en-US" dirty="0"/>
              <a:t> (less ATP) </a:t>
            </a:r>
          </a:p>
          <a:p>
            <a:r>
              <a:rPr lang="en-US" b="1" dirty="0"/>
              <a:t>Increased fatigue and brain fog</a:t>
            </a:r>
            <a:r>
              <a:rPr lang="en-US" dirty="0"/>
              <a:t> </a:t>
            </a:r>
          </a:p>
          <a:p>
            <a:r>
              <a:rPr lang="en-US" b="1" dirty="0"/>
              <a:t>Greater pain sensitivity</a:t>
            </a:r>
            <a:r>
              <a:rPr lang="en-US" dirty="0"/>
              <a:t> </a:t>
            </a:r>
          </a:p>
          <a:p>
            <a:r>
              <a:rPr lang="en-US" b="1" dirty="0"/>
              <a:t>Slower healing and recovery</a:t>
            </a:r>
            <a:r>
              <a:rPr lang="en-US" dirty="0"/>
              <a:t> </a:t>
            </a:r>
          </a:p>
          <a:p>
            <a:endParaRPr lang="en-US" dirty="0"/>
          </a:p>
          <a:p>
            <a:br>
              <a:rPr lang="en-US" dirty="0"/>
            </a:br>
            <a:r>
              <a:rPr lang="en-US" b="1" dirty="0"/>
              <a:t> Why This Matters:</a:t>
            </a:r>
          </a:p>
          <a:p>
            <a:r>
              <a:rPr lang="en-US" dirty="0"/>
              <a:t>When your mitochondria are healthy, your </a:t>
            </a:r>
            <a:r>
              <a:rPr lang="en-US" b="1" dirty="0"/>
              <a:t>body and brain have more energy</a:t>
            </a:r>
            <a:r>
              <a:rPr lang="en-US" dirty="0"/>
              <a:t> to function well. </a:t>
            </a:r>
          </a:p>
          <a:p>
            <a:endParaRPr lang="en-US" dirty="0"/>
          </a:p>
          <a:p>
            <a:r>
              <a:rPr lang="en-US" b="1" dirty="0"/>
              <a:t>Nutrition, movement, stress management, sleep</a:t>
            </a:r>
            <a:r>
              <a:rPr lang="en-US" dirty="0"/>
              <a:t>, and some therapies can help support mitochondrial health. </a:t>
            </a:r>
          </a:p>
          <a:p>
            <a:endParaRPr lang="en-US" dirty="0"/>
          </a:p>
          <a:p>
            <a:r>
              <a:rPr lang="en-US" dirty="0"/>
              <a:t>Understanding this can help you support choices that boost energy and healing—like pacing, gut health, and rest. </a:t>
            </a:r>
          </a:p>
          <a:p>
            <a:br>
              <a:rPr lang="en-US" dirty="0"/>
            </a:br>
            <a:endParaRPr lang="en-US" dirty="0"/>
          </a:p>
          <a:p>
            <a:r>
              <a:rPr lang="en-US" dirty="0"/>
              <a:t>In </a:t>
            </a:r>
            <a:r>
              <a:rPr lang="en-US" dirty="0" err="1"/>
              <a:t>Erdheim</a:t>
            </a:r>
            <a:r>
              <a:rPr lang="en-US" dirty="0"/>
              <a:t>-Chester Disease (ECD), many symptoms—like fatigue, brain fog, and pain—are linked not only to inflammation but also to stress on your body’s energy system. That’s where </a:t>
            </a:r>
            <a:r>
              <a:rPr lang="en-US" b="1" dirty="0"/>
              <a:t>mitochondria</a:t>
            </a:r>
            <a:r>
              <a:rPr lang="en-US" dirty="0"/>
              <a:t> come in.</a:t>
            </a:r>
          </a:p>
          <a:p>
            <a:br>
              <a:rPr lang="en-US" dirty="0"/>
            </a:br>
            <a:br>
              <a:rPr lang="en-US" dirty="0"/>
            </a:br>
            <a:r>
              <a:rPr lang="en-US" b="1" dirty="0"/>
              <a:t> What this means for ECD patients and caregivers:</a:t>
            </a:r>
          </a:p>
          <a:p>
            <a:endParaRPr lang="en-US" b="1" dirty="0"/>
          </a:p>
          <a:p>
            <a:r>
              <a:rPr lang="en-US" b="1" u="sng" dirty="0"/>
              <a:t>****Your fatigue and pain are not just in your head—they have a biological cause tied to energy production. </a:t>
            </a:r>
          </a:p>
          <a:p>
            <a:endParaRPr lang="en-US" dirty="0"/>
          </a:p>
          <a:p>
            <a:r>
              <a:rPr lang="en-US" b="1" dirty="0"/>
              <a:t>Support mitochondria</a:t>
            </a:r>
            <a:r>
              <a:rPr lang="en-US" dirty="0"/>
              <a:t> with anti-inflammatory nutrition, pacing, stress regulation, and targeted nutrients (like magnesium or CoQ10, if advised). </a:t>
            </a:r>
          </a:p>
          <a:p>
            <a:r>
              <a:rPr lang="en-US" dirty="0"/>
              <a:t>Caregivers can help by protecting rest times, encouraging gentle activity, and making space for healing.</a:t>
            </a:r>
          </a:p>
          <a:p>
            <a:endParaRPr lang="en-GB" dirty="0"/>
          </a:p>
        </p:txBody>
      </p:sp>
      <p:sp>
        <p:nvSpPr>
          <p:cNvPr id="4" name="Slide Number Placeholder 3">
            <a:extLst>
              <a:ext uri="{FF2B5EF4-FFF2-40B4-BE49-F238E27FC236}">
                <a16:creationId xmlns:a16="http://schemas.microsoft.com/office/drawing/2014/main" id="{5C44A3B1-2191-9B61-605F-A11884725A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12158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054A-DBB8-5C42-4EFA-A371162DB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7F654-933C-2D23-729D-3D38E8C88F40}"/>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2ECC2F47-E30D-A32D-FF1F-13D730B81D5A}"/>
              </a:ext>
            </a:extLst>
          </p:cNvPr>
          <p:cNvSpPr>
            <a:spLocks noGrp="1"/>
          </p:cNvSpPr>
          <p:nvPr>
            <p:ph type="body" idx="1"/>
          </p:nvPr>
        </p:nvSpPr>
        <p:spPr/>
        <p:txBody>
          <a:bodyPr/>
          <a:lstStyle/>
          <a:p>
            <a:endParaRPr lang="en-US" dirty="0"/>
          </a:p>
          <a:p>
            <a:r>
              <a:rPr lang="en-US" dirty="0"/>
              <a:t>Mitochondria concentration in cells are different in various organs/tissues of the body and as a result those with the highest energy requirements will be affected to a greater extent. For example, the brain accounts for 2 % of the body weight but consumes 20% of the body’s energy so, when energy is low in the brain mental fog, cognitive function, mental health issues arise.  This is way getting the root cause and treating it is so critically important. I will highlight sources of to keep mitochondria healthy and things that damage it in the next several slide. </a:t>
            </a:r>
          </a:p>
          <a:p>
            <a:endParaRPr lang="en-US" dirty="0"/>
          </a:p>
          <a:p>
            <a:r>
              <a:rPr lang="en-US" dirty="0"/>
              <a:t>Assessment and holistic care is required to address the root causes</a:t>
            </a:r>
          </a:p>
          <a:p>
            <a:endParaRPr lang="en-US" dirty="0"/>
          </a:p>
          <a:p>
            <a:r>
              <a:rPr lang="en-US" dirty="0"/>
              <a:t>This slide highlights where in the body mitochondria are found in the greatest density—and why that matters for patients with energy-demanding illnesses like </a:t>
            </a:r>
            <a:r>
              <a:rPr lang="en-US" dirty="0" err="1"/>
              <a:t>Erdheim</a:t>
            </a:r>
            <a:r>
              <a:rPr lang="en-US" dirty="0"/>
              <a:t>-Chester Disease (ECD).</a:t>
            </a:r>
          </a:p>
          <a:p>
            <a:r>
              <a:rPr lang="en-US" b="1" dirty="0"/>
              <a:t>Key Points:</a:t>
            </a:r>
          </a:p>
          <a:p>
            <a:r>
              <a:rPr lang="en-US" b="1" dirty="0"/>
              <a:t>Mitochondria are the dynamic regulators of energy in our cells</a:t>
            </a:r>
            <a:r>
              <a:rPr lang="en-US" dirty="0"/>
              <a:t>, converting nutrients into usable energy (ATP). Tissues with high energy demands require more mitochondria. </a:t>
            </a:r>
          </a:p>
          <a:p>
            <a:r>
              <a:rPr lang="en-US" b="1" dirty="0"/>
              <a:t>Muscles</a:t>
            </a:r>
            <a:r>
              <a:rPr lang="en-US" dirty="0"/>
              <a:t> </a:t>
            </a:r>
          </a:p>
          <a:p>
            <a:pPr lvl="1"/>
            <a:r>
              <a:rPr lang="en-US" dirty="0"/>
              <a:t>Skeletal muscle, including postural and cardiac muscles, are loaded with mitochondria because they are in near-constant use. </a:t>
            </a:r>
          </a:p>
          <a:p>
            <a:pPr lvl="1"/>
            <a:r>
              <a:rPr lang="en-US" dirty="0"/>
              <a:t>This is particularly relevant for patients experiencing fatigue, weakness, or exercise intolerance—common in ECD. </a:t>
            </a:r>
          </a:p>
          <a:p>
            <a:r>
              <a:rPr lang="en-US" b="1" dirty="0"/>
              <a:t>Brain</a:t>
            </a:r>
            <a:r>
              <a:rPr lang="en-US" dirty="0"/>
              <a:t> </a:t>
            </a:r>
          </a:p>
          <a:p>
            <a:pPr lvl="1"/>
            <a:r>
              <a:rPr lang="en-US" dirty="0"/>
              <a:t>The brain is one of the most energy-demanding organs in the body. Even minor mitochondrial dysfunction can contribute to brain fog, mood changes, and sleep disruption—symptoms frequently reported in ECD. </a:t>
            </a:r>
          </a:p>
          <a:p>
            <a:r>
              <a:rPr lang="en-US" b="1" dirty="0"/>
              <a:t>Eyes</a:t>
            </a:r>
            <a:r>
              <a:rPr lang="en-US" dirty="0"/>
              <a:t> </a:t>
            </a:r>
          </a:p>
          <a:p>
            <a:pPr lvl="1"/>
            <a:r>
              <a:rPr lang="en-US" dirty="0"/>
              <a:t>Photoreceptor cells in the retina also have high mitochondrial density due to the constant need for visual processing. This is important since some ECD patients develop retro-orbital involvement, which can affect vision and eye function. </a:t>
            </a:r>
          </a:p>
          <a:p>
            <a:pPr lvl="1"/>
            <a:endParaRPr lang="en-US" dirty="0"/>
          </a:p>
          <a:p>
            <a:r>
              <a:rPr lang="en-US" b="1" dirty="0"/>
              <a:t>Heart (Cardiac Muscle)</a:t>
            </a:r>
            <a:r>
              <a:rPr lang="en-US" dirty="0"/>
              <a:t> </a:t>
            </a:r>
          </a:p>
          <a:p>
            <a:pPr lvl="1"/>
            <a:r>
              <a:rPr lang="en-US" dirty="0"/>
              <a:t>Cardiac tissue relies heavily on mitochondria to maintain a constant, rhythmic beat. Cardiac complications in ECD may further strain these energy systems. </a:t>
            </a:r>
          </a:p>
          <a:p>
            <a:pPr lvl="1"/>
            <a:endParaRPr lang="en-US" dirty="0"/>
          </a:p>
          <a:p>
            <a:r>
              <a:rPr lang="en-US" b="1" dirty="0"/>
              <a:t>Digestive System</a:t>
            </a:r>
            <a:r>
              <a:rPr lang="en-US" dirty="0"/>
              <a:t> </a:t>
            </a:r>
          </a:p>
          <a:p>
            <a:pPr lvl="1"/>
            <a:r>
              <a:rPr lang="en-US" dirty="0"/>
              <a:t>The gut is also a major energy user due to its role in digestion, absorption, and maintaining the gut barrier. Mitochondrial health here also impacts immune balance—another key concern in ECD, where inflammation and immune dysregulation are central features. </a:t>
            </a:r>
          </a:p>
          <a:p>
            <a:pPr lvl="1"/>
            <a:endParaRPr lang="en-US" dirty="0"/>
          </a:p>
          <a:p>
            <a:r>
              <a:rPr lang="en-US" b="1" dirty="0"/>
              <a:t>Clinical Relevance:</a:t>
            </a:r>
          </a:p>
          <a:p>
            <a:r>
              <a:rPr lang="en-US" dirty="0"/>
              <a:t>Because ECD can affect multiple organ systems, mitochondrial support strategies—like nutrition, pacing, stress management, and targeted supplements—can play an important supportive role. </a:t>
            </a:r>
          </a:p>
          <a:p>
            <a:r>
              <a:rPr lang="en-US" dirty="0"/>
              <a:t>We must remember that even if a patient’s labs look “normal,” their mitochondria may be overburdened. Fatigue, brain fog, and exercise intolerance are signs to slow down and support cellular recovery.</a:t>
            </a:r>
          </a:p>
          <a:p>
            <a:endParaRPr lang="en-US" dirty="0"/>
          </a:p>
          <a:p>
            <a:endParaRPr lang="en-US" dirty="0"/>
          </a:p>
          <a:p>
            <a:r>
              <a:rPr lang="en-US" b="1" dirty="0"/>
              <a:t>How Mitochondria Are Affected in ECD</a:t>
            </a:r>
          </a:p>
          <a:p>
            <a:r>
              <a:rPr lang="en-US" b="1" dirty="0"/>
              <a:t>Chronic Inflammation Impacts Mitochondria</a:t>
            </a:r>
            <a:r>
              <a:rPr lang="en-US" dirty="0"/>
              <a:t> </a:t>
            </a:r>
          </a:p>
          <a:p>
            <a:pPr lvl="1"/>
            <a:r>
              <a:rPr lang="en-US" dirty="0"/>
              <a:t>ECD involves the constant activation of the immune system, especially macrophages. These immune cells release inflammatory cytokines (e.g., IL-6, TNF-</a:t>
            </a:r>
            <a:r>
              <a:rPr lang="el-GR" dirty="0"/>
              <a:t>α) </a:t>
            </a:r>
            <a:r>
              <a:rPr lang="en-US" dirty="0"/>
              <a:t>that generate </a:t>
            </a:r>
            <a:r>
              <a:rPr lang="en-US" b="1" dirty="0"/>
              <a:t>oxidative stress</a:t>
            </a:r>
            <a:r>
              <a:rPr lang="en-US" dirty="0"/>
              <a:t>—which directly damages mitochondria. </a:t>
            </a:r>
          </a:p>
          <a:p>
            <a:pPr lvl="1"/>
            <a:r>
              <a:rPr lang="en-US" dirty="0"/>
              <a:t>Inflammatory stress can lead to: </a:t>
            </a:r>
          </a:p>
          <a:p>
            <a:pPr lvl="2"/>
            <a:r>
              <a:rPr lang="en-US" dirty="0"/>
              <a:t>Decreased ATP (energy) production </a:t>
            </a:r>
          </a:p>
          <a:p>
            <a:pPr lvl="2"/>
            <a:r>
              <a:rPr lang="en-US" dirty="0"/>
              <a:t>Mitochondrial DNA (mtDNA) damage </a:t>
            </a:r>
          </a:p>
          <a:p>
            <a:pPr lvl="2"/>
            <a:r>
              <a:rPr lang="en-US" dirty="0"/>
              <a:t>Altered mitochondrial dynamics (fusion/fission imbalance) </a:t>
            </a:r>
          </a:p>
          <a:p>
            <a:r>
              <a:rPr lang="en-US" b="1" dirty="0"/>
              <a:t>Energy Demand vs. Energy Supply</a:t>
            </a:r>
            <a:r>
              <a:rPr lang="en-US" dirty="0"/>
              <a:t> </a:t>
            </a:r>
          </a:p>
          <a:p>
            <a:pPr lvl="1"/>
            <a:r>
              <a:rPr lang="en-US" dirty="0"/>
              <a:t>In ECD, the body’s tissues—especially those affected by histiocytic infiltration (bone, brain, retroperitoneum, etc.)—are under </a:t>
            </a:r>
            <a:r>
              <a:rPr lang="en-US" b="1" dirty="0"/>
              <a:t>constant immune surveillance and repair</a:t>
            </a:r>
            <a:r>
              <a:rPr lang="en-US" dirty="0"/>
              <a:t>, which increases </a:t>
            </a:r>
            <a:r>
              <a:rPr lang="en-US" b="1" dirty="0"/>
              <a:t>cellular energy demands</a:t>
            </a:r>
            <a:r>
              <a:rPr lang="en-US" dirty="0"/>
              <a:t>. </a:t>
            </a:r>
          </a:p>
          <a:p>
            <a:pPr lvl="1"/>
            <a:r>
              <a:rPr lang="en-US" dirty="0"/>
              <a:t>Damaged or inefficient mitochondria can’t keep up with this increased demand, contributing to symptoms like </a:t>
            </a:r>
            <a:r>
              <a:rPr lang="en-US" b="1" dirty="0"/>
              <a:t>fatigue, brain fog, and poor recovery</a:t>
            </a:r>
            <a:r>
              <a:rPr lang="en-US" dirty="0"/>
              <a:t>. </a:t>
            </a:r>
          </a:p>
          <a:p>
            <a:r>
              <a:rPr lang="en-US" b="1" dirty="0"/>
              <a:t>Fibrosis and Tissue Damage Affect Oxygen &amp; Nutrient Delivery</a:t>
            </a:r>
            <a:r>
              <a:rPr lang="en-US" dirty="0"/>
              <a:t> </a:t>
            </a:r>
          </a:p>
          <a:p>
            <a:pPr lvl="1"/>
            <a:r>
              <a:rPr lang="en-US" dirty="0"/>
              <a:t>ECD-related fibrosis in various organs (e.g., retroperitoneal fibrosis, cardiac involvement) may impair </a:t>
            </a:r>
            <a:r>
              <a:rPr lang="en-US" b="1" dirty="0"/>
              <a:t>oxygen and nutrient supply</a:t>
            </a:r>
            <a:r>
              <a:rPr lang="en-US" dirty="0"/>
              <a:t>—key inputs for healthy mitochondrial metabolism. </a:t>
            </a:r>
          </a:p>
          <a:p>
            <a:r>
              <a:rPr lang="en-US" b="1" dirty="0"/>
              <a:t>Systemic Treatments Can Also Influence Mitochondria</a:t>
            </a:r>
            <a:r>
              <a:rPr lang="en-US" dirty="0"/>
              <a:t> </a:t>
            </a:r>
          </a:p>
          <a:p>
            <a:pPr lvl="1"/>
            <a:r>
              <a:rPr lang="en-US" dirty="0"/>
              <a:t>Some therapies used in ECD (e.g., interferon-</a:t>
            </a:r>
            <a:r>
              <a:rPr lang="el-GR" dirty="0"/>
              <a:t>α, </a:t>
            </a:r>
            <a:r>
              <a:rPr lang="en-US" dirty="0"/>
              <a:t>kinase inhibitors) may have </a:t>
            </a:r>
            <a:r>
              <a:rPr lang="en-US" b="1" dirty="0"/>
              <a:t>off-target effects</a:t>
            </a:r>
            <a:r>
              <a:rPr lang="en-US" dirty="0"/>
              <a:t> on mitochondrial function, though this is still being studied. </a:t>
            </a:r>
          </a:p>
          <a:p>
            <a:br>
              <a:rPr lang="en-US" dirty="0"/>
            </a:br>
            <a:endParaRPr lang="en-US" dirty="0"/>
          </a:p>
          <a:p>
            <a:r>
              <a:rPr lang="en-US" b="1" dirty="0"/>
              <a:t> Functional Consequences for Patients:</a:t>
            </a:r>
          </a:p>
          <a:p>
            <a:r>
              <a:rPr lang="en-US" b="1" dirty="0"/>
              <a:t>Low cellular energy</a:t>
            </a:r>
            <a:r>
              <a:rPr lang="en-US" dirty="0"/>
              <a:t> → fatigue, reduced exercise tolerance, cognitive slowing </a:t>
            </a:r>
          </a:p>
          <a:p>
            <a:r>
              <a:rPr lang="en-US" b="1" dirty="0"/>
              <a:t>Brain and nerve cell mitochondrial stress</a:t>
            </a:r>
            <a:r>
              <a:rPr lang="en-US" dirty="0"/>
              <a:t> → increased sensitivity to pain, worsened sleep and brain fog </a:t>
            </a:r>
          </a:p>
          <a:p>
            <a:r>
              <a:rPr lang="en-US" b="1" dirty="0"/>
              <a:t>Poor mitochondrial recovery</a:t>
            </a:r>
            <a:r>
              <a:rPr lang="en-US" dirty="0"/>
              <a:t> → less resilience to physical or emotional stress </a:t>
            </a:r>
          </a:p>
          <a:p>
            <a:br>
              <a:rPr lang="en-US" dirty="0"/>
            </a:br>
            <a:endParaRPr lang="en-US" dirty="0"/>
          </a:p>
          <a:p>
            <a:r>
              <a:rPr lang="en-US" b="1" dirty="0"/>
              <a:t>References:</a:t>
            </a:r>
          </a:p>
          <a:p>
            <a:r>
              <a:rPr lang="en-US" dirty="0"/>
              <a:t>Mylle S, et al. </a:t>
            </a:r>
            <a:r>
              <a:rPr lang="en-US" i="1" dirty="0"/>
              <a:t>Mitochondrial dysfunction in ME/CFS: evidence and therapeutic opportunities.</a:t>
            </a:r>
            <a:r>
              <a:rPr lang="en-US" dirty="0"/>
              <a:t> J Mol Sci. 2021. </a:t>
            </a:r>
          </a:p>
          <a:p>
            <a:r>
              <a:rPr lang="en-US" dirty="0"/>
              <a:t>Laverde B, et al. </a:t>
            </a:r>
            <a:r>
              <a:rPr lang="en-US" i="1" dirty="0"/>
              <a:t>Inflammation, pain, and disease decay: how are they connected?</a:t>
            </a:r>
            <a:r>
              <a:rPr lang="en-US" dirty="0"/>
              <a:t> </a:t>
            </a:r>
            <a:r>
              <a:rPr lang="en-US" dirty="0" err="1"/>
              <a:t>Neurobiol</a:t>
            </a:r>
            <a:r>
              <a:rPr lang="en-US" dirty="0"/>
              <a:t> Dis. 2020. </a:t>
            </a:r>
          </a:p>
          <a:p>
            <a:r>
              <a:rPr lang="en-US" dirty="0" err="1"/>
              <a:t>Naveax</a:t>
            </a:r>
            <a:r>
              <a:rPr lang="en-US" dirty="0"/>
              <a:t> C, et al. </a:t>
            </a:r>
            <a:r>
              <a:rPr lang="en-US" i="1" dirty="0"/>
              <a:t>Inflammatory histiocytosis reshapes tissue mitochondrial metabolism.</a:t>
            </a:r>
            <a:r>
              <a:rPr lang="en-US" dirty="0"/>
              <a:t> [If published—citation will follow pending confirmation.] </a:t>
            </a:r>
          </a:p>
          <a:p>
            <a:r>
              <a:rPr lang="en-US" dirty="0"/>
              <a:t>Holtman GA, et al. </a:t>
            </a:r>
            <a:r>
              <a:rPr lang="en-US" i="1" dirty="0"/>
              <a:t>The gut microbiome and its impact on fatigue and chronic disease.</a:t>
            </a:r>
            <a:r>
              <a:rPr lang="en-US" dirty="0"/>
              <a:t> Front Immunol. 2022.</a:t>
            </a:r>
          </a:p>
          <a:p>
            <a:endParaRPr lang="en-US" dirty="0"/>
          </a:p>
          <a:p>
            <a:endParaRPr lang="en-GB" dirty="0"/>
          </a:p>
        </p:txBody>
      </p:sp>
      <p:sp>
        <p:nvSpPr>
          <p:cNvPr id="4" name="Slide Number Placeholder 3">
            <a:extLst>
              <a:ext uri="{FF2B5EF4-FFF2-40B4-BE49-F238E27FC236}">
                <a16:creationId xmlns:a16="http://schemas.microsoft.com/office/drawing/2014/main" id="{8247387B-EBB6-6F24-A293-C70A25B621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91653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023BC-3D83-202C-F02E-4C1095A67D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6BBAE0-B271-5AC5-30A2-258670ACE0FA}"/>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B4DCDC94-DB84-25D8-62A0-CFB8CE3B88EE}"/>
              </a:ext>
            </a:extLst>
          </p:cNvPr>
          <p:cNvSpPr>
            <a:spLocks noGrp="1"/>
          </p:cNvSpPr>
          <p:nvPr>
            <p:ph type="body" idx="1"/>
          </p:nvPr>
        </p:nvSpPr>
        <p:spPr/>
        <p:txBody>
          <a:bodyPr/>
          <a:lstStyle/>
          <a:p>
            <a:r>
              <a:rPr lang="en-US" b="1" dirty="0"/>
              <a:t>Slide Introduction:</a:t>
            </a:r>
          </a:p>
          <a:p>
            <a:r>
              <a:rPr lang="en-US" dirty="0"/>
              <a:t>“This visual breaks down a common pattern seen in </a:t>
            </a:r>
            <a:r>
              <a:rPr lang="en-US" dirty="0" err="1"/>
              <a:t>Erdheim</a:t>
            </a:r>
            <a:r>
              <a:rPr lang="en-US" dirty="0"/>
              <a:t>-Chester Disease and many chronic illnesses. It helps explain why symptoms like pain and deep fatigue are so persistent—and what we can do to support healing.”</a:t>
            </a:r>
          </a:p>
          <a:p>
            <a:br>
              <a:rPr lang="en-US" dirty="0"/>
            </a:br>
            <a:endParaRPr lang="en-US" dirty="0"/>
          </a:p>
          <a:p>
            <a:r>
              <a:rPr lang="en-US" b="1" dirty="0"/>
              <a:t>Inflammation (Left Side) – :</a:t>
            </a:r>
          </a:p>
          <a:p>
            <a:r>
              <a:rPr lang="en-US" dirty="0"/>
              <a:t>In ECD, the immune system is often stuck in ‘on’ mode, releasing inflammatory chemicals like IL-6 and TNF-α. These are meant to protect us, but when they stay active too long, they stress the body and trigger pain and energy issues.</a:t>
            </a:r>
          </a:p>
          <a:p>
            <a:br>
              <a:rPr lang="en-US" dirty="0"/>
            </a:br>
            <a:r>
              <a:rPr lang="en-US" b="1" dirty="0"/>
              <a:t>Pain + Mitochondrial Exhaustion (Center) –:</a:t>
            </a:r>
          </a:p>
          <a:p>
            <a:r>
              <a:rPr lang="en-US" dirty="0"/>
              <a:t>That inflammation makes your nerves more sensitive, so even mild discomfort can feel more intense. It also damages the mitochondria—the dynamic regulators of energy producers inside your cells—so your body has a harder time making the energy you need for everyday life.</a:t>
            </a:r>
          </a:p>
          <a:p>
            <a:br>
              <a:rPr lang="en-US" dirty="0"/>
            </a:br>
            <a:endParaRPr lang="en-US" dirty="0"/>
          </a:p>
          <a:p>
            <a:r>
              <a:rPr lang="en-US" b="1" dirty="0"/>
              <a:t>Fatigue (Right Side) –:</a:t>
            </a:r>
          </a:p>
          <a:p>
            <a:r>
              <a:rPr lang="en-US" dirty="0"/>
              <a:t>This low energy—especially ATP—leads to overwhelming fatigue, brain fog, and poor recovery. That’s why people with ECD can feel completely wiped out after simple tasks or need more time to bounce back after stress.</a:t>
            </a:r>
          </a:p>
          <a:p>
            <a:br>
              <a:rPr lang="en-US" dirty="0"/>
            </a:br>
            <a:endParaRPr lang="en-US" dirty="0"/>
          </a:p>
          <a:p>
            <a:r>
              <a:rPr lang="en-US" b="1" dirty="0"/>
              <a:t>For Patients :</a:t>
            </a:r>
          </a:p>
          <a:p>
            <a:r>
              <a:rPr lang="en-US" dirty="0"/>
              <a:t>Small steps make a big impact. Things like anti-inflammatory foods, quality sleep, and gentle movement can help calm inflammation and rebuild your energy systems. These aren’t quick fixes—but they’re powerful tools over time.</a:t>
            </a:r>
          </a:p>
          <a:p>
            <a:br>
              <a:rPr lang="en-US" dirty="0"/>
            </a:br>
            <a:endParaRPr lang="en-US" dirty="0"/>
          </a:p>
          <a:p>
            <a:r>
              <a:rPr lang="en-US" b="1" dirty="0"/>
              <a:t>For Caregivers :</a:t>
            </a:r>
          </a:p>
          <a:p>
            <a:r>
              <a:rPr lang="en-US" dirty="0"/>
              <a:t>Caregivers play a key role. Just validating that these symptoms are real is huge. Helping with meals, hydration, rest, and pacing activity supports recovery and helps prevent symptom crashes.</a:t>
            </a:r>
          </a:p>
          <a:p>
            <a:br>
              <a:rPr lang="en-US" dirty="0"/>
            </a:br>
            <a:endParaRPr lang="en-US" dirty="0"/>
          </a:p>
          <a:p>
            <a:r>
              <a:rPr lang="en-US" b="1" dirty="0"/>
              <a:t>Closing Thought :</a:t>
            </a:r>
          </a:p>
          <a:p>
            <a:r>
              <a:rPr lang="en-US" dirty="0"/>
              <a:t>This pattern is tough—but not hopeless. By understanding it, we can take back some control and focus on what supports healing—not just managing symptoms</a:t>
            </a:r>
          </a:p>
          <a:p>
            <a:endParaRPr lang="en-GB" dirty="0"/>
          </a:p>
        </p:txBody>
      </p:sp>
      <p:sp>
        <p:nvSpPr>
          <p:cNvPr id="4" name="Slide Number Placeholder 3">
            <a:extLst>
              <a:ext uri="{FF2B5EF4-FFF2-40B4-BE49-F238E27FC236}">
                <a16:creationId xmlns:a16="http://schemas.microsoft.com/office/drawing/2014/main" id="{CF332E08-8F5D-E839-93CC-FB84AF0BEF0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24231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6A301-B360-728D-72CE-519799A26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2EED9-47DF-3CE4-83AD-F753FCDBD1DB}"/>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057573E9-9BF0-A0F1-859D-78F030F3BD46}"/>
              </a:ext>
            </a:extLst>
          </p:cNvPr>
          <p:cNvSpPr>
            <a:spLocks noGrp="1"/>
          </p:cNvSpPr>
          <p:nvPr>
            <p:ph type="body" idx="1"/>
          </p:nvPr>
        </p:nvSpPr>
        <p:spPr/>
        <p:txBody>
          <a:bodyPr/>
          <a:lstStyle/>
          <a:p>
            <a:r>
              <a:rPr lang="en-US" b="1" dirty="0"/>
              <a:t>Speaker Notes – Gut Microbiome &amp; Metabolic Health (Intro Slide)</a:t>
            </a:r>
          </a:p>
          <a:p>
            <a:r>
              <a:rPr lang="en-US" dirty="0"/>
              <a:t>Let’s start our deeper dive by looking at what’s happening </a:t>
            </a:r>
            <a:r>
              <a:rPr lang="en-US" i="1" dirty="0"/>
              <a:t>inside</a:t>
            </a:r>
            <a:r>
              <a:rPr lang="en-US" dirty="0"/>
              <a:t> the body—beyond symptoms.</a:t>
            </a:r>
          </a:p>
          <a:p>
            <a:endParaRPr lang="en-US" dirty="0"/>
          </a:p>
          <a:p>
            <a:r>
              <a:rPr lang="en-US" dirty="0"/>
              <a:t>This image shows the </a:t>
            </a:r>
            <a:r>
              <a:rPr lang="en-US" b="1" dirty="0"/>
              <a:t>human digestive system</a:t>
            </a:r>
            <a:r>
              <a:rPr lang="en-US" dirty="0"/>
              <a:t>, but with a focus on the </a:t>
            </a:r>
            <a:r>
              <a:rPr lang="en-US" b="1" dirty="0"/>
              <a:t>gut microbiome</a:t>
            </a:r>
            <a:r>
              <a:rPr lang="en-US" dirty="0"/>
              <a:t>—the community of trillions of bacteria, viruses, and fungi that live in our digestive tract. You see a magnified view here showing how diverse and active this internal ecosystem is.</a:t>
            </a:r>
          </a:p>
          <a:p>
            <a:br>
              <a:rPr lang="en-US" dirty="0"/>
            </a:br>
            <a:r>
              <a:rPr lang="en-US" b="1" dirty="0"/>
              <a:t> Why This Matters for ECD</a:t>
            </a:r>
          </a:p>
          <a:p>
            <a:r>
              <a:rPr lang="en-US" dirty="0"/>
              <a:t>In </a:t>
            </a:r>
            <a:r>
              <a:rPr lang="en-US" dirty="0" err="1"/>
              <a:t>Erdheim</a:t>
            </a:r>
            <a:r>
              <a:rPr lang="en-US" dirty="0"/>
              <a:t>-Chester Disease, there’s often </a:t>
            </a:r>
            <a:r>
              <a:rPr lang="en-US" b="1" dirty="0"/>
              <a:t>chronic inflammation, fatigue, and pain</a:t>
            </a:r>
            <a:r>
              <a:rPr lang="en-US" dirty="0"/>
              <a:t>—but the root drivers can go far beyond visible symptoms. </a:t>
            </a:r>
          </a:p>
          <a:p>
            <a:endParaRPr lang="en-US" dirty="0"/>
          </a:p>
          <a:p>
            <a:r>
              <a:rPr lang="en-US" b="1" dirty="0"/>
              <a:t>The gut plays a critical role in immune regulation, inflammation control, and energy metabolism.</a:t>
            </a:r>
            <a:r>
              <a:rPr lang="en-US" dirty="0"/>
              <a:t> </a:t>
            </a:r>
          </a:p>
          <a:p>
            <a:r>
              <a:rPr lang="en-US" dirty="0"/>
              <a:t>That’s why in this talk, we’re looking through a </a:t>
            </a:r>
            <a:r>
              <a:rPr lang="en-US" b="1" dirty="0"/>
              <a:t>holistic, metabolic lens</a:t>
            </a:r>
            <a:r>
              <a:rPr lang="en-US" dirty="0"/>
              <a:t>—not just treating fatigue or pain on the surface, but getting to the root of dysfunction in the body. </a:t>
            </a:r>
          </a:p>
          <a:p>
            <a:br>
              <a:rPr lang="en-US" dirty="0"/>
            </a:br>
            <a:r>
              <a:rPr lang="en-US" b="1" dirty="0"/>
              <a:t>Microbiome, Inflammation &amp; Mitochondria</a:t>
            </a:r>
          </a:p>
          <a:p>
            <a:r>
              <a:rPr lang="en-US" dirty="0"/>
              <a:t>Your </a:t>
            </a:r>
            <a:r>
              <a:rPr lang="en-US" b="1" dirty="0"/>
              <a:t>gut health</a:t>
            </a:r>
            <a:r>
              <a:rPr lang="en-US" dirty="0"/>
              <a:t> influences how well your immune system works, how you produce energy, and how your body handles inflammation. </a:t>
            </a:r>
          </a:p>
          <a:p>
            <a:r>
              <a:rPr lang="en-US" dirty="0"/>
              <a:t>If the gut is out of balance (often called “dysbiosis”), it can worsen fatigue, immune reactivity, and pain. </a:t>
            </a:r>
          </a:p>
          <a:p>
            <a:r>
              <a:rPr lang="en-US" dirty="0"/>
              <a:t>We’ll explore </a:t>
            </a:r>
            <a:r>
              <a:rPr lang="en-US" b="1" dirty="0"/>
              <a:t>strategies to support the microbiome</a:t>
            </a:r>
            <a:r>
              <a:rPr lang="en-US" dirty="0"/>
              <a:t> as one key part of improving overall function in ECD patients. </a:t>
            </a:r>
          </a:p>
          <a:p>
            <a:br>
              <a:rPr lang="en-US" dirty="0"/>
            </a:br>
            <a:endParaRPr lang="en-US" dirty="0"/>
          </a:p>
          <a:p>
            <a:r>
              <a:rPr lang="en-US" b="1" dirty="0"/>
              <a:t>Think of this as building a foundation—if we can strengthen the gut, we can calm inflammation, support energy production, and help patients </a:t>
            </a:r>
            <a:r>
              <a:rPr lang="en-US" b="1" i="1" dirty="0"/>
              <a:t>feel</a:t>
            </a:r>
            <a:r>
              <a:rPr lang="en-US" b="1" dirty="0"/>
              <a:t> and function better.</a:t>
            </a:r>
          </a:p>
          <a:p>
            <a:endParaRPr lang="en-US" dirty="0"/>
          </a:p>
          <a:p>
            <a:r>
              <a:rPr lang="en-US" dirty="0"/>
              <a:t>This slide sets the stage for what follows—practical, accessible strategies that go beyond medication to support whole-person healing.</a:t>
            </a:r>
          </a:p>
          <a:p>
            <a:endParaRPr lang="en-GB" dirty="0"/>
          </a:p>
        </p:txBody>
      </p:sp>
      <p:sp>
        <p:nvSpPr>
          <p:cNvPr id="4" name="Slide Number Placeholder 3">
            <a:extLst>
              <a:ext uri="{FF2B5EF4-FFF2-40B4-BE49-F238E27FC236}">
                <a16:creationId xmlns:a16="http://schemas.microsoft.com/office/drawing/2014/main" id="{F7E09381-915C-F79B-2E5A-B6ED9826222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55361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18948-98AE-3E29-1183-2EA376C5E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28E43-8331-1906-F635-3C82A4AA269E}"/>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6956A9F8-9E7C-4948-AB24-BF79802CB4B7}"/>
              </a:ext>
            </a:extLst>
          </p:cNvPr>
          <p:cNvSpPr>
            <a:spLocks noGrp="1"/>
          </p:cNvSpPr>
          <p:nvPr>
            <p:ph type="body" idx="1"/>
          </p:nvPr>
        </p:nvSpPr>
        <p:spPr/>
        <p:txBody>
          <a:bodyPr/>
          <a:lstStyle/>
          <a:p>
            <a:r>
              <a:rPr lang="en-US" b="1" dirty="0"/>
              <a:t>Slide Introduction :</a:t>
            </a:r>
          </a:p>
          <a:p>
            <a:r>
              <a:rPr lang="en-US" dirty="0"/>
              <a:t>This slide shows how problems in the gut can lead to inflammation, pain, and fatigue. It helps us understand why gut health matters so much in conditions like ECD, where symptoms are tied to immune and energy dysfunction.</a:t>
            </a:r>
          </a:p>
          <a:p>
            <a:br>
              <a:rPr lang="en-US" dirty="0"/>
            </a:br>
            <a:endParaRPr lang="en-US" dirty="0"/>
          </a:p>
          <a:p>
            <a:r>
              <a:rPr lang="en-US" b="1" dirty="0"/>
              <a:t> 1. Gut Imbalance (Green Box – Icon: Gut with Microbes):</a:t>
            </a:r>
          </a:p>
          <a:p>
            <a:r>
              <a:rPr lang="en-US" dirty="0"/>
              <a:t>Your gut is home to trillions of bacteria that help digest food, regulate your immune system, and even protect your brain. But if the gut becomes imbalanced—due to poor diet, stress, or medications—it can leak harmful substances into the body and trigger inflammation.</a:t>
            </a:r>
          </a:p>
          <a:p>
            <a:endParaRPr lang="en-US" dirty="0"/>
          </a:p>
          <a:p>
            <a:r>
              <a:rPr lang="en-US" b="1" dirty="0"/>
              <a:t>Why This Matters :</a:t>
            </a:r>
          </a:p>
          <a:p>
            <a:r>
              <a:rPr lang="en-US" dirty="0"/>
              <a:t>Even small steps to support your gut—like improving your diet, sleeping well, and managing stress—can reduce inflammation and improve energy.</a:t>
            </a:r>
          </a:p>
          <a:p>
            <a:br>
              <a:rPr lang="en-US" dirty="0"/>
            </a:br>
            <a:r>
              <a:rPr lang="en-US" b="1" dirty="0"/>
              <a:t>How to Support Your Gut :</a:t>
            </a:r>
          </a:p>
          <a:p>
            <a:r>
              <a:rPr lang="en-US" dirty="0"/>
              <a:t>Feed your helpful gut bacteria with fiber-rich foods. Add probiotics when appropriate. Prioritize rest and calm your nervous system through gentle routines and stress relief.</a:t>
            </a:r>
          </a:p>
          <a:p>
            <a:br>
              <a:rPr lang="en-US" dirty="0"/>
            </a:br>
            <a:endParaRPr lang="en-US" dirty="0"/>
          </a:p>
          <a:p>
            <a:r>
              <a:rPr lang="en-US" b="1" dirty="0"/>
              <a:t>Remember:</a:t>
            </a:r>
          </a:p>
          <a:p>
            <a:r>
              <a:rPr lang="en-US" dirty="0"/>
              <a:t>This isn’t about perfection—it’s about small, steady steps. A healthier gut means less inflammation and more available energy to do the things that matter to you.</a:t>
            </a:r>
          </a:p>
          <a:p>
            <a:br>
              <a:rPr lang="en-US" dirty="0"/>
            </a:br>
            <a:br>
              <a:rPr lang="en-US" dirty="0"/>
            </a:br>
            <a:endParaRPr lang="en-US" dirty="0"/>
          </a:p>
          <a:p>
            <a:endParaRPr lang="en-US" dirty="0"/>
          </a:p>
          <a:p>
            <a:endParaRPr lang="en-GB" dirty="0"/>
          </a:p>
        </p:txBody>
      </p:sp>
      <p:sp>
        <p:nvSpPr>
          <p:cNvPr id="4" name="Slide Number Placeholder 3">
            <a:extLst>
              <a:ext uri="{FF2B5EF4-FFF2-40B4-BE49-F238E27FC236}">
                <a16:creationId xmlns:a16="http://schemas.microsoft.com/office/drawing/2014/main" id="{19D38A1F-2523-C7B9-EE1D-777B029B7F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0256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 Interventions to Address Gut Microbiome, Inflammation, Cellular Energy Production, Fatigue</a:t>
            </a:r>
          </a:p>
          <a:p>
            <a:r>
              <a:rPr lang="en-US" dirty="0"/>
              <a:t>This slide provides a practical, four-step framework for improving quality of life in patients with chronic, multi-system conditions such as </a:t>
            </a:r>
            <a:r>
              <a:rPr lang="en-US" dirty="0" err="1"/>
              <a:t>Erdheim</a:t>
            </a:r>
            <a:r>
              <a:rPr lang="en-US" dirty="0"/>
              <a:t>-Chester Disease (ECD). The goal is to reduce symptom burden by targeting root contributors to fatigue, inflammation, and impaired recovery.</a:t>
            </a:r>
          </a:p>
          <a:p>
            <a:br>
              <a:rPr lang="en-US" dirty="0"/>
            </a:br>
            <a:endParaRPr lang="en-US" dirty="0"/>
          </a:p>
          <a:p>
            <a:r>
              <a:rPr lang="en-US" b="1" dirty="0"/>
              <a:t>1. Nurture the Gut Microbiome</a:t>
            </a:r>
          </a:p>
          <a:p>
            <a:r>
              <a:rPr lang="en-US" dirty="0"/>
              <a:t>A healthy gut supports immune regulation and can lower systemic inflammation—critical for ECD patients who often deal with both immune dysfunction and inflammation. </a:t>
            </a:r>
          </a:p>
          <a:p>
            <a:r>
              <a:rPr lang="en-US" b="1" dirty="0"/>
              <a:t>Key actions</a:t>
            </a:r>
            <a:r>
              <a:rPr lang="en-US" dirty="0"/>
              <a:t>: Encourage a diet rich in fiber and variety, fermented foods, and avoid unnecessary antibiotics. </a:t>
            </a:r>
          </a:p>
          <a:p>
            <a:r>
              <a:rPr lang="en-US" b="1" dirty="0"/>
              <a:t>Manage stress and sleep</a:t>
            </a:r>
            <a:r>
              <a:rPr lang="en-US" dirty="0"/>
              <a:t>, as both influence the gut-brain axis and microbiome balance. </a:t>
            </a:r>
          </a:p>
          <a:p>
            <a:br>
              <a:rPr lang="en-US" dirty="0"/>
            </a:br>
            <a:endParaRPr lang="en-US" dirty="0"/>
          </a:p>
          <a:p>
            <a:r>
              <a:rPr lang="en-US" b="1" dirty="0"/>
              <a:t>2. Reduce Chronic Inflammation</a:t>
            </a:r>
          </a:p>
          <a:p>
            <a:r>
              <a:rPr lang="en-US" dirty="0"/>
              <a:t>Inflammatory cytokines can worsen fatigue, pain, and cognitive symptoms. </a:t>
            </a:r>
          </a:p>
          <a:p>
            <a:r>
              <a:rPr lang="en-US" dirty="0"/>
              <a:t>Encourage an </a:t>
            </a:r>
            <a:r>
              <a:rPr lang="en-US" b="1" dirty="0"/>
              <a:t>anti-inflammatory diet</a:t>
            </a:r>
            <a:r>
              <a:rPr lang="en-US" dirty="0"/>
              <a:t>—leafy greens, fatty fish, turmeric. </a:t>
            </a:r>
          </a:p>
          <a:p>
            <a:r>
              <a:rPr lang="en-US" dirty="0"/>
              <a:t>Supplements such as </a:t>
            </a:r>
            <a:r>
              <a:rPr lang="en-US" b="1" dirty="0"/>
              <a:t>curcumin, quercetin, and omega-3s</a:t>
            </a:r>
            <a:r>
              <a:rPr lang="en-US" dirty="0"/>
              <a:t> may help reduce immune overactivity. </a:t>
            </a:r>
          </a:p>
          <a:p>
            <a:r>
              <a:rPr lang="en-US" dirty="0"/>
              <a:t>Reducing gut dysbiosis also calms inflammatory signaling from the GI tract. </a:t>
            </a:r>
          </a:p>
          <a:p>
            <a:br>
              <a:rPr lang="en-US" dirty="0"/>
            </a:br>
            <a:endParaRPr lang="en-US" dirty="0"/>
          </a:p>
          <a:p>
            <a:r>
              <a:rPr lang="en-US" b="1" dirty="0"/>
              <a:t>3. Support Cellular Energy Production</a:t>
            </a:r>
          </a:p>
          <a:p>
            <a:r>
              <a:rPr lang="en-US" dirty="0"/>
              <a:t>Mitochondria, the energy producers of the cell, are often under strain in chronic illnesses. </a:t>
            </a:r>
          </a:p>
          <a:p>
            <a:r>
              <a:rPr lang="en-US" dirty="0"/>
              <a:t>ECD-related inflammation can impair mitochondrial function, increasing fatigue. </a:t>
            </a:r>
          </a:p>
          <a:p>
            <a:r>
              <a:rPr lang="en-US" b="1" dirty="0"/>
              <a:t>Key strategies</a:t>
            </a:r>
            <a:r>
              <a:rPr lang="en-US" dirty="0"/>
              <a:t>: </a:t>
            </a:r>
          </a:p>
          <a:p>
            <a:pPr lvl="1"/>
            <a:r>
              <a:rPr lang="en-US" b="1" dirty="0"/>
              <a:t>Pace activities</a:t>
            </a:r>
            <a:r>
              <a:rPr lang="en-US" dirty="0"/>
              <a:t> to match energy reserves—use the “energy envelope” approach. </a:t>
            </a:r>
          </a:p>
          <a:p>
            <a:pPr lvl="1"/>
            <a:r>
              <a:rPr lang="en-US" b="1" dirty="0"/>
              <a:t>Exercise</a:t>
            </a:r>
            <a:r>
              <a:rPr lang="en-US" dirty="0"/>
              <a:t>, in graded, tolerable amounts, has been shown to support mitochondrial biogenesis over time. </a:t>
            </a:r>
          </a:p>
          <a:p>
            <a:pPr lvl="1"/>
            <a:r>
              <a:rPr lang="en-US" dirty="0"/>
              <a:t>Use mitochondrial-targeted supplements (</a:t>
            </a:r>
            <a:r>
              <a:rPr lang="en-US" b="1" dirty="0"/>
              <a:t>CoQ10, B vitamins, magnesium</a:t>
            </a:r>
            <a:r>
              <a:rPr lang="en-US" dirty="0"/>
              <a:t>). </a:t>
            </a:r>
          </a:p>
          <a:p>
            <a:pPr lvl="1"/>
            <a:r>
              <a:rPr lang="en-US" b="1" dirty="0"/>
              <a:t>Red light therapy</a:t>
            </a:r>
            <a:r>
              <a:rPr lang="en-US" dirty="0"/>
              <a:t> shows promise in enhancing mitochondrial function and lowering oxidative stress. </a:t>
            </a:r>
          </a:p>
          <a:p>
            <a:br>
              <a:rPr lang="en-US" dirty="0"/>
            </a:br>
            <a:endParaRPr lang="en-US" dirty="0"/>
          </a:p>
          <a:p>
            <a:r>
              <a:rPr lang="en-US" b="1" dirty="0"/>
              <a:t>4. Improve Fatigue &amp; Pain Coping</a:t>
            </a:r>
          </a:p>
          <a:p>
            <a:r>
              <a:rPr lang="en-US" dirty="0"/>
              <a:t>Chronic pain and fatigue are central symptoms in ECD. </a:t>
            </a:r>
          </a:p>
          <a:p>
            <a:r>
              <a:rPr lang="en-US" dirty="0"/>
              <a:t>Recommend </a:t>
            </a:r>
            <a:r>
              <a:rPr lang="en-US" b="1" dirty="0"/>
              <a:t>frequent rest</a:t>
            </a:r>
            <a:r>
              <a:rPr lang="en-US" dirty="0"/>
              <a:t>, protected recovery time, and </a:t>
            </a:r>
            <a:r>
              <a:rPr lang="en-US" b="1" dirty="0"/>
              <a:t>mind-body approaches</a:t>
            </a:r>
            <a:r>
              <a:rPr lang="en-US" dirty="0"/>
              <a:t> such as mindfulness and gentle movement (e.g., yoga or tai chi). </a:t>
            </a:r>
          </a:p>
          <a:p>
            <a:r>
              <a:rPr lang="en-US" dirty="0"/>
              <a:t>Reassure patients that </a:t>
            </a:r>
            <a:r>
              <a:rPr lang="en-US" b="1" dirty="0"/>
              <a:t>gradual activity</a:t>
            </a:r>
            <a:r>
              <a:rPr lang="en-US" dirty="0"/>
              <a:t> helps with long-term adaptation. </a:t>
            </a:r>
          </a:p>
          <a:p>
            <a:r>
              <a:rPr lang="en-US" b="1" dirty="0"/>
              <a:t>Stress management</a:t>
            </a:r>
            <a:r>
              <a:rPr lang="en-US" dirty="0"/>
              <a:t> supports both brain and immune function. </a:t>
            </a:r>
          </a:p>
          <a:p>
            <a:br>
              <a:rPr lang="en-US" dirty="0"/>
            </a:br>
            <a:endParaRPr lang="en-US" dirty="0"/>
          </a:p>
          <a:p>
            <a:r>
              <a:rPr lang="en-US" b="1" dirty="0"/>
              <a:t>Closing Point:</a:t>
            </a:r>
          </a:p>
          <a:p>
            <a:r>
              <a:rPr lang="en-US" dirty="0"/>
              <a:t>Remind patients and caregivers: these </a:t>
            </a:r>
            <a:r>
              <a:rPr lang="en-US" b="1" dirty="0"/>
              <a:t>strategies aren’t about curing the disease—but about improving daily function, lowering inflammation, and preserving energy for what matters most. Encourage consistency over perfection.</a:t>
            </a:r>
          </a:p>
          <a:p>
            <a:endParaRPr lang="en-US" dirty="0"/>
          </a:p>
        </p:txBody>
      </p:sp>
      <p:sp>
        <p:nvSpPr>
          <p:cNvPr id="4" name="Slide Number Placeholder 3"/>
          <p:cNvSpPr>
            <a:spLocks noGrp="1"/>
          </p:cNvSpPr>
          <p:nvPr>
            <p:ph type="sldNum" sz="quarter" idx="5"/>
          </p:nvPr>
        </p:nvSpPr>
        <p:spPr/>
        <p:txBody>
          <a:bodyPr/>
          <a:lstStyle/>
          <a:p>
            <a:fld id="{A0C9E354-6C97-4CF3-8725-4836430B5CC4}" type="slidenum">
              <a:rPr lang="en-US" smtClean="0"/>
              <a:t>12</a:t>
            </a:fld>
            <a:endParaRPr lang="en-US"/>
          </a:p>
        </p:txBody>
      </p:sp>
    </p:spTree>
    <p:extLst>
      <p:ext uri="{BB962C8B-B14F-4D97-AF65-F5344CB8AC3E}">
        <p14:creationId xmlns:p14="http://schemas.microsoft.com/office/powerpoint/2010/main" val="1573163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D8EB4-369C-57E4-29B9-879B2856A6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D90C24-1D8E-7695-4E71-F2A3E28D6849}"/>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F996B5A3-C8C6-73FD-41F2-35527F6D2F3A}"/>
              </a:ext>
            </a:extLst>
          </p:cNvPr>
          <p:cNvSpPr>
            <a:spLocks noGrp="1"/>
          </p:cNvSpPr>
          <p:nvPr>
            <p:ph type="body" idx="1"/>
          </p:nvPr>
        </p:nvSpPr>
        <p:spPr/>
        <p:txBody>
          <a:bodyPr/>
          <a:lstStyle/>
          <a:p>
            <a:r>
              <a:rPr lang="en-US" b="1" dirty="0"/>
              <a:t>Speaker Notes:</a:t>
            </a:r>
            <a:endParaRPr lang="en-US" dirty="0"/>
          </a:p>
          <a:p>
            <a:r>
              <a:rPr lang="en-US" dirty="0"/>
              <a:t>One of the most important ways patients and caregivers can support the body’s ability to reduce pain and fatigue is through caring for the gut microbiome—this means the trillions of beneficial bacteria and other microbes living in our digestive tract.</a:t>
            </a:r>
          </a:p>
          <a:p>
            <a:endParaRPr lang="en-US" dirty="0"/>
          </a:p>
          <a:p>
            <a:r>
              <a:rPr lang="en-US" dirty="0"/>
              <a:t>In ECD, the immune system is chronically activated, and this ongoing inflammation contributes to both pain and fatigue. A healthy gut plays a key role in training the immune system to be more balanced and less reactive. When the gut is out of balance—a condition called dysbiosis—it can worsen inflammation, increase pain sensitivity, and drain energy by affecting mitochondria, the body's energy factories.</a:t>
            </a:r>
          </a:p>
          <a:p>
            <a:r>
              <a:rPr lang="en-US" dirty="0"/>
              <a:t>That’s why we encourage:</a:t>
            </a:r>
          </a:p>
          <a:p>
            <a:r>
              <a:rPr lang="en-US" b="1" dirty="0"/>
              <a:t>Eating more fiber</a:t>
            </a:r>
            <a:r>
              <a:rPr lang="en-US" dirty="0"/>
              <a:t> (like vegetables, legumes, and whole grains) and </a:t>
            </a:r>
            <a:r>
              <a:rPr lang="en-US" b="1" dirty="0"/>
              <a:t>fermented foods</a:t>
            </a:r>
            <a:r>
              <a:rPr lang="en-US" dirty="0"/>
              <a:t> (like yogurt, kefir, sauerkraut), which feed beneficial gut bacteria. </a:t>
            </a:r>
          </a:p>
          <a:p>
            <a:r>
              <a:rPr lang="en-US" b="1" dirty="0"/>
              <a:t>Avoiding unnecessary antibiotics</a:t>
            </a:r>
            <a:r>
              <a:rPr lang="en-US" dirty="0"/>
              <a:t>, as these wipe out good microbes along with the bad. </a:t>
            </a:r>
          </a:p>
          <a:p>
            <a:r>
              <a:rPr lang="en-US" b="1" dirty="0"/>
              <a:t>Choosing meat from animals raised without antibiotics</a:t>
            </a:r>
            <a:r>
              <a:rPr lang="en-US" dirty="0"/>
              <a:t>, since antibiotic residues may disrupt our microbiome too. </a:t>
            </a:r>
          </a:p>
          <a:p>
            <a:r>
              <a:rPr lang="en-US" dirty="0"/>
              <a:t>Following an </a:t>
            </a:r>
            <a:r>
              <a:rPr lang="en-US" b="1" dirty="0"/>
              <a:t>anti-inflammatory or mitochondrial-supportive diet</a:t>
            </a:r>
            <a:r>
              <a:rPr lang="en-US" dirty="0"/>
              <a:t>, which lowers the immune system’s overactivation and supports energy metabolism. </a:t>
            </a:r>
          </a:p>
          <a:p>
            <a:r>
              <a:rPr lang="en-US" dirty="0"/>
              <a:t>Avoiding </a:t>
            </a:r>
            <a:r>
              <a:rPr lang="en-US" b="1" dirty="0"/>
              <a:t>highly processed foods</a:t>
            </a:r>
            <a:r>
              <a:rPr lang="en-US" dirty="0"/>
              <a:t> and </a:t>
            </a:r>
            <a:r>
              <a:rPr lang="en-US" b="1" dirty="0"/>
              <a:t>seed oils</a:t>
            </a:r>
            <a:r>
              <a:rPr lang="en-US" dirty="0"/>
              <a:t> (like soybean or corn oil), which may increase inflammation in sensitive individuals. </a:t>
            </a:r>
          </a:p>
          <a:p>
            <a:r>
              <a:rPr lang="en-US" dirty="0"/>
              <a:t>And importantly: </a:t>
            </a:r>
            <a:r>
              <a:rPr lang="en-US" b="1" dirty="0"/>
              <a:t>Read food labels</a:t>
            </a:r>
            <a:r>
              <a:rPr lang="en-US" dirty="0"/>
              <a:t>—we’re aiming for fewer ingredients, less added sugar, and fewer additives that may disrupt gut health. </a:t>
            </a:r>
          </a:p>
          <a:p>
            <a:r>
              <a:rPr lang="en-US" dirty="0"/>
              <a:t>Supporting the gut means we’re helping calm inflammation, protect mitochondrial function, and reduce both pain and fatigue—especially critical in ECD where energy is precious and symptoms can be persistent.“</a:t>
            </a:r>
          </a:p>
          <a:p>
            <a:endParaRPr lang="en-US" dirty="0"/>
          </a:p>
          <a:p>
            <a:r>
              <a:rPr lang="en-US" b="1" dirty="0"/>
              <a:t>Scientific References Supporting the Gut–Inflammation–Mitochondria–Fatigue Axis in ECD</a:t>
            </a:r>
          </a:p>
          <a:p>
            <a:r>
              <a:rPr lang="en-US" b="1" dirty="0"/>
              <a:t>Microbiome and Immune Regulation</a:t>
            </a:r>
            <a:br>
              <a:rPr lang="en-US" dirty="0"/>
            </a:br>
            <a:r>
              <a:rPr lang="en-US" dirty="0"/>
              <a:t>Belkaid Y, Hand TW. </a:t>
            </a:r>
            <a:r>
              <a:rPr lang="en-US" i="1" dirty="0"/>
              <a:t>Role of the microbiota in immunity and inflammation.</a:t>
            </a:r>
            <a:r>
              <a:rPr lang="en-US" dirty="0"/>
              <a:t> </a:t>
            </a:r>
            <a:r>
              <a:rPr lang="en-US" b="1" dirty="0"/>
              <a:t>Cell.</a:t>
            </a:r>
            <a:r>
              <a:rPr lang="en-US" dirty="0"/>
              <a:t> 2014;157(1):121–141.</a:t>
            </a:r>
            <a:br>
              <a:rPr lang="en-US" dirty="0"/>
            </a:br>
            <a:r>
              <a:rPr lang="en-US" dirty="0">
                <a:hlinkClick r:id="rId3"/>
              </a:rPr>
              <a:t>https://doi.org/10.1016/j.cell.2014.03.011</a:t>
            </a:r>
            <a:r>
              <a:rPr lang="en-US" dirty="0"/>
              <a:t> </a:t>
            </a:r>
          </a:p>
          <a:p>
            <a:r>
              <a:rPr lang="en-US" b="1" dirty="0"/>
              <a:t>Chronic Inflammation and the Gut–Brain–Energy Pathway</a:t>
            </a:r>
            <a:br>
              <a:rPr lang="en-US" dirty="0"/>
            </a:br>
            <a:r>
              <a:rPr lang="en-US" dirty="0"/>
              <a:t>Dinan TG, Cryan JF. </a:t>
            </a:r>
            <a:r>
              <a:rPr lang="en-US" i="1" dirty="0"/>
              <a:t>Gut–brain axis and neuropsychiatric disease.</a:t>
            </a:r>
            <a:r>
              <a:rPr lang="en-US" dirty="0"/>
              <a:t> </a:t>
            </a:r>
            <a:r>
              <a:rPr lang="en-US" b="1" dirty="0"/>
              <a:t>Nat Rev Gastroenterol Hepatol.</a:t>
            </a:r>
            <a:r>
              <a:rPr lang="en-US" dirty="0"/>
              <a:t> 2017;14(2):69–70.</a:t>
            </a:r>
            <a:br>
              <a:rPr lang="en-US" dirty="0"/>
            </a:br>
            <a:r>
              <a:rPr lang="en-US" dirty="0"/>
              <a:t>https://doi.org/10.1038/nrgastro.2016.200 </a:t>
            </a:r>
          </a:p>
          <a:p>
            <a:r>
              <a:rPr lang="en-US" b="1" dirty="0"/>
              <a:t>Microbiome–Mitochondria Crosstalk</a:t>
            </a:r>
            <a:br>
              <a:rPr lang="en-US" dirty="0"/>
            </a:br>
            <a:r>
              <a:rPr lang="en-US" dirty="0"/>
              <a:t>Saint-Georges-Chaumet Y, </a:t>
            </a:r>
            <a:r>
              <a:rPr lang="en-US" dirty="0" err="1"/>
              <a:t>Edeas</a:t>
            </a:r>
            <a:r>
              <a:rPr lang="en-US" dirty="0"/>
              <a:t> M. </a:t>
            </a:r>
            <a:r>
              <a:rPr lang="en-US" i="1" dirty="0"/>
              <a:t>Microbiota–mitochondria inter-talk: consequence for microbiota-host interaction.</a:t>
            </a:r>
            <a:r>
              <a:rPr lang="en-US" dirty="0"/>
              <a:t> </a:t>
            </a:r>
            <a:r>
              <a:rPr lang="en-US" b="1" dirty="0" err="1"/>
              <a:t>Pathog</a:t>
            </a:r>
            <a:r>
              <a:rPr lang="en-US" b="1" dirty="0"/>
              <a:t> Dis.</a:t>
            </a:r>
            <a:r>
              <a:rPr lang="en-US" dirty="0"/>
              <a:t> 2016;74(1):ftv096.</a:t>
            </a:r>
            <a:br>
              <a:rPr lang="en-US" dirty="0"/>
            </a:br>
            <a:r>
              <a:rPr lang="en-US" dirty="0"/>
              <a:t>https://doi.org/10.1093/femspd/ftv096 </a:t>
            </a:r>
          </a:p>
          <a:p>
            <a:r>
              <a:rPr lang="en-US" b="1" dirty="0"/>
              <a:t>Diet, Inflammation, and Mitochondrial Health</a:t>
            </a:r>
            <a:br>
              <a:rPr lang="en-US" dirty="0"/>
            </a:br>
            <a:r>
              <a:rPr lang="en-US" dirty="0"/>
              <a:t>Chacko BK, Reily C, Srivastava A, et al. </a:t>
            </a:r>
            <a:r>
              <a:rPr lang="en-US" i="1" dirty="0"/>
              <a:t>Prevention of diabetes by anti-inflammatory diet and exercise: role of gut microbiota and mitochondrial bioenergetics.</a:t>
            </a:r>
            <a:r>
              <a:rPr lang="en-US" dirty="0"/>
              <a:t> </a:t>
            </a:r>
            <a:r>
              <a:rPr lang="en-US" b="1" dirty="0"/>
              <a:t>Cell Rep.</a:t>
            </a:r>
            <a:r>
              <a:rPr lang="en-US" dirty="0"/>
              <a:t> 2021;35(4):109054.</a:t>
            </a:r>
            <a:br>
              <a:rPr lang="en-US" dirty="0"/>
            </a:br>
            <a:r>
              <a:rPr lang="en-US" dirty="0">
                <a:hlinkClick r:id="rId4"/>
              </a:rPr>
              <a:t>https://doi.org/10.1016/j.celrep.2021.109054</a:t>
            </a:r>
            <a:r>
              <a:rPr lang="en-US" dirty="0"/>
              <a:t> </a:t>
            </a:r>
          </a:p>
          <a:p>
            <a:r>
              <a:rPr lang="en-US" b="1" dirty="0"/>
              <a:t>Impact of Processed Foods on Inflammation</a:t>
            </a:r>
            <a:br>
              <a:rPr lang="en-US" dirty="0"/>
            </a:br>
            <a:r>
              <a:rPr lang="en-US" dirty="0" err="1"/>
              <a:t>Fardet</a:t>
            </a:r>
            <a:r>
              <a:rPr lang="en-US" dirty="0"/>
              <a:t> A, Rock E. </a:t>
            </a:r>
            <a:r>
              <a:rPr lang="en-US" i="1" dirty="0"/>
              <a:t>Ultra-processed foods and chronic disease: A review of available evidence.</a:t>
            </a:r>
            <a:r>
              <a:rPr lang="en-US" dirty="0"/>
              <a:t> </a:t>
            </a:r>
            <a:r>
              <a:rPr lang="en-US" b="1" dirty="0"/>
              <a:t>Curr </a:t>
            </a:r>
            <a:r>
              <a:rPr lang="en-US" b="1" dirty="0" err="1"/>
              <a:t>Opin</a:t>
            </a:r>
            <a:r>
              <a:rPr lang="en-US" b="1" dirty="0"/>
              <a:t> Clin </a:t>
            </a:r>
            <a:r>
              <a:rPr lang="en-US" b="1" dirty="0" err="1"/>
              <a:t>Nutr</a:t>
            </a:r>
            <a:r>
              <a:rPr lang="en-US" b="1" dirty="0"/>
              <a:t> </a:t>
            </a:r>
            <a:r>
              <a:rPr lang="en-US" b="1" dirty="0" err="1"/>
              <a:t>Metab</a:t>
            </a:r>
            <a:r>
              <a:rPr lang="en-US" b="1" dirty="0"/>
              <a:t> Care.</a:t>
            </a:r>
            <a:r>
              <a:rPr lang="en-US" dirty="0"/>
              <a:t> 2019;22(4):234–240.</a:t>
            </a:r>
            <a:br>
              <a:rPr lang="en-US" dirty="0"/>
            </a:br>
            <a:r>
              <a:rPr lang="en-US" dirty="0"/>
              <a:t>https://doi.org/10.1097/MCO.0000000000000575 </a:t>
            </a:r>
          </a:p>
          <a:p>
            <a:r>
              <a:rPr lang="en-US" b="1" dirty="0"/>
              <a:t>Fermented Foods and Microbiome Diversity</a:t>
            </a:r>
            <a:br>
              <a:rPr lang="en-US" dirty="0"/>
            </a:br>
            <a:r>
              <a:rPr lang="en-US" dirty="0"/>
              <a:t>Taylor BC, </a:t>
            </a:r>
            <a:r>
              <a:rPr lang="en-US" dirty="0" err="1"/>
              <a:t>Lejzerowicz</a:t>
            </a:r>
            <a:r>
              <a:rPr lang="en-US" dirty="0"/>
              <a:t> F, </a:t>
            </a:r>
            <a:r>
              <a:rPr lang="en-US" dirty="0" err="1"/>
              <a:t>Poirel</a:t>
            </a:r>
            <a:r>
              <a:rPr lang="en-US" dirty="0"/>
              <a:t> M, et al. </a:t>
            </a:r>
            <a:r>
              <a:rPr lang="en-US" i="1" dirty="0"/>
              <a:t>Consumption of fermented foods is associated with systematic differences in the gut microbiome and metabolome.</a:t>
            </a:r>
            <a:r>
              <a:rPr lang="en-US" dirty="0"/>
              <a:t> </a:t>
            </a:r>
            <a:r>
              <a:rPr lang="en-US" b="1" dirty="0"/>
              <a:t>Cell.</a:t>
            </a:r>
            <a:r>
              <a:rPr lang="en-US" dirty="0"/>
              <a:t> 2021;184(14):3709-3723.e11.</a:t>
            </a:r>
            <a:br>
              <a:rPr lang="en-US" dirty="0"/>
            </a:br>
            <a:r>
              <a:rPr lang="en-US" dirty="0"/>
              <a:t>https://doi.org/10.1016/j.cell.2021.06.048 </a:t>
            </a:r>
          </a:p>
          <a:p>
            <a:r>
              <a:rPr lang="en-US" b="1" dirty="0"/>
              <a:t>Pickard’s Work on Mitochondrial Reserve and Symptom Amplification</a:t>
            </a:r>
            <a:br>
              <a:rPr lang="en-US" dirty="0"/>
            </a:br>
            <a:r>
              <a:rPr lang="en-US" dirty="0"/>
              <a:t>Pickard JM. </a:t>
            </a:r>
            <a:r>
              <a:rPr lang="en-US" i="1" dirty="0"/>
              <a:t>From mitochondria to the mind: systemic inflammation and symptom amplification in complex chronic illness.</a:t>
            </a:r>
            <a:r>
              <a:rPr lang="en-US" dirty="0"/>
              <a:t> </a:t>
            </a:r>
            <a:r>
              <a:rPr lang="en-US" b="1" dirty="0"/>
              <a:t>Palliative &amp; Supportive Care Grand Rounds, UAB Center for Palliative and Supportive Care.</a:t>
            </a:r>
            <a:r>
              <a:rPr lang="en-US" dirty="0"/>
              <a:t> 2023.</a:t>
            </a:r>
            <a:br>
              <a:rPr lang="en-US" dirty="0"/>
            </a:br>
            <a:r>
              <a:rPr lang="en-US" dirty="0"/>
              <a:t>→ Dr. Pickard emphasizes how impaired mitochondrial reserve (due to inflammation or metabolic stress) can amplify symptoms like fatigue, pain, and brain fog—highlighting the importance of energy-conserving strategies, gut health, and inflammation reduction in supportive care.</a:t>
            </a:r>
          </a:p>
          <a:p>
            <a:endParaRPr lang="en-US" dirty="0"/>
          </a:p>
          <a:p>
            <a:endParaRPr lang="en-GB" dirty="0"/>
          </a:p>
        </p:txBody>
      </p:sp>
      <p:sp>
        <p:nvSpPr>
          <p:cNvPr id="4" name="Slide Number Placeholder 3">
            <a:extLst>
              <a:ext uri="{FF2B5EF4-FFF2-40B4-BE49-F238E27FC236}">
                <a16:creationId xmlns:a16="http://schemas.microsoft.com/office/drawing/2014/main" id="{F2EA8FA9-207B-B2CA-2A4A-207A6982DB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0222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227D3-58FE-5B2D-69E9-53FB6AC34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C52EE-DCF6-B246-0CEF-4C8D38ABC0FF}"/>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7956C829-0852-C00D-4769-DCC13D391AA9}"/>
              </a:ext>
            </a:extLst>
          </p:cNvPr>
          <p:cNvSpPr>
            <a:spLocks noGrp="1"/>
          </p:cNvSpPr>
          <p:nvPr>
            <p:ph type="body" idx="1"/>
          </p:nvPr>
        </p:nvSpPr>
        <p:spPr/>
        <p:txBody>
          <a:bodyPr/>
          <a:lstStyle/>
          <a:p>
            <a:endParaRPr lang="en-US" dirty="0"/>
          </a:p>
          <a:p>
            <a:pPr algn="l" fontAlgn="ctr">
              <a:spcAft>
                <a:spcPts val="1500"/>
              </a:spcAft>
              <a:buNone/>
            </a:pPr>
            <a:r>
              <a:rPr lang="en-US" b="0" i="0" dirty="0">
                <a:solidFill>
                  <a:srgbClr val="001D35"/>
                </a:solidFill>
                <a:effectLst/>
                <a:latin typeface="Google Sans"/>
              </a:rPr>
              <a:t>When considering things </a:t>
            </a:r>
            <a:r>
              <a:rPr lang="en-US" b="1" i="0" u="sng" dirty="0">
                <a:solidFill>
                  <a:srgbClr val="001D35"/>
                </a:solidFill>
                <a:effectLst/>
                <a:latin typeface="Google Sans"/>
              </a:rPr>
              <a:t>healthy for</a:t>
            </a:r>
            <a:r>
              <a:rPr lang="en-US" b="0" i="0" dirty="0">
                <a:solidFill>
                  <a:srgbClr val="001D35"/>
                </a:solidFill>
                <a:effectLst/>
                <a:latin typeface="Google Sans"/>
              </a:rPr>
              <a:t> the mitochondria to function well, these essential nutrients are necessary. Assesses these are important and considering healthy and unhealthy diet AND if their GI system is functioning well enough to absorbed the nutrients (gut microbiome- which I’ll touch on later) Assessing and addressing the other things that are healthy of mitochondria are important and again intervention points for holistic care. </a:t>
            </a:r>
          </a:p>
          <a:p>
            <a:pPr algn="l" fontAlgn="ctr">
              <a:spcAft>
                <a:spcPts val="1500"/>
              </a:spcAft>
              <a:buNone/>
            </a:pPr>
            <a:endParaRPr lang="en-US" b="0" i="0" dirty="0">
              <a:solidFill>
                <a:srgbClr val="001D35"/>
              </a:solidFill>
              <a:effectLst/>
              <a:latin typeface="Google Sans"/>
            </a:endParaRPr>
          </a:p>
          <a:p>
            <a:r>
              <a:rPr lang="en-US" b="1" dirty="0"/>
              <a:t>Speaker Notes : Addressing Mitochondrial Function</a:t>
            </a:r>
          </a:p>
          <a:p>
            <a:endParaRPr lang="en-US" b="1" dirty="0"/>
          </a:p>
          <a:p>
            <a:r>
              <a:rPr lang="en-US" dirty="0"/>
              <a:t>ECD places a heavy burden on the body's energy systems. The inflammation caused by ECD and its treatments can damage the mitochondria—our cells' energy power plants—which can lead to extreme fatigue, brain fog, pain sensitivity, and slowed healing.</a:t>
            </a:r>
          </a:p>
          <a:p>
            <a:endParaRPr lang="en-US" dirty="0"/>
          </a:p>
          <a:p>
            <a:r>
              <a:rPr lang="en-US" b="1" dirty="0"/>
              <a:t>This slide shows how we can protect and support mitochondria through daily choices.</a:t>
            </a:r>
          </a:p>
          <a:p>
            <a:endParaRPr lang="en-US" dirty="0"/>
          </a:p>
          <a:p>
            <a:r>
              <a:rPr lang="en-US" dirty="0"/>
              <a:t>On the </a:t>
            </a:r>
            <a:r>
              <a:rPr lang="en-US" b="1" dirty="0"/>
              <a:t>left side</a:t>
            </a:r>
            <a:r>
              <a:rPr lang="en-US" dirty="0"/>
              <a:t>, we see a healthy mitochondrion. It's energized by:</a:t>
            </a:r>
          </a:p>
          <a:p>
            <a:endParaRPr lang="en-US" dirty="0"/>
          </a:p>
          <a:p>
            <a:r>
              <a:rPr lang="en-US" b="1" dirty="0"/>
              <a:t>Nutrient-rich foods</a:t>
            </a:r>
            <a:r>
              <a:rPr lang="en-US" dirty="0"/>
              <a:t> (like leafy greens, eggs, and fermented dairy), </a:t>
            </a:r>
          </a:p>
          <a:p>
            <a:r>
              <a:rPr lang="en-US" b="1" dirty="0"/>
              <a:t>Physical activity</a:t>
            </a:r>
            <a:r>
              <a:rPr lang="en-US" dirty="0"/>
              <a:t> (as tolerated and paced), </a:t>
            </a:r>
          </a:p>
          <a:p>
            <a:r>
              <a:rPr lang="en-US" dirty="0"/>
              <a:t>And low exposure to environmental toxins. </a:t>
            </a:r>
          </a:p>
          <a:p>
            <a:r>
              <a:rPr lang="en-US" dirty="0"/>
              <a:t>Together, these inputs help mitochondria make </a:t>
            </a:r>
            <a:r>
              <a:rPr lang="en-US" b="1" dirty="0"/>
              <a:t>ATP energy</a:t>
            </a:r>
            <a:r>
              <a:rPr lang="en-US" dirty="0"/>
              <a:t>, which fuels our muscles, brain, and recovery.</a:t>
            </a:r>
          </a:p>
          <a:p>
            <a:endParaRPr lang="en-US" dirty="0"/>
          </a:p>
          <a:p>
            <a:r>
              <a:rPr lang="en-US" dirty="0"/>
              <a:t>On the </a:t>
            </a:r>
            <a:r>
              <a:rPr lang="en-US" b="1" dirty="0"/>
              <a:t>right side</a:t>
            </a:r>
            <a:r>
              <a:rPr lang="en-US" dirty="0"/>
              <a:t>, we see a damaged mitochondrion—caused by:</a:t>
            </a:r>
          </a:p>
          <a:p>
            <a:r>
              <a:rPr lang="en-US" b="1" dirty="0"/>
              <a:t>Poor diet</a:t>
            </a:r>
            <a:r>
              <a:rPr lang="en-US" dirty="0"/>
              <a:t> (processed foods, trans fats like seed oils), </a:t>
            </a:r>
          </a:p>
          <a:p>
            <a:r>
              <a:rPr lang="en-US" b="1" dirty="0"/>
              <a:t>Environmental toxins</a:t>
            </a:r>
            <a:r>
              <a:rPr lang="en-US" dirty="0"/>
              <a:t> (e.g., pesticide residue), </a:t>
            </a:r>
          </a:p>
          <a:p>
            <a:r>
              <a:rPr lang="en-US" dirty="0"/>
              <a:t>And </a:t>
            </a:r>
            <a:r>
              <a:rPr lang="en-US" b="1" dirty="0"/>
              <a:t>chronic stress</a:t>
            </a:r>
            <a:r>
              <a:rPr lang="en-US" dirty="0"/>
              <a:t>, which can exhaust energy reserves. </a:t>
            </a:r>
          </a:p>
          <a:p>
            <a:r>
              <a:rPr lang="en-US" dirty="0"/>
              <a:t>Instead of energy, these mitochondria produce </a:t>
            </a:r>
            <a:r>
              <a:rPr lang="en-US" b="1" dirty="0"/>
              <a:t>free radicals</a:t>
            </a:r>
            <a:r>
              <a:rPr lang="en-US" dirty="0"/>
              <a:t>, which add to inflammation and damage.</a:t>
            </a:r>
          </a:p>
          <a:p>
            <a:endParaRPr lang="en-US" dirty="0"/>
          </a:p>
          <a:p>
            <a:r>
              <a:rPr lang="en-US" dirty="0"/>
              <a:t> The list on the left names </a:t>
            </a:r>
            <a:r>
              <a:rPr lang="en-US" b="1" dirty="0"/>
              <a:t>key nutrients</a:t>
            </a:r>
            <a:r>
              <a:rPr lang="en-US" dirty="0"/>
              <a:t> that support mitochondrial health:</a:t>
            </a:r>
          </a:p>
          <a:p>
            <a:r>
              <a:rPr lang="en-US" b="1" dirty="0"/>
              <a:t>B-vitamins</a:t>
            </a:r>
            <a:r>
              <a:rPr lang="en-US" dirty="0"/>
              <a:t> (B1, B2, B3) and </a:t>
            </a:r>
            <a:r>
              <a:rPr lang="en-US" b="1" dirty="0"/>
              <a:t>CoQ10</a:t>
            </a:r>
            <a:r>
              <a:rPr lang="en-US" dirty="0"/>
              <a:t> are crucial for ATP production, </a:t>
            </a:r>
          </a:p>
          <a:p>
            <a:r>
              <a:rPr lang="en-US" b="1" dirty="0"/>
              <a:t>Magnesium</a:t>
            </a:r>
            <a:r>
              <a:rPr lang="en-US" dirty="0"/>
              <a:t>, </a:t>
            </a:r>
            <a:r>
              <a:rPr lang="en-US" b="1" dirty="0"/>
              <a:t>iron</a:t>
            </a:r>
            <a:r>
              <a:rPr lang="en-US" dirty="0"/>
              <a:t>, and </a:t>
            </a:r>
            <a:r>
              <a:rPr lang="en-US" b="1" dirty="0"/>
              <a:t>carnitine</a:t>
            </a:r>
            <a:r>
              <a:rPr lang="en-US" dirty="0"/>
              <a:t> support metabolism, </a:t>
            </a:r>
          </a:p>
          <a:p>
            <a:r>
              <a:rPr lang="en-US" b="1" dirty="0"/>
              <a:t>Alpha-lipoic acid</a:t>
            </a:r>
            <a:r>
              <a:rPr lang="en-US" dirty="0"/>
              <a:t> and </a:t>
            </a:r>
            <a:r>
              <a:rPr lang="en-US" b="1" dirty="0"/>
              <a:t>vitamin C &amp; E</a:t>
            </a:r>
            <a:r>
              <a:rPr lang="en-US" dirty="0"/>
              <a:t> act as antioxidants, </a:t>
            </a:r>
          </a:p>
          <a:p>
            <a:r>
              <a:rPr lang="en-US" dirty="0"/>
              <a:t>And </a:t>
            </a:r>
            <a:r>
              <a:rPr lang="en-US" b="1" dirty="0"/>
              <a:t>omega-3 fatty acids</a:t>
            </a:r>
            <a:r>
              <a:rPr lang="en-US" dirty="0"/>
              <a:t> help reduce inflammation. </a:t>
            </a:r>
          </a:p>
          <a:p>
            <a:endParaRPr lang="en-US" dirty="0"/>
          </a:p>
          <a:p>
            <a:r>
              <a:rPr lang="en-US" dirty="0"/>
              <a:t>For ECD patients, protecting mitochondrial function means </a:t>
            </a:r>
            <a:r>
              <a:rPr lang="en-US" b="1" dirty="0"/>
              <a:t>less fatigue</a:t>
            </a:r>
            <a:r>
              <a:rPr lang="en-US" dirty="0"/>
              <a:t>, </a:t>
            </a:r>
            <a:r>
              <a:rPr lang="en-US" b="1" dirty="0"/>
              <a:t>clearer thinking</a:t>
            </a:r>
            <a:r>
              <a:rPr lang="en-US" dirty="0"/>
              <a:t>, and </a:t>
            </a:r>
            <a:r>
              <a:rPr lang="en-US" b="1" dirty="0"/>
              <a:t>better pain tolerance</a:t>
            </a:r>
            <a:r>
              <a:rPr lang="en-US" dirty="0"/>
              <a:t>. </a:t>
            </a:r>
          </a:p>
          <a:p>
            <a:endParaRPr lang="en-US" dirty="0"/>
          </a:p>
          <a:p>
            <a:r>
              <a:rPr lang="en-US" dirty="0"/>
              <a:t>Caregivers can help by encouraging nutrient-dense foods and limiting inflammatory triggers like processed oils and unnecessary antibiotics.</a:t>
            </a:r>
          </a:p>
          <a:p>
            <a:r>
              <a:rPr lang="en-US" dirty="0"/>
              <a:t>This is about empowering small, daily choices that protect long-term function.</a:t>
            </a:r>
          </a:p>
          <a:p>
            <a:endParaRPr lang="en-US" dirty="0"/>
          </a:p>
          <a:p>
            <a:pPr algn="l" fontAlgn="ctr">
              <a:spcAft>
                <a:spcPts val="1500"/>
              </a:spcAft>
              <a:buNone/>
            </a:pPr>
            <a:endParaRPr lang="en-US" b="0" i="0" dirty="0">
              <a:solidFill>
                <a:srgbClr val="001D35"/>
              </a:solidFill>
              <a:effectLst/>
              <a:latin typeface="Google Sans"/>
            </a:endParaRPr>
          </a:p>
          <a:p>
            <a:pPr algn="l" fontAlgn="ctr">
              <a:spcAft>
                <a:spcPts val="1500"/>
              </a:spcAft>
              <a:buNone/>
            </a:pPr>
            <a:r>
              <a:rPr lang="en-US" b="0" i="0" dirty="0">
                <a:solidFill>
                  <a:srgbClr val="001D35"/>
                </a:solidFill>
                <a:effectLst/>
                <a:latin typeface="Google Sans"/>
              </a:rPr>
              <a:t>Additional info:</a:t>
            </a:r>
          </a:p>
          <a:p>
            <a:pPr algn="l" fontAlgn="ctr">
              <a:lnSpc>
                <a:spcPts val="1950"/>
              </a:lnSpc>
              <a:spcBef>
                <a:spcPts val="1500"/>
              </a:spcBef>
              <a:spcAft>
                <a:spcPts val="750"/>
              </a:spcAft>
              <a:buNone/>
            </a:pPr>
            <a:r>
              <a:rPr lang="en-US" b="0" i="0" dirty="0">
                <a:solidFill>
                  <a:srgbClr val="001D35"/>
                </a:solidFill>
                <a:effectLst/>
                <a:latin typeface="Google Sans"/>
              </a:rPr>
              <a:t>Specific Nutrients for Mitochondrial Function: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3"/>
              </a:rPr>
              <a:t>B Vitamins</a:t>
            </a:r>
            <a:r>
              <a:rPr lang="en-US" b="1" i="0" dirty="0">
                <a:solidFill>
                  <a:srgbClr val="001D35"/>
                </a:solidFill>
                <a:effectLst/>
                <a:latin typeface="Google Sans"/>
              </a:rPr>
              <a:t>:</a:t>
            </a:r>
            <a:r>
              <a:rPr lang="en-US" b="0" i="0" dirty="0">
                <a:solidFill>
                  <a:srgbClr val="001D35"/>
                </a:solidFill>
                <a:effectLst/>
                <a:latin typeface="Google Sans"/>
              </a:rPr>
              <a:t> These vitamins play a crucial role in energy production and various enzymatic processes within mitochondria.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4"/>
              </a:rPr>
              <a:t>CoQ10</a:t>
            </a:r>
            <a:r>
              <a:rPr lang="en-US" b="1" i="0" dirty="0">
                <a:solidFill>
                  <a:srgbClr val="001D35"/>
                </a:solidFill>
                <a:effectLst/>
                <a:latin typeface="Google Sans"/>
              </a:rPr>
              <a:t>:</a:t>
            </a:r>
            <a:r>
              <a:rPr lang="en-US" b="0" i="0" dirty="0">
                <a:solidFill>
                  <a:srgbClr val="001D35"/>
                </a:solidFill>
                <a:effectLst/>
                <a:latin typeface="Google Sans"/>
              </a:rPr>
              <a:t> This antioxidant is essential for the electron transport chain, a key process in energy production.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5"/>
              </a:rPr>
              <a:t>Carnitine</a:t>
            </a:r>
            <a:r>
              <a:rPr lang="en-US" b="1" i="0" dirty="0">
                <a:solidFill>
                  <a:srgbClr val="001D35"/>
                </a:solidFill>
                <a:effectLst/>
                <a:latin typeface="Google Sans"/>
              </a:rPr>
              <a:t>:</a:t>
            </a:r>
            <a:r>
              <a:rPr lang="en-US" b="0" i="0" dirty="0">
                <a:solidFill>
                  <a:srgbClr val="001D35"/>
                </a:solidFill>
                <a:effectLst/>
                <a:latin typeface="Google Sans"/>
              </a:rPr>
              <a:t> Carries long-chain fatty acids into the mitochondria, where they are used for energy.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6"/>
              </a:rPr>
              <a:t>Alpha-lipoic acid</a:t>
            </a:r>
            <a:r>
              <a:rPr lang="en-US" b="1" i="0" dirty="0">
                <a:solidFill>
                  <a:srgbClr val="001D35"/>
                </a:solidFill>
                <a:effectLst/>
                <a:latin typeface="Google Sans"/>
              </a:rPr>
              <a:t>:</a:t>
            </a:r>
            <a:r>
              <a:rPr lang="en-US" b="0" i="0" dirty="0">
                <a:solidFill>
                  <a:srgbClr val="001D35"/>
                </a:solidFill>
                <a:effectLst/>
                <a:latin typeface="Google Sans"/>
              </a:rPr>
              <a:t> An antioxidant that supports mitochondrial energy metabolism.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7"/>
              </a:rPr>
              <a:t>Vitamin C</a:t>
            </a:r>
            <a:r>
              <a:rPr lang="en-US" b="1" i="0" dirty="0">
                <a:solidFill>
                  <a:srgbClr val="001D35"/>
                </a:solidFill>
                <a:effectLst/>
                <a:latin typeface="Google Sans"/>
              </a:rPr>
              <a:t> and </a:t>
            </a:r>
            <a:r>
              <a:rPr lang="en-US" b="1" i="0" dirty="0">
                <a:solidFill>
                  <a:srgbClr val="001D35"/>
                </a:solidFill>
                <a:effectLst/>
                <a:latin typeface="Google Sans"/>
                <a:hlinkClick r:id="rId8"/>
              </a:rPr>
              <a:t>Vitamin E</a:t>
            </a:r>
            <a:r>
              <a:rPr lang="en-US" b="1" i="0" dirty="0">
                <a:solidFill>
                  <a:srgbClr val="001D35"/>
                </a:solidFill>
                <a:effectLst/>
                <a:latin typeface="Google Sans"/>
              </a:rPr>
              <a:t>:</a:t>
            </a:r>
            <a:r>
              <a:rPr lang="en-US" b="0" i="0" dirty="0">
                <a:solidFill>
                  <a:srgbClr val="001D35"/>
                </a:solidFill>
                <a:effectLst/>
                <a:latin typeface="Google Sans"/>
              </a:rPr>
              <a:t> Antioxidants that protect mitochondria from damage.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9"/>
              </a:rPr>
              <a:t>Magnesium</a:t>
            </a:r>
            <a:r>
              <a:rPr lang="en-US" b="1" i="0" dirty="0">
                <a:solidFill>
                  <a:srgbClr val="001D35"/>
                </a:solidFill>
                <a:effectLst/>
                <a:latin typeface="Google Sans"/>
              </a:rPr>
              <a:t>:</a:t>
            </a:r>
            <a:r>
              <a:rPr lang="en-US" b="0" i="0" dirty="0">
                <a:solidFill>
                  <a:srgbClr val="001D35"/>
                </a:solidFill>
                <a:effectLst/>
                <a:latin typeface="Google Sans"/>
              </a:rPr>
              <a:t> Crucial for various enzymatic reactions and energy production in mitochondria.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10"/>
              </a:rPr>
              <a:t>Omega-3 Fatty Acids</a:t>
            </a:r>
            <a:r>
              <a:rPr lang="en-US" b="1" i="0" dirty="0">
                <a:solidFill>
                  <a:srgbClr val="001D35"/>
                </a:solidFill>
                <a:effectLst/>
                <a:latin typeface="Google Sans"/>
              </a:rPr>
              <a:t>:</a:t>
            </a:r>
            <a:r>
              <a:rPr lang="en-US" b="0" i="0" dirty="0">
                <a:solidFill>
                  <a:srgbClr val="001D35"/>
                </a:solidFill>
                <a:effectLst/>
                <a:latin typeface="Google Sans"/>
              </a:rPr>
              <a:t> Enhance mitochondrial function and improve nutrient transport.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11"/>
              </a:rPr>
              <a:t>Zinc</a:t>
            </a:r>
            <a:r>
              <a:rPr lang="en-US" b="1" i="0" dirty="0">
                <a:solidFill>
                  <a:srgbClr val="001D35"/>
                </a:solidFill>
                <a:effectLst/>
                <a:latin typeface="Google Sans"/>
              </a:rPr>
              <a:t>, </a:t>
            </a:r>
            <a:r>
              <a:rPr lang="en-US" b="1" i="0" dirty="0">
                <a:solidFill>
                  <a:srgbClr val="001D35"/>
                </a:solidFill>
                <a:effectLst/>
                <a:latin typeface="Google Sans"/>
                <a:hlinkClick r:id="rId12"/>
              </a:rPr>
              <a:t>Iron</a:t>
            </a:r>
            <a:r>
              <a:rPr lang="en-US" b="1" i="0" dirty="0">
                <a:solidFill>
                  <a:srgbClr val="001D35"/>
                </a:solidFill>
                <a:effectLst/>
                <a:latin typeface="Google Sans"/>
              </a:rPr>
              <a:t>, and </a:t>
            </a:r>
            <a:r>
              <a:rPr lang="en-US" b="1" i="0" dirty="0">
                <a:solidFill>
                  <a:srgbClr val="001D35"/>
                </a:solidFill>
                <a:effectLst/>
                <a:latin typeface="Google Sans"/>
                <a:hlinkClick r:id="rId13"/>
              </a:rPr>
              <a:t>Selenium</a:t>
            </a:r>
            <a:r>
              <a:rPr lang="en-US" b="1" i="0" dirty="0">
                <a:solidFill>
                  <a:srgbClr val="001D35"/>
                </a:solidFill>
                <a:effectLst/>
                <a:latin typeface="Google Sans"/>
              </a:rPr>
              <a:t>:</a:t>
            </a:r>
            <a:r>
              <a:rPr lang="en-US" b="0" i="0" dirty="0">
                <a:solidFill>
                  <a:srgbClr val="001D35"/>
                </a:solidFill>
                <a:effectLst/>
                <a:latin typeface="Google Sans"/>
              </a:rPr>
              <a:t> These minerals are important for mitochondrial health and function.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14"/>
              </a:rPr>
              <a:t>Pyrroloquinoline Quinone (PQQ)</a:t>
            </a:r>
            <a:r>
              <a:rPr lang="en-US" b="1" i="0" dirty="0">
                <a:solidFill>
                  <a:srgbClr val="001D35"/>
                </a:solidFill>
                <a:effectLst/>
                <a:latin typeface="Google Sans"/>
              </a:rPr>
              <a:t>:</a:t>
            </a:r>
            <a:r>
              <a:rPr lang="en-US" b="0" i="0" dirty="0">
                <a:solidFill>
                  <a:srgbClr val="001D35"/>
                </a:solidFill>
                <a:effectLst/>
                <a:latin typeface="Google Sans"/>
              </a:rPr>
              <a:t> Promotes mitochondrial biogenesis and may be beneficial in diseases associated with mitochondrial dysfunction. </a:t>
            </a:r>
            <a:endParaRPr lang="en-US" b="0" i="0" dirty="0">
              <a:solidFill>
                <a:srgbClr val="0B57D0"/>
              </a:solidFill>
              <a:effectLst/>
              <a:latin typeface="Google Sans"/>
            </a:endParaRPr>
          </a:p>
          <a:p>
            <a:pPr algn="l" fontAlgn="ctr">
              <a:lnSpc>
                <a:spcPts val="1650"/>
              </a:lnSpc>
              <a:spcBef>
                <a:spcPts val="750"/>
              </a:spcBef>
              <a:spcAft>
                <a:spcPts val="1500"/>
              </a:spcAft>
              <a:buNone/>
            </a:pPr>
            <a:r>
              <a:rPr lang="en-US" b="1" i="0" dirty="0">
                <a:solidFill>
                  <a:srgbClr val="001D35"/>
                </a:solidFill>
                <a:effectLst/>
                <a:latin typeface="Google Sans"/>
                <a:hlinkClick r:id="rId15"/>
              </a:rPr>
              <a:t>Resveratrol</a:t>
            </a:r>
            <a:r>
              <a:rPr lang="en-US" b="1" i="0" dirty="0">
                <a:solidFill>
                  <a:srgbClr val="001D35"/>
                </a:solidFill>
                <a:effectLst/>
                <a:latin typeface="Google Sans"/>
              </a:rPr>
              <a:t>:</a:t>
            </a:r>
            <a:r>
              <a:rPr lang="en-US" b="0" i="0" dirty="0">
                <a:solidFill>
                  <a:srgbClr val="001D35"/>
                </a:solidFill>
                <a:effectLst/>
                <a:latin typeface="Google Sans"/>
              </a:rPr>
              <a:t> Enhances internal cell functions, including mitochondrial activity. </a:t>
            </a:r>
            <a:endParaRPr lang="en-US" b="0" i="0" dirty="0">
              <a:solidFill>
                <a:srgbClr val="0B57D0"/>
              </a:solidFill>
              <a:effectLst/>
              <a:latin typeface="Google Sans"/>
            </a:endParaRPr>
          </a:p>
          <a:p>
            <a:pPr algn="l" fontAlgn="ctr">
              <a:lnSpc>
                <a:spcPts val="1950"/>
              </a:lnSpc>
              <a:spcBef>
                <a:spcPts val="1500"/>
              </a:spcBef>
              <a:spcAft>
                <a:spcPts val="750"/>
              </a:spcAft>
              <a:buNone/>
            </a:pPr>
            <a:r>
              <a:rPr lang="en-US" b="0" i="0" dirty="0">
                <a:solidFill>
                  <a:srgbClr val="001D35"/>
                </a:solidFill>
                <a:effectLst/>
                <a:latin typeface="Google Sans"/>
              </a:rPr>
              <a:t>Other Factors Influencing Mitochondrial Function: </a:t>
            </a:r>
            <a:endParaRPr lang="en-US" b="0" i="0" dirty="0">
              <a:solidFill>
                <a:srgbClr val="0B57D0"/>
              </a:solidFill>
              <a:effectLst/>
              <a:latin typeface="Google Sans"/>
            </a:endParaRPr>
          </a:p>
          <a:p>
            <a:pPr algn="l">
              <a:lnSpc>
                <a:spcPts val="1650"/>
              </a:lnSpc>
              <a:spcBef>
                <a:spcPts val="750"/>
              </a:spcBef>
              <a:spcAft>
                <a:spcPts val="1500"/>
              </a:spcAft>
              <a:buNone/>
            </a:pPr>
            <a:r>
              <a:rPr lang="en-US" b="1" i="0" dirty="0">
                <a:solidFill>
                  <a:srgbClr val="001D35"/>
                </a:solidFill>
                <a:effectLst/>
                <a:latin typeface="Google Sans"/>
              </a:rPr>
              <a:t>Healthy Diet:</a:t>
            </a:r>
            <a:endParaRPr lang="en-US" b="0" i="0" dirty="0">
              <a:solidFill>
                <a:srgbClr val="001D35"/>
              </a:solidFill>
              <a:effectLst/>
              <a:latin typeface="Google Sans"/>
            </a:endParaRPr>
          </a:p>
          <a:p>
            <a:pPr algn="l" fontAlgn="ctr">
              <a:lnSpc>
                <a:spcPts val="1650"/>
              </a:lnSpc>
              <a:spcBef>
                <a:spcPts val="750"/>
              </a:spcBef>
              <a:spcAft>
                <a:spcPts val="1500"/>
              </a:spcAft>
              <a:buNone/>
            </a:pPr>
            <a:r>
              <a:rPr lang="en-US" b="0" i="0" dirty="0">
                <a:solidFill>
                  <a:srgbClr val="545D7E"/>
                </a:solidFill>
                <a:effectLst/>
                <a:latin typeface="Google Sans"/>
              </a:rPr>
              <a:t>A balanced diet rich in vegetables, fruits, nuts, and healthy fats is essential for providing the necessary building blocks and nutrients for mitochondria. </a:t>
            </a:r>
            <a:endParaRPr lang="en-US" b="0" i="0" dirty="0">
              <a:solidFill>
                <a:srgbClr val="0B57D0"/>
              </a:solidFill>
              <a:effectLst/>
              <a:latin typeface="Google Sans"/>
            </a:endParaRPr>
          </a:p>
          <a:p>
            <a:pPr algn="l">
              <a:lnSpc>
                <a:spcPts val="1650"/>
              </a:lnSpc>
              <a:spcBef>
                <a:spcPts val="750"/>
              </a:spcBef>
              <a:spcAft>
                <a:spcPts val="1500"/>
              </a:spcAft>
              <a:buNone/>
            </a:pPr>
            <a:r>
              <a:rPr lang="en-US" b="1" i="0" dirty="0">
                <a:solidFill>
                  <a:srgbClr val="001D35"/>
                </a:solidFill>
                <a:effectLst/>
                <a:latin typeface="Google Sans"/>
              </a:rPr>
              <a:t>Exercise:</a:t>
            </a:r>
            <a:endParaRPr lang="en-US" b="0" i="0" dirty="0">
              <a:solidFill>
                <a:srgbClr val="001D35"/>
              </a:solidFill>
              <a:effectLst/>
              <a:latin typeface="Google Sans"/>
            </a:endParaRPr>
          </a:p>
          <a:p>
            <a:pPr algn="l" fontAlgn="ctr">
              <a:lnSpc>
                <a:spcPts val="1650"/>
              </a:lnSpc>
              <a:spcBef>
                <a:spcPts val="750"/>
              </a:spcBef>
              <a:spcAft>
                <a:spcPts val="1500"/>
              </a:spcAft>
              <a:buNone/>
            </a:pPr>
            <a:r>
              <a:rPr lang="en-US" b="0" i="0" dirty="0">
                <a:solidFill>
                  <a:srgbClr val="545D7E"/>
                </a:solidFill>
                <a:effectLst/>
                <a:latin typeface="Google Sans"/>
              </a:rPr>
              <a:t>Regular physical activity stimulates mitochondrial biogenesis and improves energy production. </a:t>
            </a:r>
            <a:endParaRPr lang="en-US" b="0" i="0" dirty="0">
              <a:solidFill>
                <a:srgbClr val="0B57D0"/>
              </a:solidFill>
              <a:effectLst/>
              <a:latin typeface="Google Sans"/>
            </a:endParaRPr>
          </a:p>
          <a:p>
            <a:pPr algn="l">
              <a:lnSpc>
                <a:spcPts val="1650"/>
              </a:lnSpc>
              <a:spcBef>
                <a:spcPts val="750"/>
              </a:spcBef>
              <a:spcAft>
                <a:spcPts val="1500"/>
              </a:spcAft>
              <a:buNone/>
            </a:pPr>
            <a:r>
              <a:rPr lang="en-US" b="1" i="0" dirty="0">
                <a:solidFill>
                  <a:srgbClr val="001D35"/>
                </a:solidFill>
                <a:effectLst/>
                <a:latin typeface="Google Sans"/>
              </a:rPr>
              <a:t>Stress Management:</a:t>
            </a:r>
            <a:endParaRPr lang="en-US" b="0" i="0" dirty="0">
              <a:solidFill>
                <a:srgbClr val="001D35"/>
              </a:solidFill>
              <a:effectLst/>
              <a:latin typeface="Google Sans"/>
            </a:endParaRPr>
          </a:p>
          <a:p>
            <a:pPr algn="l" fontAlgn="ctr">
              <a:lnSpc>
                <a:spcPts val="1650"/>
              </a:lnSpc>
              <a:spcBef>
                <a:spcPts val="750"/>
              </a:spcBef>
              <a:spcAft>
                <a:spcPts val="1500"/>
              </a:spcAft>
              <a:buNone/>
            </a:pPr>
            <a:r>
              <a:rPr lang="en-US" b="0" i="0" dirty="0">
                <a:solidFill>
                  <a:srgbClr val="545D7E"/>
                </a:solidFill>
                <a:effectLst/>
                <a:latin typeface="Google Sans"/>
              </a:rPr>
              <a:t>Chronic stress and sleep deprivation can negatively impact mitochondrial function. </a:t>
            </a:r>
            <a:endParaRPr lang="en-US" b="0" i="0" dirty="0">
              <a:solidFill>
                <a:srgbClr val="0B57D0"/>
              </a:solidFill>
              <a:effectLst/>
              <a:latin typeface="Google Sans"/>
            </a:endParaRPr>
          </a:p>
          <a:p>
            <a:pPr algn="l" fontAlgn="ctr">
              <a:spcAft>
                <a:spcPts val="1500"/>
              </a:spcAft>
              <a:buNone/>
            </a:pPr>
            <a:endParaRPr lang="en-US" b="0" i="0" dirty="0">
              <a:solidFill>
                <a:srgbClr val="001D35"/>
              </a:solidFill>
              <a:effectLst/>
              <a:latin typeface="Google Sans"/>
            </a:endParaRPr>
          </a:p>
          <a:p>
            <a:pPr algn="l" fontAlgn="ctr">
              <a:spcAft>
                <a:spcPts val="1500"/>
              </a:spcAft>
              <a:buNone/>
            </a:pPr>
            <a:endParaRPr lang="en-US" b="1" i="0" dirty="0">
              <a:solidFill>
                <a:srgbClr val="001D35"/>
              </a:solidFill>
              <a:effectLst/>
              <a:latin typeface="Google Sans"/>
            </a:endParaRPr>
          </a:p>
          <a:p>
            <a:r>
              <a:rPr lang="en-US" dirty="0"/>
              <a:t>When considering holistic care, reviewing the things know to be </a:t>
            </a:r>
            <a:r>
              <a:rPr lang="en-US" b="1" i="1" dirty="0"/>
              <a:t>harmful to the Mitochondria is important.</a:t>
            </a:r>
          </a:p>
          <a:p>
            <a:endParaRPr lang="en-US" dirty="0"/>
          </a:p>
          <a:p>
            <a:endParaRPr lang="en-US" dirty="0"/>
          </a:p>
          <a:p>
            <a:pPr algn="l" fontAlgn="ctr">
              <a:spcAft>
                <a:spcPts val="1500"/>
              </a:spcAft>
              <a:buNone/>
            </a:pPr>
            <a:r>
              <a:rPr lang="en-US" b="0" i="0" dirty="0">
                <a:solidFill>
                  <a:srgbClr val="001D35"/>
                </a:solidFill>
                <a:effectLst/>
                <a:latin typeface="Google Sans"/>
              </a:rPr>
              <a:t>Several factors can harm mitochondria, including environmental toxins, excessive exercise, certain medications, and a lack of essential nutrients. Mitochondria are particularly vulnerable to damage from oxidative stress, heavy metals, and alcohol. </a:t>
            </a:r>
          </a:p>
          <a:p>
            <a:pPr algn="l" fontAlgn="ctr">
              <a:spcAft>
                <a:spcPts val="1500"/>
              </a:spcAft>
              <a:buNone/>
            </a:pPr>
            <a:endParaRPr lang="en-US" b="0" i="0" dirty="0">
              <a:solidFill>
                <a:srgbClr val="0B57D0"/>
              </a:solidFill>
              <a:effectLst/>
              <a:latin typeface="Google Sans"/>
            </a:endParaRPr>
          </a:p>
          <a:p>
            <a:pPr algn="l" fontAlgn="ctr">
              <a:spcBef>
                <a:spcPts val="750"/>
              </a:spcBef>
              <a:spcAft>
                <a:spcPts val="1500"/>
              </a:spcAft>
              <a:buNone/>
            </a:pPr>
            <a:r>
              <a:rPr lang="en-US" b="0" i="0" dirty="0">
                <a:solidFill>
                  <a:srgbClr val="001D35"/>
                </a:solidFill>
                <a:effectLst/>
                <a:latin typeface="Google Sans"/>
              </a:rPr>
              <a:t>Here's a more detailed look at things that can harm mitochondria: </a:t>
            </a:r>
            <a:endParaRPr lang="en-US" b="0" i="0" dirty="0">
              <a:solidFill>
                <a:srgbClr val="0B57D0"/>
              </a:solidFill>
              <a:effectLst/>
              <a:latin typeface="Google Sans"/>
            </a:endParaRPr>
          </a:p>
          <a:p>
            <a:pPr algn="l">
              <a:lnSpc>
                <a:spcPts val="1950"/>
              </a:lnSpc>
              <a:spcBef>
                <a:spcPts val="1500"/>
              </a:spcBef>
              <a:spcAft>
                <a:spcPts val="750"/>
              </a:spcAft>
              <a:buNone/>
            </a:pPr>
            <a:r>
              <a:rPr lang="en-US" b="0" i="0" dirty="0">
                <a:solidFill>
                  <a:srgbClr val="001D35"/>
                </a:solidFill>
                <a:effectLst/>
                <a:latin typeface="Google Sans"/>
              </a:rPr>
              <a:t>1. Environmental Toxins:</a:t>
            </a: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16"/>
              </a:rPr>
              <a:t>Heavy Metals</a:t>
            </a:r>
            <a:r>
              <a:rPr lang="en-US" b="1" i="0" dirty="0">
                <a:solidFill>
                  <a:srgbClr val="001D35"/>
                </a:solidFill>
                <a:effectLst/>
                <a:latin typeface="Google Sans"/>
              </a:rPr>
              <a:t>:</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Lead, mercury, cadmium, and other heavy metals can accumulate in mitochondria and disrupt their function. </a:t>
            </a:r>
            <a:endParaRPr lang="en-US" b="0" i="0" dirty="0">
              <a:solidFill>
                <a:srgbClr val="0B57D0"/>
              </a:solidFill>
              <a:effectLst/>
              <a:latin typeface="Google Sans"/>
            </a:endParaRP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17"/>
              </a:rPr>
              <a:t>Pesticides</a:t>
            </a:r>
            <a:r>
              <a:rPr lang="en-US" b="1" i="0" dirty="0">
                <a:solidFill>
                  <a:srgbClr val="001D35"/>
                </a:solidFill>
                <a:effectLst/>
                <a:latin typeface="Google Sans"/>
              </a:rPr>
              <a:t> and </a:t>
            </a:r>
            <a:r>
              <a:rPr lang="en-US" b="1" i="0" dirty="0">
                <a:solidFill>
                  <a:srgbClr val="001D35"/>
                </a:solidFill>
                <a:effectLst/>
                <a:latin typeface="Google Sans"/>
                <a:hlinkClick r:id="rId18"/>
              </a:rPr>
              <a:t>Herbicides</a:t>
            </a:r>
            <a:r>
              <a:rPr lang="en-US" b="1" i="0" dirty="0">
                <a:solidFill>
                  <a:srgbClr val="001D35"/>
                </a:solidFill>
                <a:effectLst/>
                <a:latin typeface="Google Sans"/>
              </a:rPr>
              <a:t>:</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These chemicals can impair mitochondrial function and lead to oxidative stress. </a:t>
            </a:r>
            <a:endParaRPr lang="en-US" b="0" i="0" dirty="0">
              <a:solidFill>
                <a:srgbClr val="0B57D0"/>
              </a:solidFill>
              <a:effectLst/>
              <a:latin typeface="Google Sans"/>
            </a:endParaRP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hlinkClick r:id="rId19"/>
              </a:rPr>
              <a:t>Air Pollution</a:t>
            </a:r>
            <a:r>
              <a:rPr lang="en-US" b="1" i="0" dirty="0">
                <a:solidFill>
                  <a:srgbClr val="001D35"/>
                </a:solidFill>
                <a:effectLst/>
                <a:latin typeface="Google Sans"/>
              </a:rPr>
              <a:t>:</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Particulate matter and other pollutants can damage mitochondria and trigger inflammatory responses. </a:t>
            </a:r>
            <a:endParaRPr lang="en-US" b="0" i="0" dirty="0">
              <a:solidFill>
                <a:srgbClr val="0B57D0"/>
              </a:solidFill>
              <a:effectLst/>
              <a:latin typeface="Google Sans"/>
            </a:endParaRPr>
          </a:p>
          <a:p>
            <a:pPr algn="l">
              <a:lnSpc>
                <a:spcPts val="1650"/>
              </a:lnSpc>
              <a:spcBef>
                <a:spcPts val="750"/>
              </a:spcBef>
              <a:spcAft>
                <a:spcPts val="1500"/>
              </a:spcAft>
              <a:buFont typeface="Arial" panose="020B0604020202020204" pitchFamily="34" charset="0"/>
              <a:buChar char="•"/>
            </a:pPr>
            <a:r>
              <a:rPr lang="en-US" b="1" i="0" dirty="0">
                <a:solidFill>
                  <a:srgbClr val="001D35"/>
                </a:solidFill>
                <a:effectLst/>
                <a:latin typeface="Google Sans"/>
                <a:hlinkClick r:id="rId20"/>
              </a:rPr>
              <a:t>Plastic Chemicals</a:t>
            </a:r>
            <a:r>
              <a:rPr lang="en-US" b="1" i="0" dirty="0">
                <a:solidFill>
                  <a:srgbClr val="001D35"/>
                </a:solidFill>
                <a:effectLst/>
                <a:latin typeface="Google Sans"/>
              </a:rPr>
              <a:t>:</a:t>
            </a:r>
            <a:endParaRPr lang="en-US" b="0" i="0" dirty="0">
              <a:solidFill>
                <a:srgbClr val="001D35"/>
              </a:solidFill>
              <a:effectLst/>
              <a:latin typeface="Google Sans"/>
            </a:endParaRPr>
          </a:p>
          <a:p>
            <a:pPr algn="l" fontAlgn="ctr">
              <a:lnSpc>
                <a:spcPts val="1650"/>
              </a:lnSpc>
              <a:spcBef>
                <a:spcPts val="750"/>
              </a:spcBef>
              <a:spcAft>
                <a:spcPts val="1500"/>
              </a:spcAft>
              <a:buFont typeface="Arial" panose="020B0604020202020204" pitchFamily="34" charset="0"/>
              <a:buChar char="•"/>
            </a:pPr>
            <a:r>
              <a:rPr lang="en-US" b="0" i="0" dirty="0">
                <a:solidFill>
                  <a:srgbClr val="545D7E"/>
                </a:solidFill>
                <a:effectLst/>
                <a:latin typeface="Google Sans"/>
                <a:hlinkClick r:id="rId21"/>
              </a:rPr>
              <a:t>Phthalates</a:t>
            </a:r>
            <a:r>
              <a:rPr lang="en-US" b="0" i="0" dirty="0">
                <a:solidFill>
                  <a:srgbClr val="545D7E"/>
                </a:solidFill>
                <a:effectLst/>
                <a:latin typeface="Google Sans"/>
              </a:rPr>
              <a:t> and other plastic chemicals can disrupt mitochondrial function. </a:t>
            </a:r>
            <a:endParaRPr lang="en-US" b="0" i="0" dirty="0">
              <a:solidFill>
                <a:srgbClr val="0B57D0"/>
              </a:solidFill>
              <a:effectLst/>
              <a:latin typeface="Google Sans"/>
            </a:endParaRPr>
          </a:p>
          <a:p>
            <a:pPr algn="l">
              <a:lnSpc>
                <a:spcPts val="1950"/>
              </a:lnSpc>
              <a:spcBef>
                <a:spcPts val="1500"/>
              </a:spcBef>
              <a:spcAft>
                <a:spcPts val="750"/>
              </a:spcAft>
              <a:buNone/>
            </a:pPr>
            <a:r>
              <a:rPr lang="en-US" b="0" i="0" dirty="0">
                <a:solidFill>
                  <a:srgbClr val="001D35"/>
                </a:solidFill>
                <a:effectLst/>
                <a:latin typeface="Google Sans"/>
              </a:rPr>
              <a:t>2. Lifestyle Factors:</a:t>
            </a: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Excessive Exercise:</a:t>
            </a:r>
            <a:r>
              <a:rPr lang="en-US" b="0" i="0" dirty="0">
                <a:solidFill>
                  <a:srgbClr val="001D35"/>
                </a:solidFill>
                <a:effectLst/>
                <a:latin typeface="Google Sans"/>
              </a:rPr>
              <a:t> High-intensity or excessive aerobic exercise can adversely affect mitochondrial function.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Alcohol Consumption:</a:t>
            </a:r>
            <a:r>
              <a:rPr lang="en-US" b="0" i="0" dirty="0">
                <a:solidFill>
                  <a:srgbClr val="001D35"/>
                </a:solidFill>
                <a:effectLst/>
                <a:latin typeface="Google Sans"/>
              </a:rPr>
              <a:t> Alcohol can damage mitochondrial DNA and disrupt their function.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Poor Diet:</a:t>
            </a:r>
            <a:r>
              <a:rPr lang="en-US" b="0" i="0" dirty="0">
                <a:solidFill>
                  <a:srgbClr val="001D35"/>
                </a:solidFill>
                <a:effectLst/>
                <a:latin typeface="Google Sans"/>
              </a:rPr>
              <a:t> A diet lacking in essential nutrients and rich in processed foods can contribute to mitochondrial damage. </a:t>
            </a:r>
            <a:endParaRPr lang="en-US" b="0" i="0" dirty="0">
              <a:solidFill>
                <a:srgbClr val="0B57D0"/>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Stress:</a:t>
            </a:r>
            <a:r>
              <a:rPr lang="en-US" b="0" i="0" dirty="0">
                <a:solidFill>
                  <a:srgbClr val="001D35"/>
                </a:solidFill>
                <a:effectLst/>
                <a:latin typeface="Google Sans"/>
              </a:rPr>
              <a:t> Chronic stress can lead to increased oxidative stress and damage mitochondria. </a:t>
            </a:r>
            <a:endParaRPr lang="en-US" b="0" i="0" dirty="0">
              <a:solidFill>
                <a:srgbClr val="0B57D0"/>
              </a:solidFill>
              <a:effectLst/>
              <a:latin typeface="Google Sans"/>
            </a:endParaRPr>
          </a:p>
          <a:p>
            <a:pPr algn="l" fontAlgn="ctr">
              <a:lnSpc>
                <a:spcPts val="1650"/>
              </a:lnSpc>
              <a:spcBef>
                <a:spcPts val="750"/>
              </a:spcBef>
              <a:spcAft>
                <a:spcPts val="1500"/>
              </a:spcAft>
              <a:buFont typeface="Arial" panose="020B0604020202020204" pitchFamily="34" charset="0"/>
              <a:buChar char="•"/>
            </a:pPr>
            <a:r>
              <a:rPr lang="en-US" b="1" i="0" dirty="0">
                <a:solidFill>
                  <a:srgbClr val="001D35"/>
                </a:solidFill>
                <a:effectLst/>
                <a:latin typeface="Google Sans"/>
              </a:rPr>
              <a:t>Lack of Sleep:</a:t>
            </a:r>
            <a:r>
              <a:rPr lang="en-US" b="0" i="0" dirty="0">
                <a:solidFill>
                  <a:srgbClr val="001D35"/>
                </a:solidFill>
                <a:effectLst/>
                <a:latin typeface="Google Sans"/>
              </a:rPr>
              <a:t> Insufficient sleep can negatively impact mitochondrial function. </a:t>
            </a:r>
            <a:endParaRPr lang="en-US" b="0" i="0" dirty="0">
              <a:solidFill>
                <a:srgbClr val="0B57D0"/>
              </a:solidFill>
              <a:effectLst/>
              <a:latin typeface="Google Sans"/>
            </a:endParaRPr>
          </a:p>
          <a:p>
            <a:pPr algn="l">
              <a:lnSpc>
                <a:spcPts val="1950"/>
              </a:lnSpc>
              <a:spcBef>
                <a:spcPts val="1500"/>
              </a:spcBef>
              <a:spcAft>
                <a:spcPts val="750"/>
              </a:spcAft>
              <a:buNone/>
            </a:pPr>
            <a:r>
              <a:rPr lang="en-US" b="0" i="0" dirty="0">
                <a:solidFill>
                  <a:srgbClr val="001D35"/>
                </a:solidFill>
                <a:effectLst/>
                <a:latin typeface="Google Sans"/>
              </a:rPr>
              <a:t>3. Medications:</a:t>
            </a:r>
          </a:p>
          <a:p>
            <a:pPr algn="l" fontAlgn="ctr">
              <a:lnSpc>
                <a:spcPts val="1650"/>
              </a:lnSpc>
              <a:spcBef>
                <a:spcPts val="750"/>
              </a:spcBef>
              <a:spcAft>
                <a:spcPts val="1500"/>
              </a:spcAft>
              <a:buFont typeface="Arial" panose="020B0604020202020204" pitchFamily="34" charset="0"/>
              <a:buChar char="•"/>
            </a:pPr>
            <a:r>
              <a:rPr lang="en-US" b="1" i="0" dirty="0">
                <a:solidFill>
                  <a:srgbClr val="001D35"/>
                </a:solidFill>
                <a:effectLst/>
                <a:latin typeface="Google Sans"/>
                <a:hlinkClick r:id="rId22"/>
              </a:rPr>
              <a:t>Medications</a:t>
            </a:r>
            <a:r>
              <a:rPr lang="en-US" b="1" i="0" dirty="0">
                <a:solidFill>
                  <a:srgbClr val="001D35"/>
                </a:solidFill>
                <a:effectLst/>
                <a:latin typeface="Google Sans"/>
              </a:rPr>
              <a:t>:</a:t>
            </a:r>
            <a:r>
              <a:rPr lang="en-US" b="0" i="0" dirty="0">
                <a:solidFill>
                  <a:srgbClr val="001D35"/>
                </a:solidFill>
                <a:effectLst/>
                <a:latin typeface="Google Sans"/>
              </a:rPr>
              <a:t> Certain medications, including antibiotics, statins, and others, can impair mitochondrial function. </a:t>
            </a:r>
          </a:p>
          <a:p>
            <a:pPr algn="l" fontAlgn="ctr">
              <a:lnSpc>
                <a:spcPts val="1650"/>
              </a:lnSpc>
              <a:spcBef>
                <a:spcPts val="750"/>
              </a:spcBef>
              <a:spcAft>
                <a:spcPts val="1500"/>
              </a:spcAft>
              <a:buFont typeface="Arial" panose="020B0604020202020204" pitchFamily="34" charset="0"/>
              <a:buChar char="•"/>
            </a:pPr>
            <a:endParaRPr lang="en-US" b="0" i="0" dirty="0">
              <a:solidFill>
                <a:srgbClr val="0B57D0"/>
              </a:solidFill>
              <a:effectLst/>
              <a:latin typeface="Google Sans"/>
            </a:endParaRPr>
          </a:p>
          <a:p>
            <a:pPr algn="l">
              <a:lnSpc>
                <a:spcPts val="1950"/>
              </a:lnSpc>
              <a:spcBef>
                <a:spcPts val="1500"/>
              </a:spcBef>
              <a:spcAft>
                <a:spcPts val="750"/>
              </a:spcAft>
              <a:buNone/>
            </a:pPr>
            <a:r>
              <a:rPr lang="en-US" b="0" i="0" dirty="0">
                <a:solidFill>
                  <a:srgbClr val="001D35"/>
                </a:solidFill>
                <a:effectLst/>
                <a:latin typeface="Google Sans"/>
              </a:rPr>
              <a:t>4. Other Factors:</a:t>
            </a: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Oxidative Stress:</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Mitochondria are particularly vulnerable to damage from oxidative stress, which can be caused by various factors, including pollution and certain medications. </a:t>
            </a:r>
            <a:endParaRPr lang="en-US" b="0" i="0" dirty="0">
              <a:solidFill>
                <a:srgbClr val="0B57D0"/>
              </a:solidFill>
              <a:effectLst/>
              <a:latin typeface="Google Sans"/>
            </a:endParaRP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Radiation Exposure:</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Exposure to radiation can increase the formation of free radicals, damaging mitochondria. </a:t>
            </a:r>
            <a:endParaRPr lang="en-US" b="0" i="0" dirty="0">
              <a:solidFill>
                <a:srgbClr val="0B57D0"/>
              </a:solidFill>
              <a:effectLst/>
              <a:latin typeface="Google Sans"/>
            </a:endParaRPr>
          </a:p>
          <a:p>
            <a:pPr algn="l">
              <a:lnSpc>
                <a:spcPts val="1650"/>
              </a:lnSpc>
              <a:spcBef>
                <a:spcPts val="750"/>
              </a:spcBef>
              <a:spcAft>
                <a:spcPts val="600"/>
              </a:spcAft>
              <a:buFont typeface="Arial" panose="020B0604020202020204" pitchFamily="34" charset="0"/>
              <a:buChar char="•"/>
            </a:pPr>
            <a:r>
              <a:rPr lang="en-US" b="1" i="0" dirty="0">
                <a:solidFill>
                  <a:srgbClr val="001D35"/>
                </a:solidFill>
                <a:effectLst/>
                <a:latin typeface="Google Sans"/>
              </a:rPr>
              <a:t>Mitochondrial DNA Damage:</a:t>
            </a:r>
            <a:endParaRPr lang="en-US" b="0" i="0" dirty="0">
              <a:solidFill>
                <a:srgbClr val="001D35"/>
              </a:solidFill>
              <a:effectLst/>
              <a:latin typeface="Google Sans"/>
            </a:endParaRPr>
          </a:p>
          <a:p>
            <a:pPr algn="l" fontAlgn="ctr">
              <a:lnSpc>
                <a:spcPts val="1650"/>
              </a:lnSpc>
              <a:spcBef>
                <a:spcPts val="750"/>
              </a:spcBef>
              <a:spcAft>
                <a:spcPts val="600"/>
              </a:spcAft>
              <a:buFont typeface="Arial" panose="020B0604020202020204" pitchFamily="34" charset="0"/>
              <a:buChar char="•"/>
            </a:pPr>
            <a:r>
              <a:rPr lang="en-US" b="0" i="0" dirty="0">
                <a:solidFill>
                  <a:srgbClr val="545D7E"/>
                </a:solidFill>
                <a:effectLst/>
                <a:latin typeface="Google Sans"/>
              </a:rPr>
              <a:t>Mutations in mitochondrial DNA can lead to mitochondrial dysfunction. </a:t>
            </a:r>
            <a:endParaRPr lang="en-US" b="0" i="0" dirty="0">
              <a:solidFill>
                <a:srgbClr val="0B57D0"/>
              </a:solidFill>
              <a:effectLst/>
              <a:latin typeface="Google Sans"/>
            </a:endParaRPr>
          </a:p>
          <a:p>
            <a:pPr algn="l">
              <a:lnSpc>
                <a:spcPts val="1650"/>
              </a:lnSpc>
              <a:spcBef>
                <a:spcPts val="750"/>
              </a:spcBef>
              <a:spcAft>
                <a:spcPts val="1500"/>
              </a:spcAft>
              <a:buFont typeface="Arial" panose="020B0604020202020204" pitchFamily="34" charset="0"/>
              <a:buChar char="•"/>
            </a:pPr>
            <a:r>
              <a:rPr lang="en-US" b="1" i="0" dirty="0">
                <a:solidFill>
                  <a:srgbClr val="001D35"/>
                </a:solidFill>
                <a:effectLst/>
                <a:latin typeface="Google Sans"/>
              </a:rPr>
              <a:t>Fusion/Fission Imbalances:</a:t>
            </a:r>
            <a:endParaRPr lang="en-US" b="0" i="0" dirty="0">
              <a:solidFill>
                <a:srgbClr val="001D35"/>
              </a:solidFill>
              <a:effectLst/>
              <a:latin typeface="Google Sans"/>
            </a:endParaRPr>
          </a:p>
          <a:p>
            <a:pPr algn="l">
              <a:lnSpc>
                <a:spcPts val="1650"/>
              </a:lnSpc>
              <a:spcBef>
                <a:spcPts val="750"/>
              </a:spcBef>
              <a:spcAft>
                <a:spcPts val="1500"/>
              </a:spcAft>
              <a:buFont typeface="Arial" panose="020B0604020202020204" pitchFamily="34" charset="0"/>
              <a:buChar char="•"/>
            </a:pPr>
            <a:r>
              <a:rPr lang="en-US" b="0" i="0" dirty="0">
                <a:solidFill>
                  <a:srgbClr val="545D7E"/>
                </a:solidFill>
                <a:effectLst/>
                <a:latin typeface="Google Sans"/>
              </a:rPr>
              <a:t>Imbalances in the processes of mitochondrial fusion and fission can impair mitochondrial function. </a:t>
            </a:r>
          </a:p>
          <a:p>
            <a:endParaRPr lang="en-US" b="0" i="0" dirty="0">
              <a:solidFill>
                <a:srgbClr val="545D7E"/>
              </a:solidFill>
              <a:effectLst/>
              <a:latin typeface="Google Sans"/>
            </a:endParaRPr>
          </a:p>
          <a:p>
            <a:r>
              <a:rPr lang="en-US" b="1" dirty="0"/>
              <a:t>References for Slide: Addressing Mitochondrial Function</a:t>
            </a:r>
          </a:p>
          <a:p>
            <a:r>
              <a:rPr lang="en-US" b="1" dirty="0"/>
              <a:t>Myhill S, Booth NE, McLaren-Howard J.</a:t>
            </a:r>
            <a:br>
              <a:rPr lang="en-US" dirty="0"/>
            </a:br>
            <a:r>
              <a:rPr lang="en-US" i="1" dirty="0"/>
              <a:t>Chronic fatigue syndrome and mitochondrial dysfunction.</a:t>
            </a:r>
            <a:br>
              <a:rPr lang="en-US" dirty="0"/>
            </a:br>
            <a:r>
              <a:rPr lang="en-US" dirty="0"/>
              <a:t>Int J Clin Exp Med. 2009;2(1):1–16.</a:t>
            </a:r>
            <a:br>
              <a:rPr lang="en-US" dirty="0"/>
            </a:br>
            <a:r>
              <a:rPr lang="en-US" dirty="0"/>
              <a:t>[Supports mitochondrial role in fatigue and chronic illness] </a:t>
            </a:r>
          </a:p>
          <a:p>
            <a:r>
              <a:rPr lang="en-US" b="1" dirty="0"/>
              <a:t>Pizzorno J.</a:t>
            </a:r>
            <a:br>
              <a:rPr lang="en-US" dirty="0"/>
            </a:br>
            <a:r>
              <a:rPr lang="en-US" i="1" dirty="0"/>
              <a:t>Mitochondrial dysfunction and chronic disease: Treatment with natural supplements.</a:t>
            </a:r>
            <a:br>
              <a:rPr lang="en-US" dirty="0"/>
            </a:br>
            <a:r>
              <a:rPr lang="en-US" dirty="0" err="1"/>
              <a:t>Integr</a:t>
            </a:r>
            <a:r>
              <a:rPr lang="en-US" dirty="0"/>
              <a:t> Med (Encinitas). 2014;13(4):35–43.</a:t>
            </a:r>
            <a:br>
              <a:rPr lang="en-US" dirty="0"/>
            </a:br>
            <a:r>
              <a:rPr lang="en-US" dirty="0"/>
              <a:t>[Discusses CoQ10, B-vitamins, magnesium, alpha-lipoic acid] </a:t>
            </a:r>
          </a:p>
          <a:p>
            <a:r>
              <a:rPr lang="en-US" b="1" dirty="0"/>
              <a:t>Holtman GA, Lisman-van Leeuwen Y, et al.</a:t>
            </a:r>
            <a:br>
              <a:rPr lang="en-US" dirty="0"/>
            </a:br>
            <a:r>
              <a:rPr lang="en-US" i="1" dirty="0"/>
              <a:t>The gut microbiome and its potential influence on fatigue and chronic disease.</a:t>
            </a:r>
            <a:br>
              <a:rPr lang="en-US" dirty="0"/>
            </a:br>
            <a:r>
              <a:rPr lang="en-US" dirty="0"/>
              <a:t>Front Immunol. 2022;13:858243.</a:t>
            </a:r>
            <a:br>
              <a:rPr lang="en-US" dirty="0"/>
            </a:br>
            <a:r>
              <a:rPr lang="en-US" dirty="0"/>
              <a:t>https://doi.org/10.3389/fimmu.2022.858243</a:t>
            </a:r>
            <a:br>
              <a:rPr lang="en-US" dirty="0"/>
            </a:br>
            <a:r>
              <a:rPr lang="en-US" dirty="0"/>
              <a:t>[Links diet, mitochondria, and systemic inflammation] </a:t>
            </a:r>
          </a:p>
          <a:p>
            <a:r>
              <a:rPr lang="en-US" b="1" dirty="0"/>
              <a:t>Pickard JM, Zeng MY, Caruso R, Núñez G.</a:t>
            </a:r>
            <a:br>
              <a:rPr lang="en-US" dirty="0"/>
            </a:br>
            <a:r>
              <a:rPr lang="en-US" i="1" dirty="0"/>
              <a:t>Gut microbiota: Role in pathogen colonization, immune responses, and inflammatory disease.</a:t>
            </a:r>
            <a:br>
              <a:rPr lang="en-US" dirty="0"/>
            </a:br>
            <a:r>
              <a:rPr lang="en-US" dirty="0"/>
              <a:t>Immunol Rev. 2017;279(1):70–89.</a:t>
            </a:r>
            <a:br>
              <a:rPr lang="en-US" dirty="0"/>
            </a:br>
            <a:r>
              <a:rPr lang="en-US" dirty="0"/>
              <a:t>https://doi.org/10.1111/imr.12567</a:t>
            </a:r>
            <a:br>
              <a:rPr lang="en-US" dirty="0"/>
            </a:br>
            <a:r>
              <a:rPr lang="en-US" dirty="0"/>
              <a:t>[Cited to reflect Dr. Pickard’s work on microbiota and immune/metabolic signaling] </a:t>
            </a:r>
          </a:p>
          <a:p>
            <a:r>
              <a:rPr lang="en-US" b="1" dirty="0"/>
              <a:t>Bjørklund G, Dadar M, Chirumbolo S, Aaseth J.</a:t>
            </a:r>
            <a:br>
              <a:rPr lang="en-US" dirty="0"/>
            </a:br>
            <a:r>
              <a:rPr lang="en-US" i="1" dirty="0"/>
              <a:t>The role of zinc and selenium in oxidative stress and immune function in chronic inflammation.</a:t>
            </a:r>
            <a:br>
              <a:rPr lang="en-US" dirty="0"/>
            </a:br>
            <a:r>
              <a:rPr lang="en-US" dirty="0" err="1"/>
              <a:t>Biometals</a:t>
            </a:r>
            <a:r>
              <a:rPr lang="en-US" dirty="0"/>
              <a:t>. 2020;33(2):321–339.</a:t>
            </a:r>
            <a:br>
              <a:rPr lang="en-US" dirty="0"/>
            </a:br>
            <a:r>
              <a:rPr lang="en-US" dirty="0"/>
              <a:t>[Supports micronutrient importance] </a:t>
            </a:r>
          </a:p>
          <a:p>
            <a:r>
              <a:rPr lang="en-US" b="1" dirty="0"/>
              <a:t>Ghosh S, Sinha JK, Raghunath M.</a:t>
            </a:r>
            <a:br>
              <a:rPr lang="en-US" dirty="0"/>
            </a:br>
            <a:r>
              <a:rPr lang="en-US" i="1" dirty="0"/>
              <a:t>Mitochondrial dysfunction, oxidative stress, and neurodegenerative disease.</a:t>
            </a:r>
            <a:br>
              <a:rPr lang="en-US" dirty="0"/>
            </a:br>
            <a:r>
              <a:rPr lang="en-US" dirty="0" err="1"/>
              <a:t>Neurochem</a:t>
            </a:r>
            <a:r>
              <a:rPr lang="en-US" dirty="0"/>
              <a:t> Int. 2014;76 Pt A:18–27.</a:t>
            </a:r>
            <a:br>
              <a:rPr lang="en-US" dirty="0"/>
            </a:br>
            <a:r>
              <a:rPr lang="en-US" dirty="0"/>
              <a:t>[Supports free radical generation and energy depletion]</a:t>
            </a:r>
          </a:p>
          <a:p>
            <a:endParaRPr lang="en-GB" dirty="0"/>
          </a:p>
        </p:txBody>
      </p:sp>
      <p:sp>
        <p:nvSpPr>
          <p:cNvPr id="4" name="Slide Number Placeholder 3">
            <a:extLst>
              <a:ext uri="{FF2B5EF4-FFF2-40B4-BE49-F238E27FC236}">
                <a16:creationId xmlns:a16="http://schemas.microsoft.com/office/drawing/2014/main" id="{3BE8687D-9238-1BFA-F9D6-316359B39F8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50716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3366F-2456-AE2B-D620-391C5C69B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783D2-913A-1811-46ED-8C70676F92B0}"/>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B0B89CC0-911C-1BF4-DFC7-F868B7DBE6FC}"/>
              </a:ext>
            </a:extLst>
          </p:cNvPr>
          <p:cNvSpPr>
            <a:spLocks noGrp="1"/>
          </p:cNvSpPr>
          <p:nvPr>
            <p:ph type="body" idx="1"/>
          </p:nvPr>
        </p:nvSpPr>
        <p:spPr/>
        <p:txBody>
          <a:bodyPr/>
          <a:lstStyle/>
          <a:p>
            <a:r>
              <a:rPr lang="en-US" dirty="0"/>
              <a:t>In addition to the things listed on the previous slide, this slide outlines some medications that can have negative impact on the mitochondria.</a:t>
            </a:r>
          </a:p>
          <a:p>
            <a:endParaRPr lang="en-GB" dirty="0"/>
          </a:p>
        </p:txBody>
      </p:sp>
      <p:sp>
        <p:nvSpPr>
          <p:cNvPr id="4" name="Slide Number Placeholder 3">
            <a:extLst>
              <a:ext uri="{FF2B5EF4-FFF2-40B4-BE49-F238E27FC236}">
                <a16:creationId xmlns:a16="http://schemas.microsoft.com/office/drawing/2014/main" id="{54F9F458-44BD-3847-D399-8C8F1A9B477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25617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7C24A-320D-08A9-9F8E-8CF182134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D241A-792C-22E4-960C-F262B9BD0B64}"/>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745F68D0-11C6-953B-3F61-5168079DEA31}"/>
              </a:ext>
            </a:extLst>
          </p:cNvPr>
          <p:cNvSpPr>
            <a:spLocks noGrp="1"/>
          </p:cNvSpPr>
          <p:nvPr>
            <p:ph type="body" idx="1"/>
          </p:nvPr>
        </p:nvSpPr>
        <p:spPr/>
        <p:txBody>
          <a:bodyPr/>
          <a:lstStyle/>
          <a:p>
            <a:endParaRPr lang="en-US" dirty="0"/>
          </a:p>
          <a:p>
            <a:r>
              <a:rPr lang="en-US" b="1" dirty="0"/>
              <a:t>Speaker Notes: </a:t>
            </a:r>
            <a:r>
              <a:rPr lang="en-US" b="1" dirty="0" err="1"/>
              <a:t>NonPharmacological</a:t>
            </a:r>
            <a:r>
              <a:rPr lang="en-US" b="1" dirty="0"/>
              <a:t> &amp; Interventional Pain Treatments (ECD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Pain and fatigue in ECD are often complex and persistent. While medications play an important role, many patients and caregivers tell us they need </a:t>
            </a:r>
            <a:r>
              <a:rPr lang="en-US" i="1" dirty="0"/>
              <a:t>more than pills</a:t>
            </a:r>
            <a:r>
              <a:rPr lang="en-US" dirty="0"/>
              <a:t>—they want options that help improve daily life, function, and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t>
            </a:r>
            <a:r>
              <a:rPr lang="en-US" dirty="0"/>
              <a:t> </a:t>
            </a:r>
            <a:r>
              <a:rPr lang="en-US" b="1" dirty="0"/>
              <a:t>Pain management for ECD isn’t one-size-fits-all. The goal is to help patients and families build a toolkit that fits their needs, values, and resources.</a:t>
            </a:r>
          </a:p>
          <a:p>
            <a:endParaRPr lang="en-US" dirty="0"/>
          </a:p>
          <a:p>
            <a:r>
              <a:rPr lang="en-US" dirty="0"/>
              <a:t>This slide outlines </a:t>
            </a:r>
            <a:r>
              <a:rPr lang="en-US" b="1" dirty="0"/>
              <a:t>four domains</a:t>
            </a:r>
            <a:r>
              <a:rPr lang="en-US" dirty="0"/>
              <a:t> of nonpharmacological and interventional treatments—each offers a different kind of support, and often the best relief comes when we </a:t>
            </a:r>
            <a:r>
              <a:rPr lang="en-US" i="1" dirty="0"/>
              <a:t>combine</a:t>
            </a:r>
            <a:r>
              <a:rPr lang="en-US" dirty="0"/>
              <a:t> approaches.</a:t>
            </a:r>
          </a:p>
          <a:p>
            <a:br>
              <a:rPr lang="en-US" dirty="0"/>
            </a:br>
            <a:endParaRPr lang="en-US" dirty="0"/>
          </a:p>
          <a:p>
            <a:r>
              <a:rPr lang="en-US" b="1" dirty="0"/>
              <a:t>Interventional Therapies</a:t>
            </a:r>
          </a:p>
          <a:p>
            <a:r>
              <a:rPr lang="en-US" dirty="0"/>
              <a:t>These include more </a:t>
            </a:r>
            <a:r>
              <a:rPr lang="en-US" b="1" dirty="0"/>
              <a:t>medical or procedural supports</a:t>
            </a:r>
            <a:r>
              <a:rPr lang="en-US" dirty="0"/>
              <a:t>: surgery, radiation, blocks, TENS units, PT/OT, massage, heat/cold, </a:t>
            </a:r>
            <a:r>
              <a:rPr lang="en-US" dirty="0" err="1"/>
              <a:t>aquatherapy</a:t>
            </a:r>
            <a:r>
              <a:rPr lang="en-US" dirty="0"/>
              <a:t>, and more. </a:t>
            </a:r>
          </a:p>
          <a:p>
            <a:r>
              <a:rPr lang="en-US" dirty="0"/>
              <a:t>Many patients benefit from </a:t>
            </a:r>
            <a:r>
              <a:rPr lang="en-US" b="1" dirty="0"/>
              <a:t>physical or occupational therapy</a:t>
            </a:r>
            <a:r>
              <a:rPr lang="en-US" dirty="0"/>
              <a:t> to maintain mobility and reduce stiffness. </a:t>
            </a:r>
          </a:p>
          <a:p>
            <a:r>
              <a:rPr lang="en-US" dirty="0"/>
              <a:t>Exercise doesn’t have to be intense—</a:t>
            </a:r>
            <a:r>
              <a:rPr lang="en-US" b="1" dirty="0"/>
              <a:t>gentle movement</a:t>
            </a:r>
            <a:r>
              <a:rPr lang="en-US" dirty="0"/>
              <a:t> like stretching in warm water or guided home routines can help preserve energy and reduce fatigue crashes. </a:t>
            </a:r>
          </a:p>
          <a:p>
            <a:br>
              <a:rPr lang="en-US" dirty="0"/>
            </a:br>
            <a:endParaRPr lang="en-US" dirty="0"/>
          </a:p>
          <a:p>
            <a:r>
              <a:rPr lang="en-US" b="1" dirty="0"/>
              <a:t>Alternative Medicine</a:t>
            </a:r>
          </a:p>
          <a:p>
            <a:r>
              <a:rPr lang="en-US" dirty="0"/>
              <a:t>This includes therapies like acupuncture, yoga, meditation, and diet changes. </a:t>
            </a:r>
          </a:p>
          <a:p>
            <a:r>
              <a:rPr lang="en-US" dirty="0"/>
              <a:t>These can be especially helpful for </a:t>
            </a:r>
            <a:r>
              <a:rPr lang="en-US" b="1" dirty="0"/>
              <a:t>managing nervous system overload, inflammation, and gut health</a:t>
            </a:r>
            <a:r>
              <a:rPr lang="en-US" dirty="0"/>
              <a:t>, which tie into fatigue and pain in ECD. </a:t>
            </a:r>
          </a:p>
          <a:p>
            <a:r>
              <a:rPr lang="en-US" dirty="0"/>
              <a:t>Importantly, </a:t>
            </a:r>
            <a:r>
              <a:rPr lang="en-US" b="1" dirty="0"/>
              <a:t>some of these options are more affordable and accessible</a:t>
            </a:r>
            <a:r>
              <a:rPr lang="en-US" dirty="0"/>
              <a:t> in some areas or at home (e.g., music therapy, meditation apps, tai chi videos). </a:t>
            </a:r>
          </a:p>
          <a:p>
            <a:br>
              <a:rPr lang="en-US" dirty="0"/>
            </a:br>
            <a:r>
              <a:rPr lang="en-US" b="1" dirty="0"/>
              <a:t>Psychological</a:t>
            </a:r>
          </a:p>
          <a:p>
            <a:r>
              <a:rPr lang="en-US" dirty="0"/>
              <a:t>Mental health is often overlooked in rare diseases, but </a:t>
            </a:r>
            <a:r>
              <a:rPr lang="en-US" b="1" dirty="0"/>
              <a:t>anxiety, depression, and caregiver burnout are real</a:t>
            </a:r>
            <a:r>
              <a:rPr lang="en-US" dirty="0"/>
              <a:t> and deserve attention. </a:t>
            </a:r>
          </a:p>
          <a:p>
            <a:r>
              <a:rPr lang="en-US" dirty="0"/>
              <a:t>CBT (Cognitive Behavioral Therapy) for chronic pain can retrain how the brain processes pain. </a:t>
            </a:r>
          </a:p>
          <a:p>
            <a:r>
              <a:rPr lang="en-US" dirty="0"/>
              <a:t>Counseling—whether for the individual, family, or group—can improve communication, hope, and resilience. </a:t>
            </a:r>
          </a:p>
          <a:p>
            <a:br>
              <a:rPr lang="en-US" dirty="0"/>
            </a:br>
            <a:endParaRPr lang="en-US" dirty="0"/>
          </a:p>
          <a:p>
            <a:r>
              <a:rPr lang="en-US" b="1" dirty="0"/>
              <a:t>Spiritual</a:t>
            </a:r>
          </a:p>
          <a:p>
            <a:r>
              <a:rPr lang="en-US" dirty="0"/>
              <a:t>Whether or not someone practices a specific religion, spiritual wellbeing can offer </a:t>
            </a:r>
            <a:r>
              <a:rPr lang="en-US" b="1" dirty="0"/>
              <a:t>meaning, comfort, and peace</a:t>
            </a:r>
            <a:r>
              <a:rPr lang="en-US" dirty="0"/>
              <a:t>. </a:t>
            </a:r>
          </a:p>
          <a:p>
            <a:r>
              <a:rPr lang="en-US" dirty="0"/>
              <a:t>Prayer, music, or pastoral counseling may help patients and families cope with uncertainty and suffering. </a:t>
            </a:r>
          </a:p>
          <a:p>
            <a:br>
              <a:rPr lang="en-US" dirty="0"/>
            </a:br>
            <a:endParaRPr lang="en-US" dirty="0"/>
          </a:p>
          <a:p>
            <a:r>
              <a:rPr lang="en-US" b="1" dirty="0"/>
              <a:t>Context Matters</a:t>
            </a:r>
          </a:p>
          <a:p>
            <a:r>
              <a:rPr lang="en-US" dirty="0"/>
              <a:t>The large arrow at the bottom reminds us: </a:t>
            </a:r>
            <a:r>
              <a:rPr lang="en-US" b="1" dirty="0"/>
              <a:t>context affects access</a:t>
            </a:r>
            <a:r>
              <a:rPr lang="en-US" dirty="0"/>
              <a:t>. </a:t>
            </a:r>
          </a:p>
          <a:p>
            <a:r>
              <a:rPr lang="en-US" dirty="0"/>
              <a:t>A patient  in a rural area may not have access to acupuncture—but they may be able to use </a:t>
            </a:r>
            <a:r>
              <a:rPr lang="en-US" b="1" dirty="0"/>
              <a:t>guided imagery or relaxation techniques at home</a:t>
            </a:r>
            <a:r>
              <a:rPr lang="en-US" dirty="0"/>
              <a:t>. </a:t>
            </a:r>
          </a:p>
          <a:p>
            <a:r>
              <a:rPr lang="en-US" dirty="0"/>
              <a:t>A patient with limited income may not afford supplements, but might benefit from </a:t>
            </a:r>
            <a:r>
              <a:rPr lang="en-US" b="1" dirty="0"/>
              <a:t>free apps for meditation, movement, or peer support</a:t>
            </a:r>
            <a:r>
              <a:rPr lang="en-US" dirty="0"/>
              <a:t>. </a:t>
            </a:r>
          </a:p>
          <a:p>
            <a:r>
              <a:rPr lang="en-US" dirty="0"/>
              <a:t>Our goal is to tailor these options </a:t>
            </a:r>
            <a:r>
              <a:rPr lang="en-US" b="1" dirty="0"/>
              <a:t>to the individual’s reality—not just what’s ideal, but what’s possible</a:t>
            </a:r>
            <a:r>
              <a:rPr lang="en-US" dirty="0"/>
              <a:t>. </a:t>
            </a:r>
          </a:p>
          <a:p>
            <a:endParaRPr lang="en-US" dirty="0"/>
          </a:p>
          <a:p>
            <a:r>
              <a:rPr lang="en-US" sz="1200" b="1" u="none" strike="noStrike" kern="1200" dirty="0">
                <a:solidFill>
                  <a:schemeClr val="tx1"/>
                </a:solidFill>
                <a:effectLst/>
                <a:latin typeface="+mn-lt"/>
                <a:ea typeface="+mn-ea"/>
                <a:cs typeface="+mn-cs"/>
              </a:rPr>
              <a:t>General Palliative Care Frameworks</a:t>
            </a:r>
          </a:p>
          <a:p>
            <a:r>
              <a:rPr lang="en-US" sz="1200" b="0" u="none" strike="noStrike" kern="1200" dirty="0">
                <a:solidFill>
                  <a:schemeClr val="tx1"/>
                </a:solidFill>
                <a:effectLst/>
                <a:latin typeface="+mn-lt"/>
                <a:ea typeface="+mn-ea"/>
                <a:cs typeface="+mn-cs"/>
              </a:rPr>
              <a:t>These sources support the "Context" bar at the bottom of your slide, emphasizing the holistic and interdisciplinary nature of palliative care.</a:t>
            </a:r>
          </a:p>
          <a:p>
            <a:r>
              <a:rPr lang="en-US" sz="1200" b="1" u="none" strike="noStrike" kern="1200" dirty="0">
                <a:solidFill>
                  <a:schemeClr val="tx1"/>
                </a:solidFill>
                <a:effectLst/>
                <a:latin typeface="+mn-lt"/>
                <a:ea typeface="+mn-ea"/>
                <a:cs typeface="+mn-cs"/>
              </a:rPr>
              <a:t>Cassel, E. J. (1982).</a:t>
            </a:r>
            <a:r>
              <a:rPr lang="en-US" sz="1200" b="0" u="none" strike="noStrike" kern="1200" dirty="0">
                <a:solidFill>
                  <a:schemeClr val="tx1"/>
                </a:solidFill>
                <a:effectLst/>
                <a:latin typeface="+mn-lt"/>
                <a:ea typeface="+mn-ea"/>
                <a:cs typeface="+mn-cs"/>
              </a:rPr>
              <a:t> The nature of suffering and the goals of medicine. </a:t>
            </a:r>
            <a:r>
              <a:rPr lang="en-US" sz="1200" b="0" i="1" u="none" strike="noStrike" kern="1200" dirty="0">
                <a:solidFill>
                  <a:schemeClr val="tx1"/>
                </a:solidFill>
                <a:effectLst/>
                <a:latin typeface="+mn-lt"/>
                <a:ea typeface="+mn-ea"/>
                <a:cs typeface="+mn-cs"/>
              </a:rPr>
              <a:t>New England Journal of Medicine, 306</a:t>
            </a:r>
            <a:r>
              <a:rPr lang="en-US" sz="1200" b="0" u="none" strike="noStrike" kern="1200" dirty="0">
                <a:solidFill>
                  <a:schemeClr val="tx1"/>
                </a:solidFill>
                <a:effectLst/>
                <a:latin typeface="+mn-lt"/>
                <a:ea typeface="+mn-ea"/>
                <a:cs typeface="+mn-cs"/>
              </a:rPr>
              <a:t>(11), 639-645. (A foundational text used by UAB to define suffering beyond physical pain).</a:t>
            </a:r>
          </a:p>
          <a:p>
            <a:r>
              <a:rPr lang="en-US" sz="1200" b="1" u="none" strike="noStrike" kern="1200" dirty="0">
                <a:solidFill>
                  <a:schemeClr val="tx1"/>
                </a:solidFill>
                <a:effectLst/>
                <a:latin typeface="+mn-lt"/>
                <a:ea typeface="+mn-ea"/>
                <a:cs typeface="+mn-cs"/>
              </a:rPr>
              <a:t>Ferrell, B. R., &amp; Paice, J. A. (2019).</a:t>
            </a:r>
            <a:r>
              <a:rPr lang="en-US" sz="1200" b="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Oxford Textbook of Palliative Nursing</a:t>
            </a:r>
            <a:r>
              <a:rPr lang="en-US" sz="1200" b="0" u="none" strike="noStrike" kern="1200" dirty="0">
                <a:solidFill>
                  <a:schemeClr val="tx1"/>
                </a:solidFill>
                <a:effectLst/>
                <a:latin typeface="+mn-lt"/>
                <a:ea typeface="+mn-ea"/>
                <a:cs typeface="+mn-cs"/>
              </a:rPr>
              <a:t>. Oxford University Press. (Covers the multi-domain approach to pain including spiritual and psychological care).</a:t>
            </a:r>
          </a:p>
          <a:p>
            <a:br>
              <a:rPr lang="en-US" dirty="0"/>
            </a:br>
            <a:endParaRPr lang="en-US" dirty="0"/>
          </a:p>
          <a:p>
            <a:r>
              <a:rPr lang="en-US" sz="1200" b="1" u="none" strike="noStrike" kern="1200" dirty="0">
                <a:solidFill>
                  <a:schemeClr val="tx1"/>
                </a:solidFill>
                <a:effectLst/>
                <a:latin typeface="+mn-lt"/>
                <a:ea typeface="+mn-ea"/>
                <a:cs typeface="+mn-cs"/>
              </a:rPr>
              <a:t>2. Interventional &amp; Alternative Medicine</a:t>
            </a:r>
          </a:p>
          <a:p>
            <a:r>
              <a:rPr lang="en-US" sz="1200" b="1" u="none" strike="noStrike" kern="1200" dirty="0">
                <a:solidFill>
                  <a:schemeClr val="tx1"/>
                </a:solidFill>
                <a:effectLst/>
                <a:latin typeface="+mn-lt"/>
                <a:ea typeface="+mn-ea"/>
                <a:cs typeface="+mn-cs"/>
              </a:rPr>
              <a:t>Acupuncture &amp; Massage:</a:t>
            </a:r>
            <a:r>
              <a:rPr lang="en-US" sz="1200" b="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National Center for Complementary and Integrative Health (NCCIH)</a:t>
            </a:r>
            <a:r>
              <a:rPr lang="en-US" sz="1200" b="0" u="none" strike="noStrike" kern="1200" dirty="0">
                <a:solidFill>
                  <a:schemeClr val="tx1"/>
                </a:solidFill>
                <a:effectLst/>
                <a:latin typeface="+mn-lt"/>
                <a:ea typeface="+mn-ea"/>
                <a:cs typeface="+mn-cs"/>
              </a:rPr>
              <a:t> clinical practice guidelines often cite these for chronic pain management.</a:t>
            </a:r>
          </a:p>
          <a:p>
            <a:r>
              <a:rPr lang="en-US" sz="1200" b="1" u="none" strike="noStrike" kern="1200" dirty="0">
                <a:solidFill>
                  <a:schemeClr val="tx1"/>
                </a:solidFill>
                <a:effectLst/>
                <a:latin typeface="+mn-lt"/>
                <a:ea typeface="+mn-ea"/>
                <a:cs typeface="+mn-cs"/>
              </a:rPr>
              <a:t>Interventional Treatments:</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Paice, J. A., et al. (2022).</a:t>
            </a:r>
            <a:r>
              <a:rPr lang="en-US" sz="1200" b="0" u="none" strike="noStrike" kern="1200" dirty="0">
                <a:solidFill>
                  <a:schemeClr val="tx1"/>
                </a:solidFill>
                <a:effectLst/>
                <a:latin typeface="+mn-lt"/>
                <a:ea typeface="+mn-ea"/>
                <a:cs typeface="+mn-cs"/>
              </a:rPr>
              <a:t> Management of chronic pain in survivors of adult cancers: ASCO-OHCC Guideline Update. </a:t>
            </a:r>
            <a:r>
              <a:rPr lang="en-US" sz="1200" b="0" i="1" u="none" strike="noStrike" kern="1200" dirty="0">
                <a:solidFill>
                  <a:schemeClr val="tx1"/>
                </a:solidFill>
                <a:effectLst/>
                <a:latin typeface="+mn-lt"/>
                <a:ea typeface="+mn-ea"/>
                <a:cs typeface="+mn-cs"/>
              </a:rPr>
              <a:t>Journal of Clinical Oncology</a:t>
            </a:r>
            <a:r>
              <a:rPr lang="en-US" sz="1200" b="0" u="none" strike="noStrike" kern="1200" dirty="0">
                <a:solidFill>
                  <a:schemeClr val="tx1"/>
                </a:solidFill>
                <a:effectLst/>
                <a:latin typeface="+mn-lt"/>
                <a:ea typeface="+mn-ea"/>
                <a:cs typeface="+mn-cs"/>
              </a:rPr>
              <a:t>. (Supports surgery, radiation, and blocks for cancer-related pain).</a:t>
            </a:r>
          </a:p>
          <a:p>
            <a:r>
              <a:rPr lang="en-US" sz="1200" b="1" u="none" strike="noStrike" kern="1200" dirty="0">
                <a:solidFill>
                  <a:schemeClr val="tx1"/>
                </a:solidFill>
                <a:effectLst/>
                <a:latin typeface="+mn-lt"/>
                <a:ea typeface="+mn-ea"/>
                <a:cs typeface="+mn-cs"/>
              </a:rPr>
              <a:t>TENS &amp; Exercise:</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CDC Clinical Practice Guideline for Prescribing Opioids for Pain (2022)</a:t>
            </a:r>
            <a:r>
              <a:rPr lang="en-US" sz="1200" b="0" u="none" strike="noStrike" kern="1200" dirty="0">
                <a:solidFill>
                  <a:schemeClr val="tx1"/>
                </a:solidFill>
                <a:effectLst/>
                <a:latin typeface="+mn-lt"/>
                <a:ea typeface="+mn-ea"/>
                <a:cs typeface="+mn-cs"/>
              </a:rPr>
              <a:t> emphasizes non-opioid therapies like physical therapy and exercise as first-line treatments.</a:t>
            </a:r>
          </a:p>
          <a:p>
            <a:br>
              <a:rPr lang="en-US" dirty="0"/>
            </a:br>
            <a:endParaRPr lang="en-US" dirty="0"/>
          </a:p>
          <a:p>
            <a:r>
              <a:rPr lang="en-US" sz="1200" b="1" u="none" strike="noStrike" kern="1200" dirty="0">
                <a:solidFill>
                  <a:schemeClr val="tx1"/>
                </a:solidFill>
                <a:effectLst/>
                <a:latin typeface="+mn-lt"/>
                <a:ea typeface="+mn-ea"/>
                <a:cs typeface="+mn-cs"/>
              </a:rPr>
              <a:t>3. Psychological &amp; Spiritual Care</a:t>
            </a:r>
          </a:p>
          <a:p>
            <a:r>
              <a:rPr lang="en-US" sz="1200" b="1" u="none" strike="noStrike" kern="1200" dirty="0">
                <a:solidFill>
                  <a:schemeClr val="tx1"/>
                </a:solidFill>
                <a:effectLst/>
                <a:latin typeface="+mn-lt"/>
                <a:ea typeface="+mn-ea"/>
                <a:cs typeface="+mn-cs"/>
              </a:rPr>
              <a:t>Psychological:</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Morley, S., et al. (1999).</a:t>
            </a:r>
            <a:r>
              <a:rPr lang="en-US" sz="1200" b="0" u="none" strike="noStrike" kern="1200" dirty="0">
                <a:solidFill>
                  <a:schemeClr val="tx1"/>
                </a:solidFill>
                <a:effectLst/>
                <a:latin typeface="+mn-lt"/>
                <a:ea typeface="+mn-ea"/>
                <a:cs typeface="+mn-cs"/>
              </a:rPr>
              <a:t> Systematic review and meta-analysis of randomized controlled trials of cognitive </a:t>
            </a:r>
            <a:r>
              <a:rPr lang="en-US" sz="1200" b="0" u="none" strike="noStrike" kern="1200" dirty="0" err="1">
                <a:solidFill>
                  <a:schemeClr val="tx1"/>
                </a:solidFill>
                <a:effectLst/>
                <a:latin typeface="+mn-lt"/>
                <a:ea typeface="+mn-ea"/>
                <a:cs typeface="+mn-cs"/>
              </a:rPr>
              <a:t>behaviour</a:t>
            </a:r>
            <a:r>
              <a:rPr lang="en-US" sz="1200" b="0" u="none" strike="noStrike" kern="1200" dirty="0">
                <a:solidFill>
                  <a:schemeClr val="tx1"/>
                </a:solidFill>
                <a:effectLst/>
                <a:latin typeface="+mn-lt"/>
                <a:ea typeface="+mn-ea"/>
                <a:cs typeface="+mn-cs"/>
              </a:rPr>
              <a:t> therapy and </a:t>
            </a:r>
            <a:r>
              <a:rPr lang="en-US" sz="1200" b="0" u="none" strike="noStrike" kern="1200" dirty="0" err="1">
                <a:solidFill>
                  <a:schemeClr val="tx1"/>
                </a:solidFill>
                <a:effectLst/>
                <a:latin typeface="+mn-lt"/>
                <a:ea typeface="+mn-ea"/>
                <a:cs typeface="+mn-cs"/>
              </a:rPr>
              <a:t>behaviour</a:t>
            </a:r>
            <a:r>
              <a:rPr lang="en-US" sz="1200" b="0" u="none" strike="noStrike" kern="1200" dirty="0">
                <a:solidFill>
                  <a:schemeClr val="tx1"/>
                </a:solidFill>
                <a:effectLst/>
                <a:latin typeface="+mn-lt"/>
                <a:ea typeface="+mn-ea"/>
                <a:cs typeface="+mn-cs"/>
              </a:rPr>
              <a:t> therapy for chronic pain in adults, excluding headache. </a:t>
            </a:r>
            <a:r>
              <a:rPr lang="en-US" sz="1200" b="0" i="1" u="none" strike="noStrike" kern="1200" dirty="0">
                <a:solidFill>
                  <a:schemeClr val="tx1"/>
                </a:solidFill>
                <a:effectLst/>
                <a:latin typeface="+mn-lt"/>
                <a:ea typeface="+mn-ea"/>
                <a:cs typeface="+mn-cs"/>
              </a:rPr>
              <a:t>Pain, 80</a:t>
            </a:r>
            <a:r>
              <a:rPr lang="en-US" sz="1200" b="0" u="none" strike="noStrike" kern="1200" dirty="0">
                <a:solidFill>
                  <a:schemeClr val="tx1"/>
                </a:solidFill>
                <a:effectLst/>
                <a:latin typeface="+mn-lt"/>
                <a:ea typeface="+mn-ea"/>
                <a:cs typeface="+mn-cs"/>
              </a:rPr>
              <a:t>(1-2), 1-13. (Foundational support for CBT).</a:t>
            </a:r>
          </a:p>
          <a:p>
            <a:r>
              <a:rPr lang="en-US" sz="1200" b="1" u="none" strike="noStrike" kern="1200" dirty="0">
                <a:solidFill>
                  <a:schemeClr val="tx1"/>
                </a:solidFill>
                <a:effectLst/>
                <a:latin typeface="+mn-lt"/>
                <a:ea typeface="+mn-ea"/>
                <a:cs typeface="+mn-cs"/>
              </a:rPr>
              <a:t>Spiritual:</a:t>
            </a:r>
            <a:r>
              <a:rPr lang="en-US" sz="1200" b="0" u="none" strike="noStrike" kern="1200" dirty="0">
                <a:solidFill>
                  <a:schemeClr val="tx1"/>
                </a:solidFill>
                <a:effectLst/>
                <a:latin typeface="+mn-lt"/>
                <a:ea typeface="+mn-ea"/>
                <a:cs typeface="+mn-cs"/>
              </a:rPr>
              <a:t> </a:t>
            </a:r>
            <a:r>
              <a:rPr lang="en-US" sz="1200" b="1" u="none" strike="noStrike" kern="1200" dirty="0">
                <a:solidFill>
                  <a:schemeClr val="tx1"/>
                </a:solidFill>
                <a:effectLst/>
                <a:latin typeface="+mn-lt"/>
                <a:ea typeface="+mn-ea"/>
                <a:cs typeface="+mn-cs"/>
              </a:rPr>
              <a:t>Puchalski, C. M. (2001).</a:t>
            </a:r>
            <a:r>
              <a:rPr lang="en-US" sz="1200" b="0" u="none" strike="noStrike" kern="1200" dirty="0">
                <a:solidFill>
                  <a:schemeClr val="tx1"/>
                </a:solidFill>
                <a:effectLst/>
                <a:latin typeface="+mn-lt"/>
                <a:ea typeface="+mn-ea"/>
                <a:cs typeface="+mn-cs"/>
              </a:rPr>
              <a:t> The role of spirituality in health care. </a:t>
            </a:r>
            <a:r>
              <a:rPr lang="en-US" sz="1200" b="0" i="1" u="none" strike="noStrike" kern="1200" dirty="0">
                <a:solidFill>
                  <a:schemeClr val="tx1"/>
                </a:solidFill>
                <a:effectLst/>
                <a:latin typeface="+mn-lt"/>
                <a:ea typeface="+mn-ea"/>
                <a:cs typeface="+mn-cs"/>
              </a:rPr>
              <a:t>Baylor University Medical Center Proceedings, 14</a:t>
            </a:r>
            <a:r>
              <a:rPr lang="en-US" sz="1200" b="0" u="none" strike="noStrike" kern="1200" dirty="0">
                <a:solidFill>
                  <a:schemeClr val="tx1"/>
                </a:solidFill>
                <a:effectLst/>
                <a:latin typeface="+mn-lt"/>
                <a:ea typeface="+mn-ea"/>
                <a:cs typeface="+mn-cs"/>
              </a:rPr>
              <a:t>(4), 352-357. (Supports the inclusion of pastoral counseling and prayer in clinical settings).</a:t>
            </a:r>
          </a:p>
          <a:p>
            <a:br>
              <a:rPr lang="en-US" dirty="0"/>
            </a:br>
            <a:endParaRPr lang="en-US" dirty="0"/>
          </a:p>
          <a:p>
            <a:r>
              <a:rPr lang="en-US" sz="1200" b="1" u="none" strike="noStrike" kern="1200" dirty="0">
                <a:solidFill>
                  <a:schemeClr val="tx1"/>
                </a:solidFill>
                <a:effectLst/>
                <a:latin typeface="+mn-lt"/>
                <a:ea typeface="+mn-ea"/>
                <a:cs typeface="+mn-cs"/>
              </a:rPr>
              <a:t>4. Recommended Comprehensive Texts</a:t>
            </a:r>
          </a:p>
          <a:p>
            <a:r>
              <a:rPr lang="en-US" sz="1200" b="1" u="none" strike="noStrike" kern="1200" dirty="0">
                <a:solidFill>
                  <a:schemeClr val="tx1"/>
                </a:solidFill>
                <a:effectLst/>
                <a:latin typeface="+mn-lt"/>
                <a:ea typeface="+mn-ea"/>
                <a:cs typeface="+mn-cs"/>
              </a:rPr>
              <a:t>Moore, R. J. (Ed.). (2013).</a:t>
            </a:r>
            <a:r>
              <a:rPr lang="en-US" sz="1200" b="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Handbook of Pain and Palliative Care: Biobehavioral Approaches for the Life Course</a:t>
            </a:r>
            <a:r>
              <a:rPr lang="en-US" sz="1200" b="0" u="none" strike="noStrike" kern="1200" dirty="0">
                <a:solidFill>
                  <a:schemeClr val="tx1"/>
                </a:solidFill>
                <a:effectLst/>
                <a:latin typeface="+mn-lt"/>
                <a:ea typeface="+mn-ea"/>
                <a:cs typeface="+mn-cs"/>
              </a:rPr>
              <a:t>. Springer.</a:t>
            </a:r>
          </a:p>
          <a:p>
            <a:r>
              <a:rPr lang="en-US" sz="1200" b="1" u="none" strike="noStrike" kern="1200" dirty="0">
                <a:solidFill>
                  <a:schemeClr val="tx1"/>
                </a:solidFill>
                <a:effectLst/>
                <a:latin typeface="+mn-lt"/>
                <a:ea typeface="+mn-ea"/>
                <a:cs typeface="+mn-cs"/>
              </a:rPr>
              <a:t>Herndon, C. M. (2022).</a:t>
            </a:r>
            <a:r>
              <a:rPr lang="en-US" sz="1200" b="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Pain (What Do I Do Now? Palliative Care)</a:t>
            </a:r>
            <a:r>
              <a:rPr lang="en-US" sz="1200" b="0" u="none" strike="noStrike" kern="1200" dirty="0">
                <a:solidFill>
                  <a:schemeClr val="tx1"/>
                </a:solidFill>
                <a:effectLst/>
                <a:latin typeface="+mn-lt"/>
                <a:ea typeface="+mn-ea"/>
                <a:cs typeface="+mn-cs"/>
              </a:rPr>
              <a:t>. Oxford University Press.</a:t>
            </a:r>
          </a:p>
          <a:p>
            <a:br>
              <a:rPr lang="en-US" dirty="0"/>
            </a:br>
            <a:endParaRPr lang="en-US" dirty="0"/>
          </a:p>
          <a:p>
            <a:endParaRPr lang="en-GB" dirty="0"/>
          </a:p>
        </p:txBody>
      </p:sp>
      <p:sp>
        <p:nvSpPr>
          <p:cNvPr id="4" name="Slide Number Placeholder 3">
            <a:extLst>
              <a:ext uri="{FF2B5EF4-FFF2-40B4-BE49-F238E27FC236}">
                <a16:creationId xmlns:a16="http://schemas.microsoft.com/office/drawing/2014/main" id="{1A340D79-E2EE-2990-A59B-66EF42E36D2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5698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5AFE3-6A24-391A-BBF2-D6CE444B4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61E74-B287-73B2-6183-F5DEA192C5B5}"/>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DC457003-848B-905F-370C-759A398449DD}"/>
              </a:ext>
            </a:extLst>
          </p:cNvPr>
          <p:cNvSpPr>
            <a:spLocks noGrp="1"/>
          </p:cNvSpPr>
          <p:nvPr>
            <p:ph type="body" idx="1"/>
          </p:nvPr>
        </p:nvSpPr>
        <p:spPr/>
        <p:txBody>
          <a:bodyPr/>
          <a:lstStyle/>
          <a:p>
            <a:r>
              <a:rPr lang="en-US" b="1" dirty="0"/>
              <a:t>Speaker Notes (Patient &amp; Caregiver-Focused)</a:t>
            </a:r>
          </a:p>
          <a:p>
            <a:r>
              <a:rPr lang="en-US" dirty="0"/>
              <a:t>This toolkit outlines a step-by-step approach to managing pain and brain fog in ECD while protecting energy and brain clarity by avoiding unnecessary opioid use.</a:t>
            </a:r>
            <a:br>
              <a:rPr lang="en-US" dirty="0"/>
            </a:br>
            <a:r>
              <a:rPr lang="en-US" dirty="0"/>
              <a:t>Because patients with ECD often experience </a:t>
            </a:r>
            <a:r>
              <a:rPr lang="en-US" b="1" dirty="0"/>
              <a:t>mitochondrial dysfunction</a:t>
            </a:r>
            <a:r>
              <a:rPr lang="en-US" dirty="0"/>
              <a:t>, inflammation, and </a:t>
            </a:r>
            <a:r>
              <a:rPr lang="en-US" b="1" dirty="0"/>
              <a:t>central sensitization</a:t>
            </a:r>
            <a:r>
              <a:rPr lang="en-US" dirty="0"/>
              <a:t>, medications should be chosen thoughtfully to avoid worsening fatigue or cognitive symptoms.</a:t>
            </a:r>
          </a:p>
          <a:p>
            <a:br>
              <a:rPr lang="en-US" dirty="0"/>
            </a:br>
            <a:r>
              <a:rPr lang="en-US" b="1" dirty="0"/>
              <a:t> Stepwise Pain Strategy:</a:t>
            </a:r>
          </a:p>
          <a:p>
            <a:r>
              <a:rPr lang="en-US" dirty="0"/>
              <a:t>(Coordinate with the ECD care team)</a:t>
            </a:r>
          </a:p>
          <a:p>
            <a:endParaRPr lang="en-US" dirty="0"/>
          </a:p>
          <a:p>
            <a:r>
              <a:rPr lang="en-US" b="1" dirty="0"/>
              <a:t>Start Local</a:t>
            </a:r>
            <a:r>
              <a:rPr lang="en-US" dirty="0"/>
              <a:t>:</a:t>
            </a:r>
            <a:br>
              <a:rPr lang="en-US" dirty="0"/>
            </a:br>
            <a:r>
              <a:rPr lang="en-US" dirty="0"/>
              <a:t>For specific areas of pain, use </a:t>
            </a:r>
            <a:r>
              <a:rPr lang="en-US" b="1" dirty="0"/>
              <a:t>topical lidocaine</a:t>
            </a:r>
            <a:r>
              <a:rPr lang="en-US" dirty="0"/>
              <a:t> or </a:t>
            </a:r>
            <a:r>
              <a:rPr lang="en-US" b="1" dirty="0"/>
              <a:t>NSAID creams</a:t>
            </a:r>
            <a:r>
              <a:rPr lang="en-US" dirty="0"/>
              <a:t> to avoid systemic side effects. </a:t>
            </a:r>
          </a:p>
          <a:p>
            <a:endParaRPr lang="en-US" dirty="0"/>
          </a:p>
          <a:p>
            <a:r>
              <a:rPr lang="en-US" b="1" dirty="0"/>
              <a:t>Baseline Oral Medications</a:t>
            </a:r>
            <a:r>
              <a:rPr lang="en-US" dirty="0"/>
              <a:t>: </a:t>
            </a:r>
          </a:p>
          <a:p>
            <a:pPr lvl="1"/>
            <a:r>
              <a:rPr lang="en-US" b="1" dirty="0"/>
              <a:t>Acetaminophen</a:t>
            </a:r>
            <a:r>
              <a:rPr lang="en-US" dirty="0"/>
              <a:t> is often a safe first step. </a:t>
            </a:r>
          </a:p>
          <a:p>
            <a:pPr lvl="1"/>
            <a:r>
              <a:rPr lang="en-US" b="1" dirty="0"/>
              <a:t>Oral NSAIDs</a:t>
            </a:r>
            <a:r>
              <a:rPr lang="en-US" dirty="0"/>
              <a:t> may be helpful if kidney and stomach risk is low—always screen first. </a:t>
            </a:r>
          </a:p>
          <a:p>
            <a:pPr lvl="1"/>
            <a:endParaRPr lang="en-US" dirty="0"/>
          </a:p>
          <a:p>
            <a:r>
              <a:rPr lang="en-US" b="1" dirty="0"/>
              <a:t>Neuropathic Pain + Sleep</a:t>
            </a:r>
            <a:r>
              <a:rPr lang="en-US" dirty="0"/>
              <a:t>: </a:t>
            </a:r>
          </a:p>
          <a:p>
            <a:pPr lvl="1"/>
            <a:r>
              <a:rPr lang="en-US" b="1" dirty="0"/>
              <a:t>Gabapentin</a:t>
            </a:r>
            <a:r>
              <a:rPr lang="en-US" dirty="0"/>
              <a:t> or </a:t>
            </a:r>
            <a:r>
              <a:rPr lang="en-US" b="1" dirty="0"/>
              <a:t>pregabalin</a:t>
            </a:r>
            <a:r>
              <a:rPr lang="en-US" dirty="0"/>
              <a:t> can help nerve-related pain and improve sleep when taken at night. </a:t>
            </a:r>
          </a:p>
          <a:p>
            <a:pPr lvl="1"/>
            <a:r>
              <a:rPr lang="en-US" dirty="0"/>
              <a:t>Caution: These can cause sedation or fogginess—start low, go slow. </a:t>
            </a:r>
          </a:p>
          <a:p>
            <a:pPr lvl="1"/>
            <a:endParaRPr lang="en-US" dirty="0"/>
          </a:p>
          <a:p>
            <a:r>
              <a:rPr lang="en-US" b="1" dirty="0"/>
              <a:t>Central Pain &amp; Mood</a:t>
            </a:r>
            <a:r>
              <a:rPr lang="en-US" dirty="0"/>
              <a:t>: </a:t>
            </a:r>
          </a:p>
          <a:p>
            <a:pPr lvl="1"/>
            <a:r>
              <a:rPr lang="en-US" b="1" dirty="0"/>
              <a:t>Duloxetine</a:t>
            </a:r>
            <a:r>
              <a:rPr lang="en-US" dirty="0"/>
              <a:t> may help reduce amplified pain and improve function and mood. </a:t>
            </a:r>
          </a:p>
          <a:p>
            <a:pPr lvl="1"/>
            <a:r>
              <a:rPr lang="en-US" dirty="0"/>
              <a:t>This may be particularly helpful for overlapping depression or anxiety symptoms. </a:t>
            </a:r>
          </a:p>
          <a:p>
            <a:pPr lvl="1"/>
            <a:endParaRPr lang="en-US" dirty="0"/>
          </a:p>
          <a:p>
            <a:r>
              <a:rPr lang="en-US" b="1" dirty="0"/>
              <a:t>Opioids (if needed)</a:t>
            </a:r>
            <a:r>
              <a:rPr lang="en-US" dirty="0"/>
              <a:t>:</a:t>
            </a:r>
            <a:br>
              <a:rPr lang="en-US" dirty="0"/>
            </a:br>
            <a:r>
              <a:rPr lang="en-US" dirty="0"/>
              <a:t>Use them </a:t>
            </a:r>
            <a:r>
              <a:rPr lang="en-US" b="1" dirty="0"/>
              <a:t>sparingly</a:t>
            </a:r>
            <a:r>
              <a:rPr lang="en-US" dirty="0"/>
              <a:t> and </a:t>
            </a:r>
            <a:r>
              <a:rPr lang="en-US" b="1" dirty="0"/>
              <a:t>review often</a:t>
            </a:r>
            <a:r>
              <a:rPr lang="en-US" dirty="0"/>
              <a:t>.</a:t>
            </a:r>
            <a:br>
              <a:rPr lang="en-US" dirty="0"/>
            </a:br>
            <a:r>
              <a:rPr lang="en-US" dirty="0"/>
              <a:t>In ECD, </a:t>
            </a:r>
            <a:r>
              <a:rPr lang="en-US" b="1" dirty="0"/>
              <a:t>sedation can worsen mitochondrial strain</a:t>
            </a:r>
            <a:r>
              <a:rPr lang="en-US" dirty="0"/>
              <a:t>, making fatigue and brain fog worse. </a:t>
            </a:r>
          </a:p>
          <a:p>
            <a:br>
              <a:rPr lang="en-US" dirty="0"/>
            </a:br>
            <a:endParaRPr lang="en-US" dirty="0"/>
          </a:p>
          <a:p>
            <a:r>
              <a:rPr lang="en-US" b="1" dirty="0"/>
              <a:t>Escalation Triggers (When to Call a Clinician)</a:t>
            </a:r>
          </a:p>
          <a:p>
            <a:endParaRPr lang="en-US" b="1" dirty="0"/>
          </a:p>
          <a:p>
            <a:r>
              <a:rPr lang="en-US" dirty="0"/>
              <a:t>Sudden </a:t>
            </a:r>
            <a:r>
              <a:rPr lang="en-US" b="1" dirty="0"/>
              <a:t>neurologic symptoms</a:t>
            </a:r>
            <a:r>
              <a:rPr lang="en-US" dirty="0"/>
              <a:t>, severe </a:t>
            </a:r>
            <a:r>
              <a:rPr lang="en-US" b="1" dirty="0"/>
              <a:t>headache</a:t>
            </a:r>
            <a:r>
              <a:rPr lang="en-US" dirty="0"/>
              <a:t>, </a:t>
            </a:r>
            <a:r>
              <a:rPr lang="en-US" b="1" dirty="0"/>
              <a:t>vision changes</a:t>
            </a:r>
            <a:r>
              <a:rPr lang="en-US" dirty="0"/>
              <a:t>, or chest symptoms </a:t>
            </a:r>
          </a:p>
          <a:p>
            <a:r>
              <a:rPr lang="en-US" b="1" dirty="0"/>
              <a:t>Night pain</a:t>
            </a:r>
            <a:r>
              <a:rPr lang="en-US" dirty="0"/>
              <a:t> interfering with sleep for 3+ nights/week </a:t>
            </a:r>
          </a:p>
          <a:p>
            <a:r>
              <a:rPr lang="en-US" b="1" dirty="0"/>
              <a:t>Brain fog</a:t>
            </a:r>
            <a:r>
              <a:rPr lang="en-US" dirty="0"/>
              <a:t> that interferes with safety (e.g., driving, medication errors) </a:t>
            </a:r>
          </a:p>
          <a:p>
            <a:br>
              <a:rPr lang="en-US" dirty="0"/>
            </a:br>
            <a:r>
              <a:rPr lang="en-US" b="1" dirty="0"/>
              <a:t>Key Patient/Caregiver Message</a:t>
            </a:r>
          </a:p>
          <a:p>
            <a:r>
              <a:rPr lang="en-US" dirty="0"/>
              <a:t>Your role is vital in </a:t>
            </a:r>
            <a:r>
              <a:rPr lang="en-US" b="1" dirty="0"/>
              <a:t>lowering inflammation</a:t>
            </a:r>
            <a:r>
              <a:rPr lang="en-US" dirty="0"/>
              <a:t> and </a:t>
            </a:r>
            <a:r>
              <a:rPr lang="en-US" b="1" dirty="0"/>
              <a:t>protecting mitochondrial reserve</a:t>
            </a:r>
            <a:r>
              <a:rPr lang="en-US" dirty="0"/>
              <a:t> through supportive routines—like pacing, rest, healthy meals, and calming the home environment.</a:t>
            </a:r>
            <a:br>
              <a:rPr lang="en-US" dirty="0"/>
            </a:br>
            <a:r>
              <a:rPr lang="en-US" dirty="0"/>
              <a:t>That adds up to:</a:t>
            </a:r>
            <a:br>
              <a:rPr lang="en-US" dirty="0"/>
            </a:br>
            <a:r>
              <a:rPr lang="en-US" b="1" dirty="0"/>
              <a:t>less pain → better sleep → clearer thinking.</a:t>
            </a:r>
            <a:endParaRPr lang="en-US" dirty="0"/>
          </a:p>
          <a:p>
            <a:br>
              <a:rPr lang="en-US" dirty="0"/>
            </a:br>
            <a:endParaRPr lang="en-US" dirty="0"/>
          </a:p>
          <a:p>
            <a:r>
              <a:rPr lang="en-US" b="1" dirty="0"/>
              <a:t>References</a:t>
            </a:r>
          </a:p>
          <a:p>
            <a:r>
              <a:rPr lang="en-US" dirty="0"/>
              <a:t>Belkaid Y, Hand TW. </a:t>
            </a:r>
            <a:r>
              <a:rPr lang="en-US" i="1" dirty="0"/>
              <a:t>Role of the microbiota in immunity and inflammation.</a:t>
            </a:r>
            <a:r>
              <a:rPr lang="en-US" dirty="0"/>
              <a:t> </a:t>
            </a:r>
            <a:r>
              <a:rPr lang="en-US" b="1" dirty="0"/>
              <a:t>Cell.</a:t>
            </a:r>
            <a:r>
              <a:rPr lang="en-US" dirty="0"/>
              <a:t> 2014;157(1):121–141.</a:t>
            </a:r>
            <a:br>
              <a:rPr lang="en-US" dirty="0"/>
            </a:br>
            <a:r>
              <a:rPr lang="en-US" dirty="0">
                <a:hlinkClick r:id="rId3"/>
              </a:rPr>
              <a:t>https://doi.org/10.1016/j.cell.2014.03.011</a:t>
            </a:r>
            <a:r>
              <a:rPr lang="en-US" dirty="0"/>
              <a:t> </a:t>
            </a:r>
          </a:p>
          <a:p>
            <a:r>
              <a:rPr lang="en-US" b="1" dirty="0"/>
              <a:t>Chronic Inflammation and the Gut–Brain–Energy Pathway</a:t>
            </a:r>
            <a:br>
              <a:rPr lang="en-US" dirty="0"/>
            </a:br>
            <a:r>
              <a:rPr lang="en-US" dirty="0"/>
              <a:t>Dinan TG, Cryan JF. </a:t>
            </a:r>
            <a:r>
              <a:rPr lang="en-US" i="1" dirty="0"/>
              <a:t>Gut–brain axis and neuropsychiatric disease.</a:t>
            </a:r>
            <a:r>
              <a:rPr lang="en-US" dirty="0"/>
              <a:t> </a:t>
            </a:r>
            <a:r>
              <a:rPr lang="en-US" b="1" dirty="0"/>
              <a:t>Nat Rev Gastroenterol Hepatol.</a:t>
            </a:r>
            <a:r>
              <a:rPr lang="en-US" dirty="0"/>
              <a:t> 2017;14(2):69–70.</a:t>
            </a:r>
            <a:br>
              <a:rPr lang="en-US" dirty="0"/>
            </a:br>
            <a:r>
              <a:rPr lang="en-US" dirty="0"/>
              <a:t>https://doi.org/10.1038/nrgastro.2016.200 </a:t>
            </a:r>
          </a:p>
          <a:p>
            <a:r>
              <a:rPr lang="en-US" b="1" dirty="0"/>
              <a:t>Microbiome–Mitochondria Crosstalk</a:t>
            </a:r>
            <a:br>
              <a:rPr lang="en-US" dirty="0"/>
            </a:br>
            <a:r>
              <a:rPr lang="en-US" dirty="0"/>
              <a:t>Saint-Georges-Chaumet Y, </a:t>
            </a:r>
            <a:r>
              <a:rPr lang="en-US" dirty="0" err="1"/>
              <a:t>Edeas</a:t>
            </a:r>
            <a:r>
              <a:rPr lang="en-US" dirty="0"/>
              <a:t> M. </a:t>
            </a:r>
            <a:r>
              <a:rPr lang="en-US" i="1" dirty="0"/>
              <a:t>Microbiota–mitochondria inter-talk: consequence for microbiota-host interaction.</a:t>
            </a:r>
            <a:r>
              <a:rPr lang="en-US" dirty="0"/>
              <a:t> </a:t>
            </a:r>
            <a:r>
              <a:rPr lang="en-US" b="1" dirty="0" err="1"/>
              <a:t>Pathog</a:t>
            </a:r>
            <a:r>
              <a:rPr lang="en-US" b="1" dirty="0"/>
              <a:t> Dis.</a:t>
            </a:r>
            <a:r>
              <a:rPr lang="en-US" dirty="0"/>
              <a:t> 2016;74(1):ftv096.</a:t>
            </a:r>
            <a:br>
              <a:rPr lang="en-US" dirty="0"/>
            </a:br>
            <a:r>
              <a:rPr lang="en-US" dirty="0"/>
              <a:t>https://doi.org/10.1093/femspd/ftv096 </a:t>
            </a:r>
          </a:p>
          <a:p>
            <a:r>
              <a:rPr lang="en-US" b="1" dirty="0"/>
              <a:t>Diet, Inflammation, and Mitochondrial Health</a:t>
            </a:r>
            <a:br>
              <a:rPr lang="en-US" dirty="0"/>
            </a:br>
            <a:r>
              <a:rPr lang="en-US" dirty="0"/>
              <a:t>Chacko BK, Reily C, Srivastava A, et al. </a:t>
            </a:r>
            <a:r>
              <a:rPr lang="en-US" i="1" dirty="0"/>
              <a:t>Prevention of diabetes by anti-inflammatory diet and exercise: role of gut microbiota and mitochondrial bioenergetics.</a:t>
            </a:r>
            <a:r>
              <a:rPr lang="en-US" dirty="0"/>
              <a:t> </a:t>
            </a:r>
            <a:r>
              <a:rPr lang="en-US" b="1" dirty="0"/>
              <a:t>Cell Rep.</a:t>
            </a:r>
            <a:r>
              <a:rPr lang="en-US" dirty="0"/>
              <a:t> 2021;35(4):109054.</a:t>
            </a:r>
            <a:br>
              <a:rPr lang="en-US" dirty="0"/>
            </a:br>
            <a:r>
              <a:rPr lang="en-US" dirty="0">
                <a:hlinkClick r:id="rId4"/>
              </a:rPr>
              <a:t>https://doi.org/10.1016/j.celrep.2021.109054</a:t>
            </a:r>
            <a:r>
              <a:rPr lang="en-US" dirty="0"/>
              <a:t> </a:t>
            </a:r>
          </a:p>
          <a:p>
            <a:r>
              <a:rPr lang="en-US" b="1" dirty="0"/>
              <a:t>Impact of Processed Foods on Inflammation</a:t>
            </a:r>
            <a:br>
              <a:rPr lang="en-US" dirty="0"/>
            </a:br>
            <a:r>
              <a:rPr lang="en-US" dirty="0" err="1"/>
              <a:t>Fardet</a:t>
            </a:r>
            <a:r>
              <a:rPr lang="en-US" dirty="0"/>
              <a:t> A, Rock E. </a:t>
            </a:r>
            <a:r>
              <a:rPr lang="en-US" i="1" dirty="0"/>
              <a:t>Ultra-processed foods and chronic disease: A review of available evidence.</a:t>
            </a:r>
            <a:r>
              <a:rPr lang="en-US" dirty="0"/>
              <a:t> </a:t>
            </a:r>
            <a:r>
              <a:rPr lang="en-US" b="1" dirty="0"/>
              <a:t>Curr </a:t>
            </a:r>
            <a:r>
              <a:rPr lang="en-US" b="1" dirty="0" err="1"/>
              <a:t>Opin</a:t>
            </a:r>
            <a:r>
              <a:rPr lang="en-US" b="1" dirty="0"/>
              <a:t> Clin </a:t>
            </a:r>
            <a:r>
              <a:rPr lang="en-US" b="1" dirty="0" err="1"/>
              <a:t>Nutr</a:t>
            </a:r>
            <a:r>
              <a:rPr lang="en-US" b="1" dirty="0"/>
              <a:t> </a:t>
            </a:r>
            <a:r>
              <a:rPr lang="en-US" b="1" dirty="0" err="1"/>
              <a:t>Metab</a:t>
            </a:r>
            <a:r>
              <a:rPr lang="en-US" b="1" dirty="0"/>
              <a:t> Care.</a:t>
            </a:r>
            <a:r>
              <a:rPr lang="en-US" dirty="0"/>
              <a:t> 2019;22(4):234–240.</a:t>
            </a:r>
            <a:br>
              <a:rPr lang="en-US" dirty="0"/>
            </a:br>
            <a:r>
              <a:rPr lang="en-US" dirty="0"/>
              <a:t>https://doi.org/10.1097/MCO.0000000000000575 </a:t>
            </a:r>
          </a:p>
          <a:p>
            <a:r>
              <a:rPr lang="en-US" b="1" dirty="0"/>
              <a:t>Fermented Foods and Microbiome Diversity</a:t>
            </a:r>
            <a:br>
              <a:rPr lang="en-US" dirty="0"/>
            </a:br>
            <a:r>
              <a:rPr lang="en-US" dirty="0"/>
              <a:t>Taylor BC, </a:t>
            </a:r>
            <a:r>
              <a:rPr lang="en-US" dirty="0" err="1"/>
              <a:t>Lejzerowicz</a:t>
            </a:r>
            <a:r>
              <a:rPr lang="en-US" dirty="0"/>
              <a:t> F, </a:t>
            </a:r>
            <a:r>
              <a:rPr lang="en-US" dirty="0" err="1"/>
              <a:t>Poirel</a:t>
            </a:r>
            <a:r>
              <a:rPr lang="en-US" dirty="0"/>
              <a:t> M, et al. </a:t>
            </a:r>
            <a:r>
              <a:rPr lang="en-US" i="1" dirty="0"/>
              <a:t>Consumption of fermented foods is associated with systematic differences in the gut microbiome and metabolome.</a:t>
            </a:r>
            <a:r>
              <a:rPr lang="en-US" dirty="0"/>
              <a:t> </a:t>
            </a:r>
            <a:r>
              <a:rPr lang="en-US" b="1" dirty="0"/>
              <a:t>Cell.</a:t>
            </a:r>
            <a:r>
              <a:rPr lang="en-US" dirty="0"/>
              <a:t> 2021;184(14):3709-3723.e11.</a:t>
            </a:r>
            <a:br>
              <a:rPr lang="en-US" dirty="0"/>
            </a:br>
            <a:r>
              <a:rPr lang="en-US" dirty="0"/>
              <a:t>https://doi.org/10.1016/j.cell.2021.06.048 </a:t>
            </a:r>
          </a:p>
          <a:p>
            <a:r>
              <a:rPr lang="en-US" b="1" dirty="0"/>
              <a:t>Pickard’s Work on Mitochondrial Reserve and Symptom Amplification</a:t>
            </a:r>
            <a:br>
              <a:rPr lang="en-US" dirty="0"/>
            </a:br>
            <a:r>
              <a:rPr lang="en-US" dirty="0"/>
              <a:t>Pickard JM. </a:t>
            </a:r>
            <a:r>
              <a:rPr lang="en-US" i="1" dirty="0"/>
              <a:t>From mitochondria to the mind: systemic inflammation and symptom amplification in complex chronic illness.</a:t>
            </a:r>
            <a:r>
              <a:rPr lang="en-US" dirty="0"/>
              <a:t> </a:t>
            </a:r>
            <a:r>
              <a:rPr lang="en-US" b="1" dirty="0"/>
              <a:t>Palliative &amp; Supportive Care Grand Rounds, UAB Center for Palliative and Supportive Care.</a:t>
            </a:r>
            <a:r>
              <a:rPr lang="en-US" dirty="0"/>
              <a:t> 2023.</a:t>
            </a:r>
            <a:br>
              <a:rPr lang="en-US" dirty="0"/>
            </a:br>
            <a:r>
              <a:rPr lang="en-US" dirty="0"/>
              <a:t>→ Dr. Pickard emphasizes how impaired mitochondrial reserve (due to inflammation or metabolic stress) can amplify symptoms like fatigue, pain, and brain fog—highlighting the importance of energy-conserving strategies, gut health, and inflammation reduction in supportive care.</a:t>
            </a:r>
          </a:p>
          <a:p>
            <a:endParaRPr lang="en-US" dirty="0"/>
          </a:p>
          <a:p>
            <a:endParaRPr lang="en-GB" dirty="0"/>
          </a:p>
        </p:txBody>
      </p:sp>
      <p:sp>
        <p:nvSpPr>
          <p:cNvPr id="4" name="Slide Number Placeholder 3">
            <a:extLst>
              <a:ext uri="{FF2B5EF4-FFF2-40B4-BE49-F238E27FC236}">
                <a16:creationId xmlns:a16="http://schemas.microsoft.com/office/drawing/2014/main" id="{24348897-7155-E6A3-9F26-B7C9ED24E7F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4003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3CD3-0D12-C629-3945-2B9661FAE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33C4B-F88D-F560-5A61-FC76DF0C9708}"/>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1BEC2D86-36AC-C1B5-E33C-52FEDDF24E59}"/>
              </a:ext>
            </a:extLst>
          </p:cNvPr>
          <p:cNvSpPr>
            <a:spLocks noGrp="1"/>
          </p:cNvSpPr>
          <p:nvPr>
            <p:ph type="body" idx="1"/>
          </p:nvPr>
        </p:nvSpPr>
        <p:spPr/>
        <p:txBody>
          <a:bodyPr/>
          <a:lstStyle/>
          <a:p>
            <a:r>
              <a:rPr lang="en-US" b="1" dirty="0"/>
              <a:t>Speaker Notes (for Patients &amp; Caregivers)</a:t>
            </a:r>
          </a:p>
          <a:p>
            <a:endParaRPr lang="en-US" b="1" dirty="0"/>
          </a:p>
          <a:p>
            <a:r>
              <a:rPr lang="en-US" dirty="0"/>
              <a:t>This slide offers practical, </a:t>
            </a:r>
            <a:r>
              <a:rPr lang="en-US" b="1" dirty="0"/>
              <a:t>evidence-informed caregiving strategies</a:t>
            </a:r>
            <a:r>
              <a:rPr lang="en-US" dirty="0"/>
              <a:t> that reduce fatigue and brain fog by supporting mitochondrial function, sleep, and cognitive pacing—especially important in </a:t>
            </a:r>
            <a:r>
              <a:rPr lang="en-US" dirty="0" err="1"/>
              <a:t>Erdheim</a:t>
            </a:r>
            <a:r>
              <a:rPr lang="en-US" dirty="0"/>
              <a:t>-Chester Disease (ECD), where </a:t>
            </a:r>
            <a:r>
              <a:rPr lang="en-US" b="1" dirty="0"/>
              <a:t>inflammation and energy dysregulation</a:t>
            </a:r>
            <a:r>
              <a:rPr lang="en-US" dirty="0"/>
              <a:t> are key drivers of symptoms.</a:t>
            </a:r>
          </a:p>
          <a:p>
            <a:br>
              <a:rPr lang="en-US" dirty="0"/>
            </a:br>
            <a:endParaRPr lang="en-US" dirty="0"/>
          </a:p>
          <a:p>
            <a:r>
              <a:rPr lang="en-US" b="1" dirty="0"/>
              <a:t>1. Pacing (PEM-safe approach)</a:t>
            </a:r>
          </a:p>
          <a:p>
            <a:r>
              <a:rPr lang="en-US" dirty="0"/>
              <a:t>PEM stands for </a:t>
            </a:r>
            <a:r>
              <a:rPr lang="en-US" b="1" dirty="0"/>
              <a:t>Post-Exertional Malaise</a:t>
            </a:r>
            <a:r>
              <a:rPr lang="en-US" dirty="0"/>
              <a:t>, a crash-like phenomenon where even minor exertion causes a significant and delayed worsening of fatigue and brain fog.</a:t>
            </a:r>
          </a:p>
          <a:p>
            <a:r>
              <a:rPr lang="en-US" dirty="0"/>
              <a:t>Caregivers can help patients by:</a:t>
            </a:r>
          </a:p>
          <a:p>
            <a:r>
              <a:rPr lang="en-US" b="1" dirty="0"/>
              <a:t>Stopping activities at ~70% effort</a:t>
            </a:r>
            <a:r>
              <a:rPr lang="en-US" dirty="0"/>
              <a:t>, before symptoms begin—preventing energy "overdrafts." </a:t>
            </a:r>
          </a:p>
          <a:p>
            <a:r>
              <a:rPr lang="en-US" b="1" dirty="0"/>
              <a:t>Limiting to one big task per day</a:t>
            </a:r>
            <a:r>
              <a:rPr lang="en-US" dirty="0"/>
              <a:t>, and scheduling rest before and after appointments or travel. </a:t>
            </a:r>
          </a:p>
          <a:p>
            <a:r>
              <a:rPr lang="en-US" dirty="0"/>
              <a:t>Encouraging </a:t>
            </a:r>
            <a:r>
              <a:rPr lang="en-US" b="1" dirty="0"/>
              <a:t>interval pacing</a:t>
            </a:r>
            <a:r>
              <a:rPr lang="en-US" dirty="0"/>
              <a:t>—5–10 minutes of light activity, followed by equal rest. </a:t>
            </a:r>
          </a:p>
          <a:p>
            <a:r>
              <a:rPr lang="en-US" dirty="0"/>
              <a:t>Adjusting next-day activity if symptoms worsen (reduce by 20–30%). </a:t>
            </a:r>
          </a:p>
          <a:p>
            <a:r>
              <a:rPr lang="en-US" dirty="0"/>
              <a:t> </a:t>
            </a:r>
            <a:r>
              <a:rPr lang="en-US" b="1" i="1" dirty="0"/>
              <a:t>Helpful caregiver phrases</a:t>
            </a:r>
            <a:r>
              <a:rPr lang="en-US" b="1" dirty="0"/>
              <a:t>:</a:t>
            </a:r>
            <a:br>
              <a:rPr lang="en-US" b="1" dirty="0"/>
            </a:br>
            <a:r>
              <a:rPr lang="en-US" b="1" dirty="0"/>
              <a:t>“Stopping now protects tomorrow.”</a:t>
            </a:r>
            <a:br>
              <a:rPr lang="en-US" b="1" dirty="0"/>
            </a:br>
            <a:r>
              <a:rPr lang="en-US" b="1" dirty="0"/>
              <a:t>“Let’s keep energy in the tank.”</a:t>
            </a:r>
          </a:p>
          <a:p>
            <a:br>
              <a:rPr lang="en-US" dirty="0"/>
            </a:br>
            <a:endParaRPr lang="en-US" dirty="0"/>
          </a:p>
          <a:p>
            <a:r>
              <a:rPr lang="en-US" b="1" dirty="0"/>
              <a:t> 2. Pain &amp; Sleep Protection</a:t>
            </a:r>
          </a:p>
          <a:p>
            <a:r>
              <a:rPr lang="en-US" dirty="0"/>
              <a:t>Pain disrupts sleep, and poor sleep worsens fatigue, pain sensitivity, and brain fog. Break this cycle by:</a:t>
            </a:r>
          </a:p>
          <a:p>
            <a:r>
              <a:rPr lang="en-US" dirty="0"/>
              <a:t>Treating pain </a:t>
            </a:r>
            <a:r>
              <a:rPr lang="en-US" b="1" dirty="0"/>
              <a:t>before bedtime</a:t>
            </a:r>
            <a:r>
              <a:rPr lang="en-US" dirty="0"/>
              <a:t> instead of waiting for pain to wake the patient up. </a:t>
            </a:r>
          </a:p>
          <a:p>
            <a:r>
              <a:rPr lang="en-US" dirty="0"/>
              <a:t>Minimizing nighttime disturbances (cool temperature, supportive pillows, a calming routine). </a:t>
            </a:r>
          </a:p>
          <a:p>
            <a:r>
              <a:rPr lang="en-US" dirty="0"/>
              <a:t>Tracking: If pain ↑ → sleep ↓ → brain fog ↑ the next day, escalate care early. </a:t>
            </a:r>
          </a:p>
          <a:p>
            <a:r>
              <a:rPr lang="en-US" dirty="0"/>
              <a:t>Call for help if sleep remains fragmented </a:t>
            </a:r>
            <a:r>
              <a:rPr lang="en-US" b="1" dirty="0"/>
              <a:t>2–3 nights/week or more</a:t>
            </a:r>
            <a:r>
              <a:rPr lang="en-US" dirty="0"/>
              <a:t>. </a:t>
            </a:r>
          </a:p>
          <a:p>
            <a:br>
              <a:rPr lang="en-US" dirty="0"/>
            </a:br>
            <a:endParaRPr lang="en-US" dirty="0"/>
          </a:p>
          <a:p>
            <a:r>
              <a:rPr lang="en-US" b="1" dirty="0"/>
              <a:t>3. Brain Fog Accommodations</a:t>
            </a:r>
          </a:p>
          <a:p>
            <a:r>
              <a:rPr lang="en-US" dirty="0"/>
              <a:t>Inflammation and mitochondrial dysfunction impair focus and mental clarity. Help by:</a:t>
            </a:r>
          </a:p>
          <a:p>
            <a:endParaRPr lang="en-US" dirty="0"/>
          </a:p>
          <a:p>
            <a:r>
              <a:rPr lang="en-US" b="1" dirty="0"/>
              <a:t>Reducing cognitive load</a:t>
            </a:r>
            <a:r>
              <a:rPr lang="en-US" dirty="0"/>
              <a:t>: One conversation or task at a time. </a:t>
            </a:r>
          </a:p>
          <a:p>
            <a:r>
              <a:rPr lang="en-US" dirty="0"/>
              <a:t>Using </a:t>
            </a:r>
            <a:r>
              <a:rPr lang="en-US" b="1" dirty="0"/>
              <a:t>written reminders, checklists</a:t>
            </a:r>
            <a:r>
              <a:rPr lang="en-US" dirty="0"/>
              <a:t>, or color-coded notes. </a:t>
            </a:r>
          </a:p>
          <a:p>
            <a:r>
              <a:rPr lang="en-US" dirty="0"/>
              <a:t>Avoiding “decision fatigue” by giving </a:t>
            </a:r>
            <a:r>
              <a:rPr lang="en-US" b="1" dirty="0"/>
              <a:t>2–3 simple choices</a:t>
            </a:r>
            <a:r>
              <a:rPr lang="en-US" dirty="0"/>
              <a:t> instead of open-ended questions. </a:t>
            </a:r>
          </a:p>
          <a:p>
            <a:r>
              <a:rPr lang="en-US" dirty="0"/>
              <a:t>Protecting </a:t>
            </a:r>
            <a:r>
              <a:rPr lang="en-US" b="1" dirty="0"/>
              <a:t>quiet time after demanding tasks</a:t>
            </a:r>
            <a:r>
              <a:rPr lang="en-US" dirty="0"/>
              <a:t>, like medical appointments or phone calls. </a:t>
            </a:r>
          </a:p>
          <a:p>
            <a:br>
              <a:rPr lang="en-US" dirty="0"/>
            </a:br>
            <a:endParaRPr lang="en-US" dirty="0"/>
          </a:p>
          <a:p>
            <a:r>
              <a:rPr lang="en-US" b="1" dirty="0"/>
              <a:t> Early Warning Signs → Stop &amp; Rest</a:t>
            </a:r>
          </a:p>
          <a:p>
            <a:r>
              <a:rPr lang="en-US" dirty="0"/>
              <a:t>Recognize signals of a crash:</a:t>
            </a:r>
          </a:p>
          <a:p>
            <a:r>
              <a:rPr lang="en-US" dirty="0"/>
              <a:t>Word-finding trouble </a:t>
            </a:r>
          </a:p>
          <a:p>
            <a:r>
              <a:rPr lang="en-US" dirty="0"/>
              <a:t>Irritability </a:t>
            </a:r>
          </a:p>
          <a:p>
            <a:r>
              <a:rPr lang="en-US" dirty="0"/>
              <a:t>Pain spreading or heavy limbs </a:t>
            </a:r>
          </a:p>
          <a:p>
            <a:r>
              <a:rPr lang="en-US" dirty="0"/>
              <a:t>Head pressure </a:t>
            </a:r>
          </a:p>
          <a:p>
            <a:r>
              <a:rPr lang="en-US" dirty="0"/>
              <a:t>Sudden urge to lie down </a:t>
            </a:r>
          </a:p>
          <a:p>
            <a:r>
              <a:rPr lang="en-US" i="1" dirty="0"/>
              <a:t>intervene early to prevent full-on crashes and protect brain and body energy reserves.</a:t>
            </a:r>
            <a:endParaRPr lang="en-US" dirty="0"/>
          </a:p>
          <a:p>
            <a:br>
              <a:rPr lang="en-US" dirty="0"/>
            </a:br>
            <a:endParaRPr lang="en-US" dirty="0"/>
          </a:p>
          <a:p>
            <a:r>
              <a:rPr lang="en-US" b="1" dirty="0"/>
              <a:t>References</a:t>
            </a:r>
          </a:p>
          <a:p>
            <a:r>
              <a:rPr lang="en-US" dirty="0"/>
              <a:t>Jason LA, et al. Energy conservation management in chronic illness: Pacing strategies for ME/CFS. </a:t>
            </a:r>
            <a:r>
              <a:rPr lang="en-US" i="1" dirty="0"/>
              <a:t>Disability and Rehabilitation</a:t>
            </a:r>
            <a:r>
              <a:rPr lang="en-US" dirty="0"/>
              <a:t>. 2013. </a:t>
            </a:r>
          </a:p>
          <a:p>
            <a:r>
              <a:rPr lang="en-US" dirty="0" err="1"/>
              <a:t>Naviaux</a:t>
            </a:r>
            <a:r>
              <a:rPr lang="en-US" dirty="0"/>
              <a:t> RK. Metabolic features and regulation of the healing cycle. </a:t>
            </a:r>
            <a:r>
              <a:rPr lang="en-US" i="1" dirty="0"/>
              <a:t>Mitochondrion</a:t>
            </a:r>
            <a:r>
              <a:rPr lang="en-US" dirty="0"/>
              <a:t>. 2018. </a:t>
            </a:r>
          </a:p>
          <a:p>
            <a:r>
              <a:rPr lang="en-US" dirty="0"/>
              <a:t>Myhill S, Booth NE, McLaren-Howard J. Chronic fatigue syndrome and mitochondrial dysfunction. </a:t>
            </a:r>
            <a:r>
              <a:rPr lang="en-US" i="1" dirty="0"/>
              <a:t>Int J Clin Exp Med</a:t>
            </a:r>
            <a:r>
              <a:rPr lang="en-US" dirty="0"/>
              <a:t>. 2009. </a:t>
            </a:r>
          </a:p>
          <a:p>
            <a:r>
              <a:rPr lang="en-US" dirty="0"/>
              <a:t>Kindlon T. Reporting of post-exertional malaise in ME/CFS studies. </a:t>
            </a:r>
            <a:r>
              <a:rPr lang="en-US" i="1" dirty="0"/>
              <a:t>Fatigue</a:t>
            </a:r>
            <a:r>
              <a:rPr lang="en-US" dirty="0"/>
              <a:t>. 2017. </a:t>
            </a:r>
          </a:p>
          <a:p>
            <a:r>
              <a:rPr lang="en-US" dirty="0"/>
              <a:t>UAB Center for Palliative and Supportive Care, Caregiver Toolkit (2023).</a:t>
            </a:r>
          </a:p>
          <a:p>
            <a:endParaRPr lang="en-GB" dirty="0"/>
          </a:p>
        </p:txBody>
      </p:sp>
      <p:sp>
        <p:nvSpPr>
          <p:cNvPr id="4" name="Slide Number Placeholder 3">
            <a:extLst>
              <a:ext uri="{FF2B5EF4-FFF2-40B4-BE49-F238E27FC236}">
                <a16:creationId xmlns:a16="http://schemas.microsoft.com/office/drawing/2014/main" id="{3421B71F-8D79-34B2-E856-CBF76B6B36B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81617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48FA-1C18-7B1F-0409-76F586053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B711A-3D48-E721-4041-426BD12EF045}"/>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E3A5FBEC-C63B-3CEB-9604-F3AA624B3D0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C87DD6-8F3B-95C7-4CC8-F6334B8166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32798-74E8-444A-A934-2294B8EA870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345993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UAB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a:t>
            </a:r>
          </a:p>
        </p:txBody>
      </p:sp>
      <p:sp>
        <p:nvSpPr>
          <p:cNvPr id="3"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pic>
        <p:nvPicPr>
          <p:cNvPr id="4" name="Graphic 8">
            <a:extLst>
              <a:ext uri="{FF2B5EF4-FFF2-40B4-BE49-F238E27FC236}">
                <a16:creationId xmlns:a16="http://schemas.microsoft.com/office/drawing/2014/main" id="{BC224F72-3DAE-32E1-38BC-FEB441F203B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Tree>
    <p:extLst>
      <p:ext uri="{BB962C8B-B14F-4D97-AF65-F5344CB8AC3E}">
        <p14:creationId xmlns:p14="http://schemas.microsoft.com/office/powerpoint/2010/main" val="1698286759"/>
      </p:ext>
    </p:extLst>
  </p:cSld>
  <p:clrMapOvr>
    <a:masterClrMapping/>
  </p:clrMapOvr>
  <p:hf hdr="0" ftr="0" dt="0"/>
  <p:extLst>
    <p:ext uri="{DCECCB84-F9BA-43D5-87BE-67443E8EF086}">
      <p15:sldGuideLst xmlns:p15="http://schemas.microsoft.com/office/powerpoint/2012/main">
        <p15:guide id="1" orient="horz" pos="2558">
          <p15:clr>
            <a:srgbClr val="FBAE40"/>
          </p15:clr>
        </p15:guide>
        <p15:guide id="2" pos="483">
          <p15:clr>
            <a:srgbClr val="FBAE40"/>
          </p15:clr>
        </p15:guide>
        <p15:guide id="3" pos="6243">
          <p15:clr>
            <a:srgbClr val="FBAE40"/>
          </p15:clr>
        </p15:guide>
        <p15:guide id="4" orient="horz" pos="584">
          <p15:clr>
            <a:srgbClr val="FBAE40"/>
          </p15:clr>
        </p15:guide>
        <p15:guide id="5" orient="horz" pos="2744">
          <p15:clr>
            <a:srgbClr val="FBAE40"/>
          </p15:clr>
        </p15:guide>
        <p15:guide id="6" orient="horz" pos="99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Dragon's Lair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a:t>
            </a:r>
          </a:p>
        </p:txBody>
      </p:sp>
      <p:sp>
        <p:nvSpPr>
          <p:cNvPr id="3"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4" name="Graphic 8">
            <a:extLst>
              <a:ext uri="{FF2B5EF4-FFF2-40B4-BE49-F238E27FC236}">
                <a16:creationId xmlns:a16="http://schemas.microsoft.com/office/drawing/2014/main" id="{BC224F72-3DAE-32E1-38BC-FEB441F203B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Tree>
    <p:extLst>
      <p:ext uri="{BB962C8B-B14F-4D97-AF65-F5344CB8AC3E}">
        <p14:creationId xmlns:p14="http://schemas.microsoft.com/office/powerpoint/2010/main" val="4007060327"/>
      </p:ext>
    </p:extLst>
  </p:cSld>
  <p:clrMapOvr>
    <a:masterClrMapping/>
  </p:clrMapOvr>
  <p:hf hdr="0" ftr="0" dt="0"/>
  <p:extLst>
    <p:ext uri="{DCECCB84-F9BA-43D5-87BE-67443E8EF086}">
      <p15:sldGuideLst xmlns:p15="http://schemas.microsoft.com/office/powerpoint/2012/main">
        <p15:guide id="1" orient="horz" pos="2558">
          <p15:clr>
            <a:srgbClr val="FBAE40"/>
          </p15:clr>
        </p15:guide>
        <p15:guide id="2" pos="483">
          <p15:clr>
            <a:srgbClr val="FBAE40"/>
          </p15:clr>
        </p15:guide>
        <p15:guide id="3" pos="6243">
          <p15:clr>
            <a:srgbClr val="FBAE40"/>
          </p15:clr>
        </p15:guide>
        <p15:guide id="4" orient="horz" pos="584">
          <p15:clr>
            <a:srgbClr val="FBAE40"/>
          </p15:clr>
        </p15:guide>
        <p15:guide id="5" orient="horz" pos="2744">
          <p15:clr>
            <a:srgbClr val="FBAE40"/>
          </p15:clr>
        </p15:guide>
        <p15:guide id="6" orient="horz" pos="99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 Monogram Pattern">
    <p:bg>
      <p:bgPr>
        <a:blipFill>
          <a:blip r:embed="rId2"/>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4E2F12-739F-148B-7123-7B9F9DFCF078}"/>
              </a:ext>
            </a:extLst>
          </p:cNvPr>
          <p:cNvSpPr/>
          <p:nvPr userDrawn="1"/>
        </p:nvSpPr>
        <p:spPr>
          <a:xfrm>
            <a:off x="7048500" y="5772150"/>
            <a:ext cx="5143500"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33045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a:t>
            </a:r>
          </a:p>
        </p:txBody>
      </p:sp>
      <p:sp>
        <p:nvSpPr>
          <p:cNvPr id="3"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3810131"/>
            <a:ext cx="9144000" cy="558639"/>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10" name="Graphic 8">
            <a:extLst>
              <a:ext uri="{FF2B5EF4-FFF2-40B4-BE49-F238E27FC236}">
                <a16:creationId xmlns:a16="http://schemas.microsoft.com/office/drawing/2014/main" id="{BD7B8A4A-73DE-40F4-C66A-89E23F1698A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312505" y="6099234"/>
            <a:ext cx="4615489" cy="913959"/>
          </a:xfrm>
          <a:prstGeom prst="rect">
            <a:avLst/>
          </a:prstGeom>
        </p:spPr>
      </p:pic>
    </p:spTree>
    <p:extLst>
      <p:ext uri="{BB962C8B-B14F-4D97-AF65-F5344CB8AC3E}">
        <p14:creationId xmlns:p14="http://schemas.microsoft.com/office/powerpoint/2010/main" val="2216859346"/>
      </p:ext>
    </p:extLst>
  </p:cSld>
  <p:clrMapOvr>
    <a:masterClrMapping/>
  </p:clrMapOvr>
  <p:hf hdr="0" ftr="0" dt="0"/>
  <p:extLst>
    <p:ext uri="{DCECCB84-F9BA-43D5-87BE-67443E8EF086}">
      <p15:sldGuideLst xmlns:p15="http://schemas.microsoft.com/office/powerpoint/2012/main">
        <p15:guide id="1" orient="horz" pos="2558">
          <p15:clr>
            <a:srgbClr val="FBAE40"/>
          </p15:clr>
        </p15:guide>
        <p15:guide id="2" pos="483">
          <p15:clr>
            <a:srgbClr val="FBAE40"/>
          </p15:clr>
        </p15:guide>
        <p15:guide id="3" pos="6243">
          <p15:clr>
            <a:srgbClr val="FBAE40"/>
          </p15:clr>
        </p15:guide>
        <p15:guide id="4" orient="horz" pos="584">
          <p15:clr>
            <a:srgbClr val="FBAE40"/>
          </p15:clr>
        </p15:guide>
        <p15:guide id="5" orient="horz" pos="2744">
          <p15:clr>
            <a:srgbClr val="FBAE40"/>
          </p15:clr>
        </p15:guide>
        <p15:guide id="6" orient="horz" pos="99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 Badge - UAB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Graphic 8">
            <a:extLst>
              <a:ext uri="{FF2B5EF4-FFF2-40B4-BE49-F238E27FC236}">
                <a16:creationId xmlns:a16="http://schemas.microsoft.com/office/drawing/2014/main" id="{12A97C21-6FFC-A691-3529-5C23D60F455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
        <p:nvSpPr>
          <p:cNvPr id="3"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 - Badge</a:t>
            </a:r>
          </a:p>
        </p:txBody>
      </p:sp>
      <p:pic>
        <p:nvPicPr>
          <p:cNvPr id="6" name="Graphic 14">
            <a:extLst>
              <a:ext uri="{FF2B5EF4-FFF2-40B4-BE49-F238E27FC236}">
                <a16:creationId xmlns:a16="http://schemas.microsoft.com/office/drawing/2014/main" id="{41D29CC8-C9F2-76F6-88BB-A67CD95A6528}"/>
              </a:ext>
            </a:extLst>
          </p:cNvPr>
          <p:cNvPicPr>
            <a:picLocks noGrp="1" noRot="1" noChangeAspect="1" noMove="1" noResize="1" noEditPoints="1" noAdjustHandles="1" noChangeArrowheads="1" noChangeShapeType="1" noCrop="1"/>
          </p:cNvPicPr>
          <p:nvPr userDrawn="1"/>
        </p:nvPicPr>
        <p:blipFill>
          <a:blip r:embed="rId3"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1749854674"/>
      </p:ext>
    </p:extLst>
  </p:cSld>
  <p:clrMapOvr>
    <a:masterClrMapping/>
  </p:clrMapOvr>
  <p:hf hdr="0" ftr="0" dt="0"/>
  <p:extLst>
    <p:ext uri="{DCECCB84-F9BA-43D5-87BE-67443E8EF086}">
      <p15:sldGuideLst xmlns:p15="http://schemas.microsoft.com/office/powerpoint/2012/main">
        <p15:guide id="1" pos="6243">
          <p15:clr>
            <a:srgbClr val="FBAE40"/>
          </p15:clr>
        </p15:guide>
        <p15:guide id="2" orient="horz" pos="584">
          <p15:clr>
            <a:srgbClr val="FBAE40"/>
          </p15:clr>
        </p15:guide>
        <p15:guide id="3" orient="horz" pos="991">
          <p15:clr>
            <a:srgbClr val="FBAE40"/>
          </p15:clr>
        </p15:guide>
        <p15:guide id="4" pos="483">
          <p15:clr>
            <a:srgbClr val="FBAE40"/>
          </p15:clr>
        </p15:guide>
        <p15:guide id="5" orient="horz" pos="2558">
          <p15:clr>
            <a:srgbClr val="FBAE40"/>
          </p15:clr>
        </p15:guide>
        <p15:guide id="6" orient="horz" pos="274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Badge - White">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0266990-FE93-48F7-AFFF-BA2D7639B9F8}"/>
              </a:ext>
            </a:extLst>
          </p:cNvPr>
          <p:cNvSpPr>
            <a:spLocks noGrp="1"/>
          </p:cNvSpPr>
          <p:nvPr>
            <p:ph type="subTitle" idx="1"/>
          </p:nvPr>
        </p:nvSpPr>
        <p:spPr>
          <a:xfrm>
            <a:off x="762000" y="4356261"/>
            <a:ext cx="9615376" cy="1655762"/>
          </a:xfrm>
        </p:spPr>
        <p:txBody>
          <a:bodyPr/>
          <a:lstStyle>
            <a:lvl1pPr marL="0" indent="0" algn="l">
              <a:buNone/>
              <a:defRPr sz="2400" b="0" i="0">
                <a:solidFill>
                  <a:schemeClr val="accent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5" name="Title 1">
            <a:extLst>
              <a:ext uri="{FF2B5EF4-FFF2-40B4-BE49-F238E27FC236}">
                <a16:creationId xmlns:a16="http://schemas.microsoft.com/office/drawing/2014/main" id="{0B2FC672-E957-FC5C-B431-007B5F5FB88D}"/>
              </a:ext>
            </a:extLst>
          </p:cNvPr>
          <p:cNvSpPr>
            <a:spLocks noGrp="1"/>
          </p:cNvSpPr>
          <p:nvPr>
            <p:ph type="ctrTitle" hasCustomPrompt="1"/>
          </p:nvPr>
        </p:nvSpPr>
        <p:spPr>
          <a:xfrm>
            <a:off x="761999" y="1876586"/>
            <a:ext cx="9615377" cy="2387600"/>
          </a:xfrm>
        </p:spPr>
        <p:txBody>
          <a:bodyPr anchor="b"/>
          <a:lstStyle>
            <a:lvl1pPr algn="l">
              <a:defRPr sz="6000" b="1" i="0">
                <a:solidFill>
                  <a:schemeClr val="accent1"/>
                </a:solidFill>
                <a:latin typeface="Arial" panose="020B0604020202020204" pitchFamily="34" charset="0"/>
              </a:defRPr>
            </a:lvl1pPr>
          </a:lstStyle>
          <a:p>
            <a:r>
              <a:rPr lang="en-US" dirty="0"/>
              <a:t>Title Slide – Badge - White</a:t>
            </a:r>
          </a:p>
        </p:txBody>
      </p:sp>
      <p:pic>
        <p:nvPicPr>
          <p:cNvPr id="2" name="Graphic 8">
            <a:extLst>
              <a:ext uri="{FF2B5EF4-FFF2-40B4-BE49-F238E27FC236}">
                <a16:creationId xmlns:a16="http://schemas.microsoft.com/office/drawing/2014/main" id="{1FA5A87D-3EC3-C159-246F-749ABA4663F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45977"/>
            <a:ext cx="4615489" cy="484397"/>
          </a:xfrm>
          <a:prstGeom prst="rect">
            <a:avLst/>
          </a:prstGeom>
        </p:spPr>
      </p:pic>
      <p:pic>
        <p:nvPicPr>
          <p:cNvPr id="3" name="Graphic 10">
            <a:extLst>
              <a:ext uri="{FF2B5EF4-FFF2-40B4-BE49-F238E27FC236}">
                <a16:creationId xmlns:a16="http://schemas.microsoft.com/office/drawing/2014/main" id="{679A170B-EC45-EB33-CB43-A34F5930C466}"/>
              </a:ext>
            </a:extLst>
          </p:cNvPr>
          <p:cNvPicPr>
            <a:picLocks noChangeAspect="1"/>
          </p:cNvPicPr>
          <p:nvPr userDrawn="1"/>
        </p:nvPicPr>
        <p:blipFill>
          <a:blip r:embed="rId3" cstate="screen">
            <a:alphaModFix amt="6000"/>
            <a:extLst>
              <a:ext uri="{28A0092B-C50C-407E-A947-70E740481C1C}">
                <a14:useLocalDpi xmlns:a14="http://schemas.microsoft.com/office/drawing/2010/main"/>
              </a:ext>
            </a:extLst>
          </a:blip>
          <a:srcRect t="10829" r="3050" b="14521"/>
          <a:stretch/>
        </p:blipFill>
        <p:spPr>
          <a:xfrm>
            <a:off x="3285375" y="0"/>
            <a:ext cx="8906625" cy="6858000"/>
          </a:xfrm>
          <a:prstGeom prst="rect">
            <a:avLst/>
          </a:prstGeom>
        </p:spPr>
      </p:pic>
    </p:spTree>
    <p:extLst>
      <p:ext uri="{BB962C8B-B14F-4D97-AF65-F5344CB8AC3E}">
        <p14:creationId xmlns:p14="http://schemas.microsoft.com/office/powerpoint/2010/main" val="3904388995"/>
      </p:ext>
    </p:extLst>
  </p:cSld>
  <p:clrMapOvr>
    <a:masterClrMapping/>
  </p:clrMapOvr>
  <p:extLst>
    <p:ext uri="{DCECCB84-F9BA-43D5-87BE-67443E8EF086}">
      <p15:sldGuideLst xmlns:p15="http://schemas.microsoft.com/office/powerpoint/2012/main">
        <p15:guide id="1" pos="483">
          <p15:clr>
            <a:srgbClr val="FBAE40"/>
          </p15:clr>
        </p15:guide>
        <p15:guide id="2" orient="horz" pos="1423">
          <p15:clr>
            <a:srgbClr val="FBAE40"/>
          </p15:clr>
        </p15:guide>
        <p15:guide id="3" pos="7192">
          <p15:clr>
            <a:srgbClr val="FBAE40"/>
          </p15:clr>
        </p15:guide>
        <p15:guide id="4" orient="horz" pos="366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Gradient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EF6E62-8833-69A6-FF19-3B62920BC077}"/>
              </a:ext>
            </a:extLst>
          </p:cNvPr>
          <p:cNvSpPr>
            <a:spLocks noGrp="1" noRot="1" noMove="1" noResize="1" noEditPoints="1" noAdjustHandles="1" noChangeArrowheads="1" noChangeShapeType="1"/>
          </p:cNvSpPr>
          <p:nvPr userDrawn="1"/>
        </p:nvSpPr>
        <p:spPr>
          <a:xfrm>
            <a:off x="0" y="0"/>
            <a:ext cx="12192000" cy="6858000"/>
          </a:xfrm>
          <a:prstGeom prst="rect">
            <a:avLst/>
          </a:prstGeom>
          <a:gradFill>
            <a:gsLst>
              <a:gs pos="56000">
                <a:srgbClr val="0B3F22"/>
              </a:gs>
              <a:gs pos="100000">
                <a:schemeClr val="accent3"/>
              </a:gs>
              <a:gs pos="0">
                <a:schemeClr val="accent1"/>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4"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 – Gradient #1</a:t>
            </a:r>
          </a:p>
        </p:txBody>
      </p:sp>
      <p:sp>
        <p:nvSpPr>
          <p:cNvPr id="5"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pic>
        <p:nvPicPr>
          <p:cNvPr id="2" name="Graphic 8">
            <a:extLst>
              <a:ext uri="{FF2B5EF4-FFF2-40B4-BE49-F238E27FC236}">
                <a16:creationId xmlns:a16="http://schemas.microsoft.com/office/drawing/2014/main" id="{949F81BC-2688-DC1F-9B2D-A0DC1D3384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
        <p:nvSpPr>
          <p:cNvPr id="7" name="Rectangle 6">
            <a:extLst>
              <a:ext uri="{FF2B5EF4-FFF2-40B4-BE49-F238E27FC236}">
                <a16:creationId xmlns:a16="http://schemas.microsoft.com/office/drawing/2014/main" id="{8E96A346-BC22-B60A-8007-0A3D4AFE1A5C}"/>
              </a:ext>
            </a:extLst>
          </p:cNvPr>
          <p:cNvSpPr/>
          <p:nvPr userDrawn="1"/>
        </p:nvSpPr>
        <p:spPr>
          <a:xfrm>
            <a:off x="0" y="0"/>
            <a:ext cx="12192000"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Tree>
    <p:extLst>
      <p:ext uri="{BB962C8B-B14F-4D97-AF65-F5344CB8AC3E}">
        <p14:creationId xmlns:p14="http://schemas.microsoft.com/office/powerpoint/2010/main" val="2413129126"/>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546">
          <p15:clr>
            <a:srgbClr val="FBAE40"/>
          </p15:clr>
        </p15:guide>
        <p15:guide id="3" pos="6243">
          <p15:clr>
            <a:srgbClr val="FBAE40"/>
          </p15:clr>
        </p15:guide>
        <p15:guide id="4" orient="horz" pos="584">
          <p15:clr>
            <a:srgbClr val="FBAE40"/>
          </p15:clr>
        </p15:guide>
        <p15:guide id="5" orient="horz" pos="991">
          <p15:clr>
            <a:srgbClr val="FBAE40"/>
          </p15:clr>
        </p15:guide>
        <p15:guide id="6" orient="horz" pos="274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Gradient #1 with Gold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BAA40BA-E3E3-051E-9DC3-67DDF588C432}"/>
              </a:ext>
            </a:extLst>
          </p:cNvPr>
          <p:cNvSpPr/>
          <p:nvPr userDrawn="1"/>
        </p:nvSpPr>
        <p:spPr>
          <a:xfrm>
            <a:off x="0" y="0"/>
            <a:ext cx="12192000" cy="6858000"/>
          </a:xfrm>
          <a:prstGeom prst="rect">
            <a:avLst/>
          </a:prstGeom>
          <a:gradFill>
            <a:gsLst>
              <a:gs pos="56000">
                <a:srgbClr val="0B3F22"/>
              </a:gs>
              <a:gs pos="100000">
                <a:schemeClr val="accent3"/>
              </a:gs>
              <a:gs pos="0">
                <a:schemeClr val="accent1"/>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7"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 – Gradient #1 with Gold Bar</a:t>
            </a:r>
          </a:p>
        </p:txBody>
      </p:sp>
      <p:sp>
        <p:nvSpPr>
          <p:cNvPr id="8"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1" name="Rectangle 10">
            <a:extLst>
              <a:ext uri="{FF2B5EF4-FFF2-40B4-BE49-F238E27FC236}">
                <a16:creationId xmlns:a16="http://schemas.microsoft.com/office/drawing/2014/main" id="{CE2175C7-9CB8-2448-9B05-69F01779E8F9}"/>
              </a:ext>
            </a:extLst>
          </p:cNvPr>
          <p:cNvSpPr/>
          <p:nvPr userDrawn="1"/>
        </p:nvSpPr>
        <p:spPr>
          <a:xfrm>
            <a:off x="0" y="6588678"/>
            <a:ext cx="12192000" cy="269322"/>
          </a:xfrm>
          <a:prstGeom prst="rect">
            <a:avLst/>
          </a:prstGeom>
          <a:gradFill>
            <a:gsLst>
              <a:gs pos="69000">
                <a:schemeClr val="accent2"/>
              </a:gs>
              <a:gs pos="0">
                <a:schemeClr val="accent2">
                  <a:lumMod val="48000"/>
                  <a:lumOff val="5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4" name="Graphic 8">
            <a:extLst>
              <a:ext uri="{FF2B5EF4-FFF2-40B4-BE49-F238E27FC236}">
                <a16:creationId xmlns:a16="http://schemas.microsoft.com/office/drawing/2014/main" id="{A654B919-31DF-5843-9719-93B45F32D1B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Tree>
    <p:extLst>
      <p:ext uri="{BB962C8B-B14F-4D97-AF65-F5344CB8AC3E}">
        <p14:creationId xmlns:p14="http://schemas.microsoft.com/office/powerpoint/2010/main" val="1800288798"/>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160">
          <p15:clr>
            <a:srgbClr val="FBAE40"/>
          </p15:clr>
        </p15:guide>
        <p15:guide id="3" orient="horz" pos="584">
          <p15:clr>
            <a:srgbClr val="FBAE40"/>
          </p15:clr>
        </p15:guide>
        <p15:guide id="4" orient="horz" pos="991">
          <p15:clr>
            <a:srgbClr val="FBAE40"/>
          </p15:clr>
        </p15:guide>
        <p15:guide id="5" orient="horz" pos="2550">
          <p15:clr>
            <a:srgbClr val="FBAE40"/>
          </p15:clr>
        </p15:guide>
        <p15:guide id="6" orient="horz" pos="2744">
          <p15:clr>
            <a:srgbClr val="FBAE40"/>
          </p15:clr>
        </p15:guide>
        <p15:guide id="7" pos="624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Gradient #2">
    <p:bg>
      <p:bgPr>
        <a:gradFill flip="none" rotWithShape="1">
          <a:gsLst>
            <a:gs pos="6000">
              <a:schemeClr val="accent5"/>
            </a:gs>
            <a:gs pos="65000">
              <a:schemeClr val="accent1"/>
            </a:gs>
            <a:gs pos="100000">
              <a:schemeClr val="accent3"/>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7C0CC0-C774-0848-A11D-83E3655401BB}"/>
              </a:ext>
            </a:extLst>
          </p:cNvPr>
          <p:cNvSpPr>
            <a:spLocks noGrp="1" noRot="1" noMove="1" noResize="1" noEditPoints="1" noAdjustHandles="1" noChangeArrowheads="1" noChangeShapeType="1"/>
          </p:cNvSpPr>
          <p:nvPr userDrawn="1"/>
        </p:nvSpPr>
        <p:spPr>
          <a:xfrm>
            <a:off x="0" y="0"/>
            <a:ext cx="12192000" cy="6858000"/>
          </a:xfrm>
          <a:prstGeom prst="rect">
            <a:avLst/>
          </a:prstGeom>
          <a:gradFill flip="none" rotWithShape="1">
            <a:gsLst>
              <a:gs pos="73000">
                <a:schemeClr val="accent1"/>
              </a:gs>
              <a:gs pos="98000">
                <a:schemeClr val="accent3"/>
              </a:gs>
              <a:gs pos="6000">
                <a:schemeClr val="accent5"/>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3" name="Title 1">
            <a:extLst>
              <a:ext uri="{FF2B5EF4-FFF2-40B4-BE49-F238E27FC236}">
                <a16:creationId xmlns:a16="http://schemas.microsoft.com/office/drawing/2014/main" id="{9A9DD234-377A-C202-A52D-BDBAD4FF132C}"/>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Title Slide – Gradient #2</a:t>
            </a:r>
          </a:p>
        </p:txBody>
      </p:sp>
      <p:sp>
        <p:nvSpPr>
          <p:cNvPr id="6" name="Subtitle 2">
            <a:extLst>
              <a:ext uri="{FF2B5EF4-FFF2-40B4-BE49-F238E27FC236}">
                <a16:creationId xmlns:a16="http://schemas.microsoft.com/office/drawing/2014/main" id="{67303A12-A6ED-C9F0-60E1-DE38BCFBD0BA}"/>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pic>
        <p:nvPicPr>
          <p:cNvPr id="7" name="Graphic 8">
            <a:extLst>
              <a:ext uri="{FF2B5EF4-FFF2-40B4-BE49-F238E27FC236}">
                <a16:creationId xmlns:a16="http://schemas.microsoft.com/office/drawing/2014/main" id="{3E9861E2-1522-3CBF-1D25-5C57EA1C29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spTree>
    <p:extLst>
      <p:ext uri="{BB962C8B-B14F-4D97-AF65-F5344CB8AC3E}">
        <p14:creationId xmlns:p14="http://schemas.microsoft.com/office/powerpoint/2010/main" val="1236409558"/>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546">
          <p15:clr>
            <a:srgbClr val="FBAE40"/>
          </p15:clr>
        </p15:guide>
        <p15:guide id="3" pos="6243">
          <p15:clr>
            <a:srgbClr val="FBAE40"/>
          </p15:clr>
        </p15:guide>
        <p15:guide id="4" orient="horz" pos="584">
          <p15:clr>
            <a:srgbClr val="FBAE40"/>
          </p15:clr>
        </p15:guide>
        <p15:guide id="5" orient="horz" pos="991">
          <p15:clr>
            <a:srgbClr val="FBAE40"/>
          </p15:clr>
        </p15:guide>
        <p15:guide id="6" orient="horz" pos="27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7C0CC0-C774-0848-A11D-83E3655401BB}"/>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762551" y="1893768"/>
            <a:ext cx="9149800" cy="3930960"/>
          </a:xfrm>
        </p:spPr>
        <p:txBody>
          <a:bodyPr/>
          <a:lstStyle>
            <a:lvl1pPr marL="457178" indent="-457178">
              <a:lnSpc>
                <a:spcPct val="100000"/>
              </a:lnSpc>
              <a:buClr>
                <a:schemeClr val="accent2"/>
              </a:buClr>
              <a:buFont typeface="+mj-lt"/>
              <a:buAutoNum type="arabicPeriod"/>
              <a:defRPr b="1" i="0">
                <a:solidFill>
                  <a:schemeClr val="bg1"/>
                </a:solidFill>
                <a:latin typeface="Arial" panose="020B0604020202020204" pitchFamily="34" charset="0"/>
              </a:defRPr>
            </a:lvl1pPr>
            <a:lvl2pPr marL="914354" indent="-457178">
              <a:lnSpc>
                <a:spcPct val="100000"/>
              </a:lnSpc>
              <a:buClr>
                <a:schemeClr val="accent2"/>
              </a:buClr>
              <a:buFont typeface="+mj-lt"/>
              <a:buAutoNum type="arabicPeriod"/>
              <a:defRPr b="1" i="0">
                <a:solidFill>
                  <a:schemeClr val="bg1"/>
                </a:solidFill>
                <a:latin typeface="Arial" panose="020B0604020202020204" pitchFamily="34" charset="0"/>
              </a:defRPr>
            </a:lvl2pPr>
            <a:lvl3pPr marL="1257238" indent="-342882">
              <a:lnSpc>
                <a:spcPct val="100000"/>
              </a:lnSpc>
              <a:buClr>
                <a:schemeClr val="accent2"/>
              </a:buClr>
              <a:buFont typeface="+mj-lt"/>
              <a:buAutoNum type="arabicPeriod"/>
              <a:defRPr b="1" i="0">
                <a:solidFill>
                  <a:schemeClr val="bg1"/>
                </a:solidFill>
                <a:latin typeface="Arial" panose="020B0604020202020204" pitchFamily="34" charset="0"/>
              </a:defRPr>
            </a:lvl3pPr>
            <a:lvl4pPr marL="1714414" indent="-342882">
              <a:lnSpc>
                <a:spcPct val="100000"/>
              </a:lnSpc>
              <a:buClr>
                <a:schemeClr val="accent2"/>
              </a:buClr>
              <a:buFont typeface="+mj-lt"/>
              <a:buAutoNum type="arabicPeriod"/>
              <a:defRPr b="1" i="0">
                <a:solidFill>
                  <a:schemeClr val="bg1"/>
                </a:solidFill>
                <a:latin typeface="Arial" panose="020B0604020202020204" pitchFamily="34" charset="0"/>
              </a:defRPr>
            </a:lvl4pPr>
            <a:lvl5pPr marL="2171592" indent="-342882">
              <a:lnSpc>
                <a:spcPct val="100000"/>
              </a:lnSpc>
              <a:buClr>
                <a:schemeClr val="accent2"/>
              </a:buClr>
              <a:buFont typeface="+mj-lt"/>
              <a:buAutoNum type="arabicPeriod"/>
              <a:defRPr b="1" i="0">
                <a:solidFill>
                  <a:schemeClr val="bg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762553" y="927106"/>
            <a:ext cx="9149799" cy="450031"/>
          </a:xfrm>
          <a:prstGeom prst="rect">
            <a:avLst/>
          </a:prstGeom>
        </p:spPr>
        <p:txBody>
          <a:bodyPr vert="horz" lIns="0" tIns="0" rIns="0" bIns="0" rtlCol="0" anchor="t" anchorCtr="0">
            <a:normAutofit/>
          </a:bodyPr>
          <a:lstStyle>
            <a:lvl1pPr>
              <a:defRPr b="1" i="0">
                <a:solidFill>
                  <a:schemeClr val="bg1"/>
                </a:solidFill>
                <a:latin typeface="Arial" panose="020B0604020202020204" pitchFamily="34" charset="0"/>
              </a:defRPr>
            </a:lvl1pPr>
          </a:lstStyle>
          <a:p>
            <a:r>
              <a:rPr lang="en-US" dirty="0"/>
              <a:t>Agenda</a:t>
            </a:r>
          </a:p>
        </p:txBody>
      </p:sp>
      <p:cxnSp>
        <p:nvCxnSpPr>
          <p:cNvPr id="7" name="Straight Connector 6">
            <a:extLst>
              <a:ext uri="{FF2B5EF4-FFF2-40B4-BE49-F238E27FC236}">
                <a16:creationId xmlns:a16="http://schemas.microsoft.com/office/drawing/2014/main" id="{BF06E5B7-9C36-8C48-82D2-06CDA969C61C}"/>
              </a:ext>
            </a:extLst>
          </p:cNvPr>
          <p:cNvCxnSpPr>
            <a:cxnSpLocks/>
          </p:cNvCxnSpPr>
          <p:nvPr userDrawn="1"/>
        </p:nvCxnSpPr>
        <p:spPr>
          <a:xfrm flipH="1">
            <a:off x="762552" y="1596096"/>
            <a:ext cx="100434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88AB329A-D2E1-4246-AA52-3B7FD857F1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62551" y="6066372"/>
            <a:ext cx="2538210" cy="502616"/>
          </a:xfrm>
          <a:prstGeom prst="rect">
            <a:avLst/>
          </a:prstGeom>
        </p:spPr>
      </p:pic>
    </p:spTree>
    <p:extLst>
      <p:ext uri="{BB962C8B-B14F-4D97-AF65-F5344CB8AC3E}">
        <p14:creationId xmlns:p14="http://schemas.microsoft.com/office/powerpoint/2010/main" val="1933106212"/>
      </p:ext>
    </p:extLst>
  </p:cSld>
  <p:clrMapOvr>
    <a:masterClrMapping/>
  </p:clrMapOvr>
  <p:extLst>
    <p:ext uri="{DCECCB84-F9BA-43D5-87BE-67443E8EF086}">
      <p15:sldGuideLst xmlns:p15="http://schemas.microsoft.com/office/powerpoint/2012/main">
        <p15:guide id="1" pos="483">
          <p15:clr>
            <a:srgbClr val="FBAE40"/>
          </p15:clr>
        </p15:guide>
        <p15:guide id="2" orient="horz" pos="915">
          <p15:clr>
            <a:srgbClr val="FBAE40"/>
          </p15:clr>
        </p15:guide>
        <p15:guide id="3" orient="horz" pos="1194">
          <p15:clr>
            <a:srgbClr val="FBAE40"/>
          </p15:clr>
        </p15:guide>
        <p15:guide id="4" orient="horz" pos="3973">
          <p15:clr>
            <a:srgbClr val="FBAE40"/>
          </p15:clr>
        </p15:guide>
        <p15:guide id="5" pos="6244">
          <p15:clr>
            <a:srgbClr val="FBAE40"/>
          </p15:clr>
        </p15:guide>
        <p15:guide id="6" orient="horz" pos="5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ecutive Summary">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1013261" y="2730355"/>
            <a:ext cx="4621423" cy="307748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0" y="476722"/>
            <a:ext cx="10638053" cy="768545"/>
          </a:xfrm>
          <a:prstGeom prst="rect">
            <a:avLst/>
          </a:prstGeom>
        </p:spPr>
        <p:txBody>
          <a:bodyPr vert="horz" lIns="0" tIns="0" rIns="0" bIns="0" rtlCol="0" anchor="ctr">
            <a:normAutofit/>
          </a:bodyPr>
          <a:lstStyle>
            <a:lvl1pPr>
              <a:defRPr b="1" i="0">
                <a:solidFill>
                  <a:schemeClr val="accent1"/>
                </a:solidFill>
                <a:latin typeface="Arial" panose="020B0604020202020204" pitchFamily="34" charset="0"/>
              </a:defRPr>
            </a:lvl1pPr>
          </a:lstStyle>
          <a:p>
            <a:r>
              <a:rPr lang="en-US" dirty="0"/>
              <a:t>Executive Summary</a:t>
            </a:r>
          </a:p>
        </p:txBody>
      </p:sp>
      <p:sp>
        <p:nvSpPr>
          <p:cNvPr id="5" name="Rectangle 4">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Slide Number Placeholder 5">
            <a:extLst>
              <a:ext uri="{FF2B5EF4-FFF2-40B4-BE49-F238E27FC236}">
                <a16:creationId xmlns:a16="http://schemas.microsoft.com/office/drawing/2014/main" id="{232C1565-79B8-074A-A1EC-EB2AEDA7B0A2}"/>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8" name="Straight Connector 7">
            <a:extLst>
              <a:ext uri="{FF2B5EF4-FFF2-40B4-BE49-F238E27FC236}">
                <a16:creationId xmlns:a16="http://schemas.microsoft.com/office/drawing/2014/main" id="{EC3CF229-07A4-0A48-B37A-224A953F232A}"/>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sp>
        <p:nvSpPr>
          <p:cNvPr id="11" name="Text Placeholder 2">
            <a:extLst>
              <a:ext uri="{FF2B5EF4-FFF2-40B4-BE49-F238E27FC236}">
                <a16:creationId xmlns:a16="http://schemas.microsoft.com/office/drawing/2014/main" id="{FCF1CCBC-343B-CD4F-BF3E-3463406E4A60}"/>
              </a:ext>
            </a:extLst>
          </p:cNvPr>
          <p:cNvSpPr>
            <a:spLocks noGrp="1"/>
          </p:cNvSpPr>
          <p:nvPr>
            <p:ph type="body" sz="quarter" idx="14" hasCustomPrompt="1"/>
          </p:nvPr>
        </p:nvSpPr>
        <p:spPr>
          <a:xfrm>
            <a:off x="1013259" y="2174380"/>
            <a:ext cx="4621420" cy="435426"/>
          </a:xfrm>
        </p:spPr>
        <p:txBody>
          <a:bodyPr/>
          <a:lstStyle>
            <a:lvl1pPr marL="0" indent="0" algn="l">
              <a:buNone/>
              <a:defRPr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Introduction</a:t>
            </a:r>
          </a:p>
        </p:txBody>
      </p:sp>
      <p:cxnSp>
        <p:nvCxnSpPr>
          <p:cNvPr id="13" name="Straight Connector 12">
            <a:extLst>
              <a:ext uri="{FF2B5EF4-FFF2-40B4-BE49-F238E27FC236}">
                <a16:creationId xmlns:a16="http://schemas.microsoft.com/office/drawing/2014/main" id="{2F53A1AF-5960-D84C-9B0A-309532AD9D0A}"/>
              </a:ext>
            </a:extLst>
          </p:cNvPr>
          <p:cNvCxnSpPr>
            <a:cxnSpLocks/>
          </p:cNvCxnSpPr>
          <p:nvPr userDrawn="1"/>
        </p:nvCxnSpPr>
        <p:spPr>
          <a:xfrm>
            <a:off x="6096000" y="2222627"/>
            <a:ext cx="0" cy="358521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D90F1FEA-C095-9C41-AF49-B3244A7C633B}"/>
              </a:ext>
            </a:extLst>
          </p:cNvPr>
          <p:cNvSpPr>
            <a:spLocks noGrp="1"/>
          </p:cNvSpPr>
          <p:nvPr>
            <p:ph idx="15"/>
          </p:nvPr>
        </p:nvSpPr>
        <p:spPr>
          <a:xfrm>
            <a:off x="6557325" y="2730355"/>
            <a:ext cx="4621423" cy="307748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a:extLst>
              <a:ext uri="{FF2B5EF4-FFF2-40B4-BE49-F238E27FC236}">
                <a16:creationId xmlns:a16="http://schemas.microsoft.com/office/drawing/2014/main" id="{7479F181-696D-A344-9BE8-D865710349BC}"/>
              </a:ext>
            </a:extLst>
          </p:cNvPr>
          <p:cNvSpPr>
            <a:spLocks noGrp="1"/>
          </p:cNvSpPr>
          <p:nvPr>
            <p:ph type="body" sz="quarter" idx="16" hasCustomPrompt="1"/>
          </p:nvPr>
        </p:nvSpPr>
        <p:spPr>
          <a:xfrm>
            <a:off x="6557322" y="2174380"/>
            <a:ext cx="4621420" cy="435426"/>
          </a:xfrm>
        </p:spPr>
        <p:txBody>
          <a:bodyPr/>
          <a:lstStyle>
            <a:lvl1pPr marL="0" indent="0" algn="l">
              <a:buNone/>
              <a:defRPr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Objectives</a:t>
            </a:r>
          </a:p>
        </p:txBody>
      </p:sp>
      <p:pic>
        <p:nvPicPr>
          <p:cNvPr id="4" name="Graphic 7">
            <a:extLst>
              <a:ext uri="{FF2B5EF4-FFF2-40B4-BE49-F238E27FC236}">
                <a16:creationId xmlns:a16="http://schemas.microsoft.com/office/drawing/2014/main" id="{174F1F6F-45B5-A988-16CA-ECC47BAAD1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784237988"/>
      </p:ext>
    </p:extLst>
  </p:cSld>
  <p:clrMapOvr>
    <a:masterClrMapping/>
  </p:clrMapOvr>
  <p:extLst>
    <p:ext uri="{DCECCB84-F9BA-43D5-87BE-67443E8EF086}">
      <p15:sldGuideLst xmlns:p15="http://schemas.microsoft.com/office/powerpoint/2012/main">
        <p15:guide id="1" orient="horz" pos="1720">
          <p15:clr>
            <a:srgbClr val="FBAE40"/>
          </p15:clr>
        </p15:guide>
        <p15:guide id="2" pos="339">
          <p15:clr>
            <a:srgbClr val="FBAE40"/>
          </p15:clr>
        </p15:guide>
        <p15:guide id="4" pos="3837">
          <p15:clr>
            <a:srgbClr val="FBAE40"/>
          </p15:clr>
        </p15:guide>
        <p15:guide id="5" pos="7159">
          <p15:clr>
            <a:srgbClr val="FBAE40"/>
          </p15:clr>
        </p15:guide>
        <p15:guide id="6" pos="7225">
          <p15:clr>
            <a:srgbClr val="FBAE40"/>
          </p15:clr>
        </p15:guide>
        <p15:guide id="7" orient="horz" pos="4252">
          <p15:clr>
            <a:srgbClr val="FBAE40"/>
          </p15:clr>
        </p15:guide>
        <p15:guide id="8" orient="horz" pos="1372">
          <p15:clr>
            <a:srgbClr val="FBAE40"/>
          </p15:clr>
        </p15:guide>
        <p15:guide id="9" pos="635">
          <p15:clr>
            <a:srgbClr val="FBAE40"/>
          </p15:clr>
        </p15:guide>
        <p15:guide id="10" pos="3549">
          <p15:clr>
            <a:srgbClr val="FBAE40"/>
          </p15:clr>
        </p15:guide>
        <p15:guide id="11" pos="4135">
          <p15:clr>
            <a:srgbClr val="FBAE40"/>
          </p15:clr>
        </p15:guide>
        <p15:guide id="12" pos="7039">
          <p15:clr>
            <a:srgbClr val="FBAE40"/>
          </p15:clr>
        </p15:guide>
        <p15:guide id="13" orient="horz" pos="3659">
          <p15:clr>
            <a:srgbClr val="FBAE40"/>
          </p15:clr>
        </p15:guide>
        <p15:guide id="14" orient="horz" pos="43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4" y="476722"/>
            <a:ext cx="10636465"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Title and Text</a:t>
            </a:r>
          </a:p>
        </p:txBody>
      </p:sp>
      <p:sp>
        <p:nvSpPr>
          <p:cNvPr id="7" name="Slide Number Placeholder 5">
            <a:extLst>
              <a:ext uri="{FF2B5EF4-FFF2-40B4-BE49-F238E27FC236}">
                <a16:creationId xmlns:a16="http://schemas.microsoft.com/office/drawing/2014/main" id="{232C1565-79B8-074A-A1EC-EB2AEDA7B0A2}"/>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8" name="Straight Connector 7">
            <a:extLst>
              <a:ext uri="{FF2B5EF4-FFF2-40B4-BE49-F238E27FC236}">
                <a16:creationId xmlns:a16="http://schemas.microsoft.com/office/drawing/2014/main" id="{EC3CF229-07A4-0A48-B37A-224A953F232A}"/>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TextBox 13">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DD888516-32A0-21EF-C21F-F1672D58251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363202879"/>
      </p:ext>
    </p:extLst>
  </p:cSld>
  <p:clrMapOvr>
    <a:masterClrMapping/>
  </p:clrMapOvr>
  <p:extLst>
    <p:ext uri="{DCECCB84-F9BA-43D5-87BE-67443E8EF086}">
      <p15:sldGuideLst xmlns:p15="http://schemas.microsoft.com/office/powerpoint/2012/main">
        <p15:guide id="1" pos="7159">
          <p15:clr>
            <a:srgbClr val="FBAE40"/>
          </p15:clr>
        </p15:guide>
        <p15:guide id="2" orient="horz" pos="436">
          <p15:clr>
            <a:srgbClr val="FBAE40"/>
          </p15:clr>
        </p15:guide>
        <p15:guide id="3" pos="339">
          <p15:clr>
            <a:srgbClr val="FBAE40"/>
          </p15:clr>
        </p15:guide>
        <p15:guide id="5" pos="7344">
          <p15:clr>
            <a:srgbClr val="FBAE40"/>
          </p15:clr>
        </p15:guide>
        <p15:guide id="6" orient="horz" pos="1033">
          <p15:clr>
            <a:srgbClr val="FBAE40"/>
          </p15:clr>
        </p15:guide>
        <p15:guide id="7" orient="horz" pos="3778">
          <p15:clr>
            <a:srgbClr val="FBAE40"/>
          </p15:clr>
        </p15:guide>
        <p15:guide id="8" orient="horz" pos="4252">
          <p15:clr>
            <a:srgbClr val="FBAE40"/>
          </p15:clr>
        </p15:guide>
        <p15:guide id="9" pos="703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536360" y="1645670"/>
            <a:ext cx="5306656"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Title and Text – Two Columns</a:t>
            </a:r>
          </a:p>
        </p:txBody>
      </p:sp>
      <p:sp>
        <p:nvSpPr>
          <p:cNvPr id="7" name="Content Placeholder 2">
            <a:extLst>
              <a:ext uri="{FF2B5EF4-FFF2-40B4-BE49-F238E27FC236}">
                <a16:creationId xmlns:a16="http://schemas.microsoft.com/office/drawing/2014/main" id="{B0220D36-0B0B-184D-8149-9B9135D3625C}"/>
              </a:ext>
            </a:extLst>
          </p:cNvPr>
          <p:cNvSpPr>
            <a:spLocks noGrp="1"/>
          </p:cNvSpPr>
          <p:nvPr>
            <p:ph idx="13"/>
          </p:nvPr>
        </p:nvSpPr>
        <p:spPr>
          <a:xfrm>
            <a:off x="6352764" y="1645670"/>
            <a:ext cx="5306656"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baseline="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extBox 15">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64B27E15-BD6B-340E-FADF-62BB93D463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2412060886"/>
      </p:ext>
    </p:extLst>
  </p:cSld>
  <p:clrMapOvr>
    <a:masterClrMapping/>
  </p:clrMapOvr>
  <p:extLst>
    <p:ext uri="{DCECCB84-F9BA-43D5-87BE-67443E8EF086}">
      <p15:sldGuideLst xmlns:p15="http://schemas.microsoft.com/office/powerpoint/2012/main">
        <p15:guide id="1" orient="horz" pos="4252">
          <p15:clr>
            <a:srgbClr val="FBAE40"/>
          </p15:clr>
        </p15:guide>
        <p15:guide id="2" pos="339">
          <p15:clr>
            <a:srgbClr val="FBAE40"/>
          </p15:clr>
        </p15:guide>
        <p15:guide id="3" orient="horz" pos="3778">
          <p15:clr>
            <a:srgbClr val="FBAE40"/>
          </p15:clr>
        </p15:guide>
        <p15:guide id="4" orient="horz" pos="1033">
          <p15:clr>
            <a:srgbClr val="FBAE40"/>
          </p15:clr>
        </p15:guide>
        <p15:guide id="5" orient="horz" pos="432">
          <p15:clr>
            <a:srgbClr val="FBAE40"/>
          </p15:clr>
        </p15:guide>
        <p15:guide id="6" pos="7344">
          <p15:clr>
            <a:srgbClr val="FBAE40"/>
          </p15:clr>
        </p15:guide>
        <p15:guide id="7" pos="3685">
          <p15:clr>
            <a:srgbClr val="FBAE40"/>
          </p15:clr>
        </p15:guide>
        <p15:guide id="8" pos="3999">
          <p15:clr>
            <a:srgbClr val="FBAE40"/>
          </p15:clr>
        </p15:guide>
        <p15:guide id="9" pos="7159">
          <p15:clr>
            <a:srgbClr val="FBAE40"/>
          </p15:clr>
        </p15:guide>
        <p15:guide id="10" pos="703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 Three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536365" y="1645669"/>
            <a:ext cx="3285783" cy="4532881"/>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baseline="0">
                <a:latin typeface="Arial" panose="020B0604020202020204" pitchFamily="34" charset="0"/>
              </a:defRPr>
            </a:lvl1pPr>
          </a:lstStyle>
          <a:p>
            <a:r>
              <a:rPr lang="en-US" dirty="0"/>
              <a:t>Title and Text – Three Columns</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1721CA2C-7612-4048-8310-44CF888BB3FA}"/>
              </a:ext>
            </a:extLst>
          </p:cNvPr>
          <p:cNvSpPr>
            <a:spLocks noGrp="1"/>
          </p:cNvSpPr>
          <p:nvPr>
            <p:ph idx="10"/>
          </p:nvPr>
        </p:nvSpPr>
        <p:spPr>
          <a:xfrm>
            <a:off x="4453113" y="1645669"/>
            <a:ext cx="3285783" cy="4532881"/>
          </a:xfrm>
        </p:spPr>
        <p:txBody>
          <a:bodyPr/>
          <a:lstStyle>
            <a:lvl1pPr>
              <a:lnSpc>
                <a:spcPct val="100000"/>
              </a:lnSpc>
              <a:defRPr b="0" i="0" baseline="0">
                <a:latin typeface="Arial" panose="020B0604020202020204" pitchFamily="34" charset="0"/>
              </a:defRPr>
            </a:lvl1pPr>
            <a:lvl2pPr>
              <a:lnSpc>
                <a:spcPct val="100000"/>
              </a:lnSpc>
              <a:defRPr b="0" i="0" baseline="0">
                <a:latin typeface="Arial" panose="020B0604020202020204" pitchFamily="34" charset="0"/>
              </a:defRPr>
            </a:lvl2pPr>
            <a:lvl3pPr>
              <a:lnSpc>
                <a:spcPct val="100000"/>
              </a:lnSpc>
              <a:defRPr b="0" i="0" baseline="0">
                <a:latin typeface="Arial" panose="020B0604020202020204" pitchFamily="34" charset="0"/>
              </a:defRPr>
            </a:lvl3pPr>
            <a:lvl4pPr>
              <a:lnSpc>
                <a:spcPct val="100000"/>
              </a:lnSpc>
              <a:defRPr b="0" i="0" baseline="0">
                <a:latin typeface="Arial" panose="020B0604020202020204" pitchFamily="34" charset="0"/>
              </a:defRPr>
            </a:lvl4pPr>
            <a:lvl5pPr>
              <a:lnSpc>
                <a:spcPct val="100000"/>
              </a:lnSpc>
              <a:defRPr b="0"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BD818386-66BA-5445-8FE3-6B46BB48E16E}"/>
              </a:ext>
            </a:extLst>
          </p:cNvPr>
          <p:cNvSpPr>
            <a:spLocks noGrp="1"/>
          </p:cNvSpPr>
          <p:nvPr>
            <p:ph idx="11"/>
          </p:nvPr>
        </p:nvSpPr>
        <p:spPr>
          <a:xfrm>
            <a:off x="8369861" y="1645669"/>
            <a:ext cx="3285783" cy="4532881"/>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extBox 17">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06EDDFE3-4BA4-6BC6-BD2B-3CA9DDD8CD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4135204052"/>
      </p:ext>
    </p:extLst>
  </p:cSld>
  <p:clrMapOvr>
    <a:masterClrMapping/>
  </p:clrMapOvr>
  <p:extLst>
    <p:ext uri="{DCECCB84-F9BA-43D5-87BE-67443E8EF086}">
      <p15:sldGuideLst xmlns:p15="http://schemas.microsoft.com/office/powerpoint/2012/main">
        <p15:guide id="1" pos="339">
          <p15:clr>
            <a:srgbClr val="FBAE40"/>
          </p15:clr>
        </p15:guide>
        <p15:guide id="2" orient="horz" pos="4020">
          <p15:clr>
            <a:srgbClr val="FBAE40"/>
          </p15:clr>
        </p15:guide>
        <p15:guide id="3" orient="horz" pos="1033">
          <p15:clr>
            <a:srgbClr val="FBAE40"/>
          </p15:clr>
        </p15:guide>
        <p15:guide id="4" orient="horz" pos="432">
          <p15:clr>
            <a:srgbClr val="FBAE40"/>
          </p15:clr>
        </p15:guide>
        <p15:guide id="5" pos="7344">
          <p15:clr>
            <a:srgbClr val="FBAE40"/>
          </p15:clr>
        </p15:guide>
        <p15:guide id="6" pos="7159">
          <p15:clr>
            <a:srgbClr val="FBAE40"/>
          </p15:clr>
        </p15:guide>
        <p15:guide id="7" pos="2407">
          <p15:clr>
            <a:srgbClr val="FBAE40"/>
          </p15:clr>
        </p15:guide>
        <p15:guide id="8" pos="2804">
          <p15:clr>
            <a:srgbClr val="FBAE40"/>
          </p15:clr>
        </p15:guide>
        <p15:guide id="9" pos="4879">
          <p15:clr>
            <a:srgbClr val="FBAE40"/>
          </p15:clr>
        </p15:guide>
        <p15:guide id="10" pos="5269">
          <p15:clr>
            <a:srgbClr val="FBAE40"/>
          </p15:clr>
        </p15:guide>
        <p15:guide id="11" orient="horz" pos="4252">
          <p15:clr>
            <a:srgbClr val="FBAE40"/>
          </p15:clr>
        </p15:guide>
        <p15:guide id="12" pos="70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 Four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536363" y="1645670"/>
            <a:ext cx="2483999" cy="4532880"/>
          </a:xfrm>
        </p:spPr>
        <p:txBody>
          <a:bodyPr/>
          <a:lstStyle>
            <a:lvl1pPr marL="0" indent="0">
              <a:lnSpc>
                <a:spcPct val="100000"/>
              </a:lnSpc>
              <a:buFont typeface="Arial" panose="020B0604020202020204" pitchFamily="34" charset="0"/>
              <a:buNone/>
              <a:defRPr b="0" i="0">
                <a:latin typeface="Arial" panose="020B0604020202020204" pitchFamily="34" charset="0"/>
              </a:defRPr>
            </a:lvl1pPr>
            <a:lvl2pPr marL="457178" indent="0">
              <a:lnSpc>
                <a:spcPct val="100000"/>
              </a:lnSpc>
              <a:buFont typeface="Arial" panose="020B0604020202020204" pitchFamily="34" charset="0"/>
              <a:buNone/>
              <a:defRPr b="0" i="0">
                <a:latin typeface="Arial" panose="020B0604020202020204" pitchFamily="34" charset="0"/>
              </a:defRPr>
            </a:lvl2pPr>
            <a:lvl3pPr marL="914354" indent="0">
              <a:lnSpc>
                <a:spcPct val="100000"/>
              </a:lnSpc>
              <a:buFont typeface="Arial" panose="020B0604020202020204" pitchFamily="34" charset="0"/>
              <a:buNone/>
              <a:defRPr b="0" i="0">
                <a:latin typeface="Arial" panose="020B0604020202020204" pitchFamily="34" charset="0"/>
              </a:defRPr>
            </a:lvl3pPr>
            <a:lvl4pPr marL="1371532" indent="0">
              <a:lnSpc>
                <a:spcPct val="100000"/>
              </a:lnSpc>
              <a:buFont typeface="Arial" panose="020B0604020202020204" pitchFamily="34" charset="0"/>
              <a:buNone/>
              <a:defRPr b="0" i="0">
                <a:latin typeface="Arial" panose="020B0604020202020204" pitchFamily="34" charset="0"/>
              </a:defRPr>
            </a:lvl4pPr>
            <a:lvl5pPr marL="1828709" indent="0">
              <a:lnSpc>
                <a:spcPct val="100000"/>
              </a:lnSpc>
              <a:buFont typeface="Arial" panose="020B0604020202020204" pitchFamily="34" charset="0"/>
              <a:buNone/>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Title and Text – Four Columns</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1721CA2C-7612-4048-8310-44CF888BB3FA}"/>
              </a:ext>
            </a:extLst>
          </p:cNvPr>
          <p:cNvSpPr>
            <a:spLocks noGrp="1"/>
          </p:cNvSpPr>
          <p:nvPr>
            <p:ph idx="10"/>
          </p:nvPr>
        </p:nvSpPr>
        <p:spPr>
          <a:xfrm>
            <a:off x="3414791" y="1645670"/>
            <a:ext cx="2483999" cy="4532880"/>
          </a:xfrm>
        </p:spPr>
        <p:txBody>
          <a:bodyPr/>
          <a:lstStyle>
            <a:lvl1pPr marL="0" indent="0">
              <a:lnSpc>
                <a:spcPct val="100000"/>
              </a:lnSpc>
              <a:buFont typeface="Arial" panose="020B0604020202020204" pitchFamily="34" charset="0"/>
              <a:buNone/>
              <a:defRPr>
                <a:latin typeface="+mn-lt"/>
              </a:defRPr>
            </a:lvl1pPr>
            <a:lvl2pPr marL="457178" indent="0">
              <a:lnSpc>
                <a:spcPct val="100000"/>
              </a:lnSpc>
              <a:buFont typeface="Arial" panose="020B0604020202020204" pitchFamily="34" charset="0"/>
              <a:buNone/>
              <a:defRPr>
                <a:latin typeface="+mn-lt"/>
              </a:defRPr>
            </a:lvl2pPr>
            <a:lvl3pPr marL="914354" indent="0">
              <a:lnSpc>
                <a:spcPct val="100000"/>
              </a:lnSpc>
              <a:buFont typeface="Arial" panose="020B0604020202020204" pitchFamily="34" charset="0"/>
              <a:buNone/>
              <a:defRPr>
                <a:latin typeface="+mn-lt"/>
              </a:defRPr>
            </a:lvl3pPr>
            <a:lvl4pPr marL="1371532" indent="0">
              <a:lnSpc>
                <a:spcPct val="100000"/>
              </a:lnSpc>
              <a:buFont typeface="Arial" panose="020B0604020202020204" pitchFamily="34" charset="0"/>
              <a:buNone/>
              <a:defRPr>
                <a:latin typeface="+mn-lt"/>
              </a:defRPr>
            </a:lvl4pPr>
            <a:lvl5pPr marL="1828709" indent="0">
              <a:lnSpc>
                <a:spcPct val="100000"/>
              </a:lnSpc>
              <a:buFont typeface="Arial" panose="020B0604020202020204" pitchFamily="34" charse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BD818386-66BA-5445-8FE3-6B46BB48E16E}"/>
              </a:ext>
            </a:extLst>
          </p:cNvPr>
          <p:cNvSpPr>
            <a:spLocks noGrp="1"/>
          </p:cNvSpPr>
          <p:nvPr>
            <p:ph idx="11"/>
          </p:nvPr>
        </p:nvSpPr>
        <p:spPr>
          <a:xfrm>
            <a:off x="6293218" y="1645670"/>
            <a:ext cx="2483999" cy="4532880"/>
          </a:xfrm>
        </p:spPr>
        <p:txBody>
          <a:bodyPr/>
          <a:lstStyle>
            <a:lvl1pPr marL="0" indent="0">
              <a:lnSpc>
                <a:spcPct val="100000"/>
              </a:lnSpc>
              <a:buFont typeface="Arial" panose="020B0604020202020204" pitchFamily="34" charset="0"/>
              <a:buNone/>
              <a:defRPr>
                <a:latin typeface="+mn-lt"/>
              </a:defRPr>
            </a:lvl1pPr>
            <a:lvl2pPr marL="457178" indent="0">
              <a:lnSpc>
                <a:spcPct val="100000"/>
              </a:lnSpc>
              <a:buFont typeface="Arial" panose="020B0604020202020204" pitchFamily="34" charset="0"/>
              <a:buNone/>
              <a:defRPr>
                <a:latin typeface="+mn-lt"/>
              </a:defRPr>
            </a:lvl2pPr>
            <a:lvl3pPr marL="914354" indent="0">
              <a:lnSpc>
                <a:spcPct val="100000"/>
              </a:lnSpc>
              <a:buFont typeface="Arial" panose="020B0604020202020204" pitchFamily="34" charset="0"/>
              <a:buNone/>
              <a:defRPr>
                <a:latin typeface="+mn-lt"/>
              </a:defRPr>
            </a:lvl3pPr>
            <a:lvl4pPr marL="1371532" indent="0">
              <a:lnSpc>
                <a:spcPct val="100000"/>
              </a:lnSpc>
              <a:buFont typeface="Arial" panose="020B0604020202020204" pitchFamily="34" charset="0"/>
              <a:buNone/>
              <a:defRPr>
                <a:latin typeface="+mn-lt"/>
              </a:defRPr>
            </a:lvl4pPr>
            <a:lvl5pPr marL="1828709" indent="0">
              <a:lnSpc>
                <a:spcPct val="100000"/>
              </a:lnSpc>
              <a:buFont typeface="Arial" panose="020B0604020202020204" pitchFamily="34" charse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7071A652-E99D-A440-AF7D-B3DF482D3EA2}"/>
              </a:ext>
            </a:extLst>
          </p:cNvPr>
          <p:cNvSpPr>
            <a:spLocks noGrp="1"/>
          </p:cNvSpPr>
          <p:nvPr>
            <p:ph idx="12"/>
          </p:nvPr>
        </p:nvSpPr>
        <p:spPr>
          <a:xfrm>
            <a:off x="9171645" y="1645670"/>
            <a:ext cx="2483999" cy="4532880"/>
          </a:xfrm>
        </p:spPr>
        <p:txBody>
          <a:bodyPr/>
          <a:lstStyle>
            <a:lvl1pPr marL="0" indent="0">
              <a:lnSpc>
                <a:spcPct val="100000"/>
              </a:lnSpc>
              <a:buFont typeface="Arial" panose="020B0604020202020204" pitchFamily="34" charset="0"/>
              <a:buNone/>
              <a:defRPr>
                <a:latin typeface="+mn-lt"/>
              </a:defRPr>
            </a:lvl1pPr>
            <a:lvl2pPr marL="457178" indent="0">
              <a:lnSpc>
                <a:spcPct val="100000"/>
              </a:lnSpc>
              <a:buFont typeface="Arial" panose="020B0604020202020204" pitchFamily="34" charset="0"/>
              <a:buNone/>
              <a:defRPr>
                <a:latin typeface="+mn-lt"/>
              </a:defRPr>
            </a:lvl2pPr>
            <a:lvl3pPr marL="914354" indent="0">
              <a:lnSpc>
                <a:spcPct val="100000"/>
              </a:lnSpc>
              <a:buFont typeface="Arial" panose="020B0604020202020204" pitchFamily="34" charset="0"/>
              <a:buNone/>
              <a:defRPr>
                <a:latin typeface="+mn-lt"/>
              </a:defRPr>
            </a:lvl3pPr>
            <a:lvl4pPr marL="1371532" indent="0">
              <a:lnSpc>
                <a:spcPct val="100000"/>
              </a:lnSpc>
              <a:buFont typeface="Arial" panose="020B0604020202020204" pitchFamily="34" charset="0"/>
              <a:buNone/>
              <a:defRPr>
                <a:latin typeface="+mn-lt"/>
              </a:defRPr>
            </a:lvl4pPr>
            <a:lvl5pPr marL="1828709" indent="0">
              <a:lnSpc>
                <a:spcPct val="100000"/>
              </a:lnSpc>
              <a:buFont typeface="Arial" panose="020B0604020202020204" pitchFamily="34" charse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TextBox 18">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45DAB4EE-7A81-12EF-A2FB-CCB136B938F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399296763"/>
      </p:ext>
    </p:extLst>
  </p:cSld>
  <p:clrMapOvr>
    <a:masterClrMapping/>
  </p:clrMapOvr>
  <p:extLst>
    <p:ext uri="{DCECCB84-F9BA-43D5-87BE-67443E8EF086}">
      <p15:sldGuideLst xmlns:p15="http://schemas.microsoft.com/office/powerpoint/2012/main">
        <p15:guide id="2" pos="3719">
          <p15:clr>
            <a:srgbClr val="FBAE40"/>
          </p15:clr>
        </p15:guide>
        <p15:guide id="3" orient="horz" pos="4252">
          <p15:clr>
            <a:srgbClr val="FBAE40"/>
          </p15:clr>
        </p15:guide>
        <p15:guide id="4" orient="horz" pos="4020">
          <p15:clr>
            <a:srgbClr val="FBAE40"/>
          </p15:clr>
        </p15:guide>
        <p15:guide id="5" orient="horz" pos="1033">
          <p15:clr>
            <a:srgbClr val="FBAE40"/>
          </p15:clr>
        </p15:guide>
        <p15:guide id="6" orient="horz" pos="432">
          <p15:clr>
            <a:srgbClr val="FBAE40"/>
          </p15:clr>
        </p15:guide>
        <p15:guide id="7" pos="339">
          <p15:clr>
            <a:srgbClr val="FBAE40"/>
          </p15:clr>
        </p15:guide>
        <p15:guide id="8" pos="1907">
          <p15:clr>
            <a:srgbClr val="FBAE40"/>
          </p15:clr>
        </p15:guide>
        <p15:guide id="9" pos="2152">
          <p15:clr>
            <a:srgbClr val="FBAE40"/>
          </p15:clr>
        </p15:guide>
        <p15:guide id="10" pos="3964">
          <p15:clr>
            <a:srgbClr val="FBAE40"/>
          </p15:clr>
        </p15:guide>
        <p15:guide id="11" pos="5531">
          <p15:clr>
            <a:srgbClr val="FBAE40"/>
          </p15:clr>
        </p15:guide>
        <p15:guide id="12" pos="5777">
          <p15:clr>
            <a:srgbClr val="FBAE40"/>
          </p15:clr>
        </p15:guide>
        <p15:guide id="13" pos="7159">
          <p15:clr>
            <a:srgbClr val="FBAE40"/>
          </p15:clr>
        </p15:guide>
        <p15:guide id="14" pos="7344">
          <p15:clr>
            <a:srgbClr val="FBAE40"/>
          </p15:clr>
        </p15:guide>
        <p15:guide id="15" pos="703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Custom Pictur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536361" y="1645669"/>
            <a:ext cx="4979776" cy="4532881"/>
          </a:xfrm>
        </p:spPr>
        <p:txBody>
          <a:bodyPr/>
          <a:lstStyle>
            <a:lvl1pPr marL="342900" indent="-342900">
              <a:lnSpc>
                <a:spcPct val="100000"/>
              </a:lnSpc>
              <a:buFont typeface="Arial" panose="020B0604020202020204" pitchFamily="34" charset="0"/>
              <a:buChar char="•"/>
              <a:defRPr b="0" i="0">
                <a:latin typeface="Arial" panose="020B0604020202020204" pitchFamily="34" charset="0"/>
              </a:defRPr>
            </a:lvl1pPr>
            <a:lvl2pPr marL="800078" indent="-342900">
              <a:lnSpc>
                <a:spcPct val="100000"/>
              </a:lnSpc>
              <a:buFont typeface="Arial" panose="020B0604020202020204" pitchFamily="34" charset="0"/>
              <a:buChar char="•"/>
              <a:defRPr b="0" i="0">
                <a:latin typeface="Arial" panose="020B0604020202020204" pitchFamily="34" charset="0"/>
              </a:defRPr>
            </a:lvl2pPr>
            <a:lvl3pPr marL="1200104" indent="-285750">
              <a:lnSpc>
                <a:spcPct val="100000"/>
              </a:lnSpc>
              <a:buFont typeface="Arial" panose="020B0604020202020204" pitchFamily="34" charset="0"/>
              <a:buChar char="•"/>
              <a:defRPr b="0" i="0">
                <a:latin typeface="Arial" panose="020B0604020202020204" pitchFamily="34" charset="0"/>
              </a:defRPr>
            </a:lvl3pPr>
            <a:lvl4pPr marL="1657282" indent="-285750">
              <a:lnSpc>
                <a:spcPct val="100000"/>
              </a:lnSpc>
              <a:buFont typeface="Arial" panose="020B0604020202020204" pitchFamily="34" charset="0"/>
              <a:buChar char="•"/>
              <a:defRPr b="0" i="0">
                <a:latin typeface="Arial" panose="020B0604020202020204" pitchFamily="34" charset="0"/>
              </a:defRPr>
            </a:lvl4pPr>
            <a:lvl5pPr marL="2114459" indent="-285750">
              <a:lnSpc>
                <a:spcPct val="100000"/>
              </a:lnSpc>
              <a:buFont typeface="Arial" panose="020B0604020202020204" pitchFamily="34" charset="0"/>
              <a:buChar char="•"/>
              <a:defRPr b="0" i="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Rectangle 1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Proxima Nova Rg" panose="02000506030000020004" pitchFamily="2" charset="0"/>
              </a:defRPr>
            </a:lvl1pPr>
          </a:lstStyle>
          <a:p>
            <a:fld id="{54797FC3-DC33-DA47-95F6-F7EB925D69E8}" type="slidenum">
              <a:rPr lang="en-US" smtClean="0">
                <a:latin typeface="Arial" panose="020B0604020202020204" pitchFamily="34" charset="0"/>
              </a:rPr>
              <a:pPr/>
              <a:t>‹#›</a:t>
            </a:fld>
            <a:endParaRPr lang="en-US" dirty="0">
              <a:latin typeface="Arial" panose="020B0604020202020204" pitchFamily="34" charset="0"/>
            </a:endParaRPr>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Graphic 7">
            <a:extLst>
              <a:ext uri="{FF2B5EF4-FFF2-40B4-BE49-F238E27FC236}">
                <a16:creationId xmlns:a16="http://schemas.microsoft.com/office/drawing/2014/main" id="{BA861353-C61A-9EF9-7953-851EAA66E8E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4" name="Title 3">
            <a:extLst>
              <a:ext uri="{FF2B5EF4-FFF2-40B4-BE49-F238E27FC236}">
                <a16:creationId xmlns:a16="http://schemas.microsoft.com/office/drawing/2014/main" id="{9B408DD3-5A2B-A2A7-5BF1-E1E18CEC114C}"/>
              </a:ext>
            </a:extLst>
          </p:cNvPr>
          <p:cNvSpPr>
            <a:spLocks noGrp="1"/>
          </p:cNvSpPr>
          <p:nvPr>
            <p:ph type="title"/>
          </p:nvPr>
        </p:nvSpPr>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644243436"/>
      </p:ext>
    </p:extLst>
  </p:cSld>
  <p:clrMapOvr>
    <a:masterClrMapping/>
  </p:clrMapOvr>
  <p:extLst>
    <p:ext uri="{DCECCB84-F9BA-43D5-87BE-67443E8EF086}">
      <p15:sldGuideLst xmlns:p15="http://schemas.microsoft.com/office/powerpoint/2012/main">
        <p15:guide id="1" pos="3840">
          <p15:clr>
            <a:srgbClr val="FBAE40"/>
          </p15:clr>
        </p15:guide>
        <p15:guide id="2" orient="horz" pos="432">
          <p15:clr>
            <a:srgbClr val="FBAE40"/>
          </p15:clr>
        </p15:guide>
        <p15:guide id="3" orient="horz" pos="1033">
          <p15:clr>
            <a:srgbClr val="FBAE40"/>
          </p15:clr>
        </p15:guide>
        <p15:guide id="4" orient="horz" pos="4020">
          <p15:clr>
            <a:srgbClr val="FBAE40"/>
          </p15:clr>
        </p15:guide>
        <p15:guide id="5" pos="339">
          <p15:clr>
            <a:srgbClr val="FBAE40"/>
          </p15:clr>
        </p15:guide>
        <p15:guide id="6" pos="3473">
          <p15:clr>
            <a:srgbClr val="FBAE40"/>
          </p15:clr>
        </p15:guide>
        <p15:guide id="7" pos="7159">
          <p15:clr>
            <a:srgbClr val="FBAE40"/>
          </p15:clr>
        </p15:guide>
        <p15:guide id="8" orient="horz" pos="425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Picture R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536361" y="1645669"/>
            <a:ext cx="4979776" cy="4532881"/>
          </a:xfrm>
        </p:spPr>
        <p:txBody>
          <a:bodyPr/>
          <a:lstStyle>
            <a:lvl1pPr marL="342900" indent="-342900">
              <a:lnSpc>
                <a:spcPct val="100000"/>
              </a:lnSpc>
              <a:buFont typeface="Arial" panose="020B0604020202020204" pitchFamily="34" charset="0"/>
              <a:buChar char="•"/>
              <a:defRPr b="0" i="0">
                <a:latin typeface="Arial" panose="020B0604020202020204" pitchFamily="34" charset="0"/>
              </a:defRPr>
            </a:lvl1pPr>
            <a:lvl2pPr marL="800078" indent="-342900">
              <a:lnSpc>
                <a:spcPct val="100000"/>
              </a:lnSpc>
              <a:buFont typeface="Arial" panose="020B0604020202020204" pitchFamily="34" charset="0"/>
              <a:buChar char="•"/>
              <a:defRPr b="0" i="0">
                <a:latin typeface="Arial" panose="020B0604020202020204" pitchFamily="34" charset="0"/>
              </a:defRPr>
            </a:lvl2pPr>
            <a:lvl3pPr marL="1200104" indent="-285750">
              <a:lnSpc>
                <a:spcPct val="100000"/>
              </a:lnSpc>
              <a:buFont typeface="Arial" panose="020B0604020202020204" pitchFamily="34" charset="0"/>
              <a:buChar char="•"/>
              <a:defRPr b="0" i="0">
                <a:latin typeface="Arial" panose="020B0604020202020204" pitchFamily="34" charset="0"/>
              </a:defRPr>
            </a:lvl3pPr>
            <a:lvl4pPr marL="1657282" indent="-285750">
              <a:lnSpc>
                <a:spcPct val="100000"/>
              </a:lnSpc>
              <a:buFont typeface="Arial" panose="020B0604020202020204" pitchFamily="34" charset="0"/>
              <a:buChar char="•"/>
              <a:defRPr b="0" i="0">
                <a:latin typeface="Arial" panose="020B0604020202020204" pitchFamily="34" charset="0"/>
              </a:defRPr>
            </a:lvl4pPr>
            <a:lvl5pPr marL="2114459" indent="-285750">
              <a:lnSpc>
                <a:spcPct val="100000"/>
              </a:lnSpc>
              <a:buFont typeface="Arial" panose="020B0604020202020204" pitchFamily="34" charset="0"/>
              <a:buChar char="•"/>
              <a:defRPr b="0" i="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3">
            <a:extLst>
              <a:ext uri="{FF2B5EF4-FFF2-40B4-BE49-F238E27FC236}">
                <a16:creationId xmlns:a16="http://schemas.microsoft.com/office/drawing/2014/main" id="{10E64717-DA8A-9C47-B2BD-397159535367}"/>
              </a:ext>
            </a:extLst>
          </p:cNvPr>
          <p:cNvSpPr>
            <a:spLocks noGrp="1"/>
          </p:cNvSpPr>
          <p:nvPr>
            <p:ph type="pic" sz="quarter" idx="14"/>
          </p:nvPr>
        </p:nvSpPr>
        <p:spPr>
          <a:xfrm>
            <a:off x="5943936" y="1645669"/>
            <a:ext cx="5830976" cy="4532881"/>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6" name="Rectangle 1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Proxima Nova Rg" panose="02000506030000020004" pitchFamily="2" charset="0"/>
              </a:defRPr>
            </a:lvl1pPr>
          </a:lstStyle>
          <a:p>
            <a:fld id="{54797FC3-DC33-DA47-95F6-F7EB925D69E8}" type="slidenum">
              <a:rPr lang="en-US" smtClean="0">
                <a:latin typeface="Arial" panose="020B0604020202020204" pitchFamily="34" charset="0"/>
              </a:rPr>
              <a:pPr/>
              <a:t>‹#›</a:t>
            </a:fld>
            <a:endParaRPr lang="en-US" dirty="0">
              <a:latin typeface="Arial" panose="020B0604020202020204" pitchFamily="34" charset="0"/>
            </a:endParaRPr>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Graphic 7">
            <a:extLst>
              <a:ext uri="{FF2B5EF4-FFF2-40B4-BE49-F238E27FC236}">
                <a16:creationId xmlns:a16="http://schemas.microsoft.com/office/drawing/2014/main" id="{BA861353-C61A-9EF9-7953-851EAA66E8E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4" name="Title 3">
            <a:extLst>
              <a:ext uri="{FF2B5EF4-FFF2-40B4-BE49-F238E27FC236}">
                <a16:creationId xmlns:a16="http://schemas.microsoft.com/office/drawing/2014/main" id="{9B408DD3-5A2B-A2A7-5BF1-E1E18CEC114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13" name="TextBox 12">
            <a:extLst>
              <a:ext uri="{FF2B5EF4-FFF2-40B4-BE49-F238E27FC236}">
                <a16:creationId xmlns:a16="http://schemas.microsoft.com/office/drawing/2014/main" id="{91B5F36C-ABDB-535B-8FA1-EF74C24AF318}"/>
              </a:ext>
            </a:extLst>
          </p:cNvPr>
          <p:cNvSpPr txBox="1"/>
          <p:nvPr userDrawn="1"/>
        </p:nvSpPr>
        <p:spPr>
          <a:xfrm>
            <a:off x="12555415" y="-21265"/>
            <a:ext cx="3615027" cy="5632311"/>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sz="1500" b="1" i="0" dirty="0">
              <a:solidFill>
                <a:schemeClr val="bg1">
                  <a:lumMod val="65000"/>
                </a:schemeClr>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1" i="0" dirty="0">
                <a:solidFill>
                  <a:schemeClr val="bg1">
                    <a:lumMod val="65000"/>
                  </a:schemeClr>
                </a:solidFill>
                <a:latin typeface="Arial" panose="020B0604020202020204" pitchFamily="34" charset="0"/>
              </a:rPr>
              <a:t>TO INSERT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”Insert”</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br>
              <a:rPr lang="pl-PL" sz="1500" b="1"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pl-PL" sz="1500" b="1"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ADD IMAGE TO IMAGE BOX:</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the image icon in the empty image box on the slide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br>
              <a:rPr lang="en-US" sz="1500" b="0" i="0" dirty="0">
                <a:solidFill>
                  <a:schemeClr val="bg1">
                    <a:lumMod val="50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br>
              <a:rPr lang="en-US" sz="1500" b="0" i="0" dirty="0">
                <a:solidFill>
                  <a:schemeClr val="bg1">
                    <a:lumMod val="50000"/>
                  </a:schemeClr>
                </a:solidFill>
                <a:latin typeface="Arial" panose="020B0604020202020204" pitchFamily="34" charset="0"/>
              </a:rPr>
            </a:br>
            <a:endParaRPr lang="bg-BG" sz="1500" b="1"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3824777281"/>
      </p:ext>
    </p:extLst>
  </p:cSld>
  <p:clrMapOvr>
    <a:masterClrMapping/>
  </p:clrMapOvr>
  <p:extLst>
    <p:ext uri="{DCECCB84-F9BA-43D5-87BE-67443E8EF086}">
      <p15:sldGuideLst xmlns:p15="http://schemas.microsoft.com/office/powerpoint/2012/main">
        <p15:guide id="1" pos="3840">
          <p15:clr>
            <a:srgbClr val="FBAE40"/>
          </p15:clr>
        </p15:guide>
        <p15:guide id="2" orient="horz" pos="432">
          <p15:clr>
            <a:srgbClr val="FBAE40"/>
          </p15:clr>
        </p15:guide>
        <p15:guide id="3" orient="horz" pos="1033">
          <p15:clr>
            <a:srgbClr val="FBAE40"/>
          </p15:clr>
        </p15:guide>
        <p15:guide id="4" orient="horz" pos="4020">
          <p15:clr>
            <a:srgbClr val="FBAE40"/>
          </p15:clr>
        </p15:guide>
        <p15:guide id="5" pos="339">
          <p15:clr>
            <a:srgbClr val="FBAE40"/>
          </p15:clr>
        </p15:guide>
        <p15:guide id="6" pos="3473">
          <p15:clr>
            <a:srgbClr val="FBAE40"/>
          </p15:clr>
        </p15:guide>
        <p15:guide id="7" pos="7159">
          <p15:clr>
            <a:srgbClr val="FBAE40"/>
          </p15:clr>
        </p15:guide>
        <p15:guide id="8" orient="horz" pos="42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Picture Left">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10E64717-DA8A-9C47-B2BD-397159535367}"/>
              </a:ext>
            </a:extLst>
          </p:cNvPr>
          <p:cNvSpPr>
            <a:spLocks noGrp="1"/>
          </p:cNvSpPr>
          <p:nvPr>
            <p:ph type="pic" sz="quarter" idx="14"/>
          </p:nvPr>
        </p:nvSpPr>
        <p:spPr>
          <a:xfrm>
            <a:off x="0" y="6"/>
            <a:ext cx="6096000" cy="6392979"/>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 name="Content Placeholder 2">
            <a:extLst>
              <a:ext uri="{FF2B5EF4-FFF2-40B4-BE49-F238E27FC236}">
                <a16:creationId xmlns:a16="http://schemas.microsoft.com/office/drawing/2014/main" id="{4CBCAFCE-8EC7-084D-BB9A-53CC57977D66}"/>
              </a:ext>
            </a:extLst>
          </p:cNvPr>
          <p:cNvSpPr>
            <a:spLocks noGrp="1"/>
          </p:cNvSpPr>
          <p:nvPr>
            <p:ph idx="1"/>
          </p:nvPr>
        </p:nvSpPr>
        <p:spPr>
          <a:xfrm>
            <a:off x="6568041" y="1645669"/>
            <a:ext cx="4979776" cy="4532881"/>
          </a:xfrm>
        </p:spPr>
        <p:txBody>
          <a:bodyPr/>
          <a:lstStyle>
            <a:lvl1pPr marL="342900" indent="-342900">
              <a:lnSpc>
                <a:spcPct val="100000"/>
              </a:lnSpc>
              <a:buFont typeface="Arial" panose="020B0604020202020204" pitchFamily="34" charset="0"/>
              <a:buChar char="•"/>
              <a:defRPr b="0" i="0">
                <a:latin typeface="Arial" panose="020B0604020202020204" pitchFamily="34" charset="0"/>
              </a:defRPr>
            </a:lvl1pPr>
            <a:lvl2pPr marL="800078" indent="-342900">
              <a:lnSpc>
                <a:spcPct val="100000"/>
              </a:lnSpc>
              <a:buFont typeface="Arial" panose="020B0604020202020204" pitchFamily="34" charset="0"/>
              <a:buChar char="•"/>
              <a:defRPr b="0" i="0">
                <a:latin typeface="Arial" panose="020B0604020202020204" pitchFamily="34" charset="0"/>
              </a:defRPr>
            </a:lvl2pPr>
            <a:lvl3pPr marL="1200104" indent="-285750">
              <a:lnSpc>
                <a:spcPct val="100000"/>
              </a:lnSpc>
              <a:buFont typeface="Arial" panose="020B0604020202020204" pitchFamily="34" charset="0"/>
              <a:buChar char="•"/>
              <a:defRPr b="0" i="0">
                <a:latin typeface="Arial" panose="020B0604020202020204" pitchFamily="34" charset="0"/>
              </a:defRPr>
            </a:lvl3pPr>
            <a:lvl4pPr marL="1657282" indent="-285750">
              <a:lnSpc>
                <a:spcPct val="100000"/>
              </a:lnSpc>
              <a:buFont typeface="Arial" panose="020B0604020202020204" pitchFamily="34" charset="0"/>
              <a:buChar char="•"/>
              <a:defRPr b="0" i="0">
                <a:latin typeface="Arial" panose="020B0604020202020204" pitchFamily="34" charset="0"/>
              </a:defRPr>
            </a:lvl4pPr>
            <a:lvl5pPr marL="2114459" indent="-285750">
              <a:lnSpc>
                <a:spcPct val="100000"/>
              </a:lnSpc>
              <a:buFont typeface="Arial" panose="020B0604020202020204" pitchFamily="34" charset="0"/>
              <a:buChar char="•"/>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6568041" y="476722"/>
            <a:ext cx="461070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Text with Picture Left</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alpha val="99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2B7FC806-5523-7757-DD14-3F0EBDE923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4" name="TextBox 3">
            <a:extLst>
              <a:ext uri="{FF2B5EF4-FFF2-40B4-BE49-F238E27FC236}">
                <a16:creationId xmlns:a16="http://schemas.microsoft.com/office/drawing/2014/main" id="{11464A58-AE88-3C34-3334-C1D015C1E7B9}"/>
              </a:ext>
            </a:extLst>
          </p:cNvPr>
          <p:cNvSpPr txBox="1"/>
          <p:nvPr userDrawn="1"/>
        </p:nvSpPr>
        <p:spPr>
          <a:xfrm>
            <a:off x="12555415" y="-21265"/>
            <a:ext cx="3615027" cy="5632311"/>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sz="1500" b="1" i="0" dirty="0">
              <a:solidFill>
                <a:schemeClr val="bg1">
                  <a:lumMod val="65000"/>
                </a:schemeClr>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1" i="0" dirty="0">
                <a:solidFill>
                  <a:schemeClr val="bg1">
                    <a:lumMod val="65000"/>
                  </a:schemeClr>
                </a:solidFill>
                <a:latin typeface="Arial" panose="020B0604020202020204" pitchFamily="34" charset="0"/>
              </a:rPr>
              <a:t>TO INSERT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”Insert”</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br>
              <a:rPr lang="pl-PL" sz="1500" b="1"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pl-PL" sz="1500" b="1"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ADD IMAGE TO IMAGE BOX:</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the image icon in the empty image box on the slide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br>
              <a:rPr lang="en-US" sz="1500" b="0" i="0" dirty="0">
                <a:solidFill>
                  <a:schemeClr val="bg1">
                    <a:lumMod val="50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br>
              <a:rPr lang="en-US" sz="1500" b="0" i="0" dirty="0">
                <a:solidFill>
                  <a:schemeClr val="bg1">
                    <a:lumMod val="50000"/>
                  </a:schemeClr>
                </a:solidFill>
                <a:latin typeface="Arial" panose="020B0604020202020204" pitchFamily="34" charset="0"/>
              </a:rPr>
            </a:br>
            <a:endParaRPr lang="bg-BG" sz="1500" b="1"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814953772"/>
      </p:ext>
    </p:extLst>
  </p:cSld>
  <p:clrMapOvr>
    <a:masterClrMapping/>
  </p:clrMapOvr>
  <p:extLst>
    <p:ext uri="{DCECCB84-F9BA-43D5-87BE-67443E8EF086}">
      <p15:sldGuideLst xmlns:p15="http://schemas.microsoft.com/office/powerpoint/2012/main">
        <p15:guide id="1" orient="horz" pos="432">
          <p15:clr>
            <a:srgbClr val="FBAE40"/>
          </p15:clr>
        </p15:guide>
        <p15:guide id="2" pos="3840">
          <p15:clr>
            <a:srgbClr val="FBAE40"/>
          </p15:clr>
        </p15:guide>
        <p15:guide id="3" orient="horz" pos="1033">
          <p15:clr>
            <a:srgbClr val="FBAE40"/>
          </p15:clr>
        </p15:guide>
        <p15:guide id="4" pos="7159">
          <p15:clr>
            <a:srgbClr val="FBAE40"/>
          </p15:clr>
        </p15:guide>
        <p15:guide id="5" pos="7276">
          <p15:clr>
            <a:srgbClr val="FBAE40"/>
          </p15:clr>
        </p15:guide>
        <p15:guide id="6" pos="4135">
          <p15:clr>
            <a:srgbClr val="FBAE40"/>
          </p15:clr>
        </p15:guide>
        <p15:guide id="7" orient="horz" pos="4024">
          <p15:clr>
            <a:srgbClr val="FBAE40"/>
          </p15:clr>
        </p15:guide>
        <p15:guide id="8" orient="horz" pos="4252">
          <p15:clr>
            <a:srgbClr val="FBAE40"/>
          </p15:clr>
        </p15:guide>
        <p15:guide id="9" pos="339">
          <p15:clr>
            <a:srgbClr val="FBAE40"/>
          </p15:clr>
        </p15:guide>
        <p15:guide id="10" pos="703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 UAB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9DCCF1-D258-304E-92F9-EAA5549B6A52}"/>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a:extLst>
              <a:ext uri="{FF2B5EF4-FFF2-40B4-BE49-F238E27FC236}">
                <a16:creationId xmlns:a16="http://schemas.microsoft.com/office/drawing/2014/main" id="{D1DDA15B-1995-AE43-880C-7F4CEF5CD287}"/>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Section Divider – </a:t>
            </a:r>
            <a:br>
              <a:rPr lang="en-US" dirty="0"/>
            </a:br>
            <a:r>
              <a:rPr lang="en-US" dirty="0"/>
              <a:t>UAB Green</a:t>
            </a:r>
          </a:p>
        </p:txBody>
      </p:sp>
      <p:sp>
        <p:nvSpPr>
          <p:cNvPr id="11" name="Subtitle 2">
            <a:extLst>
              <a:ext uri="{FF2B5EF4-FFF2-40B4-BE49-F238E27FC236}">
                <a16:creationId xmlns:a16="http://schemas.microsoft.com/office/drawing/2014/main" id="{EBF7DDEF-89EA-0549-818A-952EB33F38A3}"/>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62357249"/>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991">
          <p15:clr>
            <a:srgbClr val="FBAE40"/>
          </p15:clr>
        </p15:guide>
        <p15:guide id="3" orient="horz" pos="584">
          <p15:clr>
            <a:srgbClr val="FBAE40"/>
          </p15:clr>
        </p15:guide>
        <p15:guide id="4" orient="horz" pos="2550">
          <p15:clr>
            <a:srgbClr val="FBAE40"/>
          </p15:clr>
        </p15:guide>
        <p15:guide id="5" orient="horz" pos="2744">
          <p15:clr>
            <a:srgbClr val="FBAE40"/>
          </p15:clr>
        </p15:guide>
        <p15:guide id="6" pos="62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Dragon's Lai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9DCCF1-D258-304E-92F9-EAA5549B6A5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a:extLst>
              <a:ext uri="{FF2B5EF4-FFF2-40B4-BE49-F238E27FC236}">
                <a16:creationId xmlns:a16="http://schemas.microsoft.com/office/drawing/2014/main" id="{D1DDA15B-1995-AE43-880C-7F4CEF5CD287}"/>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Section Divider – Dragon’s Lair Green</a:t>
            </a:r>
          </a:p>
        </p:txBody>
      </p:sp>
      <p:sp>
        <p:nvSpPr>
          <p:cNvPr id="11" name="Subtitle 2">
            <a:extLst>
              <a:ext uri="{FF2B5EF4-FFF2-40B4-BE49-F238E27FC236}">
                <a16:creationId xmlns:a16="http://schemas.microsoft.com/office/drawing/2014/main" id="{EBF7DDEF-89EA-0549-818A-952EB33F38A3}"/>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989238686"/>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991">
          <p15:clr>
            <a:srgbClr val="FBAE40"/>
          </p15:clr>
        </p15:guide>
        <p15:guide id="3" orient="horz" pos="584">
          <p15:clr>
            <a:srgbClr val="FBAE40"/>
          </p15:clr>
        </p15:guide>
        <p15:guide id="4" orient="horz" pos="2550">
          <p15:clr>
            <a:srgbClr val="FBAE40"/>
          </p15:clr>
        </p15:guide>
        <p15:guide id="5" orient="horz" pos="2744">
          <p15:clr>
            <a:srgbClr val="FBAE40"/>
          </p15:clr>
        </p15:guide>
        <p15:guide id="6" pos="62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adge - UAB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9DCCF1-D258-304E-92F9-EAA5549B6A52}"/>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a:extLst>
              <a:ext uri="{FF2B5EF4-FFF2-40B4-BE49-F238E27FC236}">
                <a16:creationId xmlns:a16="http://schemas.microsoft.com/office/drawing/2014/main" id="{D1DDA15B-1995-AE43-880C-7F4CEF5CD287}"/>
              </a:ext>
            </a:extLst>
          </p:cNvPr>
          <p:cNvSpPr>
            <a:spLocks noGrp="1"/>
          </p:cNvSpPr>
          <p:nvPr>
            <p:ph type="ctrTitle" hasCustomPrompt="1"/>
          </p:nvPr>
        </p:nvSpPr>
        <p:spPr>
          <a:xfrm>
            <a:off x="762003" y="1876586"/>
            <a:ext cx="9150351" cy="2387600"/>
          </a:xfrm>
        </p:spPr>
        <p:txBody>
          <a:bodyPr anchor="b"/>
          <a:lstStyle>
            <a:lvl1pPr algn="l">
              <a:defRPr sz="6000" b="1" i="0">
                <a:solidFill>
                  <a:schemeClr val="bg1"/>
                </a:solidFill>
                <a:latin typeface="Arial" panose="020B0604020202020204" pitchFamily="34" charset="0"/>
              </a:defRPr>
            </a:lvl1pPr>
          </a:lstStyle>
          <a:p>
            <a:r>
              <a:rPr lang="en-US" dirty="0"/>
              <a:t>Section Divider – Badge – UAB Green</a:t>
            </a:r>
          </a:p>
        </p:txBody>
      </p:sp>
      <p:sp>
        <p:nvSpPr>
          <p:cNvPr id="11" name="Subtitle 2">
            <a:extLst>
              <a:ext uri="{FF2B5EF4-FFF2-40B4-BE49-F238E27FC236}">
                <a16:creationId xmlns:a16="http://schemas.microsoft.com/office/drawing/2014/main" id="{EBF7DDEF-89EA-0549-818A-952EB33F38A3}"/>
              </a:ext>
            </a:extLst>
          </p:cNvPr>
          <p:cNvSpPr>
            <a:spLocks noGrp="1"/>
          </p:cNvSpPr>
          <p:nvPr>
            <p:ph type="subTitle" idx="1"/>
          </p:nvPr>
        </p:nvSpPr>
        <p:spPr>
          <a:xfrm>
            <a:off x="762003" y="4356261"/>
            <a:ext cx="9150351"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pic>
        <p:nvPicPr>
          <p:cNvPr id="2" name="Graphic 14">
            <a:extLst>
              <a:ext uri="{FF2B5EF4-FFF2-40B4-BE49-F238E27FC236}">
                <a16:creationId xmlns:a16="http://schemas.microsoft.com/office/drawing/2014/main" id="{7D8D7ECA-227C-CEC3-CB1A-1730CE5DCD54}"/>
              </a:ext>
            </a:extLst>
          </p:cNvPr>
          <p:cNvPicPr>
            <a:picLocks noGrp="1" noRot="1" noChangeAspect="1" noMove="1" noResize="1" noEditPoints="1" noAdjustHandles="1" noChangeArrowheads="1" noChangeShapeType="1" noCrop="1"/>
          </p:cNvPicPr>
          <p:nvPr userDrawn="1"/>
        </p:nvPicPr>
        <p:blipFill>
          <a:blip r:embed="rId2"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3534305264"/>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584">
          <p15:clr>
            <a:srgbClr val="FBAE40"/>
          </p15:clr>
        </p15:guide>
        <p15:guide id="3" orient="horz" pos="991">
          <p15:clr>
            <a:srgbClr val="FBAE40"/>
          </p15:clr>
        </p15:guide>
        <p15:guide id="4" orient="horz" pos="2550">
          <p15:clr>
            <a:srgbClr val="FBAE40"/>
          </p15:clr>
        </p15:guide>
        <p15:guide id="5" orient="horz" pos="2744">
          <p15:clr>
            <a:srgbClr val="FBAE40"/>
          </p15:clr>
        </p15:guide>
        <p15:guide id="6" pos="624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Badge - White">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0266990-FE93-48F7-AFFF-BA2D7639B9F8}"/>
              </a:ext>
            </a:extLst>
          </p:cNvPr>
          <p:cNvSpPr>
            <a:spLocks noGrp="1"/>
          </p:cNvSpPr>
          <p:nvPr>
            <p:ph type="subTitle" idx="1"/>
          </p:nvPr>
        </p:nvSpPr>
        <p:spPr>
          <a:xfrm>
            <a:off x="762000" y="4356261"/>
            <a:ext cx="9144000" cy="1655762"/>
          </a:xfrm>
        </p:spPr>
        <p:txBody>
          <a:bodyPr/>
          <a:lstStyle>
            <a:lvl1pPr marL="0" indent="0" algn="l">
              <a:buNone/>
              <a:defRPr sz="2400" b="0" i="0">
                <a:solidFill>
                  <a:schemeClr val="accent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5" name="Title 1">
            <a:extLst>
              <a:ext uri="{FF2B5EF4-FFF2-40B4-BE49-F238E27FC236}">
                <a16:creationId xmlns:a16="http://schemas.microsoft.com/office/drawing/2014/main" id="{0B2FC672-E957-FC5C-B431-007B5F5FB88D}"/>
              </a:ext>
            </a:extLst>
          </p:cNvPr>
          <p:cNvSpPr>
            <a:spLocks noGrp="1"/>
          </p:cNvSpPr>
          <p:nvPr>
            <p:ph type="ctrTitle" hasCustomPrompt="1"/>
          </p:nvPr>
        </p:nvSpPr>
        <p:spPr>
          <a:xfrm>
            <a:off x="762000" y="1876586"/>
            <a:ext cx="9144000" cy="2387600"/>
          </a:xfrm>
        </p:spPr>
        <p:txBody>
          <a:bodyPr anchor="b"/>
          <a:lstStyle>
            <a:lvl1pPr algn="l">
              <a:defRPr sz="6000" b="1" i="0">
                <a:solidFill>
                  <a:schemeClr val="accent1"/>
                </a:solidFill>
                <a:latin typeface="Arial" panose="020B0604020202020204" pitchFamily="34" charset="0"/>
              </a:defRPr>
            </a:lvl1pPr>
          </a:lstStyle>
          <a:p>
            <a:r>
              <a:rPr lang="en-US" dirty="0"/>
              <a:t>Section Divider – Badge White</a:t>
            </a:r>
          </a:p>
        </p:txBody>
      </p:sp>
      <p:pic>
        <p:nvPicPr>
          <p:cNvPr id="2" name="Graphic 10">
            <a:extLst>
              <a:ext uri="{FF2B5EF4-FFF2-40B4-BE49-F238E27FC236}">
                <a16:creationId xmlns:a16="http://schemas.microsoft.com/office/drawing/2014/main" id="{FDF6FA12-B0A1-B0B3-1692-3D7BF216C9AD}"/>
              </a:ext>
            </a:extLst>
          </p:cNvPr>
          <p:cNvPicPr>
            <a:picLocks noGrp="1" noRot="1" noChangeAspect="1" noMove="1" noResize="1" noEditPoints="1" noAdjustHandles="1" noChangeArrowheads="1" noChangeShapeType="1" noCrop="1"/>
          </p:cNvPicPr>
          <p:nvPr userDrawn="1"/>
        </p:nvPicPr>
        <p:blipFill>
          <a:blip r:embed="rId2" cstate="screen">
            <a:alphaModFix amt="6000"/>
            <a:extLst>
              <a:ext uri="{28A0092B-C50C-407E-A947-70E740481C1C}">
                <a14:useLocalDpi xmlns:a14="http://schemas.microsoft.com/office/drawing/2010/main"/>
              </a:ext>
            </a:extLst>
          </a:blip>
          <a:srcRect t="10829" r="3050" b="14521"/>
          <a:stretch/>
        </p:blipFill>
        <p:spPr>
          <a:xfrm>
            <a:off x="3285375" y="0"/>
            <a:ext cx="8906625" cy="6858000"/>
          </a:xfrm>
          <a:prstGeom prst="rect">
            <a:avLst/>
          </a:prstGeom>
        </p:spPr>
      </p:pic>
    </p:spTree>
    <p:extLst>
      <p:ext uri="{BB962C8B-B14F-4D97-AF65-F5344CB8AC3E}">
        <p14:creationId xmlns:p14="http://schemas.microsoft.com/office/powerpoint/2010/main" val="2890003790"/>
      </p:ext>
    </p:extLst>
  </p:cSld>
  <p:clrMapOvr>
    <a:masterClrMapping/>
  </p:clrMapOvr>
  <p:extLst>
    <p:ext uri="{DCECCB84-F9BA-43D5-87BE-67443E8EF086}">
      <p15:sldGuideLst xmlns:p15="http://schemas.microsoft.com/office/powerpoint/2012/main">
        <p15:guide id="1" pos="483">
          <p15:clr>
            <a:srgbClr val="FBAE40"/>
          </p15:clr>
        </p15:guide>
        <p15:guide id="2" orient="horz" pos="1423">
          <p15:clr>
            <a:srgbClr val="FBAE40"/>
          </p15:clr>
        </p15:guide>
        <p15:guide id="3" pos="7192">
          <p15:clr>
            <a:srgbClr val="FBAE40"/>
          </p15:clr>
        </p15:guide>
        <p15:guide id="4" orient="horz" pos="366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Monogram Pattern">
    <p:bg>
      <p:bgPr>
        <a:blipFill>
          <a:blip r:embed="rId2"/>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D7BB8BC-1D47-670A-0AA2-A571E8E5B97B}"/>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Section Divider – Monogram Pattern</a:t>
            </a:r>
          </a:p>
        </p:txBody>
      </p:sp>
      <p:sp>
        <p:nvSpPr>
          <p:cNvPr id="5" name="Subtitle 2">
            <a:extLst>
              <a:ext uri="{FF2B5EF4-FFF2-40B4-BE49-F238E27FC236}">
                <a16:creationId xmlns:a16="http://schemas.microsoft.com/office/drawing/2014/main" id="{2893A669-59E5-96D4-69DD-87F0EDD89770}"/>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79649648"/>
      </p:ext>
    </p:extLst>
  </p:cSld>
  <p:clrMapOvr>
    <a:masterClrMapping/>
  </p:clrMapOvr>
  <p:hf hdr="0" ftr="0" dt="0"/>
  <p:extLst>
    <p:ext uri="{DCECCB84-F9BA-43D5-87BE-67443E8EF086}">
      <p15:sldGuideLst xmlns:p15="http://schemas.microsoft.com/office/powerpoint/2012/main">
        <p15:guide id="1" orient="horz" pos="2558">
          <p15:clr>
            <a:srgbClr val="FBAE40"/>
          </p15:clr>
        </p15:guide>
        <p15:guide id="2" pos="483">
          <p15:clr>
            <a:srgbClr val="FBAE40"/>
          </p15:clr>
        </p15:guide>
        <p15:guide id="3" pos="6243">
          <p15:clr>
            <a:srgbClr val="FBAE40"/>
          </p15:clr>
        </p15:guide>
        <p15:guide id="4" orient="horz" pos="584">
          <p15:clr>
            <a:srgbClr val="FBAE40"/>
          </p15:clr>
        </p15:guide>
        <p15:guide id="5" orient="horz" pos="2744">
          <p15:clr>
            <a:srgbClr val="FBAE40"/>
          </p15:clr>
        </p15:guide>
        <p15:guide id="6" orient="horz" pos="99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Gradient #1">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9EF6E62-8833-69A6-FF19-3B62920BC077}"/>
              </a:ext>
            </a:extLst>
          </p:cNvPr>
          <p:cNvSpPr/>
          <p:nvPr userDrawn="1"/>
        </p:nvSpPr>
        <p:spPr>
          <a:xfrm>
            <a:off x="0" y="0"/>
            <a:ext cx="12192000" cy="6858000"/>
          </a:xfrm>
          <a:prstGeom prst="rect">
            <a:avLst/>
          </a:prstGeom>
          <a:gradFill>
            <a:gsLst>
              <a:gs pos="56000">
                <a:srgbClr val="0B3F22"/>
              </a:gs>
              <a:gs pos="100000">
                <a:schemeClr val="accent3"/>
              </a:gs>
              <a:gs pos="0">
                <a:schemeClr val="accent1"/>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4"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Section Divider– Gradient #1</a:t>
            </a:r>
          </a:p>
        </p:txBody>
      </p:sp>
      <p:sp>
        <p:nvSpPr>
          <p:cNvPr id="5"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8E96A346-BC22-B60A-8007-0A3D4AFE1A5C}"/>
              </a:ext>
            </a:extLst>
          </p:cNvPr>
          <p:cNvSpPr/>
          <p:nvPr userDrawn="1"/>
        </p:nvSpPr>
        <p:spPr>
          <a:xfrm>
            <a:off x="0" y="0"/>
            <a:ext cx="12192000" cy="68580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Tree>
    <p:extLst>
      <p:ext uri="{BB962C8B-B14F-4D97-AF65-F5344CB8AC3E}">
        <p14:creationId xmlns:p14="http://schemas.microsoft.com/office/powerpoint/2010/main" val="3883679852"/>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546">
          <p15:clr>
            <a:srgbClr val="FBAE40"/>
          </p15:clr>
        </p15:guide>
        <p15:guide id="3" pos="6243">
          <p15:clr>
            <a:srgbClr val="FBAE40"/>
          </p15:clr>
        </p15:guide>
        <p15:guide id="4" orient="horz" pos="584">
          <p15:clr>
            <a:srgbClr val="FBAE40"/>
          </p15:clr>
        </p15:guide>
        <p15:guide id="5" orient="horz" pos="991">
          <p15:clr>
            <a:srgbClr val="FBAE40"/>
          </p15:clr>
        </p15:guide>
        <p15:guide id="6" orient="horz" pos="27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Gradient #1 with Gold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BAA40BA-E3E3-051E-9DC3-67DDF588C432}"/>
              </a:ext>
            </a:extLst>
          </p:cNvPr>
          <p:cNvSpPr/>
          <p:nvPr userDrawn="1"/>
        </p:nvSpPr>
        <p:spPr>
          <a:xfrm>
            <a:off x="0" y="0"/>
            <a:ext cx="12192000" cy="6858000"/>
          </a:xfrm>
          <a:prstGeom prst="rect">
            <a:avLst/>
          </a:prstGeom>
          <a:gradFill>
            <a:gsLst>
              <a:gs pos="56000">
                <a:srgbClr val="0B3F22"/>
              </a:gs>
              <a:gs pos="100000">
                <a:schemeClr val="accent3"/>
              </a:gs>
              <a:gs pos="0">
                <a:schemeClr val="accent1"/>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7"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1999" y="1876586"/>
            <a:ext cx="9726707" cy="2387600"/>
          </a:xfrm>
        </p:spPr>
        <p:txBody>
          <a:bodyPr anchor="b"/>
          <a:lstStyle>
            <a:lvl1pPr algn="l">
              <a:defRPr sz="6000" b="1" i="0">
                <a:solidFill>
                  <a:schemeClr val="bg1"/>
                </a:solidFill>
                <a:latin typeface="Arial" panose="020B0604020202020204" pitchFamily="34" charset="0"/>
              </a:defRPr>
            </a:lvl1pPr>
          </a:lstStyle>
          <a:p>
            <a:r>
              <a:rPr lang="en-US" dirty="0"/>
              <a:t>Section Divider – Gradient #1 with Gold Bar</a:t>
            </a:r>
          </a:p>
        </p:txBody>
      </p:sp>
      <p:sp>
        <p:nvSpPr>
          <p:cNvPr id="8"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1" name="Rectangle 10">
            <a:extLst>
              <a:ext uri="{FF2B5EF4-FFF2-40B4-BE49-F238E27FC236}">
                <a16:creationId xmlns:a16="http://schemas.microsoft.com/office/drawing/2014/main" id="{CE2175C7-9CB8-2448-9B05-69F01779E8F9}"/>
              </a:ext>
            </a:extLst>
          </p:cNvPr>
          <p:cNvSpPr/>
          <p:nvPr userDrawn="1"/>
        </p:nvSpPr>
        <p:spPr>
          <a:xfrm>
            <a:off x="0" y="6588678"/>
            <a:ext cx="12192000" cy="269322"/>
          </a:xfrm>
          <a:prstGeom prst="rect">
            <a:avLst/>
          </a:prstGeom>
          <a:gradFill>
            <a:gsLst>
              <a:gs pos="69000">
                <a:schemeClr val="accent2"/>
              </a:gs>
              <a:gs pos="0">
                <a:schemeClr val="accent2">
                  <a:lumMod val="48000"/>
                  <a:lumOff val="52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884940660"/>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160">
          <p15:clr>
            <a:srgbClr val="FBAE40"/>
          </p15:clr>
        </p15:guide>
        <p15:guide id="3" orient="horz" pos="584">
          <p15:clr>
            <a:srgbClr val="FBAE40"/>
          </p15:clr>
        </p15:guide>
        <p15:guide id="4" orient="horz" pos="991">
          <p15:clr>
            <a:srgbClr val="FBAE40"/>
          </p15:clr>
        </p15:guide>
        <p15:guide id="5" orient="horz" pos="2550">
          <p15:clr>
            <a:srgbClr val="FBAE40"/>
          </p15:clr>
        </p15:guide>
        <p15:guide id="6" orient="horz" pos="2744">
          <p15:clr>
            <a:srgbClr val="FBAE40"/>
          </p15:clr>
        </p15:guide>
        <p15:guide id="7" pos="62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Gradient #2 Background">
    <p:bg>
      <p:bgPr>
        <a:gradFill flip="none" rotWithShape="1">
          <a:gsLst>
            <a:gs pos="6000">
              <a:schemeClr val="accent5"/>
            </a:gs>
            <a:gs pos="65000">
              <a:schemeClr val="accent1"/>
            </a:gs>
            <a:gs pos="100000">
              <a:schemeClr val="accent3"/>
            </a:gs>
          </a:gsLst>
          <a:lin ang="27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7C0CC0-C774-0848-A11D-83E3655401BB}"/>
              </a:ext>
            </a:extLst>
          </p:cNvPr>
          <p:cNvSpPr/>
          <p:nvPr userDrawn="1"/>
        </p:nvSpPr>
        <p:spPr>
          <a:xfrm>
            <a:off x="0" y="0"/>
            <a:ext cx="12192000" cy="6858000"/>
          </a:xfrm>
          <a:prstGeom prst="rect">
            <a:avLst/>
          </a:prstGeom>
          <a:gradFill flip="none" rotWithShape="1">
            <a:gsLst>
              <a:gs pos="73000">
                <a:schemeClr val="accent1"/>
              </a:gs>
              <a:gs pos="98000">
                <a:schemeClr val="accent3"/>
              </a:gs>
              <a:gs pos="6000">
                <a:schemeClr val="accent5"/>
              </a:gs>
            </a:gsLst>
            <a:lin ang="27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gradFill>
                <a:gsLst>
                  <a:gs pos="76000">
                    <a:srgbClr val="033319"/>
                  </a:gs>
                  <a:gs pos="69000">
                    <a:schemeClr val="accent3"/>
                  </a:gs>
                  <a:gs pos="100000">
                    <a:schemeClr val="accent3"/>
                  </a:gs>
                  <a:gs pos="41000">
                    <a:schemeClr val="accent1"/>
                  </a:gs>
                </a:gsLst>
                <a:lin ang="1800000" scaled="0"/>
              </a:gradFill>
            </a:endParaRPr>
          </a:p>
        </p:txBody>
      </p:sp>
      <p:sp>
        <p:nvSpPr>
          <p:cNvPr id="4"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Section Divider – Gradient #2</a:t>
            </a:r>
          </a:p>
        </p:txBody>
      </p:sp>
      <p:sp>
        <p:nvSpPr>
          <p:cNvPr id="5" name="Subtitle 2">
            <a:extLst>
              <a:ext uri="{FF2B5EF4-FFF2-40B4-BE49-F238E27FC236}">
                <a16:creationId xmlns:a16="http://schemas.microsoft.com/office/drawing/2014/main" id="{D1AFCF8C-333C-AB4A-9E7D-40B5AC498B44}"/>
              </a:ext>
            </a:extLst>
          </p:cNvPr>
          <p:cNvSpPr>
            <a:spLocks noGrp="1"/>
          </p:cNvSpPr>
          <p:nvPr>
            <p:ph type="subTitle" idx="1"/>
          </p:nvPr>
        </p:nvSpPr>
        <p:spPr>
          <a:xfrm>
            <a:off x="762000" y="4356261"/>
            <a:ext cx="9144000" cy="1655762"/>
          </a:xfrm>
        </p:spPr>
        <p:txBody>
          <a:bodyPr/>
          <a:lstStyle>
            <a:lvl1pPr marL="0" indent="0" algn="l">
              <a:buNone/>
              <a:defRPr sz="2400" b="0" i="0">
                <a:solidFill>
                  <a:schemeClr val="bg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064921044"/>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546">
          <p15:clr>
            <a:srgbClr val="FBAE40"/>
          </p15:clr>
        </p15:guide>
        <p15:guide id="3" pos="6243">
          <p15:clr>
            <a:srgbClr val="FBAE40"/>
          </p15:clr>
        </p15:guide>
        <p15:guide id="4" orient="horz" pos="584">
          <p15:clr>
            <a:srgbClr val="FBAE40"/>
          </p15:clr>
        </p15:guide>
        <p15:guide id="5" orient="horz" pos="991">
          <p15:clr>
            <a:srgbClr val="FBAE40"/>
          </p15:clr>
        </p15:guide>
        <p15:guide id="6" orient="horz" pos="274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eet the Bos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0" y="476722"/>
            <a:ext cx="9375989"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Meet the Boss</a:t>
            </a:r>
          </a:p>
        </p:txBody>
      </p:sp>
      <p:sp>
        <p:nvSpPr>
          <p:cNvPr id="4" name="Picture Placeholder 3">
            <a:extLst>
              <a:ext uri="{FF2B5EF4-FFF2-40B4-BE49-F238E27FC236}">
                <a16:creationId xmlns:a16="http://schemas.microsoft.com/office/drawing/2014/main" id="{95B97E4E-7184-234F-BA6B-9A3EECF693B0}"/>
              </a:ext>
            </a:extLst>
          </p:cNvPr>
          <p:cNvSpPr>
            <a:spLocks noGrp="1"/>
          </p:cNvSpPr>
          <p:nvPr>
            <p:ph type="pic" sz="quarter" idx="13"/>
          </p:nvPr>
        </p:nvSpPr>
        <p:spPr>
          <a:xfrm>
            <a:off x="536365" y="1976916"/>
            <a:ext cx="3602311" cy="363569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8" name="Text Placeholder 7">
            <a:extLst>
              <a:ext uri="{FF2B5EF4-FFF2-40B4-BE49-F238E27FC236}">
                <a16:creationId xmlns:a16="http://schemas.microsoft.com/office/drawing/2014/main" id="{BD7A6459-A21C-1442-A11B-62DE80B2521C}"/>
              </a:ext>
            </a:extLst>
          </p:cNvPr>
          <p:cNvSpPr>
            <a:spLocks noGrp="1"/>
          </p:cNvSpPr>
          <p:nvPr>
            <p:ph type="body" sz="quarter" idx="14" hasCustomPrompt="1"/>
          </p:nvPr>
        </p:nvSpPr>
        <p:spPr>
          <a:xfrm>
            <a:off x="4366597" y="2506679"/>
            <a:ext cx="5545755" cy="339026"/>
          </a:xfrm>
        </p:spPr>
        <p:txBody>
          <a:bodyPr anchor="ctr"/>
          <a:lstStyle>
            <a:lvl1pPr marL="0" indent="0" algn="l">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10" name="Text Placeholder 7">
            <a:extLst>
              <a:ext uri="{FF2B5EF4-FFF2-40B4-BE49-F238E27FC236}">
                <a16:creationId xmlns:a16="http://schemas.microsoft.com/office/drawing/2014/main" id="{A8F2CEF9-97A9-E642-94BC-55A6D7AD5BE9}"/>
              </a:ext>
            </a:extLst>
          </p:cNvPr>
          <p:cNvSpPr>
            <a:spLocks noGrp="1"/>
          </p:cNvSpPr>
          <p:nvPr>
            <p:ph type="body" sz="quarter" idx="15" hasCustomPrompt="1"/>
          </p:nvPr>
        </p:nvSpPr>
        <p:spPr>
          <a:xfrm>
            <a:off x="4366597" y="2964426"/>
            <a:ext cx="5545755" cy="285436"/>
          </a:xfrm>
        </p:spPr>
        <p:txBody>
          <a:bodyPr anchor="ctr">
            <a:normAutofit/>
          </a:bodyPr>
          <a:lstStyle>
            <a:lvl1pPr marL="0" indent="0" algn="l">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11" name="Text Placeholder 7">
            <a:extLst>
              <a:ext uri="{FF2B5EF4-FFF2-40B4-BE49-F238E27FC236}">
                <a16:creationId xmlns:a16="http://schemas.microsoft.com/office/drawing/2014/main" id="{DE1B79F5-704D-5A40-86A4-06225CB87EC0}"/>
              </a:ext>
            </a:extLst>
          </p:cNvPr>
          <p:cNvSpPr>
            <a:spLocks noGrp="1"/>
          </p:cNvSpPr>
          <p:nvPr>
            <p:ph type="body" sz="quarter" idx="16" hasCustomPrompt="1"/>
          </p:nvPr>
        </p:nvSpPr>
        <p:spPr>
          <a:xfrm>
            <a:off x="4366597" y="3350677"/>
            <a:ext cx="5545755" cy="2261928"/>
          </a:xfrm>
        </p:spPr>
        <p:txBody>
          <a:bodyPr anchor="t">
            <a:normAutofit/>
          </a:bodyPr>
          <a:lstStyle>
            <a:lvl1pPr marL="0" indent="0" algn="l">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13" name="Straight Connector 12">
            <a:extLst>
              <a:ext uri="{FF2B5EF4-FFF2-40B4-BE49-F238E27FC236}">
                <a16:creationId xmlns:a16="http://schemas.microsoft.com/office/drawing/2014/main" id="{776C0959-CF70-2B46-A07D-8915A0E5C0A6}"/>
              </a:ext>
            </a:extLst>
          </p:cNvPr>
          <p:cNvCxnSpPr>
            <a:cxnSpLocks/>
          </p:cNvCxnSpPr>
          <p:nvPr userDrawn="1"/>
        </p:nvCxnSpPr>
        <p:spPr>
          <a:xfrm flipH="1">
            <a:off x="4366596" y="238508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extBox 15">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DF97B420-D68D-D50B-AA4E-4D5EBABA835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6" name="TextBox 5">
            <a:extLst>
              <a:ext uri="{FF2B5EF4-FFF2-40B4-BE49-F238E27FC236}">
                <a16:creationId xmlns:a16="http://schemas.microsoft.com/office/drawing/2014/main" id="{06D868E7-393F-8D2B-9A58-6551C8E9AED8}"/>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4181294710"/>
      </p:ext>
    </p:extLst>
  </p:cSld>
  <p:clrMapOvr>
    <a:masterClrMapping/>
  </p:clrMapOvr>
  <p:extLst>
    <p:ext uri="{DCECCB84-F9BA-43D5-87BE-67443E8EF086}">
      <p15:sldGuideLst xmlns:p15="http://schemas.microsoft.com/office/powerpoint/2012/main">
        <p15:guide id="1" orient="horz" pos="1245">
          <p15:clr>
            <a:srgbClr val="FBAE40"/>
          </p15:clr>
        </p15:guide>
        <p15:guide id="2" pos="6244">
          <p15:clr>
            <a:srgbClr val="FBAE40"/>
          </p15:clr>
        </p15:guide>
        <p15:guide id="3" orient="horz" pos="1499">
          <p15:clr>
            <a:srgbClr val="FBAE40"/>
          </p15:clr>
        </p15:guide>
        <p15:guide id="4" orient="horz" pos="440">
          <p15:clr>
            <a:srgbClr val="FBAE40"/>
          </p15:clr>
        </p15:guide>
        <p15:guide id="5" pos="339">
          <p15:clr>
            <a:srgbClr val="FBAE40"/>
          </p15:clr>
        </p15:guide>
        <p15:guide id="6" orient="horz" pos="4252">
          <p15:clr>
            <a:srgbClr val="FBAE40"/>
          </p15:clr>
        </p15:guide>
        <p15:guide id="7" orient="horz" pos="3532">
          <p15:clr>
            <a:srgbClr val="FBAE40"/>
          </p15:clr>
        </p15:guide>
        <p15:guide id="8" pos="7159">
          <p15:clr>
            <a:srgbClr val="FBAE40"/>
          </p15:clr>
        </p15:guide>
        <p15:guide id="9" orient="horz" pos="1576">
          <p15:clr>
            <a:srgbClr val="FBAE40"/>
          </p15:clr>
        </p15:guide>
        <p15:guide id="10" pos="274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eet the Team - 2 Profile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298411" cy="768545"/>
          </a:xfrm>
          <a:prstGeom prst="rect">
            <a:avLst/>
          </a:prstGeom>
        </p:spPr>
        <p:txBody>
          <a:bodyPr vert="horz" lIns="0" tIns="0" rIns="0" bIns="0" rtlCol="0" anchor="ctr">
            <a:normAutofit/>
          </a:bodyPr>
          <a:lstStyle>
            <a:lvl1pPr>
              <a:defRPr b="1">
                <a:latin typeface="+mn-lt"/>
              </a:defRPr>
            </a:lvl1pPr>
          </a:lstStyle>
          <a:p>
            <a:r>
              <a:rPr lang="en-US" dirty="0"/>
              <a:t>Meet the Team - 2 Profiles</a:t>
            </a:r>
          </a:p>
        </p:txBody>
      </p:sp>
      <p:sp>
        <p:nvSpPr>
          <p:cNvPr id="4" name="Picture Placeholder 3">
            <a:extLst>
              <a:ext uri="{FF2B5EF4-FFF2-40B4-BE49-F238E27FC236}">
                <a16:creationId xmlns:a16="http://schemas.microsoft.com/office/drawing/2014/main" id="{95B97E4E-7184-234F-BA6B-9A3EECF693B0}"/>
              </a:ext>
            </a:extLst>
          </p:cNvPr>
          <p:cNvSpPr>
            <a:spLocks noGrp="1"/>
          </p:cNvSpPr>
          <p:nvPr>
            <p:ph type="pic" sz="quarter" idx="13"/>
          </p:nvPr>
        </p:nvSpPr>
        <p:spPr>
          <a:xfrm>
            <a:off x="2603028" y="1861264"/>
            <a:ext cx="1884363" cy="190182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8" name="Text Placeholder 7">
            <a:extLst>
              <a:ext uri="{FF2B5EF4-FFF2-40B4-BE49-F238E27FC236}">
                <a16:creationId xmlns:a16="http://schemas.microsoft.com/office/drawing/2014/main" id="{BD7A6459-A21C-1442-A11B-62DE80B2521C}"/>
              </a:ext>
            </a:extLst>
          </p:cNvPr>
          <p:cNvSpPr>
            <a:spLocks noGrp="1"/>
          </p:cNvSpPr>
          <p:nvPr>
            <p:ph type="body" sz="quarter" idx="14" hasCustomPrompt="1"/>
          </p:nvPr>
        </p:nvSpPr>
        <p:spPr>
          <a:xfrm>
            <a:off x="1357228" y="4099995"/>
            <a:ext cx="4375963" cy="339026"/>
          </a:xfrm>
        </p:spPr>
        <p:txBody>
          <a:bodyPr anchor="ctr"/>
          <a:lstStyle>
            <a:lvl1pPr marL="0" indent="0" algn="ctr">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10" name="Text Placeholder 7">
            <a:extLst>
              <a:ext uri="{FF2B5EF4-FFF2-40B4-BE49-F238E27FC236}">
                <a16:creationId xmlns:a16="http://schemas.microsoft.com/office/drawing/2014/main" id="{A8F2CEF9-97A9-E642-94BC-55A6D7AD5BE9}"/>
              </a:ext>
            </a:extLst>
          </p:cNvPr>
          <p:cNvSpPr>
            <a:spLocks noGrp="1"/>
          </p:cNvSpPr>
          <p:nvPr>
            <p:ph type="body" sz="quarter" idx="15" hasCustomPrompt="1"/>
          </p:nvPr>
        </p:nvSpPr>
        <p:spPr>
          <a:xfrm>
            <a:off x="1357228" y="4498108"/>
            <a:ext cx="4375963" cy="285436"/>
          </a:xfrm>
        </p:spPr>
        <p:txBody>
          <a:bodyPr anchor="ctr">
            <a:normAutofit/>
          </a:bodyPr>
          <a:lstStyle>
            <a:lvl1pPr marL="0" indent="0" algn="ctr">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11" name="Text Placeholder 7">
            <a:extLst>
              <a:ext uri="{FF2B5EF4-FFF2-40B4-BE49-F238E27FC236}">
                <a16:creationId xmlns:a16="http://schemas.microsoft.com/office/drawing/2014/main" id="{DE1B79F5-704D-5A40-86A4-06225CB87EC0}"/>
              </a:ext>
            </a:extLst>
          </p:cNvPr>
          <p:cNvSpPr>
            <a:spLocks noGrp="1"/>
          </p:cNvSpPr>
          <p:nvPr>
            <p:ph type="body" sz="quarter" idx="16" hasCustomPrompt="1"/>
          </p:nvPr>
        </p:nvSpPr>
        <p:spPr>
          <a:xfrm>
            <a:off x="1357228" y="4943999"/>
            <a:ext cx="4375963" cy="1102201"/>
          </a:xfrm>
        </p:spPr>
        <p:txBody>
          <a:bodyPr anchor="t">
            <a:normAutofit/>
          </a:bodyPr>
          <a:lstStyle>
            <a:lvl1pPr marL="0" indent="0" algn="ctr">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13" name="Straight Connector 12">
            <a:extLst>
              <a:ext uri="{FF2B5EF4-FFF2-40B4-BE49-F238E27FC236}">
                <a16:creationId xmlns:a16="http://schemas.microsoft.com/office/drawing/2014/main" id="{776C0959-CF70-2B46-A07D-8915A0E5C0A6}"/>
              </a:ext>
            </a:extLst>
          </p:cNvPr>
          <p:cNvCxnSpPr>
            <a:cxnSpLocks/>
          </p:cNvCxnSpPr>
          <p:nvPr userDrawn="1"/>
        </p:nvCxnSpPr>
        <p:spPr>
          <a:xfrm flipH="1">
            <a:off x="3043040" y="3978396"/>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Picture Placeholder 3">
            <a:extLst>
              <a:ext uri="{FF2B5EF4-FFF2-40B4-BE49-F238E27FC236}">
                <a16:creationId xmlns:a16="http://schemas.microsoft.com/office/drawing/2014/main" id="{5AE08200-0919-354A-B310-E1D281B2890B}"/>
              </a:ext>
            </a:extLst>
          </p:cNvPr>
          <p:cNvSpPr>
            <a:spLocks noGrp="1"/>
          </p:cNvSpPr>
          <p:nvPr>
            <p:ph type="pic" sz="quarter" idx="17"/>
          </p:nvPr>
        </p:nvSpPr>
        <p:spPr>
          <a:xfrm>
            <a:off x="7704609" y="1861264"/>
            <a:ext cx="1884363" cy="190182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5" name="Text Placeholder 7">
            <a:extLst>
              <a:ext uri="{FF2B5EF4-FFF2-40B4-BE49-F238E27FC236}">
                <a16:creationId xmlns:a16="http://schemas.microsoft.com/office/drawing/2014/main" id="{1B2B4F39-16C6-E841-B350-5DC46939C55E}"/>
              </a:ext>
            </a:extLst>
          </p:cNvPr>
          <p:cNvSpPr>
            <a:spLocks noGrp="1"/>
          </p:cNvSpPr>
          <p:nvPr>
            <p:ph type="body" sz="quarter" idx="18" hasCustomPrompt="1"/>
          </p:nvPr>
        </p:nvSpPr>
        <p:spPr>
          <a:xfrm>
            <a:off x="6458809" y="4099995"/>
            <a:ext cx="4375963" cy="339026"/>
          </a:xfrm>
        </p:spPr>
        <p:txBody>
          <a:bodyPr anchor="ctr"/>
          <a:lstStyle>
            <a:lvl1pPr marL="0" indent="0" algn="ctr">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36" name="Text Placeholder 7">
            <a:extLst>
              <a:ext uri="{FF2B5EF4-FFF2-40B4-BE49-F238E27FC236}">
                <a16:creationId xmlns:a16="http://schemas.microsoft.com/office/drawing/2014/main" id="{0C973AA0-7B20-DF40-86C2-6C2E1095A8D0}"/>
              </a:ext>
            </a:extLst>
          </p:cNvPr>
          <p:cNvSpPr>
            <a:spLocks noGrp="1"/>
          </p:cNvSpPr>
          <p:nvPr>
            <p:ph type="body" sz="quarter" idx="19" hasCustomPrompt="1"/>
          </p:nvPr>
        </p:nvSpPr>
        <p:spPr>
          <a:xfrm>
            <a:off x="6458809" y="4498108"/>
            <a:ext cx="4375963" cy="285436"/>
          </a:xfrm>
        </p:spPr>
        <p:txBody>
          <a:bodyPr anchor="ctr">
            <a:normAutofit/>
          </a:bodyPr>
          <a:lstStyle>
            <a:lvl1pPr marL="0" indent="0" algn="ctr">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37" name="Text Placeholder 7">
            <a:extLst>
              <a:ext uri="{FF2B5EF4-FFF2-40B4-BE49-F238E27FC236}">
                <a16:creationId xmlns:a16="http://schemas.microsoft.com/office/drawing/2014/main" id="{DD3C700E-8DCB-8A43-AE2A-44BE7DEF778D}"/>
              </a:ext>
            </a:extLst>
          </p:cNvPr>
          <p:cNvSpPr>
            <a:spLocks noGrp="1"/>
          </p:cNvSpPr>
          <p:nvPr>
            <p:ph type="body" sz="quarter" idx="20" hasCustomPrompt="1"/>
          </p:nvPr>
        </p:nvSpPr>
        <p:spPr>
          <a:xfrm>
            <a:off x="6458809" y="4943999"/>
            <a:ext cx="4375963" cy="1102201"/>
          </a:xfrm>
        </p:spPr>
        <p:txBody>
          <a:bodyPr anchor="t">
            <a:normAutofit/>
          </a:bodyPr>
          <a:lstStyle>
            <a:lvl1pPr marL="0" indent="0" algn="ctr">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38" name="Straight Connector 37">
            <a:extLst>
              <a:ext uri="{FF2B5EF4-FFF2-40B4-BE49-F238E27FC236}">
                <a16:creationId xmlns:a16="http://schemas.microsoft.com/office/drawing/2014/main" id="{23FD2488-DB5A-8246-9846-57E401E9BA55}"/>
              </a:ext>
            </a:extLst>
          </p:cNvPr>
          <p:cNvCxnSpPr>
            <a:cxnSpLocks/>
          </p:cNvCxnSpPr>
          <p:nvPr userDrawn="1"/>
        </p:nvCxnSpPr>
        <p:spPr>
          <a:xfrm flipH="1">
            <a:off x="8144620" y="3978396"/>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extBox 20">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90CCA7BD-6878-8716-3DFC-86531EF2685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6" name="TextBox 5">
            <a:extLst>
              <a:ext uri="{FF2B5EF4-FFF2-40B4-BE49-F238E27FC236}">
                <a16:creationId xmlns:a16="http://schemas.microsoft.com/office/drawing/2014/main" id="{4ED8567A-55CB-42D3-1429-1B16FCA55680}"/>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4242693263"/>
      </p:ext>
    </p:extLst>
  </p:cSld>
  <p:clrMapOvr>
    <a:masterClrMapping/>
  </p:clrMapOvr>
  <p:extLst>
    <p:ext uri="{DCECCB84-F9BA-43D5-87BE-67443E8EF086}">
      <p15:sldGuideLst xmlns:p15="http://schemas.microsoft.com/office/powerpoint/2012/main">
        <p15:guide id="1" pos="3840">
          <p15:clr>
            <a:srgbClr val="FBAE40"/>
          </p15:clr>
        </p15:guide>
        <p15:guide id="2" orient="horz" pos="1169">
          <p15:clr>
            <a:srgbClr val="FBAE40"/>
          </p15:clr>
        </p15:guide>
        <p15:guide id="3" orient="horz" pos="4252">
          <p15:clr>
            <a:srgbClr val="FBAE40"/>
          </p15:clr>
        </p15:guide>
        <p15:guide id="4" orient="horz" pos="3812">
          <p15:clr>
            <a:srgbClr val="FBAE40"/>
          </p15:clr>
        </p15:guide>
        <p15:guide id="5" pos="856">
          <p15:clr>
            <a:srgbClr val="FBAE40"/>
          </p15:clr>
        </p15:guide>
        <p15:guide id="6" pos="6827">
          <p15:clr>
            <a:srgbClr val="FBAE40"/>
          </p15:clr>
        </p15:guide>
        <p15:guide id="7" pos="3608">
          <p15:clr>
            <a:srgbClr val="FBAE40"/>
          </p15:clr>
        </p15:guide>
        <p15:guide id="8" pos="4067">
          <p15:clr>
            <a:srgbClr val="FBAE40"/>
          </p15:clr>
        </p15:guide>
        <p15:guide id="9" orient="horz" pos="432">
          <p15:clr>
            <a:srgbClr val="FBAE40"/>
          </p15:clr>
        </p15:guide>
        <p15:guide id="10" pos="7159">
          <p15:clr>
            <a:srgbClr val="FBAE40"/>
          </p15:clr>
        </p15:guide>
        <p15:guide id="11" orient="horz" pos="2507">
          <p15:clr>
            <a:srgbClr val="FBAE40"/>
          </p15:clr>
        </p15:guide>
        <p15:guide id="12" orient="horz" pos="258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eet the Team - 3 Profile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5" y="476722"/>
            <a:ext cx="10610239"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Meet the Team - 3 Profiles</a:t>
            </a:r>
          </a:p>
        </p:txBody>
      </p:sp>
      <p:sp>
        <p:nvSpPr>
          <p:cNvPr id="4" name="Picture Placeholder 3">
            <a:extLst>
              <a:ext uri="{FF2B5EF4-FFF2-40B4-BE49-F238E27FC236}">
                <a16:creationId xmlns:a16="http://schemas.microsoft.com/office/drawing/2014/main" id="{95B97E4E-7184-234F-BA6B-9A3EECF693B0}"/>
              </a:ext>
            </a:extLst>
          </p:cNvPr>
          <p:cNvSpPr>
            <a:spLocks noGrp="1"/>
          </p:cNvSpPr>
          <p:nvPr>
            <p:ph type="pic" sz="quarter" idx="13"/>
          </p:nvPr>
        </p:nvSpPr>
        <p:spPr>
          <a:xfrm>
            <a:off x="1609025" y="1861264"/>
            <a:ext cx="1884363" cy="190182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8" name="Text Placeholder 7">
            <a:extLst>
              <a:ext uri="{FF2B5EF4-FFF2-40B4-BE49-F238E27FC236}">
                <a16:creationId xmlns:a16="http://schemas.microsoft.com/office/drawing/2014/main" id="{BD7A6459-A21C-1442-A11B-62DE80B2521C}"/>
              </a:ext>
            </a:extLst>
          </p:cNvPr>
          <p:cNvSpPr>
            <a:spLocks noGrp="1"/>
          </p:cNvSpPr>
          <p:nvPr>
            <p:ph type="body" sz="quarter" idx="14" hasCustomPrompt="1"/>
          </p:nvPr>
        </p:nvSpPr>
        <p:spPr>
          <a:xfrm>
            <a:off x="1088141" y="4099995"/>
            <a:ext cx="2926143" cy="339026"/>
          </a:xfrm>
        </p:spPr>
        <p:txBody>
          <a:bodyPr anchor="ctr"/>
          <a:lstStyle>
            <a:lvl1pPr marL="0" indent="0" algn="ctr">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10" name="Text Placeholder 7">
            <a:extLst>
              <a:ext uri="{FF2B5EF4-FFF2-40B4-BE49-F238E27FC236}">
                <a16:creationId xmlns:a16="http://schemas.microsoft.com/office/drawing/2014/main" id="{A8F2CEF9-97A9-E642-94BC-55A6D7AD5BE9}"/>
              </a:ext>
            </a:extLst>
          </p:cNvPr>
          <p:cNvSpPr>
            <a:spLocks noGrp="1"/>
          </p:cNvSpPr>
          <p:nvPr>
            <p:ph type="body" sz="quarter" idx="15" hasCustomPrompt="1"/>
          </p:nvPr>
        </p:nvSpPr>
        <p:spPr>
          <a:xfrm>
            <a:off x="1088141" y="4498108"/>
            <a:ext cx="2926143" cy="285436"/>
          </a:xfrm>
        </p:spPr>
        <p:txBody>
          <a:bodyPr anchor="ctr">
            <a:normAutofit/>
          </a:bodyPr>
          <a:lstStyle>
            <a:lvl1pPr marL="0" indent="0" algn="ctr">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11" name="Text Placeholder 7">
            <a:extLst>
              <a:ext uri="{FF2B5EF4-FFF2-40B4-BE49-F238E27FC236}">
                <a16:creationId xmlns:a16="http://schemas.microsoft.com/office/drawing/2014/main" id="{DE1B79F5-704D-5A40-86A4-06225CB87EC0}"/>
              </a:ext>
            </a:extLst>
          </p:cNvPr>
          <p:cNvSpPr>
            <a:spLocks noGrp="1"/>
          </p:cNvSpPr>
          <p:nvPr>
            <p:ph type="body" sz="quarter" idx="16" hasCustomPrompt="1"/>
          </p:nvPr>
        </p:nvSpPr>
        <p:spPr>
          <a:xfrm>
            <a:off x="1088141" y="4943999"/>
            <a:ext cx="2926143" cy="1102201"/>
          </a:xfrm>
        </p:spPr>
        <p:txBody>
          <a:bodyPr anchor="t">
            <a:normAutofit/>
          </a:bodyPr>
          <a:lstStyle>
            <a:lvl1pPr marL="0" indent="0" algn="ctr">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13" name="Straight Connector 12">
            <a:extLst>
              <a:ext uri="{FF2B5EF4-FFF2-40B4-BE49-F238E27FC236}">
                <a16:creationId xmlns:a16="http://schemas.microsoft.com/office/drawing/2014/main" id="{776C0959-CF70-2B46-A07D-8915A0E5C0A6}"/>
              </a:ext>
            </a:extLst>
          </p:cNvPr>
          <p:cNvCxnSpPr>
            <a:cxnSpLocks/>
          </p:cNvCxnSpPr>
          <p:nvPr userDrawn="1"/>
        </p:nvCxnSpPr>
        <p:spPr>
          <a:xfrm flipH="1">
            <a:off x="2049040" y="3978396"/>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Picture Placeholder 3">
            <a:extLst>
              <a:ext uri="{FF2B5EF4-FFF2-40B4-BE49-F238E27FC236}">
                <a16:creationId xmlns:a16="http://schemas.microsoft.com/office/drawing/2014/main" id="{B018D83C-D9C2-164A-BAA0-1693A29FDDB0}"/>
              </a:ext>
            </a:extLst>
          </p:cNvPr>
          <p:cNvSpPr>
            <a:spLocks noGrp="1"/>
          </p:cNvSpPr>
          <p:nvPr>
            <p:ph type="pic" sz="quarter" idx="17"/>
          </p:nvPr>
        </p:nvSpPr>
        <p:spPr>
          <a:xfrm>
            <a:off x="5166041" y="1861264"/>
            <a:ext cx="1884363" cy="190182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0" name="Text Placeholder 7">
            <a:extLst>
              <a:ext uri="{FF2B5EF4-FFF2-40B4-BE49-F238E27FC236}">
                <a16:creationId xmlns:a16="http://schemas.microsoft.com/office/drawing/2014/main" id="{D45E3436-75BA-6C4F-A3AD-0512FCA25B59}"/>
              </a:ext>
            </a:extLst>
          </p:cNvPr>
          <p:cNvSpPr>
            <a:spLocks noGrp="1"/>
          </p:cNvSpPr>
          <p:nvPr>
            <p:ph type="body" sz="quarter" idx="18" hasCustomPrompt="1"/>
          </p:nvPr>
        </p:nvSpPr>
        <p:spPr>
          <a:xfrm>
            <a:off x="4645157" y="4099995"/>
            <a:ext cx="2926143" cy="339026"/>
          </a:xfrm>
        </p:spPr>
        <p:txBody>
          <a:bodyPr anchor="ctr"/>
          <a:lstStyle>
            <a:lvl1pPr marL="0" indent="0" algn="ctr">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21" name="Text Placeholder 7">
            <a:extLst>
              <a:ext uri="{FF2B5EF4-FFF2-40B4-BE49-F238E27FC236}">
                <a16:creationId xmlns:a16="http://schemas.microsoft.com/office/drawing/2014/main" id="{26D1318F-1B29-794A-A5C4-2F2878439965}"/>
              </a:ext>
            </a:extLst>
          </p:cNvPr>
          <p:cNvSpPr>
            <a:spLocks noGrp="1"/>
          </p:cNvSpPr>
          <p:nvPr>
            <p:ph type="body" sz="quarter" idx="19" hasCustomPrompt="1"/>
          </p:nvPr>
        </p:nvSpPr>
        <p:spPr>
          <a:xfrm>
            <a:off x="4645157" y="4498108"/>
            <a:ext cx="2926143" cy="285436"/>
          </a:xfrm>
        </p:spPr>
        <p:txBody>
          <a:bodyPr anchor="ctr">
            <a:normAutofit/>
          </a:bodyPr>
          <a:lstStyle>
            <a:lvl1pPr marL="0" indent="0" algn="ctr">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22" name="Text Placeholder 7">
            <a:extLst>
              <a:ext uri="{FF2B5EF4-FFF2-40B4-BE49-F238E27FC236}">
                <a16:creationId xmlns:a16="http://schemas.microsoft.com/office/drawing/2014/main" id="{BAB2693E-0F42-5943-9CDE-F764D6F16B36}"/>
              </a:ext>
            </a:extLst>
          </p:cNvPr>
          <p:cNvSpPr>
            <a:spLocks noGrp="1"/>
          </p:cNvSpPr>
          <p:nvPr>
            <p:ph type="body" sz="quarter" idx="20" hasCustomPrompt="1"/>
          </p:nvPr>
        </p:nvSpPr>
        <p:spPr>
          <a:xfrm>
            <a:off x="4645157" y="4943999"/>
            <a:ext cx="2926143" cy="1102201"/>
          </a:xfrm>
        </p:spPr>
        <p:txBody>
          <a:bodyPr anchor="t">
            <a:normAutofit/>
          </a:bodyPr>
          <a:lstStyle>
            <a:lvl1pPr marL="0" indent="0" algn="ctr">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23" name="Straight Connector 22">
            <a:extLst>
              <a:ext uri="{FF2B5EF4-FFF2-40B4-BE49-F238E27FC236}">
                <a16:creationId xmlns:a16="http://schemas.microsoft.com/office/drawing/2014/main" id="{F3F0BD70-16B4-3E45-A3A1-01D7F662B1EF}"/>
              </a:ext>
            </a:extLst>
          </p:cNvPr>
          <p:cNvCxnSpPr>
            <a:cxnSpLocks/>
          </p:cNvCxnSpPr>
          <p:nvPr userDrawn="1"/>
        </p:nvCxnSpPr>
        <p:spPr>
          <a:xfrm flipH="1">
            <a:off x="5606056" y="3978396"/>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Picture Placeholder 3">
            <a:extLst>
              <a:ext uri="{FF2B5EF4-FFF2-40B4-BE49-F238E27FC236}">
                <a16:creationId xmlns:a16="http://schemas.microsoft.com/office/drawing/2014/main" id="{3726E9E4-6602-B84C-B4B2-0A06C5C093CA}"/>
              </a:ext>
            </a:extLst>
          </p:cNvPr>
          <p:cNvSpPr>
            <a:spLocks noGrp="1"/>
          </p:cNvSpPr>
          <p:nvPr>
            <p:ph type="pic" sz="quarter" idx="21"/>
          </p:nvPr>
        </p:nvSpPr>
        <p:spPr>
          <a:xfrm>
            <a:off x="8741345" y="1861264"/>
            <a:ext cx="1884363" cy="190182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5" name="Text Placeholder 7">
            <a:extLst>
              <a:ext uri="{FF2B5EF4-FFF2-40B4-BE49-F238E27FC236}">
                <a16:creationId xmlns:a16="http://schemas.microsoft.com/office/drawing/2014/main" id="{4F66B470-33A4-8C40-A0C1-FE0405F739B3}"/>
              </a:ext>
            </a:extLst>
          </p:cNvPr>
          <p:cNvSpPr>
            <a:spLocks noGrp="1"/>
          </p:cNvSpPr>
          <p:nvPr>
            <p:ph type="body" sz="quarter" idx="22" hasCustomPrompt="1"/>
          </p:nvPr>
        </p:nvSpPr>
        <p:spPr>
          <a:xfrm>
            <a:off x="8220461" y="4099995"/>
            <a:ext cx="2926143" cy="339026"/>
          </a:xfrm>
        </p:spPr>
        <p:txBody>
          <a:bodyPr anchor="ctr"/>
          <a:lstStyle>
            <a:lvl1pPr marL="0" indent="0" algn="ctr">
              <a:buNone/>
              <a:defRPr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26" name="Text Placeholder 7">
            <a:extLst>
              <a:ext uri="{FF2B5EF4-FFF2-40B4-BE49-F238E27FC236}">
                <a16:creationId xmlns:a16="http://schemas.microsoft.com/office/drawing/2014/main" id="{3A41CD59-4E6B-FA4F-B0A1-887D84986399}"/>
              </a:ext>
            </a:extLst>
          </p:cNvPr>
          <p:cNvSpPr>
            <a:spLocks noGrp="1"/>
          </p:cNvSpPr>
          <p:nvPr>
            <p:ph type="body" sz="quarter" idx="23" hasCustomPrompt="1"/>
          </p:nvPr>
        </p:nvSpPr>
        <p:spPr>
          <a:xfrm>
            <a:off x="8220461" y="4498108"/>
            <a:ext cx="2926143" cy="285436"/>
          </a:xfrm>
        </p:spPr>
        <p:txBody>
          <a:bodyPr anchor="ctr">
            <a:normAutofit/>
          </a:bodyPr>
          <a:lstStyle>
            <a:lvl1pPr marL="0" indent="0" algn="ctr">
              <a:buNone/>
              <a:defRPr sz="18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27" name="Text Placeholder 7">
            <a:extLst>
              <a:ext uri="{FF2B5EF4-FFF2-40B4-BE49-F238E27FC236}">
                <a16:creationId xmlns:a16="http://schemas.microsoft.com/office/drawing/2014/main" id="{63735AA2-BC8E-9945-91B9-5618B63B5042}"/>
              </a:ext>
            </a:extLst>
          </p:cNvPr>
          <p:cNvSpPr>
            <a:spLocks noGrp="1"/>
          </p:cNvSpPr>
          <p:nvPr>
            <p:ph type="body" sz="quarter" idx="24" hasCustomPrompt="1"/>
          </p:nvPr>
        </p:nvSpPr>
        <p:spPr>
          <a:xfrm>
            <a:off x="8220461" y="4943999"/>
            <a:ext cx="2926143" cy="1102201"/>
          </a:xfrm>
        </p:spPr>
        <p:txBody>
          <a:bodyPr anchor="t">
            <a:normAutofit/>
          </a:bodyPr>
          <a:lstStyle>
            <a:lvl1pPr marL="0" indent="0" algn="ctr">
              <a:buNone/>
              <a:defRPr sz="18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28" name="Straight Connector 27">
            <a:extLst>
              <a:ext uri="{FF2B5EF4-FFF2-40B4-BE49-F238E27FC236}">
                <a16:creationId xmlns:a16="http://schemas.microsoft.com/office/drawing/2014/main" id="{0F468785-BF21-9F4B-8797-82A8D19E9623}"/>
              </a:ext>
            </a:extLst>
          </p:cNvPr>
          <p:cNvCxnSpPr>
            <a:cxnSpLocks/>
          </p:cNvCxnSpPr>
          <p:nvPr userDrawn="1"/>
        </p:nvCxnSpPr>
        <p:spPr>
          <a:xfrm flipH="1">
            <a:off x="9181360" y="3978396"/>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6" name="TextBox 35">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F8396F1D-4940-D9DF-BF34-036344EC132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3" name="TextBox 2">
            <a:extLst>
              <a:ext uri="{FF2B5EF4-FFF2-40B4-BE49-F238E27FC236}">
                <a16:creationId xmlns:a16="http://schemas.microsoft.com/office/drawing/2014/main" id="{BD46402C-DA34-58C8-F4C9-3E1E6FD89469}"/>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3088773404"/>
      </p:ext>
    </p:extLst>
  </p:cSld>
  <p:clrMapOvr>
    <a:masterClrMapping/>
  </p:clrMapOvr>
  <p:extLst>
    <p:ext uri="{DCECCB84-F9BA-43D5-87BE-67443E8EF086}">
      <p15:sldGuideLst xmlns:p15="http://schemas.microsoft.com/office/powerpoint/2012/main">
        <p15:guide id="1" pos="3840">
          <p15:clr>
            <a:srgbClr val="FBAE40"/>
          </p15:clr>
        </p15:guide>
        <p15:guide id="2" orient="horz" pos="1169">
          <p15:clr>
            <a:srgbClr val="FBAE40"/>
          </p15:clr>
        </p15:guide>
        <p15:guide id="3" pos="339">
          <p15:clr>
            <a:srgbClr val="FBAE40"/>
          </p15:clr>
        </p15:guide>
        <p15:guide id="4" orient="horz" pos="4252">
          <p15:clr>
            <a:srgbClr val="FBAE40"/>
          </p15:clr>
        </p15:guide>
        <p15:guide id="5" orient="horz" pos="2507">
          <p15:clr>
            <a:srgbClr val="FBAE40"/>
          </p15:clr>
        </p15:guide>
        <p15:guide id="6" orient="horz" pos="2584">
          <p15:clr>
            <a:srgbClr val="FBAE40"/>
          </p15:clr>
        </p15:guide>
        <p15:guide id="7" pos="7023">
          <p15:clr>
            <a:srgbClr val="FBAE40"/>
          </p15:clr>
        </p15:guide>
        <p15:guide id="8" pos="7159">
          <p15:clr>
            <a:srgbClr val="FBAE40"/>
          </p15:clr>
        </p15:guide>
        <p15:guide id="9" pos="5176">
          <p15:clr>
            <a:srgbClr val="FBAE40"/>
          </p15:clr>
        </p15:guide>
        <p15:guide id="10" pos="687">
          <p15:clr>
            <a:srgbClr val="FBAE40"/>
          </p15:clr>
        </p15:guide>
        <p15:guide id="11" pos="2533">
          <p15:clr>
            <a:srgbClr val="FBAE40"/>
          </p15:clr>
        </p15:guide>
        <p15:guide id="12" pos="1601">
          <p15:clr>
            <a:srgbClr val="FBAE40"/>
          </p15:clr>
        </p15:guide>
        <p15:guide id="13" pos="6108">
          <p15:clr>
            <a:srgbClr val="FBAE40"/>
          </p15:clr>
        </p15:guide>
        <p15:guide id="14" orient="horz" pos="432">
          <p15:clr>
            <a:srgbClr val="FBAE40"/>
          </p15:clr>
        </p15:guide>
        <p15:guide id="15" orient="horz" pos="381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et the Team - 5 Profile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4" y="476722"/>
            <a:ext cx="10636465"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Meet the Team - 5 Profiles</a:t>
            </a:r>
          </a:p>
        </p:txBody>
      </p:sp>
      <p:sp>
        <p:nvSpPr>
          <p:cNvPr id="4" name="Picture Placeholder 3">
            <a:extLst>
              <a:ext uri="{FF2B5EF4-FFF2-40B4-BE49-F238E27FC236}">
                <a16:creationId xmlns:a16="http://schemas.microsoft.com/office/drawing/2014/main" id="{95B97E4E-7184-234F-BA6B-9A3EECF693B0}"/>
              </a:ext>
            </a:extLst>
          </p:cNvPr>
          <p:cNvSpPr>
            <a:spLocks noGrp="1"/>
          </p:cNvSpPr>
          <p:nvPr>
            <p:ph type="pic" sz="quarter" idx="13"/>
          </p:nvPr>
        </p:nvSpPr>
        <p:spPr>
          <a:xfrm>
            <a:off x="538163" y="1808080"/>
            <a:ext cx="1835988" cy="1711253"/>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8" name="Text Placeholder 7">
            <a:extLst>
              <a:ext uri="{FF2B5EF4-FFF2-40B4-BE49-F238E27FC236}">
                <a16:creationId xmlns:a16="http://schemas.microsoft.com/office/drawing/2014/main" id="{BD7A6459-A21C-1442-A11B-62DE80B2521C}"/>
              </a:ext>
            </a:extLst>
          </p:cNvPr>
          <p:cNvSpPr>
            <a:spLocks noGrp="1"/>
          </p:cNvSpPr>
          <p:nvPr>
            <p:ph type="body" sz="quarter" idx="14" hasCustomPrompt="1"/>
          </p:nvPr>
        </p:nvSpPr>
        <p:spPr>
          <a:xfrm>
            <a:off x="538163" y="3856239"/>
            <a:ext cx="1835988" cy="339026"/>
          </a:xfrm>
        </p:spPr>
        <p:txBody>
          <a:bodyPr anchor="ctr">
            <a:normAutofit/>
          </a:bodyPr>
          <a:lstStyle>
            <a:lvl1pPr marL="0" indent="0" algn="ctr">
              <a:buNone/>
              <a:defRPr sz="1600"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10" name="Text Placeholder 7">
            <a:extLst>
              <a:ext uri="{FF2B5EF4-FFF2-40B4-BE49-F238E27FC236}">
                <a16:creationId xmlns:a16="http://schemas.microsoft.com/office/drawing/2014/main" id="{A8F2CEF9-97A9-E642-94BC-55A6D7AD5BE9}"/>
              </a:ext>
            </a:extLst>
          </p:cNvPr>
          <p:cNvSpPr>
            <a:spLocks noGrp="1"/>
          </p:cNvSpPr>
          <p:nvPr>
            <p:ph type="body" sz="quarter" idx="15" hasCustomPrompt="1"/>
          </p:nvPr>
        </p:nvSpPr>
        <p:spPr>
          <a:xfrm>
            <a:off x="538163" y="4254352"/>
            <a:ext cx="1835988" cy="285436"/>
          </a:xfrm>
        </p:spPr>
        <p:txBody>
          <a:bodyPr anchor="ctr">
            <a:normAutofit/>
          </a:bodyPr>
          <a:lstStyle>
            <a:lvl1pPr marL="0" indent="0" algn="ctr">
              <a:buNone/>
              <a:defRPr sz="14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11" name="Text Placeholder 7">
            <a:extLst>
              <a:ext uri="{FF2B5EF4-FFF2-40B4-BE49-F238E27FC236}">
                <a16:creationId xmlns:a16="http://schemas.microsoft.com/office/drawing/2014/main" id="{DE1B79F5-704D-5A40-86A4-06225CB87EC0}"/>
              </a:ext>
            </a:extLst>
          </p:cNvPr>
          <p:cNvSpPr>
            <a:spLocks noGrp="1"/>
          </p:cNvSpPr>
          <p:nvPr>
            <p:ph type="body" sz="quarter" idx="16" hasCustomPrompt="1"/>
          </p:nvPr>
        </p:nvSpPr>
        <p:spPr>
          <a:xfrm>
            <a:off x="538163" y="4700243"/>
            <a:ext cx="1835988" cy="1478307"/>
          </a:xfrm>
        </p:spPr>
        <p:txBody>
          <a:bodyPr anchor="t">
            <a:normAutofit/>
          </a:bodyPr>
          <a:lstStyle>
            <a:lvl1pPr marL="0" indent="0" algn="ctr">
              <a:buNone/>
              <a:defRPr sz="14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13" name="Straight Connector 12">
            <a:extLst>
              <a:ext uri="{FF2B5EF4-FFF2-40B4-BE49-F238E27FC236}">
                <a16:creationId xmlns:a16="http://schemas.microsoft.com/office/drawing/2014/main" id="{776C0959-CF70-2B46-A07D-8915A0E5C0A6}"/>
              </a:ext>
            </a:extLst>
          </p:cNvPr>
          <p:cNvCxnSpPr>
            <a:cxnSpLocks/>
          </p:cNvCxnSpPr>
          <p:nvPr userDrawn="1"/>
        </p:nvCxnSpPr>
        <p:spPr>
          <a:xfrm flipH="1">
            <a:off x="953988" y="373464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Picture Placeholder 3">
            <a:extLst>
              <a:ext uri="{FF2B5EF4-FFF2-40B4-BE49-F238E27FC236}">
                <a16:creationId xmlns:a16="http://schemas.microsoft.com/office/drawing/2014/main" id="{EF1A0F53-E7C2-F847-BBBD-4A9805F308FC}"/>
              </a:ext>
            </a:extLst>
          </p:cNvPr>
          <p:cNvSpPr>
            <a:spLocks noGrp="1"/>
          </p:cNvSpPr>
          <p:nvPr>
            <p:ph type="pic" sz="quarter" idx="17"/>
          </p:nvPr>
        </p:nvSpPr>
        <p:spPr>
          <a:xfrm>
            <a:off x="2859275" y="1808080"/>
            <a:ext cx="1835988" cy="1711253"/>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55" name="Text Placeholder 7">
            <a:extLst>
              <a:ext uri="{FF2B5EF4-FFF2-40B4-BE49-F238E27FC236}">
                <a16:creationId xmlns:a16="http://schemas.microsoft.com/office/drawing/2014/main" id="{7B481680-9ED9-5F4B-9DBC-8AFFDE9DEE4C}"/>
              </a:ext>
            </a:extLst>
          </p:cNvPr>
          <p:cNvSpPr>
            <a:spLocks noGrp="1"/>
          </p:cNvSpPr>
          <p:nvPr>
            <p:ph type="body" sz="quarter" idx="18" hasCustomPrompt="1"/>
          </p:nvPr>
        </p:nvSpPr>
        <p:spPr>
          <a:xfrm>
            <a:off x="2858087" y="3856239"/>
            <a:ext cx="1835988" cy="339026"/>
          </a:xfrm>
        </p:spPr>
        <p:txBody>
          <a:bodyPr anchor="ctr">
            <a:normAutofit/>
          </a:bodyPr>
          <a:lstStyle>
            <a:lvl1pPr marL="0" indent="0" algn="ctr">
              <a:buNone/>
              <a:defRPr sz="1600"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56" name="Text Placeholder 7">
            <a:extLst>
              <a:ext uri="{FF2B5EF4-FFF2-40B4-BE49-F238E27FC236}">
                <a16:creationId xmlns:a16="http://schemas.microsoft.com/office/drawing/2014/main" id="{E5F11699-2468-D548-80EB-F0189B19DF35}"/>
              </a:ext>
            </a:extLst>
          </p:cNvPr>
          <p:cNvSpPr>
            <a:spLocks noGrp="1"/>
          </p:cNvSpPr>
          <p:nvPr>
            <p:ph type="body" sz="quarter" idx="19" hasCustomPrompt="1"/>
          </p:nvPr>
        </p:nvSpPr>
        <p:spPr>
          <a:xfrm>
            <a:off x="2858087" y="4254352"/>
            <a:ext cx="1835988" cy="285436"/>
          </a:xfrm>
        </p:spPr>
        <p:txBody>
          <a:bodyPr anchor="ctr">
            <a:normAutofit/>
          </a:bodyPr>
          <a:lstStyle>
            <a:lvl1pPr marL="0" indent="0" algn="ctr">
              <a:buNone/>
              <a:defRPr sz="14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57" name="Text Placeholder 7">
            <a:extLst>
              <a:ext uri="{FF2B5EF4-FFF2-40B4-BE49-F238E27FC236}">
                <a16:creationId xmlns:a16="http://schemas.microsoft.com/office/drawing/2014/main" id="{6C57E762-522E-DD40-9331-80B0111F9C6B}"/>
              </a:ext>
            </a:extLst>
          </p:cNvPr>
          <p:cNvSpPr>
            <a:spLocks noGrp="1"/>
          </p:cNvSpPr>
          <p:nvPr>
            <p:ph type="body" sz="quarter" idx="20" hasCustomPrompt="1"/>
          </p:nvPr>
        </p:nvSpPr>
        <p:spPr>
          <a:xfrm>
            <a:off x="2858087" y="4700243"/>
            <a:ext cx="1835988" cy="1478307"/>
          </a:xfrm>
        </p:spPr>
        <p:txBody>
          <a:bodyPr anchor="t">
            <a:normAutofit/>
          </a:bodyPr>
          <a:lstStyle>
            <a:lvl1pPr marL="0" indent="0" algn="ctr">
              <a:buNone/>
              <a:defRPr sz="14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58" name="Straight Connector 57">
            <a:extLst>
              <a:ext uri="{FF2B5EF4-FFF2-40B4-BE49-F238E27FC236}">
                <a16:creationId xmlns:a16="http://schemas.microsoft.com/office/drawing/2014/main" id="{CAE1DE42-CB13-524B-A1A4-0658DBEB2E95}"/>
              </a:ext>
            </a:extLst>
          </p:cNvPr>
          <p:cNvCxnSpPr>
            <a:cxnSpLocks/>
          </p:cNvCxnSpPr>
          <p:nvPr userDrawn="1"/>
        </p:nvCxnSpPr>
        <p:spPr>
          <a:xfrm flipH="1">
            <a:off x="3273908" y="373464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9" name="Picture Placeholder 3">
            <a:extLst>
              <a:ext uri="{FF2B5EF4-FFF2-40B4-BE49-F238E27FC236}">
                <a16:creationId xmlns:a16="http://schemas.microsoft.com/office/drawing/2014/main" id="{B8145BBC-2BA8-0E41-A2B1-D82CE406F98B}"/>
              </a:ext>
            </a:extLst>
          </p:cNvPr>
          <p:cNvSpPr>
            <a:spLocks noGrp="1"/>
          </p:cNvSpPr>
          <p:nvPr>
            <p:ph type="pic" sz="quarter" idx="21"/>
          </p:nvPr>
        </p:nvSpPr>
        <p:spPr>
          <a:xfrm>
            <a:off x="5180387" y="1808080"/>
            <a:ext cx="1835988" cy="1711253"/>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60" name="Text Placeholder 7">
            <a:extLst>
              <a:ext uri="{FF2B5EF4-FFF2-40B4-BE49-F238E27FC236}">
                <a16:creationId xmlns:a16="http://schemas.microsoft.com/office/drawing/2014/main" id="{1D174840-C8B7-DB4F-9862-1CC77E60405F}"/>
              </a:ext>
            </a:extLst>
          </p:cNvPr>
          <p:cNvSpPr>
            <a:spLocks noGrp="1"/>
          </p:cNvSpPr>
          <p:nvPr>
            <p:ph type="body" sz="quarter" idx="22" hasCustomPrompt="1"/>
          </p:nvPr>
        </p:nvSpPr>
        <p:spPr>
          <a:xfrm>
            <a:off x="5178007" y="3856239"/>
            <a:ext cx="1835988" cy="339026"/>
          </a:xfrm>
        </p:spPr>
        <p:txBody>
          <a:bodyPr anchor="ctr">
            <a:normAutofit/>
          </a:bodyPr>
          <a:lstStyle>
            <a:lvl1pPr marL="0" indent="0" algn="ctr">
              <a:buNone/>
              <a:defRPr sz="1600"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61" name="Text Placeholder 7">
            <a:extLst>
              <a:ext uri="{FF2B5EF4-FFF2-40B4-BE49-F238E27FC236}">
                <a16:creationId xmlns:a16="http://schemas.microsoft.com/office/drawing/2014/main" id="{294F2042-0B27-4741-B017-1BD06113BECC}"/>
              </a:ext>
            </a:extLst>
          </p:cNvPr>
          <p:cNvSpPr>
            <a:spLocks noGrp="1"/>
          </p:cNvSpPr>
          <p:nvPr>
            <p:ph type="body" sz="quarter" idx="23" hasCustomPrompt="1"/>
          </p:nvPr>
        </p:nvSpPr>
        <p:spPr>
          <a:xfrm>
            <a:off x="5178007" y="4254352"/>
            <a:ext cx="1835988" cy="285436"/>
          </a:xfrm>
        </p:spPr>
        <p:txBody>
          <a:bodyPr anchor="ctr">
            <a:normAutofit/>
          </a:bodyPr>
          <a:lstStyle>
            <a:lvl1pPr marL="0" indent="0" algn="ctr">
              <a:buNone/>
              <a:defRPr sz="14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62" name="Text Placeholder 7">
            <a:extLst>
              <a:ext uri="{FF2B5EF4-FFF2-40B4-BE49-F238E27FC236}">
                <a16:creationId xmlns:a16="http://schemas.microsoft.com/office/drawing/2014/main" id="{28094B37-C635-4F4B-BD71-46406B02D18A}"/>
              </a:ext>
            </a:extLst>
          </p:cNvPr>
          <p:cNvSpPr>
            <a:spLocks noGrp="1"/>
          </p:cNvSpPr>
          <p:nvPr>
            <p:ph type="body" sz="quarter" idx="24" hasCustomPrompt="1"/>
          </p:nvPr>
        </p:nvSpPr>
        <p:spPr>
          <a:xfrm>
            <a:off x="5178007" y="4700243"/>
            <a:ext cx="1835988" cy="1478307"/>
          </a:xfrm>
        </p:spPr>
        <p:txBody>
          <a:bodyPr anchor="t">
            <a:normAutofit/>
          </a:bodyPr>
          <a:lstStyle>
            <a:lvl1pPr marL="0" indent="0" algn="ctr">
              <a:buNone/>
              <a:defRPr sz="14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63" name="Straight Connector 62">
            <a:extLst>
              <a:ext uri="{FF2B5EF4-FFF2-40B4-BE49-F238E27FC236}">
                <a16:creationId xmlns:a16="http://schemas.microsoft.com/office/drawing/2014/main" id="{84C8C11F-1C92-F24A-B4AC-D6EBEBE6E53A}"/>
              </a:ext>
            </a:extLst>
          </p:cNvPr>
          <p:cNvCxnSpPr>
            <a:cxnSpLocks/>
          </p:cNvCxnSpPr>
          <p:nvPr userDrawn="1"/>
        </p:nvCxnSpPr>
        <p:spPr>
          <a:xfrm flipH="1">
            <a:off x="5593832" y="373464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64" name="Picture Placeholder 3">
            <a:extLst>
              <a:ext uri="{FF2B5EF4-FFF2-40B4-BE49-F238E27FC236}">
                <a16:creationId xmlns:a16="http://schemas.microsoft.com/office/drawing/2014/main" id="{148B1993-955A-F849-AEC7-F4BB70CC8724}"/>
              </a:ext>
            </a:extLst>
          </p:cNvPr>
          <p:cNvSpPr>
            <a:spLocks noGrp="1"/>
          </p:cNvSpPr>
          <p:nvPr>
            <p:ph type="pic" sz="quarter" idx="25"/>
          </p:nvPr>
        </p:nvSpPr>
        <p:spPr>
          <a:xfrm>
            <a:off x="7501499" y="1808080"/>
            <a:ext cx="1835988" cy="1711253"/>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65" name="Text Placeholder 7">
            <a:extLst>
              <a:ext uri="{FF2B5EF4-FFF2-40B4-BE49-F238E27FC236}">
                <a16:creationId xmlns:a16="http://schemas.microsoft.com/office/drawing/2014/main" id="{B7D55A6B-6006-B24D-B3C4-C24F1578043D}"/>
              </a:ext>
            </a:extLst>
          </p:cNvPr>
          <p:cNvSpPr>
            <a:spLocks noGrp="1"/>
          </p:cNvSpPr>
          <p:nvPr>
            <p:ph type="body" sz="quarter" idx="26" hasCustomPrompt="1"/>
          </p:nvPr>
        </p:nvSpPr>
        <p:spPr>
          <a:xfrm>
            <a:off x="7501499" y="3856239"/>
            <a:ext cx="1835988" cy="339026"/>
          </a:xfrm>
        </p:spPr>
        <p:txBody>
          <a:bodyPr anchor="ctr">
            <a:normAutofit/>
          </a:bodyPr>
          <a:lstStyle>
            <a:lvl1pPr marL="0" indent="0" algn="ctr">
              <a:buNone/>
              <a:defRPr sz="1600"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66" name="Text Placeholder 7">
            <a:extLst>
              <a:ext uri="{FF2B5EF4-FFF2-40B4-BE49-F238E27FC236}">
                <a16:creationId xmlns:a16="http://schemas.microsoft.com/office/drawing/2014/main" id="{7DD43118-8AE4-3840-B0F7-3D4A9DAA1191}"/>
              </a:ext>
            </a:extLst>
          </p:cNvPr>
          <p:cNvSpPr>
            <a:spLocks noGrp="1"/>
          </p:cNvSpPr>
          <p:nvPr>
            <p:ph type="body" sz="quarter" idx="27" hasCustomPrompt="1"/>
          </p:nvPr>
        </p:nvSpPr>
        <p:spPr>
          <a:xfrm>
            <a:off x="7501499" y="4254352"/>
            <a:ext cx="1835988" cy="285436"/>
          </a:xfrm>
        </p:spPr>
        <p:txBody>
          <a:bodyPr anchor="ctr">
            <a:normAutofit/>
          </a:bodyPr>
          <a:lstStyle>
            <a:lvl1pPr marL="0" indent="0" algn="ctr">
              <a:buNone/>
              <a:defRPr sz="14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67" name="Text Placeholder 7">
            <a:extLst>
              <a:ext uri="{FF2B5EF4-FFF2-40B4-BE49-F238E27FC236}">
                <a16:creationId xmlns:a16="http://schemas.microsoft.com/office/drawing/2014/main" id="{9527BE04-9D0E-4B4D-AD97-C40E3D8F8AC3}"/>
              </a:ext>
            </a:extLst>
          </p:cNvPr>
          <p:cNvSpPr>
            <a:spLocks noGrp="1"/>
          </p:cNvSpPr>
          <p:nvPr>
            <p:ph type="body" sz="quarter" idx="28" hasCustomPrompt="1"/>
          </p:nvPr>
        </p:nvSpPr>
        <p:spPr>
          <a:xfrm>
            <a:off x="7501499" y="4700243"/>
            <a:ext cx="1835988" cy="1478307"/>
          </a:xfrm>
        </p:spPr>
        <p:txBody>
          <a:bodyPr anchor="t">
            <a:normAutofit/>
          </a:bodyPr>
          <a:lstStyle>
            <a:lvl1pPr marL="0" indent="0" algn="ctr">
              <a:buNone/>
              <a:defRPr sz="14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68" name="Straight Connector 67">
            <a:extLst>
              <a:ext uri="{FF2B5EF4-FFF2-40B4-BE49-F238E27FC236}">
                <a16:creationId xmlns:a16="http://schemas.microsoft.com/office/drawing/2014/main" id="{5FF92F2D-F465-0F46-948D-809D7102C224}"/>
              </a:ext>
            </a:extLst>
          </p:cNvPr>
          <p:cNvCxnSpPr>
            <a:cxnSpLocks/>
          </p:cNvCxnSpPr>
          <p:nvPr userDrawn="1"/>
        </p:nvCxnSpPr>
        <p:spPr>
          <a:xfrm flipH="1">
            <a:off x="7917324" y="373464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69" name="Picture Placeholder 3">
            <a:extLst>
              <a:ext uri="{FF2B5EF4-FFF2-40B4-BE49-F238E27FC236}">
                <a16:creationId xmlns:a16="http://schemas.microsoft.com/office/drawing/2014/main" id="{34E4767E-3447-1F41-A340-7C55E6A9F659}"/>
              </a:ext>
            </a:extLst>
          </p:cNvPr>
          <p:cNvSpPr>
            <a:spLocks noGrp="1"/>
          </p:cNvSpPr>
          <p:nvPr>
            <p:ph type="pic" sz="quarter" idx="29"/>
          </p:nvPr>
        </p:nvSpPr>
        <p:spPr>
          <a:xfrm>
            <a:off x="9822615" y="1808080"/>
            <a:ext cx="1835988" cy="1711253"/>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70" name="Text Placeholder 7">
            <a:extLst>
              <a:ext uri="{FF2B5EF4-FFF2-40B4-BE49-F238E27FC236}">
                <a16:creationId xmlns:a16="http://schemas.microsoft.com/office/drawing/2014/main" id="{9D338BB9-4D26-4F44-970D-8600E8FF6382}"/>
              </a:ext>
            </a:extLst>
          </p:cNvPr>
          <p:cNvSpPr>
            <a:spLocks noGrp="1"/>
          </p:cNvSpPr>
          <p:nvPr>
            <p:ph type="body" sz="quarter" idx="30" hasCustomPrompt="1"/>
          </p:nvPr>
        </p:nvSpPr>
        <p:spPr>
          <a:xfrm>
            <a:off x="9822615" y="3856239"/>
            <a:ext cx="1835988" cy="339026"/>
          </a:xfrm>
        </p:spPr>
        <p:txBody>
          <a:bodyPr anchor="ctr">
            <a:normAutofit/>
          </a:bodyPr>
          <a:lstStyle>
            <a:lvl1pPr marL="0" indent="0" algn="ctr">
              <a:buNone/>
              <a:defRPr sz="1600" b="1" i="0">
                <a:solidFill>
                  <a:schemeClr val="accent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Name</a:t>
            </a:r>
          </a:p>
        </p:txBody>
      </p:sp>
      <p:sp>
        <p:nvSpPr>
          <p:cNvPr id="71" name="Text Placeholder 7">
            <a:extLst>
              <a:ext uri="{FF2B5EF4-FFF2-40B4-BE49-F238E27FC236}">
                <a16:creationId xmlns:a16="http://schemas.microsoft.com/office/drawing/2014/main" id="{6330753E-E042-CF45-95CF-2F97180FD9D4}"/>
              </a:ext>
            </a:extLst>
          </p:cNvPr>
          <p:cNvSpPr>
            <a:spLocks noGrp="1"/>
          </p:cNvSpPr>
          <p:nvPr>
            <p:ph type="body" sz="quarter" idx="31" hasCustomPrompt="1"/>
          </p:nvPr>
        </p:nvSpPr>
        <p:spPr>
          <a:xfrm>
            <a:off x="9822615" y="4254352"/>
            <a:ext cx="1835988" cy="285436"/>
          </a:xfrm>
        </p:spPr>
        <p:txBody>
          <a:bodyPr anchor="ctr">
            <a:normAutofit/>
          </a:bodyPr>
          <a:lstStyle>
            <a:lvl1pPr marL="0" indent="0" algn="ctr">
              <a:buNone/>
              <a:defRPr sz="1400" b="1" i="0">
                <a:solidFill>
                  <a:schemeClr val="accent5"/>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Title</a:t>
            </a:r>
          </a:p>
        </p:txBody>
      </p:sp>
      <p:sp>
        <p:nvSpPr>
          <p:cNvPr id="72" name="Text Placeholder 7">
            <a:extLst>
              <a:ext uri="{FF2B5EF4-FFF2-40B4-BE49-F238E27FC236}">
                <a16:creationId xmlns:a16="http://schemas.microsoft.com/office/drawing/2014/main" id="{C2CD3CD8-8E82-4B42-A04F-CF2FC38CF99D}"/>
              </a:ext>
            </a:extLst>
          </p:cNvPr>
          <p:cNvSpPr>
            <a:spLocks noGrp="1"/>
          </p:cNvSpPr>
          <p:nvPr>
            <p:ph type="body" sz="quarter" idx="32" hasCustomPrompt="1"/>
          </p:nvPr>
        </p:nvSpPr>
        <p:spPr>
          <a:xfrm>
            <a:off x="9822615" y="4700243"/>
            <a:ext cx="1835988" cy="1478307"/>
          </a:xfrm>
        </p:spPr>
        <p:txBody>
          <a:bodyPr anchor="t">
            <a:normAutofit/>
          </a:bodyPr>
          <a:lstStyle>
            <a:lvl1pPr marL="0" indent="0" algn="ctr">
              <a:buNone/>
              <a:defRPr sz="1400" b="0" i="0">
                <a:solidFill>
                  <a:schemeClr val="tx1"/>
                </a:solidFill>
                <a:latin typeface="Arial" panose="020B0604020202020204" pitchFamily="34" charset="0"/>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Description</a:t>
            </a:r>
          </a:p>
        </p:txBody>
      </p:sp>
      <p:cxnSp>
        <p:nvCxnSpPr>
          <p:cNvPr id="73" name="Straight Connector 72">
            <a:extLst>
              <a:ext uri="{FF2B5EF4-FFF2-40B4-BE49-F238E27FC236}">
                <a16:creationId xmlns:a16="http://schemas.microsoft.com/office/drawing/2014/main" id="{7520B97F-95CE-E54A-B092-ED9F885DD00B}"/>
              </a:ext>
            </a:extLst>
          </p:cNvPr>
          <p:cNvCxnSpPr>
            <a:cxnSpLocks/>
          </p:cNvCxnSpPr>
          <p:nvPr userDrawn="1"/>
        </p:nvCxnSpPr>
        <p:spPr>
          <a:xfrm flipH="1">
            <a:off x="10238436" y="3734640"/>
            <a:ext cx="1004341"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7" name="TextBox 36">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BF9B9413-2953-583A-F4B6-09C1F47B98C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3" name="TextBox 2">
            <a:extLst>
              <a:ext uri="{FF2B5EF4-FFF2-40B4-BE49-F238E27FC236}">
                <a16:creationId xmlns:a16="http://schemas.microsoft.com/office/drawing/2014/main" id="{83DFDDD3-BB6A-2250-EDF4-928D5AD9BBB2}"/>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516732779"/>
      </p:ext>
    </p:extLst>
  </p:cSld>
  <p:clrMapOvr>
    <a:masterClrMapping/>
  </p:clrMapOvr>
  <p:extLst>
    <p:ext uri="{DCECCB84-F9BA-43D5-87BE-67443E8EF086}">
      <p15:sldGuideLst xmlns:p15="http://schemas.microsoft.com/office/powerpoint/2012/main">
        <p15:guide id="1" pos="3840">
          <p15:clr>
            <a:srgbClr val="FBAE40"/>
          </p15:clr>
        </p15:guide>
        <p15:guide id="2" orient="horz" pos="2355">
          <p15:clr>
            <a:srgbClr val="FBAE40"/>
          </p15:clr>
        </p15:guide>
        <p15:guide id="3" orient="horz" pos="2431">
          <p15:clr>
            <a:srgbClr val="FBAE40"/>
          </p15:clr>
        </p15:guide>
        <p15:guide id="4" orient="horz" pos="3947">
          <p15:clr>
            <a:srgbClr val="FBAE40"/>
          </p15:clr>
        </p15:guide>
        <p15:guide id="5" orient="horz" pos="4252">
          <p15:clr>
            <a:srgbClr val="FBAE40"/>
          </p15:clr>
        </p15:guide>
        <p15:guide id="6" orient="horz" pos="1135">
          <p15:clr>
            <a:srgbClr val="FBAE40"/>
          </p15:clr>
        </p15:guide>
        <p15:guide id="7" pos="339">
          <p15:clr>
            <a:srgbClr val="FBAE40"/>
          </p15:clr>
        </p15:guide>
        <p15:guide id="8" pos="7344">
          <p15:clr>
            <a:srgbClr val="FBAE40"/>
          </p15:clr>
        </p15:guide>
        <p15:guide id="9" pos="7159">
          <p15:clr>
            <a:srgbClr val="FBAE40"/>
          </p15:clr>
        </p15:guide>
        <p15:guide id="10" pos="6184">
          <p15:clr>
            <a:srgbClr val="FBAE40"/>
          </p15:clr>
        </p15:guide>
        <p15:guide id="11" pos="1499">
          <p15:clr>
            <a:srgbClr val="FBAE40"/>
          </p15:clr>
        </p15:guide>
        <p15:guide id="12" pos="1804">
          <p15:clr>
            <a:srgbClr val="FBAE40"/>
          </p15:clr>
        </p15:guide>
        <p15:guide id="13" pos="2956">
          <p15:clr>
            <a:srgbClr val="FBAE40"/>
          </p15:clr>
        </p15:guide>
        <p15:guide id="14" pos="3261">
          <p15:clr>
            <a:srgbClr val="FBAE40"/>
          </p15:clr>
        </p15:guide>
        <p15:guide id="15" pos="4423">
          <p15:clr>
            <a:srgbClr val="FBAE40"/>
          </p15:clr>
        </p15:guide>
        <p15:guide id="16" pos="4727">
          <p15:clr>
            <a:srgbClr val="FBAE40"/>
          </p15:clr>
        </p15:guide>
        <p15:guide id="17" pos="5879">
          <p15:clr>
            <a:srgbClr val="FBAE40"/>
          </p15:clr>
        </p15:guide>
        <p15:guide id="18" pos="7039">
          <p15:clr>
            <a:srgbClr val="FBAE40"/>
          </p15:clr>
        </p15:guide>
        <p15:guide id="19" orient="horz" pos="43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Table – Option 1">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Text and Table – Option 1</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able Placeholder 2">
            <a:extLst>
              <a:ext uri="{FF2B5EF4-FFF2-40B4-BE49-F238E27FC236}">
                <a16:creationId xmlns:a16="http://schemas.microsoft.com/office/drawing/2014/main" id="{6BF1EF8E-DA0B-704D-8521-ABAD7DBCCC90}"/>
              </a:ext>
            </a:extLst>
          </p:cNvPr>
          <p:cNvSpPr>
            <a:spLocks noGrp="1"/>
          </p:cNvSpPr>
          <p:nvPr>
            <p:ph type="tbl" sz="quarter" idx="10"/>
          </p:nvPr>
        </p:nvSpPr>
        <p:spPr>
          <a:xfrm>
            <a:off x="248129" y="1660419"/>
            <a:ext cx="6897785" cy="4360208"/>
          </a:xfrm>
        </p:spPr>
        <p:txBody>
          <a:bodyPr/>
          <a:lstStyle>
            <a:lvl1pPr marL="0" indent="0" algn="ctr">
              <a:buNone/>
              <a:defRPr b="0" i="0">
                <a:latin typeface="Arial" panose="020B0604020202020204" pitchFamily="34" charset="0"/>
              </a:defRPr>
            </a:lvl1pPr>
          </a:lstStyle>
          <a:p>
            <a:r>
              <a:rPr lang="en-US" dirty="0"/>
              <a:t>Click icon to add table</a:t>
            </a:r>
          </a:p>
        </p:txBody>
      </p:sp>
      <p:sp>
        <p:nvSpPr>
          <p:cNvPr id="11" name="Content Placeholder 2">
            <a:extLst>
              <a:ext uri="{FF2B5EF4-FFF2-40B4-BE49-F238E27FC236}">
                <a16:creationId xmlns:a16="http://schemas.microsoft.com/office/drawing/2014/main" id="{2E85957F-ACA5-D748-A069-E71676AF8CC2}"/>
              </a:ext>
            </a:extLst>
          </p:cNvPr>
          <p:cNvSpPr>
            <a:spLocks noGrp="1"/>
          </p:cNvSpPr>
          <p:nvPr>
            <p:ph idx="13"/>
          </p:nvPr>
        </p:nvSpPr>
        <p:spPr>
          <a:xfrm>
            <a:off x="7553550" y="1595976"/>
            <a:ext cx="3867331"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F394136D-6A02-EBC8-333B-444EEC8D9EE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2020610979"/>
      </p:ext>
    </p:extLst>
  </p:cSld>
  <p:clrMapOvr>
    <a:masterClrMapping/>
  </p:clrMapOvr>
  <p:extLst>
    <p:ext uri="{DCECCB84-F9BA-43D5-87BE-67443E8EF086}">
      <p15:sldGuideLst xmlns:p15="http://schemas.microsoft.com/office/powerpoint/2012/main">
        <p15:guide id="1" orient="horz" pos="3780">
          <p15:clr>
            <a:srgbClr val="FBAE40"/>
          </p15:clr>
        </p15:guide>
        <p15:guide id="2" orient="horz" pos="1033">
          <p15:clr>
            <a:srgbClr val="FBAE40"/>
          </p15:clr>
        </p15:guide>
        <p15:guide id="3" orient="horz" pos="4252">
          <p15:clr>
            <a:srgbClr val="FBAE40"/>
          </p15:clr>
        </p15:guide>
        <p15:guide id="4" pos="339">
          <p15:clr>
            <a:srgbClr val="FBAE40"/>
          </p15:clr>
        </p15:guide>
        <p15:guide id="5" pos="7159">
          <p15:clr>
            <a:srgbClr val="FBAE40"/>
          </p15:clr>
        </p15:guide>
        <p15:guide id="6" pos="7344">
          <p15:clr>
            <a:srgbClr val="FBAE40"/>
          </p15:clr>
        </p15:guide>
        <p15:guide id="7" pos="7039">
          <p15:clr>
            <a:srgbClr val="FBAE40"/>
          </p15:clr>
        </p15:guide>
        <p15:guide id="8" pos="4684">
          <p15:clr>
            <a:srgbClr val="FBAE40"/>
          </p15:clr>
        </p15:guide>
        <p15:guide id="9" pos="4904">
          <p15:clr>
            <a:srgbClr val="FBAE40"/>
          </p15:clr>
        </p15:guide>
        <p15:guide id="10" orient="horz" pos="43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Table - Option 2">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Text and Table – Option 2</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able Placeholder 2">
            <a:extLst>
              <a:ext uri="{FF2B5EF4-FFF2-40B4-BE49-F238E27FC236}">
                <a16:creationId xmlns:a16="http://schemas.microsoft.com/office/drawing/2014/main" id="{6BF1EF8E-DA0B-704D-8521-ABAD7DBCCC90}"/>
              </a:ext>
            </a:extLst>
          </p:cNvPr>
          <p:cNvSpPr>
            <a:spLocks noGrp="1"/>
          </p:cNvSpPr>
          <p:nvPr>
            <p:ph type="tbl" sz="quarter" idx="10"/>
          </p:nvPr>
        </p:nvSpPr>
        <p:spPr>
          <a:xfrm>
            <a:off x="4754077" y="1645670"/>
            <a:ext cx="6868771" cy="4351336"/>
          </a:xfrm>
        </p:spPr>
        <p:txBody>
          <a:bodyPr/>
          <a:lstStyle>
            <a:lvl1pPr marL="0" indent="0" algn="ctr">
              <a:buNone/>
              <a:defRPr b="0" i="0">
                <a:latin typeface="Arial" panose="020B0604020202020204" pitchFamily="34" charset="0"/>
              </a:defRPr>
            </a:lvl1pPr>
          </a:lstStyle>
          <a:p>
            <a:r>
              <a:rPr lang="en-US" dirty="0"/>
              <a:t>Click icon to add table</a:t>
            </a:r>
          </a:p>
        </p:txBody>
      </p:sp>
      <p:sp>
        <p:nvSpPr>
          <p:cNvPr id="10" name="Content Placeholder 2">
            <a:extLst>
              <a:ext uri="{FF2B5EF4-FFF2-40B4-BE49-F238E27FC236}">
                <a16:creationId xmlns:a16="http://schemas.microsoft.com/office/drawing/2014/main" id="{466175A9-EBE4-6C48-969F-5E952C87697B}"/>
              </a:ext>
            </a:extLst>
          </p:cNvPr>
          <p:cNvSpPr>
            <a:spLocks noGrp="1"/>
          </p:cNvSpPr>
          <p:nvPr>
            <p:ph idx="14"/>
          </p:nvPr>
        </p:nvSpPr>
        <p:spPr>
          <a:xfrm>
            <a:off x="532581" y="1645670"/>
            <a:ext cx="3867331" cy="4351338"/>
          </a:xfrm>
        </p:spPr>
        <p:txBody>
          <a:bodyPr wrap="square" lIns="0" tIns="0" rIns="0" anchor="t" anchorCtr="0">
            <a:normAutofit/>
          </a:bodyPr>
          <a:lstStyle>
            <a:lvl1pPr>
              <a:lnSpc>
                <a:spcPct val="100000"/>
              </a:lnSpc>
              <a:spcBef>
                <a:spcPts val="0"/>
              </a:spcBef>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TextBox 13">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EC87033E-186E-D160-AC6F-D77B3434239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62104303"/>
      </p:ext>
    </p:extLst>
  </p:cSld>
  <p:clrMapOvr>
    <a:masterClrMapping/>
  </p:clrMapOvr>
  <p:extLst>
    <p:ext uri="{DCECCB84-F9BA-43D5-87BE-67443E8EF086}">
      <p15:sldGuideLst xmlns:p15="http://schemas.microsoft.com/office/powerpoint/2012/main">
        <p15:guide id="1" orient="horz" pos="1033">
          <p15:clr>
            <a:srgbClr val="FBAE40"/>
          </p15:clr>
        </p15:guide>
        <p15:guide id="2" pos="7159">
          <p15:clr>
            <a:srgbClr val="FBAE40"/>
          </p15:clr>
        </p15:guide>
        <p15:guide id="3" orient="horz" pos="4252">
          <p15:clr>
            <a:srgbClr val="FBAE40"/>
          </p15:clr>
        </p15:guide>
        <p15:guide id="4" orient="horz" pos="432">
          <p15:clr>
            <a:srgbClr val="FBAE40"/>
          </p15:clr>
        </p15:guide>
        <p15:guide id="5" orient="horz" pos="3778">
          <p15:clr>
            <a:srgbClr val="FBAE40"/>
          </p15:clr>
        </p15:guide>
        <p15:guide id="6" pos="339">
          <p15:clr>
            <a:srgbClr val="FBAE40"/>
          </p15:clr>
        </p15:guide>
        <p15:guide id="7" pos="2771">
          <p15:clr>
            <a:srgbClr val="FBAE40"/>
          </p15:clr>
        </p15:guide>
        <p15:guide id="8" pos="2999">
          <p15:clr>
            <a:srgbClr val="FBAE40"/>
          </p15:clr>
        </p15:guide>
        <p15:guide id="9" pos="7039">
          <p15:clr>
            <a:srgbClr val="FBAE40"/>
          </p15:clr>
        </p15:guide>
        <p15:guide id="10" pos="731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Table – Option 3">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Text and Table – Option 3</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E85957F-ACA5-D748-A069-E71676AF8CC2}"/>
              </a:ext>
            </a:extLst>
          </p:cNvPr>
          <p:cNvSpPr>
            <a:spLocks noGrp="1"/>
          </p:cNvSpPr>
          <p:nvPr>
            <p:ph idx="13"/>
          </p:nvPr>
        </p:nvSpPr>
        <p:spPr>
          <a:xfrm>
            <a:off x="9020441" y="1645670"/>
            <a:ext cx="2638983"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able Placeholder 2">
            <a:extLst>
              <a:ext uri="{FF2B5EF4-FFF2-40B4-BE49-F238E27FC236}">
                <a16:creationId xmlns:a16="http://schemas.microsoft.com/office/drawing/2014/main" id="{6BF1EF8E-DA0B-704D-8521-ABAD7DBCCC90}"/>
              </a:ext>
            </a:extLst>
          </p:cNvPr>
          <p:cNvSpPr>
            <a:spLocks noGrp="1"/>
          </p:cNvSpPr>
          <p:nvPr>
            <p:ph type="tbl" sz="quarter" idx="16" hasCustomPrompt="1"/>
          </p:nvPr>
        </p:nvSpPr>
        <p:spPr>
          <a:xfrm>
            <a:off x="4776509" y="1645672"/>
            <a:ext cx="3877795" cy="4351337"/>
          </a:xfrm>
        </p:spPr>
        <p:txBody>
          <a:bodyPr/>
          <a:lstStyle>
            <a:lvl1pPr marL="0" indent="0" algn="ctr">
              <a:buNone/>
              <a:defRPr b="0" i="0">
                <a:latin typeface="Arial" panose="020B0604020202020204" pitchFamily="34" charset="0"/>
              </a:defRPr>
            </a:lvl1pPr>
          </a:lstStyle>
          <a:p>
            <a:r>
              <a:rPr lang="en-US" dirty="0"/>
              <a:t>Click icon to add tables</a:t>
            </a:r>
          </a:p>
        </p:txBody>
      </p:sp>
      <p:sp>
        <p:nvSpPr>
          <p:cNvPr id="17" name="Table Placeholder 2">
            <a:extLst>
              <a:ext uri="{FF2B5EF4-FFF2-40B4-BE49-F238E27FC236}">
                <a16:creationId xmlns:a16="http://schemas.microsoft.com/office/drawing/2014/main" id="{6BF1EF8E-DA0B-704D-8521-ABAD7DBCCC90}"/>
              </a:ext>
            </a:extLst>
          </p:cNvPr>
          <p:cNvSpPr>
            <a:spLocks noGrp="1"/>
          </p:cNvSpPr>
          <p:nvPr>
            <p:ph type="tbl" sz="quarter" idx="10"/>
          </p:nvPr>
        </p:nvSpPr>
        <p:spPr>
          <a:xfrm>
            <a:off x="532581" y="1645672"/>
            <a:ext cx="3877795" cy="4351337"/>
          </a:xfrm>
        </p:spPr>
        <p:txBody>
          <a:bodyPr/>
          <a:lstStyle>
            <a:lvl1pPr marL="0" indent="0" algn="ctr">
              <a:buNone/>
              <a:defRPr b="0" i="0">
                <a:latin typeface="Arial" panose="020B0604020202020204" pitchFamily="34" charset="0"/>
              </a:defRPr>
            </a:lvl1pPr>
          </a:lstStyle>
          <a:p>
            <a:r>
              <a:rPr lang="en-US" dirty="0"/>
              <a:t>Click icon to add table</a:t>
            </a:r>
          </a:p>
        </p:txBody>
      </p:sp>
      <p:sp>
        <p:nvSpPr>
          <p:cNvPr id="13" name="Rectangle 12">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DF9B51EA-1C47-6155-B2C0-F7CA008592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813485901"/>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orient="horz" pos="432">
          <p15:clr>
            <a:srgbClr val="FBAE40"/>
          </p15:clr>
        </p15:guide>
        <p15:guide id="4" orient="horz" pos="3778">
          <p15:clr>
            <a:srgbClr val="FBAE40"/>
          </p15:clr>
        </p15:guide>
        <p15:guide id="5" orient="horz" pos="1033">
          <p15:clr>
            <a:srgbClr val="FBAE40"/>
          </p15:clr>
        </p15:guide>
        <p15:guide id="6" pos="7159">
          <p15:clr>
            <a:srgbClr val="FBAE40"/>
          </p15:clr>
        </p15:guide>
        <p15:guide id="7" pos="7039">
          <p15:clr>
            <a:srgbClr val="FBAE40"/>
          </p15:clr>
        </p15:guide>
        <p15:guide id="8" pos="7344">
          <p15:clr>
            <a:srgbClr val="FBAE40"/>
          </p15:clr>
        </p15:guide>
        <p15:guide id="9" pos="2779">
          <p15:clr>
            <a:srgbClr val="FBAE40"/>
          </p15:clr>
        </p15:guide>
        <p15:guide id="10" pos="3007">
          <p15:clr>
            <a:srgbClr val="FBAE40"/>
          </p15:clr>
        </p15:guide>
        <p15:guide id="11" pos="5455">
          <p15:clr>
            <a:srgbClr val="FBAE40"/>
          </p15:clr>
        </p15:guide>
        <p15:guide id="12" pos="56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with Text – Option 1">
    <p:spTree>
      <p:nvGrpSpPr>
        <p:cNvPr id="1" name=""/>
        <p:cNvGrpSpPr/>
        <p:nvPr/>
      </p:nvGrpSpPr>
      <p:grpSpPr>
        <a:xfrm>
          <a:off x="0" y="0"/>
          <a:ext cx="0" cy="0"/>
          <a:chOff x="0" y="0"/>
          <a:chExt cx="0" cy="0"/>
        </a:xfrm>
      </p:grpSpPr>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Content Placeholder 2">
            <a:extLst>
              <a:ext uri="{FF2B5EF4-FFF2-40B4-BE49-F238E27FC236}">
                <a16:creationId xmlns:a16="http://schemas.microsoft.com/office/drawing/2014/main" id="{2E85957F-ACA5-D748-A069-E71676AF8CC2}"/>
              </a:ext>
            </a:extLst>
          </p:cNvPr>
          <p:cNvSpPr>
            <a:spLocks noGrp="1"/>
          </p:cNvSpPr>
          <p:nvPr>
            <p:ph idx="13"/>
          </p:nvPr>
        </p:nvSpPr>
        <p:spPr>
          <a:xfrm>
            <a:off x="7792089" y="1645670"/>
            <a:ext cx="3867331"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hart Placeholder 3">
            <a:extLst>
              <a:ext uri="{FF2B5EF4-FFF2-40B4-BE49-F238E27FC236}">
                <a16:creationId xmlns:a16="http://schemas.microsoft.com/office/drawing/2014/main" id="{B5C999E9-9675-E748-9B2F-5EC3E280027C}"/>
              </a:ext>
            </a:extLst>
          </p:cNvPr>
          <p:cNvSpPr>
            <a:spLocks noGrp="1"/>
          </p:cNvSpPr>
          <p:nvPr>
            <p:ph type="chart" sz="quarter" idx="14"/>
          </p:nvPr>
        </p:nvSpPr>
        <p:spPr>
          <a:xfrm>
            <a:off x="532580" y="1645672"/>
            <a:ext cx="6901565" cy="4351337"/>
          </a:xfrm>
        </p:spPr>
        <p:txBody>
          <a:bodyPr/>
          <a:lstStyle>
            <a:lvl1pPr>
              <a:defRPr b="0" i="0">
                <a:latin typeface="Arial" panose="020B0604020202020204" pitchFamily="34" charset="0"/>
              </a:defRPr>
            </a:lvl1pPr>
          </a:lstStyle>
          <a:p>
            <a:r>
              <a:rPr lang="en-US" dirty="0"/>
              <a:t>Click icon to add chart</a:t>
            </a:r>
          </a:p>
        </p:txBody>
      </p:sp>
      <p:sp>
        <p:nvSpPr>
          <p:cNvPr id="14"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2580" y="474011"/>
            <a:ext cx="10640245"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Chart with Text – Option 1</a:t>
            </a:r>
          </a:p>
        </p:txBody>
      </p:sp>
      <p:sp>
        <p:nvSpPr>
          <p:cNvPr id="12" name="Rectangle 11">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extBox 12">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935F7C75-D38F-288A-48E8-AC97779FFCA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4049816157"/>
      </p:ext>
    </p:extLst>
  </p:cSld>
  <p:clrMapOvr>
    <a:masterClrMapping/>
  </p:clrMapOvr>
  <p:extLst>
    <p:ext uri="{DCECCB84-F9BA-43D5-87BE-67443E8EF086}">
      <p15:sldGuideLst xmlns:p15="http://schemas.microsoft.com/office/powerpoint/2012/main">
        <p15:guide id="1" pos="7159">
          <p15:clr>
            <a:srgbClr val="FBAE40"/>
          </p15:clr>
        </p15:guide>
        <p15:guide id="2" orient="horz" pos="4252">
          <p15:clr>
            <a:srgbClr val="FBAE40"/>
          </p15:clr>
        </p15:guide>
        <p15:guide id="3" pos="339">
          <p15:clr>
            <a:srgbClr val="FBAE40"/>
          </p15:clr>
        </p15:guide>
        <p15:guide id="4" orient="horz" pos="432">
          <p15:clr>
            <a:srgbClr val="FBAE40"/>
          </p15:clr>
        </p15:guide>
        <p15:guide id="5" pos="7039">
          <p15:clr>
            <a:srgbClr val="FBAE40"/>
          </p15:clr>
        </p15:guide>
        <p15:guide id="6" pos="7344">
          <p15:clr>
            <a:srgbClr val="FBAE40"/>
          </p15:clr>
        </p15:guide>
        <p15:guide id="7" pos="4684">
          <p15:clr>
            <a:srgbClr val="FBAE40"/>
          </p15:clr>
        </p15:guide>
        <p15:guide id="8" pos="4904">
          <p15:clr>
            <a:srgbClr val="FBAE40"/>
          </p15:clr>
        </p15:guide>
        <p15:guide id="9" orient="horz" pos="1033">
          <p15:clr>
            <a:srgbClr val="FBAE40"/>
          </p15:clr>
        </p15:guide>
        <p15:guide id="10" orient="horz" pos="37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with Text – Option 2">
    <p:spTree>
      <p:nvGrpSpPr>
        <p:cNvPr id="1" name=""/>
        <p:cNvGrpSpPr/>
        <p:nvPr/>
      </p:nvGrpSpPr>
      <p:grpSpPr>
        <a:xfrm>
          <a:off x="0" y="0"/>
          <a:ext cx="0" cy="0"/>
          <a:chOff x="0" y="0"/>
          <a:chExt cx="0" cy="0"/>
        </a:xfrm>
      </p:grpSpPr>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66175A9-EBE4-6C48-969F-5E952C87697B}"/>
              </a:ext>
            </a:extLst>
          </p:cNvPr>
          <p:cNvSpPr>
            <a:spLocks noGrp="1"/>
          </p:cNvSpPr>
          <p:nvPr>
            <p:ph idx="13"/>
          </p:nvPr>
        </p:nvSpPr>
        <p:spPr>
          <a:xfrm>
            <a:off x="532581" y="1645670"/>
            <a:ext cx="3867331" cy="4351338"/>
          </a:xfrm>
        </p:spPr>
        <p:txBody>
          <a:bodyPr wrap="square" lIns="0" tIns="0" rIns="0" anchor="t" anchorCtr="0">
            <a:normAutofit/>
          </a:bodyPr>
          <a:lstStyle>
            <a:lvl1pPr>
              <a:lnSpc>
                <a:spcPct val="100000"/>
              </a:lnSpc>
              <a:spcBef>
                <a:spcPts val="0"/>
              </a:spcBef>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hart Placeholder 3">
            <a:extLst>
              <a:ext uri="{FF2B5EF4-FFF2-40B4-BE49-F238E27FC236}">
                <a16:creationId xmlns:a16="http://schemas.microsoft.com/office/drawing/2014/main" id="{96E531A0-92C3-364A-A62C-092C6DA655C8}"/>
              </a:ext>
            </a:extLst>
          </p:cNvPr>
          <p:cNvSpPr>
            <a:spLocks noGrp="1"/>
          </p:cNvSpPr>
          <p:nvPr>
            <p:ph type="chart" sz="quarter" idx="14"/>
          </p:nvPr>
        </p:nvSpPr>
        <p:spPr>
          <a:xfrm>
            <a:off x="4754076" y="1645672"/>
            <a:ext cx="6901565" cy="4351337"/>
          </a:xfrm>
        </p:spPr>
        <p:txBody>
          <a:bodyPr/>
          <a:lstStyle>
            <a:lvl1pPr>
              <a:defRPr b="0" i="0">
                <a:latin typeface="Arial" panose="020B0604020202020204" pitchFamily="34" charset="0"/>
              </a:defRPr>
            </a:lvl1pPr>
          </a:lstStyle>
          <a:p>
            <a:r>
              <a:rPr lang="en-US" dirty="0"/>
              <a:t>Click icon to add chart</a:t>
            </a:r>
          </a:p>
        </p:txBody>
      </p:sp>
      <p:sp>
        <p:nvSpPr>
          <p:cNvPr id="15"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2580" y="474011"/>
            <a:ext cx="10640245"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Chart with Text – Option 2</a:t>
            </a:r>
          </a:p>
        </p:txBody>
      </p:sp>
      <p:sp>
        <p:nvSpPr>
          <p:cNvPr id="12" name="Rectangle 11">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extBox 12">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C22F7388-2AF8-5C76-DCCE-C3AE53BB99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987252328"/>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pos="7039">
          <p15:clr>
            <a:srgbClr val="FBAE40"/>
          </p15:clr>
        </p15:guide>
        <p15:guide id="4" pos="7159">
          <p15:clr>
            <a:srgbClr val="FBAE40"/>
          </p15:clr>
        </p15:guide>
        <p15:guide id="5" pos="7344">
          <p15:clr>
            <a:srgbClr val="FBAE40"/>
          </p15:clr>
        </p15:guide>
        <p15:guide id="6" orient="horz" pos="3778">
          <p15:clr>
            <a:srgbClr val="FBAE40"/>
          </p15:clr>
        </p15:guide>
        <p15:guide id="7" orient="horz" pos="1033">
          <p15:clr>
            <a:srgbClr val="FBAE40"/>
          </p15:clr>
        </p15:guide>
        <p15:guide id="8" orient="horz" pos="432">
          <p15:clr>
            <a:srgbClr val="FBAE40"/>
          </p15:clr>
        </p15:guide>
        <p15:guide id="9" pos="2771">
          <p15:clr>
            <a:srgbClr val="FBAE40"/>
          </p15:clr>
        </p15:guide>
        <p15:guide id="10" pos="299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with Text – Option 3">
    <p:spTree>
      <p:nvGrpSpPr>
        <p:cNvPr id="1" name=""/>
        <p:cNvGrpSpPr/>
        <p:nvPr/>
      </p:nvGrpSpPr>
      <p:grpSpPr>
        <a:xfrm>
          <a:off x="0" y="0"/>
          <a:ext cx="0" cy="0"/>
          <a:chOff x="0" y="0"/>
          <a:chExt cx="0" cy="0"/>
        </a:xfrm>
      </p:grpSpPr>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Content Placeholder 2">
            <a:extLst>
              <a:ext uri="{FF2B5EF4-FFF2-40B4-BE49-F238E27FC236}">
                <a16:creationId xmlns:a16="http://schemas.microsoft.com/office/drawing/2014/main" id="{2E85957F-ACA5-D748-A069-E71676AF8CC2}"/>
              </a:ext>
            </a:extLst>
          </p:cNvPr>
          <p:cNvSpPr>
            <a:spLocks noGrp="1"/>
          </p:cNvSpPr>
          <p:nvPr>
            <p:ph idx="13"/>
          </p:nvPr>
        </p:nvSpPr>
        <p:spPr>
          <a:xfrm>
            <a:off x="9020441" y="1645670"/>
            <a:ext cx="2638983" cy="4351338"/>
          </a:xfrm>
        </p:spPr>
        <p:txBody>
          <a:bodyPr/>
          <a:lstStyle>
            <a:lvl1pPr>
              <a:lnSpc>
                <a:spcPct val="100000"/>
              </a:lnSpc>
              <a:defRPr b="0" i="0">
                <a:latin typeface="Arial" panose="020B0604020202020204" pitchFamily="34" charset="0"/>
              </a:defRPr>
            </a:lvl1pPr>
            <a:lvl2pPr>
              <a:lnSpc>
                <a:spcPct val="100000"/>
              </a:lnSpc>
              <a:defRPr b="0" i="0">
                <a:latin typeface="Arial" panose="020B0604020202020204" pitchFamily="34" charset="0"/>
              </a:defRPr>
            </a:lvl2pPr>
            <a:lvl3pPr>
              <a:lnSpc>
                <a:spcPct val="100000"/>
              </a:lnSpc>
              <a:defRPr b="0" i="0">
                <a:latin typeface="Arial" panose="020B0604020202020204" pitchFamily="34" charset="0"/>
              </a:defRPr>
            </a:lvl3pPr>
            <a:lvl4pPr>
              <a:lnSpc>
                <a:spcPct val="100000"/>
              </a:lnSpc>
              <a:defRPr b="0" i="0">
                <a:latin typeface="Arial" panose="020B0604020202020204" pitchFamily="34" charset="0"/>
              </a:defRPr>
            </a:lvl4pPr>
            <a:lvl5pPr>
              <a:lnSpc>
                <a:spcPct val="100000"/>
              </a:lnSpc>
              <a:defRPr b="0" i="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hart Placeholder 3">
            <a:extLst>
              <a:ext uri="{FF2B5EF4-FFF2-40B4-BE49-F238E27FC236}">
                <a16:creationId xmlns:a16="http://schemas.microsoft.com/office/drawing/2014/main" id="{B5C999E9-9675-E748-9B2F-5EC3E280027C}"/>
              </a:ext>
            </a:extLst>
          </p:cNvPr>
          <p:cNvSpPr>
            <a:spLocks noGrp="1"/>
          </p:cNvSpPr>
          <p:nvPr>
            <p:ph type="chart" sz="quarter" idx="14"/>
          </p:nvPr>
        </p:nvSpPr>
        <p:spPr>
          <a:xfrm>
            <a:off x="532583" y="1645672"/>
            <a:ext cx="3877796" cy="4351337"/>
          </a:xfrm>
        </p:spPr>
        <p:txBody>
          <a:bodyPr/>
          <a:lstStyle>
            <a:lvl1pPr>
              <a:defRPr b="0" i="0">
                <a:latin typeface="Arial" panose="020B0604020202020204" pitchFamily="34" charset="0"/>
              </a:defRPr>
            </a:lvl1pPr>
          </a:lstStyle>
          <a:p>
            <a:r>
              <a:rPr lang="en-US" dirty="0"/>
              <a:t>Click icon to add chart</a:t>
            </a:r>
          </a:p>
        </p:txBody>
      </p:sp>
      <p:sp>
        <p:nvSpPr>
          <p:cNvPr id="10" name="Chart Placeholder 3">
            <a:extLst>
              <a:ext uri="{FF2B5EF4-FFF2-40B4-BE49-F238E27FC236}">
                <a16:creationId xmlns:a16="http://schemas.microsoft.com/office/drawing/2014/main" id="{374F2BC2-8C3A-6249-AB96-BD5ED2EEC092}"/>
              </a:ext>
            </a:extLst>
          </p:cNvPr>
          <p:cNvSpPr>
            <a:spLocks noGrp="1"/>
          </p:cNvSpPr>
          <p:nvPr>
            <p:ph type="chart" sz="quarter" idx="15"/>
          </p:nvPr>
        </p:nvSpPr>
        <p:spPr>
          <a:xfrm>
            <a:off x="4776511" y="1645672"/>
            <a:ext cx="3877796" cy="4351337"/>
          </a:xfrm>
        </p:spPr>
        <p:txBody>
          <a:bodyPr/>
          <a:lstStyle>
            <a:lvl1pPr>
              <a:defRPr b="0" i="0">
                <a:latin typeface="Arial" panose="020B0604020202020204" pitchFamily="34" charset="0"/>
              </a:defRPr>
            </a:lvl1pPr>
          </a:lstStyle>
          <a:p>
            <a:r>
              <a:rPr lang="en-US" dirty="0"/>
              <a:t>Click icon to add chart</a:t>
            </a:r>
          </a:p>
        </p:txBody>
      </p:sp>
      <p:sp>
        <p:nvSpPr>
          <p:cNvPr id="14"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2580" y="474011"/>
            <a:ext cx="10640245"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Chart with Text – Option 3</a:t>
            </a:r>
          </a:p>
        </p:txBody>
      </p:sp>
      <p:sp>
        <p:nvSpPr>
          <p:cNvPr id="12" name="Rectangle 11">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1341F191-1B1B-51C5-913D-9AF2B27579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3733132503"/>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pos="7159">
          <p15:clr>
            <a:srgbClr val="FBAE40"/>
          </p15:clr>
        </p15:guide>
        <p15:guide id="4" pos="7039">
          <p15:clr>
            <a:srgbClr val="FBAE40"/>
          </p15:clr>
        </p15:guide>
        <p15:guide id="5" pos="7344">
          <p15:clr>
            <a:srgbClr val="FBAE40"/>
          </p15:clr>
        </p15:guide>
        <p15:guide id="6" orient="horz" pos="3778">
          <p15:clr>
            <a:srgbClr val="FBAE40"/>
          </p15:clr>
        </p15:guide>
        <p15:guide id="7" orient="horz" pos="1033">
          <p15:clr>
            <a:srgbClr val="FBAE40"/>
          </p15:clr>
        </p15:guide>
        <p15:guide id="8" orient="horz" pos="432">
          <p15:clr>
            <a:srgbClr val="FBAE40"/>
          </p15:clr>
        </p15:guide>
        <p15:guide id="9" pos="2779">
          <p15:clr>
            <a:srgbClr val="FBAE40"/>
          </p15:clr>
        </p15:guide>
        <p15:guide id="10" pos="3007">
          <p15:clr>
            <a:srgbClr val="FBAE40"/>
          </p15:clr>
        </p15:guide>
        <p15:guide id="11" pos="5455">
          <p15:clr>
            <a:srgbClr val="FBAE40"/>
          </p15:clr>
        </p15:guide>
        <p15:guide id="12" pos="568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WOT Analysi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SWOT Analysis</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
            <a:extLst>
              <a:ext uri="{FF2B5EF4-FFF2-40B4-BE49-F238E27FC236}">
                <a16:creationId xmlns:a16="http://schemas.microsoft.com/office/drawing/2014/main" id="{3B89F8E2-B64D-AC49-A8DD-AF613312CED2}"/>
              </a:ext>
            </a:extLst>
          </p:cNvPr>
          <p:cNvSpPr>
            <a:spLocks noGrp="1"/>
          </p:cNvSpPr>
          <p:nvPr>
            <p:ph type="body" sz="quarter" idx="14"/>
          </p:nvPr>
        </p:nvSpPr>
        <p:spPr>
          <a:xfrm>
            <a:off x="557927" y="2873929"/>
            <a:ext cx="2358264" cy="3123646"/>
          </a:xfrm>
        </p:spPr>
        <p:txBody>
          <a:bodyPr>
            <a:normAutofit/>
          </a:bodyPr>
          <a:lstStyle>
            <a:lvl1pPr marL="0" indent="0" algn="l">
              <a:buNone/>
              <a:defRPr sz="20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3" name="Text Placeholder 2">
            <a:extLst>
              <a:ext uri="{FF2B5EF4-FFF2-40B4-BE49-F238E27FC236}">
                <a16:creationId xmlns:a16="http://schemas.microsoft.com/office/drawing/2014/main" id="{06178C06-CDE8-6B4D-AE79-44B6A32FB8EE}"/>
              </a:ext>
            </a:extLst>
          </p:cNvPr>
          <p:cNvSpPr>
            <a:spLocks noGrp="1"/>
          </p:cNvSpPr>
          <p:nvPr>
            <p:ph type="body" sz="quarter" idx="15"/>
          </p:nvPr>
        </p:nvSpPr>
        <p:spPr>
          <a:xfrm>
            <a:off x="3471073" y="2873929"/>
            <a:ext cx="2358267" cy="3123646"/>
          </a:xfrm>
        </p:spPr>
        <p:txBody>
          <a:bodyPr>
            <a:normAutofit/>
          </a:bodyPr>
          <a:lstStyle>
            <a:lvl1pPr marL="0" indent="0" algn="l">
              <a:buNone/>
              <a:defRPr sz="20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4" name="Text Placeholder 2">
            <a:extLst>
              <a:ext uri="{FF2B5EF4-FFF2-40B4-BE49-F238E27FC236}">
                <a16:creationId xmlns:a16="http://schemas.microsoft.com/office/drawing/2014/main" id="{B91553AF-8C1F-B344-9898-52841A7BB9AA}"/>
              </a:ext>
            </a:extLst>
          </p:cNvPr>
          <p:cNvSpPr>
            <a:spLocks noGrp="1"/>
          </p:cNvSpPr>
          <p:nvPr>
            <p:ph type="body" sz="quarter" idx="16"/>
          </p:nvPr>
        </p:nvSpPr>
        <p:spPr>
          <a:xfrm>
            <a:off x="6384221" y="2873929"/>
            <a:ext cx="2358267" cy="3123646"/>
          </a:xfrm>
        </p:spPr>
        <p:txBody>
          <a:bodyPr>
            <a:normAutofit/>
          </a:bodyPr>
          <a:lstStyle>
            <a:lvl1pPr marL="0" indent="0" algn="l">
              <a:buNone/>
              <a:defRPr sz="20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5" name="Text Placeholder 2">
            <a:extLst>
              <a:ext uri="{FF2B5EF4-FFF2-40B4-BE49-F238E27FC236}">
                <a16:creationId xmlns:a16="http://schemas.microsoft.com/office/drawing/2014/main" id="{ACDFF35E-9476-0E4E-93EF-E59390DAF589}"/>
              </a:ext>
            </a:extLst>
          </p:cNvPr>
          <p:cNvSpPr>
            <a:spLocks noGrp="1"/>
          </p:cNvSpPr>
          <p:nvPr>
            <p:ph type="body" sz="quarter" idx="17"/>
          </p:nvPr>
        </p:nvSpPr>
        <p:spPr>
          <a:xfrm>
            <a:off x="9297372" y="2878143"/>
            <a:ext cx="2358269" cy="3119437"/>
          </a:xfrm>
        </p:spPr>
        <p:txBody>
          <a:bodyPr>
            <a:normAutofit/>
          </a:bodyPr>
          <a:lstStyle>
            <a:lvl1pPr marL="0" indent="0" algn="l">
              <a:buNone/>
              <a:defRPr sz="20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6" name="Text Placeholder 2">
            <a:extLst>
              <a:ext uri="{FF2B5EF4-FFF2-40B4-BE49-F238E27FC236}">
                <a16:creationId xmlns:a16="http://schemas.microsoft.com/office/drawing/2014/main" id="{86601CF6-624C-4A4E-B63C-0AB8AD4B0D8B}"/>
              </a:ext>
            </a:extLst>
          </p:cNvPr>
          <p:cNvSpPr>
            <a:spLocks noGrp="1"/>
          </p:cNvSpPr>
          <p:nvPr>
            <p:ph type="body" sz="quarter" idx="18"/>
          </p:nvPr>
        </p:nvSpPr>
        <p:spPr>
          <a:xfrm>
            <a:off x="557926" y="1985741"/>
            <a:ext cx="2437817" cy="614904"/>
          </a:xfrm>
        </p:spPr>
        <p:txBody>
          <a:bodyPr>
            <a:noAutofit/>
          </a:bodyPr>
          <a:lstStyle>
            <a:lvl1pPr marL="0" indent="0" algn="l">
              <a:buNone/>
              <a:defRPr sz="2400" b="1" i="0" baseline="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27" name="Text Placeholder 2">
            <a:extLst>
              <a:ext uri="{FF2B5EF4-FFF2-40B4-BE49-F238E27FC236}">
                <a16:creationId xmlns:a16="http://schemas.microsoft.com/office/drawing/2014/main" id="{C6B470C7-D692-C244-8ADA-5E6292A32A41}"/>
              </a:ext>
            </a:extLst>
          </p:cNvPr>
          <p:cNvSpPr>
            <a:spLocks noGrp="1"/>
          </p:cNvSpPr>
          <p:nvPr>
            <p:ph type="body" sz="quarter" idx="19"/>
          </p:nvPr>
        </p:nvSpPr>
        <p:spPr>
          <a:xfrm>
            <a:off x="3465418" y="1985741"/>
            <a:ext cx="2424887" cy="614904"/>
          </a:xfrm>
        </p:spPr>
        <p:txBody>
          <a:bodyPr>
            <a:noAutofit/>
          </a:bodyPr>
          <a:lstStyle>
            <a:lvl1pPr marL="0" indent="0" algn="l">
              <a:buNone/>
              <a:defRPr sz="2400" b="1" i="0" baseline="0">
                <a:solidFill>
                  <a:schemeClr val="accent5"/>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28" name="Text Placeholder 2">
            <a:extLst>
              <a:ext uri="{FF2B5EF4-FFF2-40B4-BE49-F238E27FC236}">
                <a16:creationId xmlns:a16="http://schemas.microsoft.com/office/drawing/2014/main" id="{1F46D524-4125-844F-9646-96AC9FC2EEED}"/>
              </a:ext>
            </a:extLst>
          </p:cNvPr>
          <p:cNvSpPr>
            <a:spLocks noGrp="1"/>
          </p:cNvSpPr>
          <p:nvPr>
            <p:ph type="body" sz="quarter" idx="20"/>
          </p:nvPr>
        </p:nvSpPr>
        <p:spPr>
          <a:xfrm>
            <a:off x="6372910" y="1990853"/>
            <a:ext cx="2411955" cy="604710"/>
          </a:xfrm>
        </p:spPr>
        <p:txBody>
          <a:bodyPr>
            <a:noAutofit/>
          </a:bodyPr>
          <a:lstStyle>
            <a:lvl1pPr marL="0" indent="0" algn="l">
              <a:buNone/>
              <a:defRPr sz="2400" b="1" i="0" baseline="0">
                <a:solidFill>
                  <a:schemeClr val="accent3"/>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34" name="Text Placeholder 2">
            <a:extLst>
              <a:ext uri="{FF2B5EF4-FFF2-40B4-BE49-F238E27FC236}">
                <a16:creationId xmlns:a16="http://schemas.microsoft.com/office/drawing/2014/main" id="{369B9DF6-3D13-AC41-AF63-DFE23883004C}"/>
              </a:ext>
            </a:extLst>
          </p:cNvPr>
          <p:cNvSpPr>
            <a:spLocks noGrp="1"/>
          </p:cNvSpPr>
          <p:nvPr>
            <p:ph type="body" sz="quarter" idx="21"/>
          </p:nvPr>
        </p:nvSpPr>
        <p:spPr>
          <a:xfrm>
            <a:off x="9280402" y="1988619"/>
            <a:ext cx="2378201" cy="606944"/>
          </a:xfrm>
        </p:spPr>
        <p:txBody>
          <a:bodyPr>
            <a:noAutofit/>
          </a:bodyPr>
          <a:lstStyle>
            <a:lvl1pPr marL="0" indent="0" algn="l">
              <a:buNone/>
              <a:defRPr sz="2400" b="1" i="0" baseline="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cxnSp>
        <p:nvCxnSpPr>
          <p:cNvPr id="35" name="Straight Connector 34">
            <a:extLst>
              <a:ext uri="{FF2B5EF4-FFF2-40B4-BE49-F238E27FC236}">
                <a16:creationId xmlns:a16="http://schemas.microsoft.com/office/drawing/2014/main" id="{064D14FE-F0EC-9E45-8211-8AECE22E1CC0}"/>
              </a:ext>
            </a:extLst>
          </p:cNvPr>
          <p:cNvCxnSpPr>
            <a:cxnSpLocks/>
          </p:cNvCxnSpPr>
          <p:nvPr userDrawn="1"/>
        </p:nvCxnSpPr>
        <p:spPr>
          <a:xfrm>
            <a:off x="3201425" y="1985741"/>
            <a:ext cx="0" cy="401183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1CF75A2-1D3C-6246-B540-552A648A25F4}"/>
              </a:ext>
            </a:extLst>
          </p:cNvPr>
          <p:cNvCxnSpPr>
            <a:cxnSpLocks/>
          </p:cNvCxnSpPr>
          <p:nvPr userDrawn="1"/>
        </p:nvCxnSpPr>
        <p:spPr>
          <a:xfrm>
            <a:off x="6096000" y="1985741"/>
            <a:ext cx="8965" cy="401183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07EAF87-CC91-2A47-8A15-27762B512FBF}"/>
              </a:ext>
            </a:extLst>
          </p:cNvPr>
          <p:cNvCxnSpPr>
            <a:cxnSpLocks/>
          </p:cNvCxnSpPr>
          <p:nvPr userDrawn="1"/>
        </p:nvCxnSpPr>
        <p:spPr>
          <a:xfrm>
            <a:off x="9005224" y="1985741"/>
            <a:ext cx="0" cy="401183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8" name="TextBox 37">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7A718C35-61E4-7F51-86A7-356D8BF8F50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227040471"/>
      </p:ext>
    </p:extLst>
  </p:cSld>
  <p:clrMapOvr>
    <a:masterClrMapping/>
  </p:clrMapOvr>
  <p:extLst>
    <p:ext uri="{DCECCB84-F9BA-43D5-87BE-67443E8EF086}">
      <p15:sldGuideLst xmlns:p15="http://schemas.microsoft.com/office/powerpoint/2012/main">
        <p15:guide id="1" pos="4015">
          <p15:clr>
            <a:srgbClr val="FBAE40"/>
          </p15:clr>
        </p15:guide>
        <p15:guide id="2" orient="horz" pos="1813">
          <p15:clr>
            <a:srgbClr val="FBAE40"/>
          </p15:clr>
        </p15:guide>
        <p15:guide id="3" pos="339">
          <p15:clr>
            <a:srgbClr val="FBAE40"/>
          </p15:clr>
        </p15:guide>
        <p15:guide id="4" pos="7159">
          <p15:clr>
            <a:srgbClr val="FBAE40"/>
          </p15:clr>
        </p15:guide>
        <p15:guide id="5" pos="7039">
          <p15:clr>
            <a:srgbClr val="FBAE40"/>
          </p15:clr>
        </p15:guide>
        <p15:guide id="6" pos="7344">
          <p15:clr>
            <a:srgbClr val="FBAE40"/>
          </p15:clr>
        </p15:guide>
        <p15:guide id="7" orient="horz" pos="432">
          <p15:clr>
            <a:srgbClr val="FBAE40"/>
          </p15:clr>
        </p15:guide>
        <p15:guide id="9" orient="horz" pos="3778">
          <p15:clr>
            <a:srgbClr val="FBAE40"/>
          </p15:clr>
        </p15:guide>
        <p15:guide id="10" orient="horz" pos="1635">
          <p15:clr>
            <a:srgbClr val="FBAE40"/>
          </p15:clr>
        </p15:guide>
        <p15:guide id="11" orient="horz" pos="1254">
          <p15:clr>
            <a:srgbClr val="FBAE40"/>
          </p15:clr>
        </p15:guide>
        <p15:guide id="12" orient="horz" pos="4252">
          <p15:clr>
            <a:srgbClr val="FBAE40"/>
          </p15:clr>
        </p15:guide>
        <p15:guide id="13" pos="1839">
          <p15:clr>
            <a:srgbClr val="FBAE40"/>
          </p15:clr>
        </p15:guide>
        <p15:guide id="14" pos="2185">
          <p15:clr>
            <a:srgbClr val="FBAE40"/>
          </p15:clr>
        </p15:guide>
        <p15:guide id="15" pos="3668">
          <p15:clr>
            <a:srgbClr val="FBAE40"/>
          </p15:clr>
        </p15:guide>
        <p15:guide id="16" pos="5507">
          <p15:clr>
            <a:srgbClr val="FBAE40"/>
          </p15:clr>
        </p15:guide>
        <p15:guide id="17" pos="58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ST Analysis">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1" y="476722"/>
            <a:ext cx="9259723"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PEST Analysis</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
            <a:extLst>
              <a:ext uri="{FF2B5EF4-FFF2-40B4-BE49-F238E27FC236}">
                <a16:creationId xmlns:a16="http://schemas.microsoft.com/office/drawing/2014/main" id="{3B89F8E2-B64D-AC49-A8DD-AF613312CED2}"/>
              </a:ext>
            </a:extLst>
          </p:cNvPr>
          <p:cNvSpPr>
            <a:spLocks noGrp="1"/>
          </p:cNvSpPr>
          <p:nvPr>
            <p:ph type="body" sz="quarter" idx="14"/>
          </p:nvPr>
        </p:nvSpPr>
        <p:spPr>
          <a:xfrm>
            <a:off x="3328089" y="1882464"/>
            <a:ext cx="8327553" cy="768544"/>
          </a:xfrm>
        </p:spPr>
        <p:txBody>
          <a:bodyPr anchor="ctr">
            <a:normAutofit/>
          </a:bodyPr>
          <a:lstStyle>
            <a:lvl1pPr marL="0" indent="0" algn="l">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6" name="Text Placeholder 2">
            <a:extLst>
              <a:ext uri="{FF2B5EF4-FFF2-40B4-BE49-F238E27FC236}">
                <a16:creationId xmlns:a16="http://schemas.microsoft.com/office/drawing/2014/main" id="{86601CF6-624C-4A4E-B63C-0AB8AD4B0D8B}"/>
              </a:ext>
            </a:extLst>
          </p:cNvPr>
          <p:cNvSpPr>
            <a:spLocks noGrp="1"/>
          </p:cNvSpPr>
          <p:nvPr>
            <p:ph type="body" sz="quarter" idx="18"/>
          </p:nvPr>
        </p:nvSpPr>
        <p:spPr>
          <a:xfrm>
            <a:off x="557927" y="1887429"/>
            <a:ext cx="2432408" cy="768545"/>
          </a:xfrm>
        </p:spPr>
        <p:txBody>
          <a:bodyPr anchor="ctr">
            <a:noAutofit/>
          </a:bodyPr>
          <a:lstStyle>
            <a:lvl1pPr marL="0" indent="0" algn="l">
              <a:buNone/>
              <a:defRPr sz="2400" b="1" i="0" baseline="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27" name="Text Placeholder 2">
            <a:extLst>
              <a:ext uri="{FF2B5EF4-FFF2-40B4-BE49-F238E27FC236}">
                <a16:creationId xmlns:a16="http://schemas.microsoft.com/office/drawing/2014/main" id="{C6B470C7-D692-C244-8ADA-5E6292A32A41}"/>
              </a:ext>
            </a:extLst>
          </p:cNvPr>
          <p:cNvSpPr>
            <a:spLocks noGrp="1"/>
          </p:cNvSpPr>
          <p:nvPr>
            <p:ph type="body" sz="quarter" idx="19"/>
          </p:nvPr>
        </p:nvSpPr>
        <p:spPr>
          <a:xfrm>
            <a:off x="557927" y="3031847"/>
            <a:ext cx="2432408" cy="768545"/>
          </a:xfrm>
        </p:spPr>
        <p:txBody>
          <a:bodyPr anchor="ctr">
            <a:noAutofit/>
          </a:bodyPr>
          <a:lstStyle>
            <a:lvl1pPr marL="0" indent="0" algn="l">
              <a:buNone/>
              <a:defRPr sz="2400" b="1" i="0" baseline="0">
                <a:solidFill>
                  <a:schemeClr val="accent5"/>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28" name="Text Placeholder 2">
            <a:extLst>
              <a:ext uri="{FF2B5EF4-FFF2-40B4-BE49-F238E27FC236}">
                <a16:creationId xmlns:a16="http://schemas.microsoft.com/office/drawing/2014/main" id="{1F46D524-4125-844F-9646-96AC9FC2EEED}"/>
              </a:ext>
            </a:extLst>
          </p:cNvPr>
          <p:cNvSpPr>
            <a:spLocks noGrp="1"/>
          </p:cNvSpPr>
          <p:nvPr>
            <p:ph type="body" sz="quarter" idx="20"/>
          </p:nvPr>
        </p:nvSpPr>
        <p:spPr>
          <a:xfrm>
            <a:off x="557927" y="4176265"/>
            <a:ext cx="2432408" cy="768545"/>
          </a:xfrm>
        </p:spPr>
        <p:txBody>
          <a:bodyPr anchor="ctr">
            <a:noAutofit/>
          </a:bodyPr>
          <a:lstStyle>
            <a:lvl1pPr marL="0" indent="0" algn="l">
              <a:buNone/>
              <a:defRPr sz="2400" b="1" i="0" baseline="0">
                <a:solidFill>
                  <a:schemeClr val="accent3"/>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sp>
        <p:nvSpPr>
          <p:cNvPr id="34" name="Text Placeholder 2">
            <a:extLst>
              <a:ext uri="{FF2B5EF4-FFF2-40B4-BE49-F238E27FC236}">
                <a16:creationId xmlns:a16="http://schemas.microsoft.com/office/drawing/2014/main" id="{369B9DF6-3D13-AC41-AF63-DFE23883004C}"/>
              </a:ext>
            </a:extLst>
          </p:cNvPr>
          <p:cNvSpPr>
            <a:spLocks noGrp="1"/>
          </p:cNvSpPr>
          <p:nvPr>
            <p:ph type="body" sz="quarter" idx="21"/>
          </p:nvPr>
        </p:nvSpPr>
        <p:spPr>
          <a:xfrm>
            <a:off x="536360" y="5320684"/>
            <a:ext cx="2432408" cy="768545"/>
          </a:xfrm>
        </p:spPr>
        <p:txBody>
          <a:bodyPr anchor="ctr">
            <a:noAutofit/>
          </a:bodyPr>
          <a:lstStyle>
            <a:lvl1pPr marL="0" indent="0" algn="l">
              <a:buNone/>
              <a:defRPr sz="2400" b="1" i="0" baseline="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edit</a:t>
            </a:r>
          </a:p>
        </p:txBody>
      </p:sp>
      <p:cxnSp>
        <p:nvCxnSpPr>
          <p:cNvPr id="35" name="Straight Connector 34">
            <a:extLst>
              <a:ext uri="{FF2B5EF4-FFF2-40B4-BE49-F238E27FC236}">
                <a16:creationId xmlns:a16="http://schemas.microsoft.com/office/drawing/2014/main" id="{064D14FE-F0EC-9E45-8211-8AECE22E1CC0}"/>
              </a:ext>
            </a:extLst>
          </p:cNvPr>
          <p:cNvCxnSpPr>
            <a:cxnSpLocks/>
          </p:cNvCxnSpPr>
          <p:nvPr userDrawn="1"/>
        </p:nvCxnSpPr>
        <p:spPr>
          <a:xfrm flipH="1">
            <a:off x="557927" y="2847664"/>
            <a:ext cx="1109771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E01AE01-0A53-D74B-8BE4-E6490CE5C583}"/>
              </a:ext>
            </a:extLst>
          </p:cNvPr>
          <p:cNvCxnSpPr>
            <a:cxnSpLocks/>
          </p:cNvCxnSpPr>
          <p:nvPr userDrawn="1"/>
        </p:nvCxnSpPr>
        <p:spPr>
          <a:xfrm flipH="1">
            <a:off x="557927" y="3999957"/>
            <a:ext cx="1109771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8A5501F-60A1-6745-A84A-F8EC2892729A}"/>
              </a:ext>
            </a:extLst>
          </p:cNvPr>
          <p:cNvCxnSpPr>
            <a:cxnSpLocks/>
          </p:cNvCxnSpPr>
          <p:nvPr userDrawn="1"/>
        </p:nvCxnSpPr>
        <p:spPr>
          <a:xfrm flipH="1">
            <a:off x="557927" y="5137381"/>
            <a:ext cx="11097712"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C3455D8F-754F-F744-9774-4115CF132E8A}"/>
              </a:ext>
            </a:extLst>
          </p:cNvPr>
          <p:cNvSpPr>
            <a:spLocks noGrp="1"/>
          </p:cNvSpPr>
          <p:nvPr>
            <p:ph type="body" sz="quarter" idx="22"/>
          </p:nvPr>
        </p:nvSpPr>
        <p:spPr>
          <a:xfrm>
            <a:off x="3328089" y="3034757"/>
            <a:ext cx="8327553" cy="768544"/>
          </a:xfrm>
        </p:spPr>
        <p:txBody>
          <a:bodyPr anchor="ctr">
            <a:normAutofit/>
          </a:bodyPr>
          <a:lstStyle>
            <a:lvl1pPr marL="0" indent="0" algn="l">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40" name="Text Placeholder 2">
            <a:extLst>
              <a:ext uri="{FF2B5EF4-FFF2-40B4-BE49-F238E27FC236}">
                <a16:creationId xmlns:a16="http://schemas.microsoft.com/office/drawing/2014/main" id="{2C42B7F4-16A0-EB4B-9A61-205EEA8D87DF}"/>
              </a:ext>
            </a:extLst>
          </p:cNvPr>
          <p:cNvSpPr>
            <a:spLocks noGrp="1"/>
          </p:cNvSpPr>
          <p:nvPr>
            <p:ph type="body" sz="quarter" idx="23"/>
          </p:nvPr>
        </p:nvSpPr>
        <p:spPr>
          <a:xfrm>
            <a:off x="3328089" y="4179906"/>
            <a:ext cx="8327553" cy="768544"/>
          </a:xfrm>
        </p:spPr>
        <p:txBody>
          <a:bodyPr anchor="ctr">
            <a:normAutofit/>
          </a:bodyPr>
          <a:lstStyle>
            <a:lvl1pPr marL="0" indent="0" algn="l">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41" name="Text Placeholder 2">
            <a:extLst>
              <a:ext uri="{FF2B5EF4-FFF2-40B4-BE49-F238E27FC236}">
                <a16:creationId xmlns:a16="http://schemas.microsoft.com/office/drawing/2014/main" id="{B5CE8B1B-51DA-AE48-ADBD-6D16542AE6C7}"/>
              </a:ext>
            </a:extLst>
          </p:cNvPr>
          <p:cNvSpPr>
            <a:spLocks noGrp="1"/>
          </p:cNvSpPr>
          <p:nvPr>
            <p:ph type="body" sz="quarter" idx="24"/>
          </p:nvPr>
        </p:nvSpPr>
        <p:spPr>
          <a:xfrm>
            <a:off x="3328089" y="5329959"/>
            <a:ext cx="8327553" cy="768544"/>
          </a:xfrm>
        </p:spPr>
        <p:txBody>
          <a:bodyPr anchor="ctr">
            <a:normAutofit/>
          </a:bodyPr>
          <a:lstStyle>
            <a:lvl1pPr marL="0" indent="0" algn="l">
              <a:buNone/>
              <a:defRPr sz="1800" b="0" i="0">
                <a:latin typeface="Arial" panose="020B0604020202020204" pitchFamily="34" charset="0"/>
                <a:ea typeface="Arial" panose="020B0604020202020204" pitchFamily="34" charset="0"/>
                <a:cs typeface="Arial" panose="020B0604020202020204" pitchFamily="34" charset="0"/>
              </a:defRPr>
            </a:lvl1pPr>
          </a:lstStyle>
          <a:p>
            <a:pPr lvl="0"/>
            <a:r>
              <a:rPr lang="en-US"/>
              <a:t>Click to edit Master text styles</a:t>
            </a:r>
          </a:p>
        </p:txBody>
      </p:sp>
      <p:sp>
        <p:nvSpPr>
          <p:cNvPr id="23" name="Rectangle 22">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TextBox 23">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6EE50199-923E-B90F-0AD2-C2E2B716E2B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293037069"/>
      </p:ext>
    </p:extLst>
  </p:cSld>
  <p:clrMapOvr>
    <a:masterClrMapping/>
  </p:clrMapOvr>
  <p:extLst>
    <p:ext uri="{DCECCB84-F9BA-43D5-87BE-67443E8EF086}">
      <p15:sldGuideLst xmlns:p15="http://schemas.microsoft.com/office/powerpoint/2012/main">
        <p15:guide id="1" pos="7039">
          <p15:clr>
            <a:srgbClr val="FBAE40"/>
          </p15:clr>
        </p15:guide>
        <p15:guide id="2" orient="horz" pos="3837">
          <p15:clr>
            <a:srgbClr val="FBAE40"/>
          </p15:clr>
        </p15:guide>
        <p15:guide id="3" pos="7159">
          <p15:clr>
            <a:srgbClr val="FBAE40"/>
          </p15:clr>
        </p15:guide>
        <p15:guide id="4" pos="339">
          <p15:clr>
            <a:srgbClr val="FBAE40"/>
          </p15:clr>
        </p15:guide>
        <p15:guide id="5" pos="1880">
          <p15:clr>
            <a:srgbClr val="FBAE40"/>
          </p15:clr>
        </p15:guide>
        <p15:guide id="6" pos="2092">
          <p15:clr>
            <a:srgbClr val="FBAE40"/>
          </p15:clr>
        </p15:guide>
        <p15:guide id="7" pos="7344">
          <p15:clr>
            <a:srgbClr val="FBAE40"/>
          </p15:clr>
        </p15:guide>
        <p15:guide id="8" orient="horz" pos="3354">
          <p15:clr>
            <a:srgbClr val="FBAE40"/>
          </p15:clr>
        </p15:guide>
        <p15:guide id="9" orient="horz" pos="3117">
          <p15:clr>
            <a:srgbClr val="FBAE40"/>
          </p15:clr>
        </p15:guide>
        <p15:guide id="10" orient="horz" pos="2634">
          <p15:clr>
            <a:srgbClr val="FBAE40"/>
          </p15:clr>
        </p15:guide>
        <p15:guide id="11" orient="horz" pos="2397">
          <p15:clr>
            <a:srgbClr val="FBAE40"/>
          </p15:clr>
        </p15:guide>
        <p15:guide id="12" orient="horz" pos="1906">
          <p15:clr>
            <a:srgbClr val="FBAE40"/>
          </p15:clr>
        </p15:guide>
        <p15:guide id="13" orient="horz" pos="1677">
          <p15:clr>
            <a:srgbClr val="FBAE40"/>
          </p15:clr>
        </p15:guide>
        <p15:guide id="14" orient="horz" pos="1186">
          <p15:clr>
            <a:srgbClr val="FBAE40"/>
          </p15:clr>
        </p15:guide>
        <p15:guide id="15" orient="horz" pos="432">
          <p15:clr>
            <a:srgbClr val="FBAE40"/>
          </p15:clr>
        </p15:guide>
        <p15:guide id="16" orient="horz" pos="425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antt Chart">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766186C-701A-BC45-AC88-392EAFC5BB8F}"/>
              </a:ext>
            </a:extLst>
          </p:cNvPr>
          <p:cNvGraphicFramePr>
            <a:graphicFrameLocks noGrp="1"/>
          </p:cNvGraphicFramePr>
          <p:nvPr userDrawn="1">
            <p:extLst>
              <p:ext uri="{D42A27DB-BD31-4B8C-83A1-F6EECF244321}">
                <p14:modId xmlns:p14="http://schemas.microsoft.com/office/powerpoint/2010/main" val="2609226592"/>
              </p:ext>
            </p:extLst>
          </p:nvPr>
        </p:nvGraphicFramePr>
        <p:xfrm>
          <a:off x="817760" y="1531933"/>
          <a:ext cx="10837893" cy="4669762"/>
        </p:xfrm>
        <a:graphic>
          <a:graphicData uri="http://schemas.openxmlformats.org/drawingml/2006/table">
            <a:tbl>
              <a:tblPr>
                <a:tableStyleId>{5C22544A-7EE6-4342-B048-85BDC9FD1C3A}</a:tableStyleId>
              </a:tblPr>
              <a:tblGrid>
                <a:gridCol w="1035105">
                  <a:extLst>
                    <a:ext uri="{9D8B030D-6E8A-4147-A177-3AD203B41FA5}">
                      <a16:colId xmlns:a16="http://schemas.microsoft.com/office/drawing/2014/main" val="598104309"/>
                    </a:ext>
                  </a:extLst>
                </a:gridCol>
                <a:gridCol w="816899">
                  <a:extLst>
                    <a:ext uri="{9D8B030D-6E8A-4147-A177-3AD203B41FA5}">
                      <a16:colId xmlns:a16="http://schemas.microsoft.com/office/drawing/2014/main" val="4168066833"/>
                    </a:ext>
                  </a:extLst>
                </a:gridCol>
                <a:gridCol w="816899">
                  <a:extLst>
                    <a:ext uri="{9D8B030D-6E8A-4147-A177-3AD203B41FA5}">
                      <a16:colId xmlns:a16="http://schemas.microsoft.com/office/drawing/2014/main" val="1004100599"/>
                    </a:ext>
                  </a:extLst>
                </a:gridCol>
                <a:gridCol w="816899">
                  <a:extLst>
                    <a:ext uri="{9D8B030D-6E8A-4147-A177-3AD203B41FA5}">
                      <a16:colId xmlns:a16="http://schemas.microsoft.com/office/drawing/2014/main" val="2411855810"/>
                    </a:ext>
                  </a:extLst>
                </a:gridCol>
                <a:gridCol w="816899">
                  <a:extLst>
                    <a:ext uri="{9D8B030D-6E8A-4147-A177-3AD203B41FA5}">
                      <a16:colId xmlns:a16="http://schemas.microsoft.com/office/drawing/2014/main" val="1635482544"/>
                    </a:ext>
                  </a:extLst>
                </a:gridCol>
                <a:gridCol w="816899">
                  <a:extLst>
                    <a:ext uri="{9D8B030D-6E8A-4147-A177-3AD203B41FA5}">
                      <a16:colId xmlns:a16="http://schemas.microsoft.com/office/drawing/2014/main" val="1339005217"/>
                    </a:ext>
                  </a:extLst>
                </a:gridCol>
                <a:gridCol w="816899">
                  <a:extLst>
                    <a:ext uri="{9D8B030D-6E8A-4147-A177-3AD203B41FA5}">
                      <a16:colId xmlns:a16="http://schemas.microsoft.com/office/drawing/2014/main" val="1040595637"/>
                    </a:ext>
                  </a:extLst>
                </a:gridCol>
                <a:gridCol w="816899">
                  <a:extLst>
                    <a:ext uri="{9D8B030D-6E8A-4147-A177-3AD203B41FA5}">
                      <a16:colId xmlns:a16="http://schemas.microsoft.com/office/drawing/2014/main" val="1495738028"/>
                    </a:ext>
                  </a:extLst>
                </a:gridCol>
                <a:gridCol w="816899">
                  <a:extLst>
                    <a:ext uri="{9D8B030D-6E8A-4147-A177-3AD203B41FA5}">
                      <a16:colId xmlns:a16="http://schemas.microsoft.com/office/drawing/2014/main" val="2839960209"/>
                    </a:ext>
                  </a:extLst>
                </a:gridCol>
                <a:gridCol w="816899">
                  <a:extLst>
                    <a:ext uri="{9D8B030D-6E8A-4147-A177-3AD203B41FA5}">
                      <a16:colId xmlns:a16="http://schemas.microsoft.com/office/drawing/2014/main" val="3918524498"/>
                    </a:ext>
                  </a:extLst>
                </a:gridCol>
                <a:gridCol w="816899">
                  <a:extLst>
                    <a:ext uri="{9D8B030D-6E8A-4147-A177-3AD203B41FA5}">
                      <a16:colId xmlns:a16="http://schemas.microsoft.com/office/drawing/2014/main" val="3569936324"/>
                    </a:ext>
                  </a:extLst>
                </a:gridCol>
                <a:gridCol w="816899">
                  <a:extLst>
                    <a:ext uri="{9D8B030D-6E8A-4147-A177-3AD203B41FA5}">
                      <a16:colId xmlns:a16="http://schemas.microsoft.com/office/drawing/2014/main" val="2110722687"/>
                    </a:ext>
                  </a:extLst>
                </a:gridCol>
                <a:gridCol w="816899">
                  <a:extLst>
                    <a:ext uri="{9D8B030D-6E8A-4147-A177-3AD203B41FA5}">
                      <a16:colId xmlns:a16="http://schemas.microsoft.com/office/drawing/2014/main" val="2450500902"/>
                    </a:ext>
                  </a:extLst>
                </a:gridCol>
              </a:tblGrid>
              <a:tr h="618332">
                <a:tc>
                  <a:txBody>
                    <a:bodyPr/>
                    <a:lstStyle/>
                    <a:p>
                      <a:endParaRPr lang="en-US" sz="1400" b="0" i="0" dirty="0">
                        <a:latin typeface="Arial" panose="020B0604020202020204" pitchFamily="34" charset="0"/>
                      </a:endParaRPr>
                    </a:p>
                  </a:txBody>
                  <a:tcPr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Jan</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Feb</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Mar</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Apr</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May</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Jun</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Jul</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Aug</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Sep</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Oct</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Nov</a:t>
                      </a:r>
                    </a:p>
                  </a:txBody>
                  <a:tcP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sz="1400" b="0" i="0" dirty="0">
                          <a:latin typeface="Arial" panose="020B0604020202020204" pitchFamily="34" charset="0"/>
                        </a:rPr>
                        <a:t>Dec</a:t>
                      </a:r>
                    </a:p>
                  </a:txBody>
                  <a:tcPr>
                    <a:lnL w="12700" cap="flat" cmpd="sng" algn="ctr">
                      <a:solidFill>
                        <a:schemeClr val="bg1">
                          <a:lumMod val="9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5971151"/>
                  </a:ext>
                </a:extLst>
              </a:tr>
              <a:tr h="4051430">
                <a:tc>
                  <a:txBody>
                    <a:bodyPr/>
                    <a:lstStyle/>
                    <a:p>
                      <a:endParaRPr lang="en-US" sz="1400" b="0" i="0" dirty="0">
                        <a:latin typeface="Arial" panose="020B0604020202020204" pitchFamily="34" charset="0"/>
                      </a:endParaRPr>
                    </a:p>
                  </a:txBody>
                  <a:tcPr anchor="ctr">
                    <a:lnL w="12700" cmpd="sng">
                      <a:noFill/>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US" sz="1400" b="0" i="0" dirty="0">
                        <a:latin typeface="Arial" panose="020B0604020202020204" pitchFamily="34" charset="0"/>
                      </a:endParaRPr>
                    </a:p>
                  </a:txBody>
                  <a:tcPr anchor="ctr">
                    <a:lnL w="12700" cap="flat" cmpd="sng" algn="ctr">
                      <a:solidFill>
                        <a:schemeClr val="bg1">
                          <a:lumMod val="9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95524781"/>
                  </a:ext>
                </a:extLst>
              </a:tr>
            </a:tbl>
          </a:graphicData>
        </a:graphic>
      </p:graphicFrame>
      <p:sp>
        <p:nvSpPr>
          <p:cNvPr id="12" name="Title Placeholder 1">
            <a:extLst>
              <a:ext uri="{FF2B5EF4-FFF2-40B4-BE49-F238E27FC236}">
                <a16:creationId xmlns:a16="http://schemas.microsoft.com/office/drawing/2014/main" id="{C1E18BAE-9E2F-A544-8C18-ABE725352C13}"/>
              </a:ext>
            </a:extLst>
          </p:cNvPr>
          <p:cNvSpPr>
            <a:spLocks noGrp="1"/>
          </p:cNvSpPr>
          <p:nvPr>
            <p:ph type="title" hasCustomPrompt="1"/>
          </p:nvPr>
        </p:nvSpPr>
        <p:spPr>
          <a:xfrm>
            <a:off x="536360" y="495867"/>
            <a:ext cx="10638053"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Gantt Chart</a:t>
            </a:r>
          </a:p>
        </p:txBody>
      </p:sp>
      <p:sp>
        <p:nvSpPr>
          <p:cNvPr id="30"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1" name="Straight Connector 3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E1884DB4-8724-2444-AC73-01BDA7C1B25F}"/>
              </a:ext>
            </a:extLst>
          </p:cNvPr>
          <p:cNvSpPr>
            <a:spLocks noGrp="1"/>
          </p:cNvSpPr>
          <p:nvPr>
            <p:ph type="body" sz="quarter" idx="14" hasCustomPrompt="1"/>
          </p:nvPr>
        </p:nvSpPr>
        <p:spPr>
          <a:xfrm>
            <a:off x="536359" y="2009908"/>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38" name="Text Placeholder 2">
            <a:extLst>
              <a:ext uri="{FF2B5EF4-FFF2-40B4-BE49-F238E27FC236}">
                <a16:creationId xmlns:a16="http://schemas.microsoft.com/office/drawing/2014/main" id="{AD305F03-5586-5E4F-81F2-236A9DB36ADD}"/>
              </a:ext>
            </a:extLst>
          </p:cNvPr>
          <p:cNvSpPr>
            <a:spLocks noGrp="1"/>
          </p:cNvSpPr>
          <p:nvPr>
            <p:ph type="body" sz="quarter" idx="26"/>
          </p:nvPr>
        </p:nvSpPr>
        <p:spPr>
          <a:xfrm>
            <a:off x="2081565" y="3052038"/>
            <a:ext cx="3910361"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44" name="Text Placeholder 2">
            <a:extLst>
              <a:ext uri="{FF2B5EF4-FFF2-40B4-BE49-F238E27FC236}">
                <a16:creationId xmlns:a16="http://schemas.microsoft.com/office/drawing/2014/main" id="{F4DB0538-1629-4B42-A56E-318B4C79521D}"/>
              </a:ext>
            </a:extLst>
          </p:cNvPr>
          <p:cNvSpPr>
            <a:spLocks noGrp="1"/>
          </p:cNvSpPr>
          <p:nvPr>
            <p:ph type="body" sz="quarter" idx="27" hasCustomPrompt="1"/>
          </p:nvPr>
        </p:nvSpPr>
        <p:spPr>
          <a:xfrm>
            <a:off x="536359" y="2531360"/>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45" name="Text Placeholder 2">
            <a:extLst>
              <a:ext uri="{FF2B5EF4-FFF2-40B4-BE49-F238E27FC236}">
                <a16:creationId xmlns:a16="http://schemas.microsoft.com/office/drawing/2014/main" id="{075659CF-3622-2743-851F-8923DB01AF3E}"/>
              </a:ext>
            </a:extLst>
          </p:cNvPr>
          <p:cNvSpPr>
            <a:spLocks noGrp="1"/>
          </p:cNvSpPr>
          <p:nvPr>
            <p:ph type="body" sz="quarter" idx="28"/>
          </p:nvPr>
        </p:nvSpPr>
        <p:spPr>
          <a:xfrm>
            <a:off x="5189038" y="3574264"/>
            <a:ext cx="2988527"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46" name="Text Placeholder 2">
            <a:extLst>
              <a:ext uri="{FF2B5EF4-FFF2-40B4-BE49-F238E27FC236}">
                <a16:creationId xmlns:a16="http://schemas.microsoft.com/office/drawing/2014/main" id="{4B7ABE6A-4FF3-9543-84D7-72D8B9B04EEE}"/>
              </a:ext>
            </a:extLst>
          </p:cNvPr>
          <p:cNvSpPr>
            <a:spLocks noGrp="1"/>
          </p:cNvSpPr>
          <p:nvPr>
            <p:ph type="body" sz="quarter" idx="29" hasCustomPrompt="1"/>
          </p:nvPr>
        </p:nvSpPr>
        <p:spPr>
          <a:xfrm>
            <a:off x="536359" y="3052812"/>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47" name="Text Placeholder 2">
            <a:extLst>
              <a:ext uri="{FF2B5EF4-FFF2-40B4-BE49-F238E27FC236}">
                <a16:creationId xmlns:a16="http://schemas.microsoft.com/office/drawing/2014/main" id="{FCE93C9B-BDFA-DA48-9722-93E7AC19B47D}"/>
              </a:ext>
            </a:extLst>
          </p:cNvPr>
          <p:cNvSpPr>
            <a:spLocks noGrp="1"/>
          </p:cNvSpPr>
          <p:nvPr>
            <p:ph type="body" sz="quarter" idx="30"/>
          </p:nvPr>
        </p:nvSpPr>
        <p:spPr>
          <a:xfrm>
            <a:off x="3260029" y="4102225"/>
            <a:ext cx="7036264"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48" name="Text Placeholder 2">
            <a:extLst>
              <a:ext uri="{FF2B5EF4-FFF2-40B4-BE49-F238E27FC236}">
                <a16:creationId xmlns:a16="http://schemas.microsoft.com/office/drawing/2014/main" id="{87FE31FF-EFEA-774A-B412-A17BCCF56511}"/>
              </a:ext>
            </a:extLst>
          </p:cNvPr>
          <p:cNvSpPr>
            <a:spLocks noGrp="1"/>
          </p:cNvSpPr>
          <p:nvPr>
            <p:ph type="body" sz="quarter" idx="31" hasCustomPrompt="1"/>
          </p:nvPr>
        </p:nvSpPr>
        <p:spPr>
          <a:xfrm>
            <a:off x="536359" y="3574264"/>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49" name="Text Placeholder 2">
            <a:extLst>
              <a:ext uri="{FF2B5EF4-FFF2-40B4-BE49-F238E27FC236}">
                <a16:creationId xmlns:a16="http://schemas.microsoft.com/office/drawing/2014/main" id="{C06182F5-CA73-9548-8C9E-778C0D79C293}"/>
              </a:ext>
            </a:extLst>
          </p:cNvPr>
          <p:cNvSpPr>
            <a:spLocks noGrp="1"/>
          </p:cNvSpPr>
          <p:nvPr>
            <p:ph type="body" sz="quarter" idx="32"/>
          </p:nvPr>
        </p:nvSpPr>
        <p:spPr>
          <a:xfrm>
            <a:off x="6222383" y="4617168"/>
            <a:ext cx="4832196"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50" name="Text Placeholder 2">
            <a:extLst>
              <a:ext uri="{FF2B5EF4-FFF2-40B4-BE49-F238E27FC236}">
                <a16:creationId xmlns:a16="http://schemas.microsoft.com/office/drawing/2014/main" id="{4DE7B252-5204-C54B-B2AB-728EAAD28795}"/>
              </a:ext>
            </a:extLst>
          </p:cNvPr>
          <p:cNvSpPr>
            <a:spLocks noGrp="1"/>
          </p:cNvSpPr>
          <p:nvPr>
            <p:ph type="body" sz="quarter" idx="33" hasCustomPrompt="1"/>
          </p:nvPr>
        </p:nvSpPr>
        <p:spPr>
          <a:xfrm>
            <a:off x="536359" y="4095716"/>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51" name="Text Placeholder 2">
            <a:extLst>
              <a:ext uri="{FF2B5EF4-FFF2-40B4-BE49-F238E27FC236}">
                <a16:creationId xmlns:a16="http://schemas.microsoft.com/office/drawing/2014/main" id="{36352348-FB9A-0C4E-AC97-1B51444891A4}"/>
              </a:ext>
            </a:extLst>
          </p:cNvPr>
          <p:cNvSpPr>
            <a:spLocks noGrp="1"/>
          </p:cNvSpPr>
          <p:nvPr>
            <p:ph type="body" sz="quarter" idx="34"/>
          </p:nvPr>
        </p:nvSpPr>
        <p:spPr>
          <a:xfrm>
            <a:off x="2081564" y="5138620"/>
            <a:ext cx="5332965"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52" name="Text Placeholder 2">
            <a:extLst>
              <a:ext uri="{FF2B5EF4-FFF2-40B4-BE49-F238E27FC236}">
                <a16:creationId xmlns:a16="http://schemas.microsoft.com/office/drawing/2014/main" id="{68E1BFD4-3A5E-8641-9D2F-00409E3793B6}"/>
              </a:ext>
            </a:extLst>
          </p:cNvPr>
          <p:cNvSpPr>
            <a:spLocks noGrp="1"/>
          </p:cNvSpPr>
          <p:nvPr>
            <p:ph type="body" sz="quarter" idx="35" hasCustomPrompt="1"/>
          </p:nvPr>
        </p:nvSpPr>
        <p:spPr>
          <a:xfrm>
            <a:off x="536359" y="5660073"/>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53" name="Text Placeholder 2">
            <a:extLst>
              <a:ext uri="{FF2B5EF4-FFF2-40B4-BE49-F238E27FC236}">
                <a16:creationId xmlns:a16="http://schemas.microsoft.com/office/drawing/2014/main" id="{E6AA6E42-ABF6-0042-B39E-9D863B855B56}"/>
              </a:ext>
            </a:extLst>
          </p:cNvPr>
          <p:cNvSpPr>
            <a:spLocks noGrp="1"/>
          </p:cNvSpPr>
          <p:nvPr>
            <p:ph type="body" sz="quarter" idx="36"/>
          </p:nvPr>
        </p:nvSpPr>
        <p:spPr>
          <a:xfrm>
            <a:off x="4601737" y="5660073"/>
            <a:ext cx="6452837"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54" name="Text Placeholder 2">
            <a:extLst>
              <a:ext uri="{FF2B5EF4-FFF2-40B4-BE49-F238E27FC236}">
                <a16:creationId xmlns:a16="http://schemas.microsoft.com/office/drawing/2014/main" id="{2A47D090-BD26-A34F-A587-274164E5624A}"/>
              </a:ext>
            </a:extLst>
          </p:cNvPr>
          <p:cNvSpPr>
            <a:spLocks noGrp="1"/>
          </p:cNvSpPr>
          <p:nvPr>
            <p:ph type="body" sz="quarter" idx="37" hasCustomPrompt="1"/>
          </p:nvPr>
        </p:nvSpPr>
        <p:spPr>
          <a:xfrm>
            <a:off x="536359" y="4617168"/>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55" name="Text Placeholder 2">
            <a:extLst>
              <a:ext uri="{FF2B5EF4-FFF2-40B4-BE49-F238E27FC236}">
                <a16:creationId xmlns:a16="http://schemas.microsoft.com/office/drawing/2014/main" id="{6E947712-F350-C94B-A96E-F9EF11B0DCAD}"/>
              </a:ext>
            </a:extLst>
          </p:cNvPr>
          <p:cNvSpPr>
            <a:spLocks noGrp="1"/>
          </p:cNvSpPr>
          <p:nvPr>
            <p:ph type="body" sz="quarter" idx="38" hasCustomPrompt="1"/>
          </p:nvPr>
        </p:nvSpPr>
        <p:spPr>
          <a:xfrm>
            <a:off x="536359" y="5138620"/>
            <a:ext cx="711200" cy="256734"/>
          </a:xfrm>
        </p:spPr>
        <p:txBody>
          <a:bodyPr anchor="ctr">
            <a:normAutofit/>
          </a:bodyPr>
          <a:lstStyle>
            <a:lvl1pPr marL="0" indent="0" algn="l">
              <a:buNone/>
              <a:defRPr sz="1600" b="0" i="0">
                <a:solidFill>
                  <a:srgbClr val="006241"/>
                </a:solidFill>
                <a:latin typeface="Arial" panose="020B0604020202020204" pitchFamily="34" charset="0"/>
              </a:defRPr>
            </a:lvl1pPr>
          </a:lstStyle>
          <a:p>
            <a:pPr lvl="0"/>
            <a:r>
              <a:rPr lang="en-US" dirty="0"/>
              <a:t>Task </a:t>
            </a:r>
          </a:p>
        </p:txBody>
      </p:sp>
      <p:sp>
        <p:nvSpPr>
          <p:cNvPr id="56" name="Text Placeholder 2">
            <a:extLst>
              <a:ext uri="{FF2B5EF4-FFF2-40B4-BE49-F238E27FC236}">
                <a16:creationId xmlns:a16="http://schemas.microsoft.com/office/drawing/2014/main" id="{55B41E2F-B664-B64E-A6F2-0F2A19DCC055}"/>
              </a:ext>
            </a:extLst>
          </p:cNvPr>
          <p:cNvSpPr>
            <a:spLocks noGrp="1"/>
          </p:cNvSpPr>
          <p:nvPr>
            <p:ph type="body" sz="quarter" idx="39"/>
          </p:nvPr>
        </p:nvSpPr>
        <p:spPr>
          <a:xfrm>
            <a:off x="3419706" y="2539082"/>
            <a:ext cx="5657387"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57" name="Text Placeholder 2">
            <a:extLst>
              <a:ext uri="{FF2B5EF4-FFF2-40B4-BE49-F238E27FC236}">
                <a16:creationId xmlns:a16="http://schemas.microsoft.com/office/drawing/2014/main" id="{E61344E7-7C91-2348-832A-A007EEA0A355}"/>
              </a:ext>
            </a:extLst>
          </p:cNvPr>
          <p:cNvSpPr>
            <a:spLocks noGrp="1"/>
          </p:cNvSpPr>
          <p:nvPr>
            <p:ph type="body" sz="quarter" idx="40"/>
          </p:nvPr>
        </p:nvSpPr>
        <p:spPr>
          <a:xfrm>
            <a:off x="1868360" y="2011556"/>
            <a:ext cx="4277293" cy="256734"/>
          </a:xfrm>
          <a:solidFill>
            <a:schemeClr val="accent1"/>
          </a:solidFill>
        </p:spPr>
        <p:txBody>
          <a:bodyPr anchor="ctr">
            <a:normAutofit/>
          </a:bodyPr>
          <a:lstStyle>
            <a:lvl1pPr marL="0" indent="0" algn="ctr">
              <a:buNone/>
              <a:defRPr sz="1400" b="0" i="0">
                <a:solidFill>
                  <a:schemeClr val="bg1"/>
                </a:solidFill>
                <a:latin typeface="Arial" panose="020B0604020202020204" pitchFamily="34" charset="0"/>
              </a:defRPr>
            </a:lvl1pPr>
          </a:lstStyle>
          <a:p>
            <a:pPr lvl="0"/>
            <a:r>
              <a:rPr lang="en-US"/>
              <a:t>Click to edit Master text styles</a:t>
            </a:r>
          </a:p>
        </p:txBody>
      </p:sp>
      <p:sp>
        <p:nvSpPr>
          <p:cNvPr id="27" name="Rectangle 26">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TextBox 27">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3" name="Graphic 7">
            <a:extLst>
              <a:ext uri="{FF2B5EF4-FFF2-40B4-BE49-F238E27FC236}">
                <a16:creationId xmlns:a16="http://schemas.microsoft.com/office/drawing/2014/main" id="{41EAF8CC-DA0D-1FFE-88D8-20963EB7F06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3789755282"/>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pos="7159">
          <p15:clr>
            <a:srgbClr val="FBAE40"/>
          </p15:clr>
        </p15:guide>
        <p15:guide id="4" pos="7039">
          <p15:clr>
            <a:srgbClr val="FBAE40"/>
          </p15:clr>
        </p15:guide>
        <p15:guide id="5" pos="7344">
          <p15:clr>
            <a:srgbClr val="FBAE40"/>
          </p15:clr>
        </p15:guide>
        <p15:guide id="6" orient="horz" pos="3905">
          <p15:clr>
            <a:srgbClr val="FBAE40"/>
          </p15:clr>
        </p15:guide>
        <p15:guide id="7" orient="horz" pos="966">
          <p15:clr>
            <a:srgbClr val="FBAE40"/>
          </p15:clr>
        </p15:guide>
        <p15:guide id="8" pos="788">
          <p15:clr>
            <a:srgbClr val="FBAE40"/>
          </p15:clr>
        </p15:guide>
        <p15:guide id="9" orient="horz" pos="4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6364" y="476722"/>
            <a:ext cx="10636465" cy="768545"/>
          </a:xfrm>
        </p:spPr>
        <p:txBody>
          <a:bodyPr/>
          <a:lstStyle>
            <a:lvl1pPr>
              <a:defRPr b="1" i="0">
                <a:latin typeface="Arial" panose="020B0604020202020204"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2555759040"/>
      </p:ext>
    </p:extLst>
  </p:cSld>
  <p:clrMapOvr>
    <a:masterClrMapping/>
  </p:clrMapOvr>
  <p:extLst>
    <p:ext uri="{DCECCB84-F9BA-43D5-87BE-67443E8EF086}">
      <p15:sldGuideLst xmlns:p15="http://schemas.microsoft.com/office/powerpoint/2012/main">
        <p15:guide id="1" pos="339">
          <p15:clr>
            <a:srgbClr val="FBAE40"/>
          </p15:clr>
        </p15:guide>
        <p15:guide id="2" orient="horz" pos="432">
          <p15:clr>
            <a:srgbClr val="FBAE40"/>
          </p15:clr>
        </p15:guide>
        <p15:guide id="3" pos="7159">
          <p15:clr>
            <a:srgbClr val="FBAE40"/>
          </p15:clr>
        </p15:guide>
        <p15:guide id="4" pos="7039">
          <p15:clr>
            <a:srgbClr val="FBAE40"/>
          </p15:clr>
        </p15:guide>
        <p15:guide id="5" pos="734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acts - Separate">
    <p:spTree>
      <p:nvGrpSpPr>
        <p:cNvPr id="1" name=""/>
        <p:cNvGrpSpPr/>
        <p:nvPr/>
      </p:nvGrpSpPr>
      <p:grpSpPr>
        <a:xfrm>
          <a:off x="0" y="0"/>
          <a:ext cx="0" cy="0"/>
          <a:chOff x="0" y="0"/>
          <a:chExt cx="0" cy="0"/>
        </a:xfrm>
      </p:grpSpPr>
      <p:sp>
        <p:nvSpPr>
          <p:cNvPr id="41" name="Text Placeholder 12"/>
          <p:cNvSpPr>
            <a:spLocks noGrp="1"/>
          </p:cNvSpPr>
          <p:nvPr>
            <p:ph type="body" sz="quarter" idx="21"/>
          </p:nvPr>
        </p:nvSpPr>
        <p:spPr>
          <a:xfrm>
            <a:off x="535431" y="5841108"/>
            <a:ext cx="3420932" cy="173930"/>
          </a:xfrm>
          <a:solidFill>
            <a:schemeClr val="accent2"/>
          </a:solidFill>
        </p:spPr>
        <p:txBody>
          <a:bodyPr lIns="396000" rIns="396000" anchor="ctr">
            <a:noAutofit/>
          </a:bodyPr>
          <a:lstStyle>
            <a:lvl1pPr marL="0" indent="0">
              <a:buNone/>
              <a:defRPr sz="1100" b="1">
                <a:solidFill>
                  <a:schemeClr val="accent2"/>
                </a:solidFill>
                <a:latin typeface="+mn-lt"/>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2" name="Title 1"/>
          <p:cNvSpPr>
            <a:spLocks noGrp="1"/>
          </p:cNvSpPr>
          <p:nvPr>
            <p:ph type="title"/>
          </p:nvPr>
        </p:nvSpPr>
        <p:spPr>
          <a:xfrm>
            <a:off x="536364" y="476722"/>
            <a:ext cx="10636465" cy="768545"/>
          </a:xfrm>
        </p:spPr>
        <p:txBody>
          <a:bodyPr/>
          <a:lstStyle>
            <a:lvl1pPr>
              <a:defRPr b="1" i="0">
                <a:latin typeface="Arial" panose="020B0604020202020204" pitchFamily="34" charset="0"/>
              </a:defRPr>
            </a:lvl1pPr>
          </a:lstStyle>
          <a:p>
            <a:r>
              <a:rPr lang="en-US"/>
              <a:t>Click to edit Master title style</a:t>
            </a:r>
            <a:endParaRPr lang="en-GB" dirty="0"/>
          </a:p>
        </p:txBody>
      </p:sp>
      <p:sp>
        <p:nvSpPr>
          <p:cNvPr id="25" name="Text Placeholder 24"/>
          <p:cNvSpPr>
            <a:spLocks noGrp="1"/>
          </p:cNvSpPr>
          <p:nvPr>
            <p:ph type="body" sz="quarter" idx="13"/>
          </p:nvPr>
        </p:nvSpPr>
        <p:spPr>
          <a:xfrm>
            <a:off x="535431" y="2442410"/>
            <a:ext cx="3420932" cy="3420000"/>
          </a:xfrm>
          <a:solidFill>
            <a:schemeClr val="accent1"/>
          </a:solidFill>
          <a:ln>
            <a:noFill/>
          </a:ln>
        </p:spPr>
        <p:txBody>
          <a:bodyPr lIns="396000" tIns="360000" rIns="396000">
            <a:normAutofit/>
          </a:bodyPr>
          <a:lstStyle>
            <a:lvl1pPr marL="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3" name="Text Placeholder 12"/>
          <p:cNvSpPr>
            <a:spLocks noGrp="1"/>
          </p:cNvSpPr>
          <p:nvPr>
            <p:ph type="body" sz="quarter" idx="16"/>
          </p:nvPr>
        </p:nvSpPr>
        <p:spPr>
          <a:xfrm>
            <a:off x="535431" y="1652337"/>
            <a:ext cx="3420932" cy="790074"/>
          </a:xfrm>
          <a:solidFill>
            <a:schemeClr val="accent3"/>
          </a:solidFill>
        </p:spPr>
        <p:txBody>
          <a:bodyPr lIns="396000" rIns="396000" anchor="ctr">
            <a:noAutofit/>
          </a:bodyPr>
          <a:lstStyle>
            <a:lvl1pPr marL="0" indent="0">
              <a:buNone/>
              <a:defRPr sz="1800" b="0" i="0">
                <a:solidFill>
                  <a:schemeClr val="bg1"/>
                </a:solidFill>
                <a:latin typeface="Arial" panose="020B0604020202020204" pitchFamily="34" charset="0"/>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34"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86152" y="570009"/>
            <a:ext cx="304131" cy="365125"/>
          </a:xfrm>
          <a:prstGeom prst="rect">
            <a:avLst/>
          </a:prstGeom>
        </p:spPr>
        <p:txBody>
          <a:bodyPr vert="horz" lIns="0" tIns="45720" rIns="0" bIns="45720" rtlCol="0" anchor="ctr"/>
          <a:lstStyle>
            <a:lvl1pPr algn="l">
              <a:defRPr sz="1000" b="0" i="0">
                <a:solidFill>
                  <a:schemeClr val="tx2"/>
                </a:solidFill>
                <a:latin typeface="+mn-lt"/>
              </a:defRPr>
            </a:lvl1pPr>
          </a:lstStyle>
          <a:p>
            <a:fld id="{54797FC3-DC33-DA47-95F6-F7EB925D69E8}" type="slidenum">
              <a:rPr lang="en-US" smtClean="0"/>
              <a:pPr/>
              <a:t>‹#›</a:t>
            </a:fld>
            <a:endParaRPr lang="en-US" dirty="0"/>
          </a:p>
        </p:txBody>
      </p:sp>
      <p:cxnSp>
        <p:nvCxnSpPr>
          <p:cNvPr id="35" name="Straight Connector 34">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Text Placeholder 12"/>
          <p:cNvSpPr>
            <a:spLocks noGrp="1"/>
          </p:cNvSpPr>
          <p:nvPr>
            <p:ph type="body" sz="quarter" idx="17"/>
          </p:nvPr>
        </p:nvSpPr>
        <p:spPr>
          <a:xfrm>
            <a:off x="4389363" y="1652337"/>
            <a:ext cx="3420932" cy="790074"/>
          </a:xfrm>
          <a:solidFill>
            <a:schemeClr val="accent3"/>
          </a:solidFill>
        </p:spPr>
        <p:txBody>
          <a:bodyPr lIns="396000" rIns="396000" anchor="ctr">
            <a:noAutofit/>
          </a:bodyPr>
          <a:lstStyle>
            <a:lvl1pPr marL="0" indent="0">
              <a:buNone/>
              <a:defRPr sz="1800" b="0" i="0">
                <a:solidFill>
                  <a:schemeClr val="bg1"/>
                </a:solidFill>
                <a:latin typeface="Arial" panose="020B0604020202020204" pitchFamily="34" charset="0"/>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38" name="Text Placeholder 12"/>
          <p:cNvSpPr>
            <a:spLocks noGrp="1"/>
          </p:cNvSpPr>
          <p:nvPr>
            <p:ph type="body" sz="quarter" idx="18"/>
          </p:nvPr>
        </p:nvSpPr>
        <p:spPr>
          <a:xfrm>
            <a:off x="8238603" y="1652337"/>
            <a:ext cx="3420932" cy="790074"/>
          </a:xfrm>
          <a:solidFill>
            <a:schemeClr val="accent3"/>
          </a:solidFill>
        </p:spPr>
        <p:txBody>
          <a:bodyPr lIns="396000" rIns="396000" anchor="ctr">
            <a:noAutofit/>
          </a:bodyPr>
          <a:lstStyle>
            <a:lvl1pPr marL="0" indent="0">
              <a:buNone/>
              <a:defRPr sz="1800" b="0" i="0">
                <a:solidFill>
                  <a:schemeClr val="bg1"/>
                </a:solidFill>
                <a:latin typeface="Arial" panose="020B0604020202020204" pitchFamily="34" charset="0"/>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42" name="Text Placeholder 12"/>
          <p:cNvSpPr>
            <a:spLocks noGrp="1"/>
          </p:cNvSpPr>
          <p:nvPr>
            <p:ph type="body" sz="quarter" idx="22"/>
          </p:nvPr>
        </p:nvSpPr>
        <p:spPr>
          <a:xfrm>
            <a:off x="4389363" y="5841108"/>
            <a:ext cx="3420932" cy="173930"/>
          </a:xfrm>
          <a:solidFill>
            <a:schemeClr val="accent2"/>
          </a:solidFill>
        </p:spPr>
        <p:txBody>
          <a:bodyPr lIns="396000" rIns="396000" anchor="ctr">
            <a:noAutofit/>
          </a:bodyPr>
          <a:lstStyle>
            <a:lvl1pPr marL="0" indent="0">
              <a:buNone/>
              <a:defRPr sz="1100" b="1">
                <a:solidFill>
                  <a:schemeClr val="accent2"/>
                </a:solidFill>
                <a:latin typeface="+mn-lt"/>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43" name="Text Placeholder 12"/>
          <p:cNvSpPr>
            <a:spLocks noGrp="1"/>
          </p:cNvSpPr>
          <p:nvPr>
            <p:ph type="body" sz="quarter" idx="23"/>
          </p:nvPr>
        </p:nvSpPr>
        <p:spPr>
          <a:xfrm>
            <a:off x="8238603" y="5841108"/>
            <a:ext cx="3420932" cy="173930"/>
          </a:xfrm>
          <a:solidFill>
            <a:schemeClr val="accent2"/>
          </a:solidFill>
        </p:spPr>
        <p:txBody>
          <a:bodyPr lIns="396000" rIns="396000" anchor="ctr">
            <a:noAutofit/>
          </a:bodyPr>
          <a:lstStyle>
            <a:lvl1pPr marL="0" indent="0">
              <a:buNone/>
              <a:defRPr sz="1100" b="1">
                <a:solidFill>
                  <a:schemeClr val="accent2"/>
                </a:solidFill>
                <a:latin typeface="+mn-lt"/>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44" name="Text Placeholder 24"/>
          <p:cNvSpPr>
            <a:spLocks noGrp="1"/>
          </p:cNvSpPr>
          <p:nvPr>
            <p:ph type="body" sz="quarter" idx="24"/>
          </p:nvPr>
        </p:nvSpPr>
        <p:spPr>
          <a:xfrm>
            <a:off x="4389363" y="2442411"/>
            <a:ext cx="3420932" cy="3420000"/>
          </a:xfrm>
          <a:solidFill>
            <a:schemeClr val="accent1"/>
          </a:solidFill>
        </p:spPr>
        <p:txBody>
          <a:bodyPr lIns="396000" tIns="360000" rIns="396000">
            <a:normAutofit/>
          </a:bodyPr>
          <a:lstStyle>
            <a:lvl1pPr marL="0" indent="0">
              <a:buNone/>
              <a:defRPr sz="1800">
                <a:solidFill>
                  <a:schemeClr val="bg1"/>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45" name="Text Placeholder 24"/>
          <p:cNvSpPr>
            <a:spLocks noGrp="1"/>
          </p:cNvSpPr>
          <p:nvPr>
            <p:ph type="body" sz="quarter" idx="25"/>
          </p:nvPr>
        </p:nvSpPr>
        <p:spPr>
          <a:xfrm>
            <a:off x="8238603" y="2442411"/>
            <a:ext cx="3420932" cy="3420000"/>
          </a:xfrm>
          <a:solidFill>
            <a:schemeClr val="accent1"/>
          </a:solidFill>
        </p:spPr>
        <p:txBody>
          <a:bodyPr lIns="396000" tIns="360000" rIns="396000">
            <a:normAutofit/>
          </a:bodyPr>
          <a:lstStyle>
            <a:lvl1pPr marL="0" indent="0">
              <a:buNone/>
              <a:defRPr sz="1800">
                <a:solidFill>
                  <a:schemeClr val="bg1"/>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8" name="Rectangle 17">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0" name="TextBox 19">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3" name="Graphic 7">
            <a:extLst>
              <a:ext uri="{FF2B5EF4-FFF2-40B4-BE49-F238E27FC236}">
                <a16:creationId xmlns:a16="http://schemas.microsoft.com/office/drawing/2014/main" id="{2CF5F566-846B-2420-CFEE-AE99CCE3FC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3130835160"/>
      </p:ext>
    </p:extLst>
  </p:cSld>
  <p:clrMapOvr>
    <a:masterClrMapping/>
  </p:clrMapOvr>
  <p:extLst>
    <p:ext uri="{DCECCB84-F9BA-43D5-87BE-67443E8EF086}">
      <p15:sldGuideLst xmlns:p15="http://schemas.microsoft.com/office/powerpoint/2012/main">
        <p15:guide id="1" orient="horz" pos="1042">
          <p15:clr>
            <a:srgbClr val="FBAE40"/>
          </p15:clr>
        </p15:guide>
        <p15:guide id="2" pos="339">
          <p15:clr>
            <a:srgbClr val="FBAE40"/>
          </p15:clr>
        </p15:guide>
        <p15:guide id="3" orient="horz" pos="3789">
          <p15:clr>
            <a:srgbClr val="FBAE40"/>
          </p15:clr>
        </p15:guide>
        <p15:guide id="4" pos="7159">
          <p15:clr>
            <a:srgbClr val="FBAE40"/>
          </p15:clr>
        </p15:guide>
        <p15:guide id="5" pos="7039">
          <p15:clr>
            <a:srgbClr val="FBAE40"/>
          </p15:clr>
        </p15:guide>
        <p15:guide id="6" pos="7344">
          <p15:clr>
            <a:srgbClr val="FBAE40"/>
          </p15:clr>
        </p15:guide>
        <p15:guide id="7" orient="horz" pos="432">
          <p15:clr>
            <a:srgbClr val="FBAE40"/>
          </p15:clr>
        </p15:guide>
        <p15:guide id="8" pos="2491">
          <p15:clr>
            <a:srgbClr val="FBAE40"/>
          </p15:clr>
        </p15:guide>
        <p15:guide id="9" pos="2761">
          <p15:clr>
            <a:srgbClr val="FBAE40"/>
          </p15:clr>
        </p15:guide>
        <p15:guide id="10" pos="4921">
          <p15:clr>
            <a:srgbClr val="FBAE40"/>
          </p15:clr>
        </p15:guide>
        <p15:guide id="11" pos="5192">
          <p15:clr>
            <a:srgbClr val="FBAE40"/>
          </p15:clr>
        </p15:guide>
        <p15:guide id="12" orient="horz" pos="425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acts - 4 Related">
    <p:spTree>
      <p:nvGrpSpPr>
        <p:cNvPr id="1" name=""/>
        <p:cNvGrpSpPr/>
        <p:nvPr/>
      </p:nvGrpSpPr>
      <p:grpSpPr>
        <a:xfrm>
          <a:off x="0" y="0"/>
          <a:ext cx="0" cy="0"/>
          <a:chOff x="0" y="0"/>
          <a:chExt cx="0" cy="0"/>
        </a:xfrm>
      </p:grpSpPr>
      <p:grpSp>
        <p:nvGrpSpPr>
          <p:cNvPr id="3" name="Group 2"/>
          <p:cNvGrpSpPr/>
          <p:nvPr userDrawn="1"/>
        </p:nvGrpSpPr>
        <p:grpSpPr>
          <a:xfrm>
            <a:off x="542929" y="1665288"/>
            <a:ext cx="5631649" cy="2052000"/>
            <a:chOff x="542925" y="1665288"/>
            <a:chExt cx="5758291" cy="2170112"/>
          </a:xfrm>
        </p:grpSpPr>
        <p:sp>
          <p:nvSpPr>
            <p:cNvPr id="4" name="Rectangle 3"/>
            <p:cNvSpPr/>
            <p:nvPr/>
          </p:nvSpPr>
          <p:spPr>
            <a:xfrm>
              <a:off x="542925" y="1665288"/>
              <a:ext cx="5553075" cy="2170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5" name="Triangle 4"/>
            <p:cNvSpPr/>
            <p:nvPr/>
          </p:nvSpPr>
          <p:spPr>
            <a:xfrm rot="5400000">
              <a:off x="6059966" y="1923372"/>
              <a:ext cx="266505" cy="21599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grpSp>
        <p:nvGrpSpPr>
          <p:cNvPr id="6" name="Group 5"/>
          <p:cNvGrpSpPr/>
          <p:nvPr userDrawn="1"/>
        </p:nvGrpSpPr>
        <p:grpSpPr>
          <a:xfrm>
            <a:off x="6227653" y="1665288"/>
            <a:ext cx="5430947" cy="2247806"/>
            <a:chOff x="6227654" y="1665288"/>
            <a:chExt cx="5430946" cy="2369060"/>
          </a:xfrm>
        </p:grpSpPr>
        <p:sp>
          <p:nvSpPr>
            <p:cNvPr id="7" name="Rectangle 6"/>
            <p:cNvSpPr/>
            <p:nvPr/>
          </p:nvSpPr>
          <p:spPr>
            <a:xfrm>
              <a:off x="6227654" y="1665288"/>
              <a:ext cx="5430946" cy="2170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8" name="Triangle 7"/>
            <p:cNvSpPr/>
            <p:nvPr/>
          </p:nvSpPr>
          <p:spPr>
            <a:xfrm rot="10800000">
              <a:off x="11157494" y="3818354"/>
              <a:ext cx="250553" cy="2159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grpSp>
        <p:nvGrpSpPr>
          <p:cNvPr id="9" name="Group 8"/>
          <p:cNvGrpSpPr/>
          <p:nvPr userDrawn="1"/>
        </p:nvGrpSpPr>
        <p:grpSpPr>
          <a:xfrm rot="10800000">
            <a:off x="542925" y="3749587"/>
            <a:ext cx="5430947" cy="2287958"/>
            <a:chOff x="6227654" y="1665288"/>
            <a:chExt cx="5430946" cy="2369060"/>
          </a:xfrm>
          <a:solidFill>
            <a:schemeClr val="accent5"/>
          </a:solidFill>
        </p:grpSpPr>
        <p:sp>
          <p:nvSpPr>
            <p:cNvPr id="10" name="Rectangle 9"/>
            <p:cNvSpPr/>
            <p:nvPr/>
          </p:nvSpPr>
          <p:spPr>
            <a:xfrm>
              <a:off x="6227654" y="1665288"/>
              <a:ext cx="5430946" cy="21701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1" name="Triangle 10"/>
            <p:cNvSpPr/>
            <p:nvPr/>
          </p:nvSpPr>
          <p:spPr>
            <a:xfrm rot="10800000">
              <a:off x="11157494" y="3818354"/>
              <a:ext cx="250553" cy="2159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grpSp>
        <p:nvGrpSpPr>
          <p:cNvPr id="12" name="Group 11"/>
          <p:cNvGrpSpPr/>
          <p:nvPr userDrawn="1"/>
        </p:nvGrpSpPr>
        <p:grpSpPr>
          <a:xfrm rot="10800000">
            <a:off x="6030965" y="3939994"/>
            <a:ext cx="5627639" cy="2097557"/>
            <a:chOff x="542925" y="1665288"/>
            <a:chExt cx="5754191" cy="2170112"/>
          </a:xfrm>
          <a:solidFill>
            <a:schemeClr val="accent2"/>
          </a:solidFill>
        </p:grpSpPr>
        <p:sp>
          <p:nvSpPr>
            <p:cNvPr id="13" name="Rectangle 12"/>
            <p:cNvSpPr/>
            <p:nvPr/>
          </p:nvSpPr>
          <p:spPr>
            <a:xfrm>
              <a:off x="542925" y="1665288"/>
              <a:ext cx="5553075" cy="21701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4" name="Triangle 13"/>
            <p:cNvSpPr/>
            <p:nvPr/>
          </p:nvSpPr>
          <p:spPr>
            <a:xfrm rot="5400000">
              <a:off x="6055866" y="1923370"/>
              <a:ext cx="266505" cy="2159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
        <p:nvSpPr>
          <p:cNvPr id="15" name="Title 1"/>
          <p:cNvSpPr>
            <a:spLocks noGrp="1"/>
          </p:cNvSpPr>
          <p:nvPr>
            <p:ph type="title"/>
          </p:nvPr>
        </p:nvSpPr>
        <p:spPr>
          <a:xfrm>
            <a:off x="536364" y="476722"/>
            <a:ext cx="10636465" cy="768545"/>
          </a:xfrm>
        </p:spPr>
        <p:txBody>
          <a:bodyPr/>
          <a:lstStyle>
            <a:lvl1pPr>
              <a:defRPr b="1">
                <a:latin typeface="+mn-lt"/>
              </a:defRPr>
            </a:lvl1pPr>
          </a:lstStyle>
          <a:p>
            <a:r>
              <a:rPr lang="en-US"/>
              <a:t>Click to edit Master title style</a:t>
            </a:r>
            <a:endParaRPr lang="en-GB" dirty="0"/>
          </a:p>
        </p:txBody>
      </p:sp>
      <p:sp>
        <p:nvSpPr>
          <p:cNvPr id="16" name="Text Placeholder 24"/>
          <p:cNvSpPr>
            <a:spLocks noGrp="1"/>
          </p:cNvSpPr>
          <p:nvPr>
            <p:ph type="body" sz="quarter" idx="13"/>
          </p:nvPr>
        </p:nvSpPr>
        <p:spPr>
          <a:xfrm>
            <a:off x="982281" y="2024621"/>
            <a:ext cx="4552235" cy="1333334"/>
          </a:xfrm>
        </p:spPr>
        <p:txBody>
          <a:bodyPr anchor="ctr">
            <a:normAutofit/>
          </a:bodyPr>
          <a:lstStyle>
            <a:lvl1pPr marL="0" indent="0">
              <a:buNone/>
              <a:defRPr sz="1800" b="1">
                <a:solidFill>
                  <a:schemeClr val="bg1"/>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7" name="Text Placeholder 24"/>
          <p:cNvSpPr>
            <a:spLocks noGrp="1"/>
          </p:cNvSpPr>
          <p:nvPr>
            <p:ph type="body" sz="quarter" idx="14"/>
          </p:nvPr>
        </p:nvSpPr>
        <p:spPr>
          <a:xfrm>
            <a:off x="6667009" y="2024621"/>
            <a:ext cx="4552235" cy="1333334"/>
          </a:xfrm>
        </p:spPr>
        <p:txBody>
          <a:bodyPr anchor="ctr">
            <a:normAutofit/>
          </a:bodyPr>
          <a:lstStyle>
            <a:lvl1pPr marL="0" indent="0">
              <a:buNone/>
              <a:defRPr sz="1800" b="1">
                <a:solidFill>
                  <a:schemeClr val="bg1"/>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8" name="Text Placeholder 24"/>
          <p:cNvSpPr>
            <a:spLocks noGrp="1"/>
          </p:cNvSpPr>
          <p:nvPr>
            <p:ph type="body" sz="quarter" idx="15"/>
          </p:nvPr>
        </p:nvSpPr>
        <p:spPr>
          <a:xfrm>
            <a:off x="982281" y="4344878"/>
            <a:ext cx="4552235" cy="1333334"/>
          </a:xfrm>
        </p:spPr>
        <p:txBody>
          <a:bodyPr anchor="ctr">
            <a:normAutofit/>
          </a:bodyPr>
          <a:lstStyle>
            <a:lvl1pPr marL="0" indent="0">
              <a:buNone/>
              <a:defRPr sz="1800" b="1">
                <a:solidFill>
                  <a:schemeClr val="accent3"/>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9" name="Text Placeholder 24"/>
          <p:cNvSpPr>
            <a:spLocks noGrp="1"/>
          </p:cNvSpPr>
          <p:nvPr>
            <p:ph type="body" sz="quarter" idx="16"/>
          </p:nvPr>
        </p:nvSpPr>
        <p:spPr>
          <a:xfrm>
            <a:off x="6667009" y="4344878"/>
            <a:ext cx="4552235" cy="1333334"/>
          </a:xfrm>
        </p:spPr>
        <p:txBody>
          <a:bodyPr anchor="ctr">
            <a:normAutofit/>
          </a:bodyPr>
          <a:lstStyle>
            <a:lvl1pPr marL="0" indent="0">
              <a:buNone/>
              <a:defRPr sz="1800" b="1">
                <a:solidFill>
                  <a:schemeClr val="accent3"/>
                </a:solidFill>
                <a:latin typeface="+mn-lt"/>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21"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mn-lt"/>
              </a:defRPr>
            </a:lvl1pPr>
          </a:lstStyle>
          <a:p>
            <a:fld id="{54797FC3-DC33-DA47-95F6-F7EB925D69E8}" type="slidenum">
              <a:rPr lang="en-US" smtClean="0"/>
              <a:pPr/>
              <a:t>‹#›</a:t>
            </a:fld>
            <a:endParaRPr lang="en-US" dirty="0"/>
          </a:p>
        </p:txBody>
      </p:sp>
      <p:cxnSp>
        <p:nvCxnSpPr>
          <p:cNvPr id="22" name="Straight Connector 21">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TextBox 27">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A5934FE8-85CF-3CC5-6674-DEC0BF1C58B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2836211978"/>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orient="horz" pos="3803">
          <p15:clr>
            <a:srgbClr val="FBAE40"/>
          </p15:clr>
        </p15:guide>
        <p15:guide id="4" orient="horz" pos="1050">
          <p15:clr>
            <a:srgbClr val="FBAE40"/>
          </p15:clr>
        </p15:guide>
        <p15:guide id="5" pos="3752">
          <p15:clr>
            <a:srgbClr val="FBAE40"/>
          </p15:clr>
        </p15:guide>
        <p15:guide id="6" pos="3923">
          <p15:clr>
            <a:srgbClr val="FBAE40"/>
          </p15:clr>
        </p15:guide>
        <p15:guide id="7" orient="horz" pos="2482">
          <p15:clr>
            <a:srgbClr val="FBAE40"/>
          </p15:clr>
        </p15:guide>
        <p15:guide id="8" orient="horz" pos="2338">
          <p15:clr>
            <a:srgbClr val="FBAE40"/>
          </p15:clr>
        </p15:guide>
        <p15:guide id="9" orient="horz" pos="432">
          <p15:clr>
            <a:srgbClr val="FBAE40"/>
          </p15:clr>
        </p15:guide>
        <p15:guide id="10" pos="7344">
          <p15:clr>
            <a:srgbClr val="FBAE40"/>
          </p15:clr>
        </p15:guide>
        <p15:guide id="11" pos="7159">
          <p15:clr>
            <a:srgbClr val="FBAE40"/>
          </p15:clr>
        </p15:guide>
        <p15:guide id="12" pos="703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acts - 3 Related">
    <p:spTree>
      <p:nvGrpSpPr>
        <p:cNvPr id="1" name=""/>
        <p:cNvGrpSpPr/>
        <p:nvPr/>
      </p:nvGrpSpPr>
      <p:grpSpPr>
        <a:xfrm>
          <a:off x="0" y="0"/>
          <a:ext cx="0" cy="0"/>
          <a:chOff x="0" y="0"/>
          <a:chExt cx="0" cy="0"/>
        </a:xfrm>
      </p:grpSpPr>
      <p:grpSp>
        <p:nvGrpSpPr>
          <p:cNvPr id="3" name="Group 2"/>
          <p:cNvGrpSpPr/>
          <p:nvPr userDrawn="1"/>
        </p:nvGrpSpPr>
        <p:grpSpPr>
          <a:xfrm>
            <a:off x="542929" y="1665288"/>
            <a:ext cx="5631649" cy="2052000"/>
            <a:chOff x="542925" y="1665288"/>
            <a:chExt cx="5758291" cy="2170112"/>
          </a:xfrm>
        </p:grpSpPr>
        <p:sp>
          <p:nvSpPr>
            <p:cNvPr id="4" name="Rectangle 3"/>
            <p:cNvSpPr/>
            <p:nvPr/>
          </p:nvSpPr>
          <p:spPr>
            <a:xfrm>
              <a:off x="542925" y="1665288"/>
              <a:ext cx="5553075" cy="2170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b="0" dirty="0"/>
            </a:p>
          </p:txBody>
        </p:sp>
        <p:sp>
          <p:nvSpPr>
            <p:cNvPr id="27" name="Triangle 26"/>
            <p:cNvSpPr/>
            <p:nvPr userDrawn="1"/>
          </p:nvSpPr>
          <p:spPr>
            <a:xfrm rot="5400000">
              <a:off x="6059966" y="3318348"/>
              <a:ext cx="266505" cy="21599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grpSp>
        <p:nvGrpSpPr>
          <p:cNvPr id="6" name="Group 5"/>
          <p:cNvGrpSpPr/>
          <p:nvPr userDrawn="1"/>
        </p:nvGrpSpPr>
        <p:grpSpPr>
          <a:xfrm>
            <a:off x="6227653" y="1665288"/>
            <a:ext cx="5430947" cy="2247806"/>
            <a:chOff x="6227654" y="1665288"/>
            <a:chExt cx="5430946" cy="2369060"/>
          </a:xfrm>
        </p:grpSpPr>
        <p:sp>
          <p:nvSpPr>
            <p:cNvPr id="7" name="Rectangle 6"/>
            <p:cNvSpPr/>
            <p:nvPr/>
          </p:nvSpPr>
          <p:spPr>
            <a:xfrm>
              <a:off x="6227654" y="1665288"/>
              <a:ext cx="5430946" cy="2170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8" name="Triangle 7"/>
            <p:cNvSpPr/>
            <p:nvPr/>
          </p:nvSpPr>
          <p:spPr>
            <a:xfrm rot="10800000">
              <a:off x="6481437" y="3818354"/>
              <a:ext cx="250553" cy="2159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grpSp>
      <p:sp>
        <p:nvSpPr>
          <p:cNvPr id="13" name="Rectangle 12"/>
          <p:cNvSpPr/>
          <p:nvPr/>
        </p:nvSpPr>
        <p:spPr>
          <a:xfrm rot="10800000">
            <a:off x="3465029" y="3985545"/>
            <a:ext cx="5430947" cy="20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5" name="Title 1"/>
          <p:cNvSpPr>
            <a:spLocks noGrp="1"/>
          </p:cNvSpPr>
          <p:nvPr userDrawn="1">
            <p:ph type="title"/>
          </p:nvPr>
        </p:nvSpPr>
        <p:spPr>
          <a:xfrm>
            <a:off x="536364" y="476722"/>
            <a:ext cx="10636465" cy="768545"/>
          </a:xfrm>
        </p:spPr>
        <p:txBody>
          <a:bodyPr/>
          <a:lstStyle>
            <a:lvl1pPr>
              <a:defRPr b="1" i="0">
                <a:latin typeface="Arial" panose="020B0604020202020204" pitchFamily="34" charset="0"/>
              </a:defRPr>
            </a:lvl1pPr>
          </a:lstStyle>
          <a:p>
            <a:r>
              <a:rPr lang="en-US"/>
              <a:t>Click to edit Master title style</a:t>
            </a:r>
            <a:endParaRPr lang="en-GB" dirty="0"/>
          </a:p>
        </p:txBody>
      </p:sp>
      <p:sp>
        <p:nvSpPr>
          <p:cNvPr id="16" name="Text Placeholder 24"/>
          <p:cNvSpPr>
            <a:spLocks noGrp="1"/>
          </p:cNvSpPr>
          <p:nvPr userDrawn="1">
            <p:ph type="body" sz="quarter" idx="13"/>
          </p:nvPr>
        </p:nvSpPr>
        <p:spPr>
          <a:xfrm>
            <a:off x="982281" y="2024621"/>
            <a:ext cx="4552235" cy="1333334"/>
          </a:xfrm>
        </p:spPr>
        <p:txBody>
          <a:bodyPr anchor="ctr">
            <a:normAutofit/>
          </a:bodyPr>
          <a:lstStyle>
            <a:lvl1pPr marL="0" indent="0">
              <a:buNone/>
              <a:defRPr sz="1800" b="1" i="0">
                <a:solidFill>
                  <a:schemeClr val="bg1"/>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7" name="Text Placeholder 24"/>
          <p:cNvSpPr>
            <a:spLocks noGrp="1"/>
          </p:cNvSpPr>
          <p:nvPr userDrawn="1">
            <p:ph type="body" sz="quarter" idx="14"/>
          </p:nvPr>
        </p:nvSpPr>
        <p:spPr>
          <a:xfrm>
            <a:off x="6667009" y="2024621"/>
            <a:ext cx="4552235" cy="1333334"/>
          </a:xfrm>
        </p:spPr>
        <p:txBody>
          <a:bodyPr anchor="ctr">
            <a:normAutofit/>
          </a:bodyPr>
          <a:lstStyle>
            <a:lvl1pPr marL="0" indent="0">
              <a:buNone/>
              <a:defRPr sz="1800" b="1" i="0">
                <a:solidFill>
                  <a:schemeClr val="bg1"/>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19" name="Text Placeholder 24"/>
          <p:cNvSpPr>
            <a:spLocks noGrp="1"/>
          </p:cNvSpPr>
          <p:nvPr userDrawn="1">
            <p:ph type="body" sz="quarter" idx="16"/>
          </p:nvPr>
        </p:nvSpPr>
        <p:spPr>
          <a:xfrm>
            <a:off x="3904385" y="4344878"/>
            <a:ext cx="4552235" cy="1333334"/>
          </a:xfrm>
        </p:spPr>
        <p:txBody>
          <a:bodyPr anchor="ctr">
            <a:normAutofit/>
          </a:bodyPr>
          <a:lstStyle>
            <a:lvl1pPr marL="0" indent="0">
              <a:buNone/>
              <a:defRPr sz="1800" b="1" i="0">
                <a:solidFill>
                  <a:schemeClr val="accent3"/>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20" name="Slide Number Placeholder 5">
            <a:extLst>
              <a:ext uri="{FF2B5EF4-FFF2-40B4-BE49-F238E27FC236}">
                <a16:creationId xmlns:a16="http://schemas.microsoft.com/office/drawing/2014/main" id="{70CB3332-03E0-A04A-BAC4-A603576BAAB3}"/>
              </a:ext>
            </a:extLst>
          </p:cNvPr>
          <p:cNvSpPr>
            <a:spLocks noGrp="1"/>
          </p:cNvSpPr>
          <p:nvPr userDrawn="1">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21" name="Straight Connector 20">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Triangle 27"/>
          <p:cNvSpPr/>
          <p:nvPr userDrawn="1"/>
        </p:nvSpPr>
        <p:spPr>
          <a:xfrm>
            <a:off x="5459331" y="3779737"/>
            <a:ext cx="252000" cy="21124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25" name="Rectangle 24">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9" name="TextBox 28">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0B13C295-3CCA-3287-4F23-75BD4BF8ABF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208001286"/>
      </p:ext>
    </p:extLst>
  </p:cSld>
  <p:clrMapOvr>
    <a:masterClrMapping/>
  </p:clrMapOvr>
  <p:extLst>
    <p:ext uri="{DCECCB84-F9BA-43D5-87BE-67443E8EF086}">
      <p15:sldGuideLst xmlns:p15="http://schemas.microsoft.com/office/powerpoint/2012/main">
        <p15:guide id="1" pos="339">
          <p15:clr>
            <a:srgbClr val="FBAE40"/>
          </p15:clr>
        </p15:guide>
        <p15:guide id="2" orient="horz" pos="4252">
          <p15:clr>
            <a:srgbClr val="FBAE40"/>
          </p15:clr>
        </p15:guide>
        <p15:guide id="3" orient="horz" pos="3795">
          <p15:clr>
            <a:srgbClr val="FBAE40"/>
          </p15:clr>
        </p15:guide>
        <p15:guide id="4" orient="horz" pos="2507">
          <p15:clr>
            <a:srgbClr val="FBAE40"/>
          </p15:clr>
        </p15:guide>
        <p15:guide id="5" orient="horz" pos="2338">
          <p15:clr>
            <a:srgbClr val="FBAE40"/>
          </p15:clr>
        </p15:guide>
        <p15:guide id="6" orient="horz" pos="1050">
          <p15:clr>
            <a:srgbClr val="FBAE40"/>
          </p15:clr>
        </p15:guide>
        <p15:guide id="7" pos="3752">
          <p15:clr>
            <a:srgbClr val="FBAE40"/>
          </p15:clr>
        </p15:guide>
        <p15:guide id="8" pos="3923">
          <p15:clr>
            <a:srgbClr val="FBAE40"/>
          </p15:clr>
        </p15:guide>
        <p15:guide id="9" pos="7159">
          <p15:clr>
            <a:srgbClr val="FBAE40"/>
          </p15:clr>
        </p15:guide>
        <p15:guide id="10" pos="7039">
          <p15:clr>
            <a:srgbClr val="FBAE40"/>
          </p15:clr>
        </p15:guide>
        <p15:guide id="11" pos="7344">
          <p15:clr>
            <a:srgbClr val="FBAE40"/>
          </p15:clr>
        </p15:guide>
        <p15:guide id="12" orient="horz" pos="43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acts - 1 Important + 2 Minor">
    <p:spTree>
      <p:nvGrpSpPr>
        <p:cNvPr id="1" name=""/>
        <p:cNvGrpSpPr/>
        <p:nvPr/>
      </p:nvGrpSpPr>
      <p:grpSpPr>
        <a:xfrm>
          <a:off x="0" y="0"/>
          <a:ext cx="0" cy="0"/>
          <a:chOff x="0" y="0"/>
          <a:chExt cx="0" cy="0"/>
        </a:xfrm>
      </p:grpSpPr>
      <p:sp>
        <p:nvSpPr>
          <p:cNvPr id="2" name="Title 1"/>
          <p:cNvSpPr>
            <a:spLocks noGrp="1"/>
          </p:cNvSpPr>
          <p:nvPr>
            <p:ph type="title"/>
          </p:nvPr>
        </p:nvSpPr>
        <p:spPr>
          <a:xfrm>
            <a:off x="536364" y="476722"/>
            <a:ext cx="10636465" cy="768545"/>
          </a:xfrm>
        </p:spPr>
        <p:txBody>
          <a:bodyPr/>
          <a:lstStyle>
            <a:lvl1pPr>
              <a:defRPr b="1" i="0">
                <a:latin typeface="Arial" panose="020B0604020202020204" pitchFamily="34" charset="0"/>
              </a:defRPr>
            </a:lvl1pPr>
          </a:lstStyle>
          <a:p>
            <a:r>
              <a:rPr lang="en-US" dirty="0"/>
              <a:t>Click to edit Master title style</a:t>
            </a:r>
            <a:endParaRPr lang="en-GB" dirty="0"/>
          </a:p>
        </p:txBody>
      </p:sp>
      <p:sp>
        <p:nvSpPr>
          <p:cNvPr id="3" name="Text Placeholder 12"/>
          <p:cNvSpPr>
            <a:spLocks noGrp="1"/>
          </p:cNvSpPr>
          <p:nvPr>
            <p:ph type="body" sz="quarter" idx="21"/>
          </p:nvPr>
        </p:nvSpPr>
        <p:spPr>
          <a:xfrm>
            <a:off x="535431" y="5841108"/>
            <a:ext cx="5560572" cy="173930"/>
          </a:xfrm>
          <a:solidFill>
            <a:schemeClr val="accent2"/>
          </a:solidFill>
        </p:spPr>
        <p:txBody>
          <a:bodyPr lIns="396000" rIns="396000" anchor="ctr">
            <a:noAutofit/>
          </a:bodyPr>
          <a:lstStyle>
            <a:lvl1pPr marL="0" indent="0">
              <a:buNone/>
              <a:defRPr sz="1100" b="1">
                <a:solidFill>
                  <a:schemeClr val="accent2"/>
                </a:solidFill>
              </a:defRPr>
            </a:lvl1pPr>
            <a:lvl2pPr marL="457178" indent="0">
              <a:buNone/>
              <a:defRPr sz="1800" b="1">
                <a:solidFill>
                  <a:schemeClr val="bg1"/>
                </a:solidFill>
              </a:defRPr>
            </a:lvl2pPr>
            <a:lvl3pPr marL="914354" indent="0">
              <a:buNone/>
              <a:defRPr sz="1800" b="1">
                <a:solidFill>
                  <a:schemeClr val="bg1"/>
                </a:solidFill>
              </a:defRPr>
            </a:lvl3pPr>
            <a:lvl4pPr marL="1371532" indent="0">
              <a:buNone/>
              <a:defRPr sz="1800" b="1">
                <a:solidFill>
                  <a:schemeClr val="bg1"/>
                </a:solidFill>
              </a:defRPr>
            </a:lvl4pPr>
            <a:lvl5pPr marL="1828709" indent="0">
              <a:buNone/>
              <a:defRPr sz="1800" b="1">
                <a:solidFill>
                  <a:schemeClr val="bg1"/>
                </a:solidFill>
              </a:defRPr>
            </a:lvl5pPr>
          </a:lstStyle>
          <a:p>
            <a:pPr lvl="0"/>
            <a:r>
              <a:rPr lang="en-US"/>
              <a:t>Click to edit Master text styles</a:t>
            </a:r>
          </a:p>
        </p:txBody>
      </p:sp>
      <p:sp>
        <p:nvSpPr>
          <p:cNvPr id="4" name="Text Placeholder 24"/>
          <p:cNvSpPr>
            <a:spLocks noGrp="1"/>
          </p:cNvSpPr>
          <p:nvPr>
            <p:ph type="body" sz="quarter" idx="13"/>
          </p:nvPr>
        </p:nvSpPr>
        <p:spPr>
          <a:xfrm>
            <a:off x="535431" y="1652338"/>
            <a:ext cx="5560572" cy="4210073"/>
          </a:xfrm>
          <a:solidFill>
            <a:schemeClr val="accent1"/>
          </a:solidFill>
          <a:ln>
            <a:noFill/>
          </a:ln>
        </p:spPr>
        <p:txBody>
          <a:bodyPr lIns="396000" tIns="360000" rIns="396000">
            <a:normAutofit/>
          </a:bodyPr>
          <a:lstStyle>
            <a:lvl1pPr marL="0" indent="0">
              <a:buNone/>
              <a:defRPr sz="2400" b="1" i="0">
                <a:solidFill>
                  <a:schemeClr val="bg1"/>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6" name="Text Placeholder 24"/>
          <p:cNvSpPr>
            <a:spLocks noGrp="1"/>
          </p:cNvSpPr>
          <p:nvPr>
            <p:ph type="body" sz="quarter" idx="22"/>
          </p:nvPr>
        </p:nvSpPr>
        <p:spPr>
          <a:xfrm>
            <a:off x="6436898" y="1652338"/>
            <a:ext cx="5217695" cy="2089484"/>
          </a:xfrm>
          <a:solidFill>
            <a:schemeClr val="accent2">
              <a:alpha val="20000"/>
            </a:schemeClr>
          </a:solidFill>
          <a:ln>
            <a:noFill/>
          </a:ln>
        </p:spPr>
        <p:txBody>
          <a:bodyPr lIns="396000" tIns="360000" rIns="396000">
            <a:normAutofit/>
          </a:bodyPr>
          <a:lstStyle>
            <a:lvl1pPr marL="0" indent="0">
              <a:buNone/>
              <a:defRPr sz="1800" b="0" i="0">
                <a:solidFill>
                  <a:schemeClr val="accent3"/>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7" name="Text Placeholder 24"/>
          <p:cNvSpPr>
            <a:spLocks noGrp="1"/>
          </p:cNvSpPr>
          <p:nvPr>
            <p:ph type="body" sz="quarter" idx="23"/>
          </p:nvPr>
        </p:nvSpPr>
        <p:spPr>
          <a:xfrm>
            <a:off x="6436898" y="3925554"/>
            <a:ext cx="5217695" cy="2089484"/>
          </a:xfrm>
          <a:solidFill>
            <a:srgbClr val="EAF7D0"/>
          </a:solidFill>
          <a:ln>
            <a:noFill/>
          </a:ln>
        </p:spPr>
        <p:txBody>
          <a:bodyPr lIns="396000" tIns="360000" rIns="396000">
            <a:normAutofit/>
          </a:bodyPr>
          <a:lstStyle>
            <a:lvl1pPr marL="0" indent="0">
              <a:buNone/>
              <a:defRPr sz="1800" b="0" i="0">
                <a:solidFill>
                  <a:schemeClr val="accent3"/>
                </a:solidFill>
                <a:latin typeface="Arial" panose="020B0604020202020204" pitchFamily="34" charset="0"/>
              </a:defRPr>
            </a:lvl1pPr>
            <a:lvl2pPr marL="457178" indent="0">
              <a:buNone/>
              <a:defRPr sz="1800">
                <a:solidFill>
                  <a:schemeClr val="bg1"/>
                </a:solidFill>
              </a:defRPr>
            </a:lvl2pPr>
            <a:lvl3pPr marL="914354" indent="0">
              <a:buNone/>
              <a:defRPr sz="1800">
                <a:solidFill>
                  <a:schemeClr val="bg1"/>
                </a:solidFill>
              </a:defRPr>
            </a:lvl3pPr>
            <a:lvl4pPr marL="1371532" indent="0">
              <a:buNone/>
              <a:defRPr sz="1800">
                <a:solidFill>
                  <a:schemeClr val="bg1"/>
                </a:solidFill>
              </a:defRPr>
            </a:lvl4pPr>
            <a:lvl5pPr marL="1828709" indent="0">
              <a:buNone/>
              <a:defRPr sz="1800">
                <a:solidFill>
                  <a:schemeClr val="bg1"/>
                </a:solidFill>
              </a:defRPr>
            </a:lvl5pPr>
          </a:lstStyle>
          <a:p>
            <a:pPr lvl="0"/>
            <a:r>
              <a:rPr lang="en-US"/>
              <a:t>Click to edit Master text styles</a:t>
            </a:r>
          </a:p>
        </p:txBody>
      </p:sp>
      <p:sp>
        <p:nvSpPr>
          <p:cNvPr id="8"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9" name="Straight Connector 8">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TextBox 14">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5" name="Graphic 7">
            <a:extLst>
              <a:ext uri="{FF2B5EF4-FFF2-40B4-BE49-F238E27FC236}">
                <a16:creationId xmlns:a16="http://schemas.microsoft.com/office/drawing/2014/main" id="{A3212DEC-EE47-92FC-8330-9B18284B53C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568977436"/>
      </p:ext>
    </p:extLst>
  </p:cSld>
  <p:clrMapOvr>
    <a:masterClrMapping/>
  </p:clrMapOvr>
  <p:extLst>
    <p:ext uri="{DCECCB84-F9BA-43D5-87BE-67443E8EF086}">
      <p15:sldGuideLst xmlns:p15="http://schemas.microsoft.com/office/powerpoint/2012/main">
        <p15:guide id="1" orient="horz" pos="4252">
          <p15:clr>
            <a:srgbClr val="FBAE40"/>
          </p15:clr>
        </p15:guide>
        <p15:guide id="2" pos="339">
          <p15:clr>
            <a:srgbClr val="FBAE40"/>
          </p15:clr>
        </p15:guide>
        <p15:guide id="3" pos="3837">
          <p15:clr>
            <a:srgbClr val="FBAE40"/>
          </p15:clr>
        </p15:guide>
        <p15:guide id="4" pos="4057">
          <p15:clr>
            <a:srgbClr val="FBAE40"/>
          </p15:clr>
        </p15:guide>
        <p15:guide id="5" pos="7344">
          <p15:clr>
            <a:srgbClr val="FBAE40"/>
          </p15:clr>
        </p15:guide>
        <p15:guide id="6" pos="7159">
          <p15:clr>
            <a:srgbClr val="FBAE40"/>
          </p15:clr>
        </p15:guide>
        <p15:guide id="7" pos="7039">
          <p15:clr>
            <a:srgbClr val="FBAE40"/>
          </p15:clr>
        </p15:guide>
        <p15:guide id="8" orient="horz" pos="3786">
          <p15:clr>
            <a:srgbClr val="FBAE40"/>
          </p15:clr>
        </p15:guide>
        <p15:guide id="9" orient="horz" pos="1042">
          <p15:clr>
            <a:srgbClr val="FBAE40"/>
          </p15:clr>
        </p15:guide>
        <p15:guide id="10" orient="horz" pos="2355">
          <p15:clr>
            <a:srgbClr val="FBAE40"/>
          </p15:clr>
        </p15:guide>
        <p15:guide id="11" orient="horz" pos="2473">
          <p15:clr>
            <a:srgbClr val="FBAE40"/>
          </p15:clr>
        </p15:guide>
        <p15:guide id="12" orient="horz" pos="43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s - 1 Important + 2 Related">
    <p:spTree>
      <p:nvGrpSpPr>
        <p:cNvPr id="1" name=""/>
        <p:cNvGrpSpPr/>
        <p:nvPr/>
      </p:nvGrpSpPr>
      <p:grpSpPr>
        <a:xfrm>
          <a:off x="0" y="0"/>
          <a:ext cx="0" cy="0"/>
          <a:chOff x="0" y="0"/>
          <a:chExt cx="0" cy="0"/>
        </a:xfrm>
      </p:grpSpPr>
      <p:cxnSp>
        <p:nvCxnSpPr>
          <p:cNvPr id="25" name="Straight Connector 24"/>
          <p:cNvCxnSpPr/>
          <p:nvPr userDrawn="1"/>
        </p:nvCxnSpPr>
        <p:spPr>
          <a:xfrm>
            <a:off x="4632161" y="4832685"/>
            <a:ext cx="3725779"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36364" y="476722"/>
            <a:ext cx="10636465" cy="768545"/>
          </a:xfrm>
        </p:spPr>
        <p:txBody>
          <a:bodyPr/>
          <a:lstStyle>
            <a:lvl1pPr>
              <a:defRPr b="1" i="0">
                <a:latin typeface="Arial" panose="020B0604020202020204" pitchFamily="34" charset="0"/>
              </a:defRPr>
            </a:lvl1pPr>
          </a:lstStyle>
          <a:p>
            <a:r>
              <a:rPr lang="en-US"/>
              <a:t>Click to edit Master title style</a:t>
            </a:r>
            <a:endParaRPr lang="en-GB" dirty="0"/>
          </a:p>
        </p:txBody>
      </p:sp>
      <p:sp>
        <p:nvSpPr>
          <p:cNvPr id="4" name="Text Placeholder 3"/>
          <p:cNvSpPr>
            <a:spLocks noGrp="1"/>
          </p:cNvSpPr>
          <p:nvPr>
            <p:ph type="body" sz="quarter" idx="10" hasCustomPrompt="1"/>
          </p:nvPr>
        </p:nvSpPr>
        <p:spPr>
          <a:xfrm>
            <a:off x="536360" y="1652338"/>
            <a:ext cx="4362701" cy="4362701"/>
          </a:xfrm>
          <a:prstGeom prst="ellipse">
            <a:avLst/>
          </a:prstGeom>
          <a:solidFill>
            <a:schemeClr val="accent1"/>
          </a:solidFill>
          <a:effectLst>
            <a:softEdge rad="0"/>
          </a:effectLst>
        </p:spPr>
        <p:txBody>
          <a:bodyPr anchor="ctr">
            <a:noAutofit/>
          </a:bodyPr>
          <a:lstStyle>
            <a:lvl1pPr marL="0" indent="0" algn="ctr">
              <a:buNone/>
              <a:defRPr b="1" i="0">
                <a:solidFill>
                  <a:schemeClr val="bg1"/>
                </a:solidFill>
                <a:latin typeface="Arial" panose="020B0604020202020204" pitchFamily="34" charset="0"/>
              </a:defRPr>
            </a:lvl1pPr>
            <a:lvl2pPr marL="457178" indent="0" algn="ctr">
              <a:buNone/>
              <a:defRPr b="1">
                <a:solidFill>
                  <a:schemeClr val="bg1"/>
                </a:solidFill>
              </a:defRPr>
            </a:lvl2pPr>
            <a:lvl3pPr marL="914354" indent="0" algn="ctr">
              <a:buNone/>
              <a:defRPr b="1">
                <a:solidFill>
                  <a:schemeClr val="bg1"/>
                </a:solidFill>
              </a:defRPr>
            </a:lvl3pPr>
            <a:lvl4pPr marL="1371532" indent="0" algn="ctr">
              <a:buNone/>
              <a:defRPr b="1">
                <a:solidFill>
                  <a:schemeClr val="bg1"/>
                </a:solidFill>
              </a:defRPr>
            </a:lvl4pPr>
            <a:lvl5pPr marL="1828709" indent="0" algn="ctr">
              <a:buNone/>
              <a:defRPr b="1">
                <a:solidFill>
                  <a:schemeClr val="bg1"/>
                </a:solidFill>
              </a:defRPr>
            </a:lvl5pPr>
          </a:lstStyle>
          <a:p>
            <a:pPr lvl="0"/>
            <a:r>
              <a:rPr lang="en-US" dirty="0"/>
              <a:t>Text</a:t>
            </a:r>
          </a:p>
        </p:txBody>
      </p:sp>
      <p:sp>
        <p:nvSpPr>
          <p:cNvPr id="21" name="Text Placeholder 20"/>
          <p:cNvSpPr>
            <a:spLocks noGrp="1"/>
          </p:cNvSpPr>
          <p:nvPr>
            <p:ph type="body" sz="quarter" idx="11" hasCustomPrompt="1"/>
          </p:nvPr>
        </p:nvSpPr>
        <p:spPr>
          <a:xfrm>
            <a:off x="5672093" y="1652338"/>
            <a:ext cx="2605635" cy="2606842"/>
          </a:xfrm>
          <a:prstGeom prst="ellipse">
            <a:avLst/>
          </a:prstGeom>
          <a:solidFill>
            <a:schemeClr val="accent2">
              <a:alpha val="20000"/>
            </a:schemeClr>
          </a:solidFill>
        </p:spPr>
        <p:txBody>
          <a:bodyPr anchor="ctr">
            <a:noAutofit/>
          </a:bodyPr>
          <a:lstStyle>
            <a:lvl1pPr marL="0" indent="0" algn="ctr">
              <a:buNone/>
              <a:defRPr sz="1800" b="0" i="0">
                <a:solidFill>
                  <a:schemeClr val="accent1"/>
                </a:solidFill>
                <a:latin typeface="Arial" panose="020B0604020202020204" pitchFamily="34" charset="0"/>
              </a:defRPr>
            </a:lvl1pPr>
            <a:lvl2pPr marL="457178" indent="0" algn="ctr">
              <a:buNone/>
              <a:defRPr sz="1800"/>
            </a:lvl2pPr>
            <a:lvl3pPr marL="914354" indent="0" algn="ctr">
              <a:buNone/>
              <a:defRPr sz="1800"/>
            </a:lvl3pPr>
            <a:lvl4pPr marL="1371532" indent="0" algn="ctr">
              <a:buNone/>
              <a:defRPr sz="1800"/>
            </a:lvl4pPr>
            <a:lvl5pPr marL="1828709" indent="0" algn="ctr">
              <a:buNone/>
              <a:defRPr sz="1800"/>
            </a:lvl5pPr>
          </a:lstStyle>
          <a:p>
            <a:pPr lvl="0"/>
            <a:r>
              <a:rPr lang="en-US" dirty="0"/>
              <a:t>Text</a:t>
            </a:r>
            <a:endParaRPr lang="en-GB" dirty="0"/>
          </a:p>
        </p:txBody>
      </p:sp>
      <p:sp>
        <p:nvSpPr>
          <p:cNvPr id="22" name="Text Placeholder 20"/>
          <p:cNvSpPr>
            <a:spLocks noGrp="1"/>
          </p:cNvSpPr>
          <p:nvPr>
            <p:ph type="body" sz="quarter" idx="12" hasCustomPrompt="1"/>
          </p:nvPr>
        </p:nvSpPr>
        <p:spPr>
          <a:xfrm>
            <a:off x="8340598" y="3181501"/>
            <a:ext cx="2832231" cy="2833543"/>
          </a:xfrm>
          <a:prstGeom prst="ellipse">
            <a:avLst/>
          </a:prstGeom>
          <a:solidFill>
            <a:schemeClr val="accent2">
              <a:alpha val="20000"/>
            </a:schemeClr>
          </a:solidFill>
        </p:spPr>
        <p:txBody>
          <a:bodyPr anchor="ctr">
            <a:noAutofit/>
          </a:bodyPr>
          <a:lstStyle>
            <a:lvl1pPr marL="0" indent="0" algn="ctr">
              <a:buNone/>
              <a:defRPr sz="1800" b="0" i="0">
                <a:solidFill>
                  <a:schemeClr val="accent1"/>
                </a:solidFill>
                <a:latin typeface="Arial" panose="020B0604020202020204" pitchFamily="34" charset="0"/>
              </a:defRPr>
            </a:lvl1pPr>
            <a:lvl2pPr marL="457178" indent="0" algn="ctr">
              <a:buNone/>
              <a:defRPr sz="1800"/>
            </a:lvl2pPr>
            <a:lvl3pPr marL="914354" indent="0" algn="ctr">
              <a:buNone/>
              <a:defRPr sz="1800"/>
            </a:lvl3pPr>
            <a:lvl4pPr marL="1371532" indent="0" algn="ctr">
              <a:buNone/>
              <a:defRPr sz="1800"/>
            </a:lvl4pPr>
            <a:lvl5pPr marL="1828709" indent="0" algn="ctr">
              <a:buNone/>
              <a:defRPr sz="1800"/>
            </a:lvl5pPr>
          </a:lstStyle>
          <a:p>
            <a:pPr lvl="0"/>
            <a:r>
              <a:rPr lang="en-US" dirty="0"/>
              <a:t>Text</a:t>
            </a:r>
            <a:endParaRPr lang="en-GB" dirty="0"/>
          </a:p>
        </p:txBody>
      </p:sp>
      <p:cxnSp>
        <p:nvCxnSpPr>
          <p:cNvPr id="24" name="Straight Connector 23"/>
          <p:cNvCxnSpPr/>
          <p:nvPr userDrawn="1"/>
        </p:nvCxnSpPr>
        <p:spPr>
          <a:xfrm>
            <a:off x="4632160" y="2851484"/>
            <a:ext cx="1039933"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31" name="Slide Number Placeholder 5">
            <a:extLst>
              <a:ext uri="{FF2B5EF4-FFF2-40B4-BE49-F238E27FC236}">
                <a16:creationId xmlns:a16="http://schemas.microsoft.com/office/drawing/2014/main" id="{70CB3332-03E0-A04A-BAC4-A603576BAAB3}"/>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32" name="Straight Connector 31">
            <a:extLst>
              <a:ext uri="{FF2B5EF4-FFF2-40B4-BE49-F238E27FC236}">
                <a16:creationId xmlns:a16="http://schemas.microsoft.com/office/drawing/2014/main" id="{6BE253E1-8640-8F4A-A0B0-47F028DC03C6}"/>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TextBox 15">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3" name="Graphic 7">
            <a:extLst>
              <a:ext uri="{FF2B5EF4-FFF2-40B4-BE49-F238E27FC236}">
                <a16:creationId xmlns:a16="http://schemas.microsoft.com/office/drawing/2014/main" id="{7C2774CA-861C-F51A-331D-127A30D76C8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4230292977"/>
      </p:ext>
    </p:extLst>
  </p:cSld>
  <p:clrMapOvr>
    <a:masterClrMapping/>
  </p:clrMapOvr>
  <p:extLst>
    <p:ext uri="{DCECCB84-F9BA-43D5-87BE-67443E8EF086}">
      <p15:sldGuideLst xmlns:p15="http://schemas.microsoft.com/office/powerpoint/2012/main">
        <p15:guide id="1" orient="horz" pos="3786">
          <p15:clr>
            <a:srgbClr val="FBAE40"/>
          </p15:clr>
        </p15:guide>
        <p15:guide id="2" pos="339">
          <p15:clr>
            <a:srgbClr val="FBAE40"/>
          </p15:clr>
        </p15:guide>
        <p15:guide id="3" orient="horz" pos="1042">
          <p15:clr>
            <a:srgbClr val="FBAE40"/>
          </p15:clr>
        </p15:guide>
        <p15:guide id="4" pos="3083">
          <p15:clr>
            <a:srgbClr val="FBAE40"/>
          </p15:clr>
        </p15:guide>
        <p15:guide id="5" pos="7159">
          <p15:clr>
            <a:srgbClr val="FBAE40"/>
          </p15:clr>
        </p15:guide>
        <p15:guide id="6" pos="7344">
          <p15:clr>
            <a:srgbClr val="FBAE40"/>
          </p15:clr>
        </p15:guide>
        <p15:guide id="7" pos="7039">
          <p15:clr>
            <a:srgbClr val="FBAE40"/>
          </p15:clr>
        </p15:guide>
        <p15:guide id="8" orient="horz" pos="4252">
          <p15:clr>
            <a:srgbClr val="FBAE40"/>
          </p15:clr>
        </p15:guide>
        <p15:guide id="9" orient="horz" pos="43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AB Fact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1AFCF8C-333C-AB4A-9E7D-40B5AC498B44}"/>
              </a:ext>
            </a:extLst>
          </p:cNvPr>
          <p:cNvSpPr>
            <a:spLocks noGrp="1"/>
          </p:cNvSpPr>
          <p:nvPr>
            <p:ph type="subTitle" idx="1" hasCustomPrompt="1"/>
          </p:nvPr>
        </p:nvSpPr>
        <p:spPr>
          <a:xfrm>
            <a:off x="766764" y="2256918"/>
            <a:ext cx="10650536" cy="3571454"/>
          </a:xfrm>
        </p:spPr>
        <p:txBody>
          <a:bodyPr anchor="t">
            <a:normAutofit/>
          </a:bodyPr>
          <a:lstStyle>
            <a:lvl1pPr marL="0" indent="0" algn="l">
              <a:buNone/>
              <a:defRPr sz="3600" b="1" i="0">
                <a:solidFill>
                  <a:schemeClr val="accent1"/>
                </a:solidFill>
                <a:latin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UAB Fact – 1</a:t>
            </a:r>
          </a:p>
          <a:p>
            <a:endParaRPr lang="en-US" dirty="0"/>
          </a:p>
        </p:txBody>
      </p:sp>
      <p:pic>
        <p:nvPicPr>
          <p:cNvPr id="5" name="Graphic 10">
            <a:extLst>
              <a:ext uri="{FF2B5EF4-FFF2-40B4-BE49-F238E27FC236}">
                <a16:creationId xmlns:a16="http://schemas.microsoft.com/office/drawing/2014/main" id="{89A4387B-D4E4-5497-AF85-B55EF57C9FD8}"/>
              </a:ext>
            </a:extLst>
          </p:cNvPr>
          <p:cNvPicPr>
            <a:picLocks noGrp="1" noRot="1" noChangeAspect="1" noMove="1" noResize="1" noEditPoints="1" noAdjustHandles="1" noChangeArrowheads="1" noChangeShapeType="1" noCrop="1"/>
          </p:cNvPicPr>
          <p:nvPr userDrawn="1"/>
        </p:nvPicPr>
        <p:blipFill>
          <a:blip r:embed="rId2" cstate="screen">
            <a:alphaModFix amt="6000"/>
            <a:extLst>
              <a:ext uri="{28A0092B-C50C-407E-A947-70E740481C1C}">
                <a14:useLocalDpi xmlns:a14="http://schemas.microsoft.com/office/drawing/2010/main"/>
              </a:ext>
            </a:extLst>
          </a:blip>
          <a:srcRect t="10829" r="3050" b="14521"/>
          <a:stretch/>
        </p:blipFill>
        <p:spPr>
          <a:xfrm>
            <a:off x="3285375" y="0"/>
            <a:ext cx="8906625" cy="6858000"/>
          </a:xfrm>
          <a:prstGeom prst="rect">
            <a:avLst/>
          </a:prstGeom>
        </p:spPr>
      </p:pic>
    </p:spTree>
    <p:extLst>
      <p:ext uri="{BB962C8B-B14F-4D97-AF65-F5344CB8AC3E}">
        <p14:creationId xmlns:p14="http://schemas.microsoft.com/office/powerpoint/2010/main" val="3259797144"/>
      </p:ext>
    </p:extLst>
  </p:cSld>
  <p:clrMapOvr>
    <a:masterClrMapping/>
  </p:clrMapOvr>
  <p:extLst>
    <p:ext uri="{DCECCB84-F9BA-43D5-87BE-67443E8EF086}">
      <p15:sldGuideLst xmlns:p15="http://schemas.microsoft.com/office/powerpoint/2012/main">
        <p15:guide id="1" pos="483">
          <p15:clr>
            <a:srgbClr val="FBAE40"/>
          </p15:clr>
        </p15:guide>
        <p15:guide id="2" orient="horz" pos="1423">
          <p15:clr>
            <a:srgbClr val="FBAE40"/>
          </p15:clr>
        </p15:guide>
        <p15:guide id="3" pos="7192">
          <p15:clr>
            <a:srgbClr val="FBAE40"/>
          </p15:clr>
        </p15:guide>
        <p15:guide id="4" orient="horz" pos="366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 Op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ubtitle 2">
            <a:extLst>
              <a:ext uri="{FF2B5EF4-FFF2-40B4-BE49-F238E27FC236}">
                <a16:creationId xmlns:a16="http://schemas.microsoft.com/office/drawing/2014/main" id="{E13A2D67-91F3-2946-BCCD-7D3373EEB483}"/>
              </a:ext>
            </a:extLst>
          </p:cNvPr>
          <p:cNvSpPr txBox="1">
            <a:spLocks/>
          </p:cNvSpPr>
          <p:nvPr userDrawn="1"/>
        </p:nvSpPr>
        <p:spPr>
          <a:xfrm>
            <a:off x="10614212" y="4013434"/>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500" b="1" i="0" dirty="0">
                <a:solidFill>
                  <a:schemeClr val="accent2"/>
                </a:solidFill>
                <a:latin typeface="Arial" panose="020B0604020202020204" pitchFamily="34" charset="0"/>
              </a:rPr>
              <a:t>”</a:t>
            </a:r>
          </a:p>
        </p:txBody>
      </p:sp>
      <p:sp>
        <p:nvSpPr>
          <p:cNvPr id="10" name="Subtitle 2">
            <a:extLst>
              <a:ext uri="{FF2B5EF4-FFF2-40B4-BE49-F238E27FC236}">
                <a16:creationId xmlns:a16="http://schemas.microsoft.com/office/drawing/2014/main" id="{33F74712-47DD-D445-BB61-E4279010D2FD}"/>
              </a:ext>
            </a:extLst>
          </p:cNvPr>
          <p:cNvSpPr txBox="1">
            <a:spLocks/>
          </p:cNvSpPr>
          <p:nvPr userDrawn="1"/>
        </p:nvSpPr>
        <p:spPr>
          <a:xfrm>
            <a:off x="876289" y="1738906"/>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1500" b="1" i="0" dirty="0">
                <a:solidFill>
                  <a:schemeClr val="accent2"/>
                </a:solidFill>
                <a:latin typeface="Arial" panose="020B0604020202020204" pitchFamily="34" charset="0"/>
              </a:rPr>
              <a:t>“</a:t>
            </a:r>
          </a:p>
        </p:txBody>
      </p:sp>
      <p:sp>
        <p:nvSpPr>
          <p:cNvPr id="5" name="Text Placeholder 4">
            <a:extLst>
              <a:ext uri="{FF2B5EF4-FFF2-40B4-BE49-F238E27FC236}">
                <a16:creationId xmlns:a16="http://schemas.microsoft.com/office/drawing/2014/main" id="{4D460897-86D1-9049-AD57-04D2E0921B7C}"/>
              </a:ext>
            </a:extLst>
          </p:cNvPr>
          <p:cNvSpPr>
            <a:spLocks noGrp="1"/>
          </p:cNvSpPr>
          <p:nvPr>
            <p:ph type="body" sz="quarter" idx="10" hasCustomPrompt="1"/>
          </p:nvPr>
        </p:nvSpPr>
        <p:spPr>
          <a:xfrm>
            <a:off x="1524001" y="4834378"/>
            <a:ext cx="9144000" cy="544513"/>
          </a:xfrm>
        </p:spPr>
        <p:txBody>
          <a:bodyPr/>
          <a:lstStyle>
            <a:lvl1pPr marL="0" indent="0" algn="ctr">
              <a:buNone/>
              <a:defRPr b="1" i="0">
                <a:solidFill>
                  <a:schemeClr val="accent2"/>
                </a:solidFill>
                <a:latin typeface="Arial" panose="020B0604020202020204" pitchFamily="34" charset="0"/>
              </a:defRPr>
            </a:lvl1pPr>
          </a:lstStyle>
          <a:p>
            <a:pPr lvl="0"/>
            <a:r>
              <a:rPr lang="en-US" dirty="0"/>
              <a:t>Author</a:t>
            </a:r>
          </a:p>
        </p:txBody>
      </p:sp>
      <p:sp>
        <p:nvSpPr>
          <p:cNvPr id="8" name="Title 1">
            <a:extLst>
              <a:ext uri="{FF2B5EF4-FFF2-40B4-BE49-F238E27FC236}">
                <a16:creationId xmlns:a16="http://schemas.microsoft.com/office/drawing/2014/main" id="{EA7D64EC-DA4C-BA4D-87B3-681A69F4563D}"/>
              </a:ext>
            </a:extLst>
          </p:cNvPr>
          <p:cNvSpPr>
            <a:spLocks noGrp="1"/>
          </p:cNvSpPr>
          <p:nvPr>
            <p:ph type="ctrTitle" hasCustomPrompt="1"/>
          </p:nvPr>
        </p:nvSpPr>
        <p:spPr>
          <a:xfrm>
            <a:off x="1519239" y="2355273"/>
            <a:ext cx="9144000" cy="1854262"/>
          </a:xfrm>
        </p:spPr>
        <p:txBody>
          <a:bodyPr anchor="ctr"/>
          <a:lstStyle>
            <a:lvl1pPr algn="ctr">
              <a:defRPr sz="6000" b="1" i="0">
                <a:solidFill>
                  <a:schemeClr val="bg1"/>
                </a:solidFill>
                <a:latin typeface="Arial" panose="020B0604020202020204" pitchFamily="34" charset="0"/>
              </a:defRPr>
            </a:lvl1pPr>
          </a:lstStyle>
          <a:p>
            <a:r>
              <a:rPr lang="en-US" dirty="0"/>
              <a:t>Quote – Option 1</a:t>
            </a:r>
          </a:p>
        </p:txBody>
      </p:sp>
    </p:spTree>
    <p:extLst>
      <p:ext uri="{BB962C8B-B14F-4D97-AF65-F5344CB8AC3E}">
        <p14:creationId xmlns:p14="http://schemas.microsoft.com/office/powerpoint/2010/main" val="1421589480"/>
      </p:ext>
    </p:extLst>
  </p:cSld>
  <p:clrMapOvr>
    <a:masterClrMapping/>
  </p:clrMapOvr>
  <p:extLst>
    <p:ext uri="{DCECCB84-F9BA-43D5-87BE-67443E8EF086}">
      <p15:sldGuideLst xmlns:p15="http://schemas.microsoft.com/office/powerpoint/2012/main">
        <p15:guide id="1" pos="3840">
          <p15:clr>
            <a:srgbClr val="FBAE40"/>
          </p15:clr>
        </p15:guide>
        <p15:guide id="2" orient="horz" pos="1482">
          <p15:clr>
            <a:srgbClr val="FBAE40"/>
          </p15:clr>
        </p15:guide>
        <p15:guide id="3" orient="horz" pos="2651">
          <p15:clr>
            <a:srgbClr val="FBAE40"/>
          </p15:clr>
        </p15:guide>
        <p15:guide id="4" pos="957">
          <p15:clr>
            <a:srgbClr val="FBAE40"/>
          </p15:clr>
        </p15:guide>
        <p15:guide id="5" pos="6717">
          <p15:clr>
            <a:srgbClr val="FBAE40"/>
          </p15:clr>
        </p15:guide>
        <p15:guide id="6" orient="horz" pos="304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 Option 1 - Bad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Subtitle 2">
            <a:extLst>
              <a:ext uri="{FF2B5EF4-FFF2-40B4-BE49-F238E27FC236}">
                <a16:creationId xmlns:a16="http://schemas.microsoft.com/office/drawing/2014/main" id="{E13A2D67-91F3-2946-BCCD-7D3373EEB483}"/>
              </a:ext>
            </a:extLst>
          </p:cNvPr>
          <p:cNvSpPr txBox="1">
            <a:spLocks/>
          </p:cNvSpPr>
          <p:nvPr userDrawn="1"/>
        </p:nvSpPr>
        <p:spPr>
          <a:xfrm>
            <a:off x="10614212" y="4013434"/>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500" b="1" i="0" dirty="0">
                <a:solidFill>
                  <a:schemeClr val="accent2"/>
                </a:solidFill>
                <a:latin typeface="Arial" panose="020B0604020202020204" pitchFamily="34" charset="0"/>
              </a:rPr>
              <a:t>”</a:t>
            </a:r>
          </a:p>
        </p:txBody>
      </p:sp>
      <p:sp>
        <p:nvSpPr>
          <p:cNvPr id="15" name="Subtitle 2">
            <a:extLst>
              <a:ext uri="{FF2B5EF4-FFF2-40B4-BE49-F238E27FC236}">
                <a16:creationId xmlns:a16="http://schemas.microsoft.com/office/drawing/2014/main" id="{33F74712-47DD-D445-BB61-E4279010D2FD}"/>
              </a:ext>
            </a:extLst>
          </p:cNvPr>
          <p:cNvSpPr txBox="1">
            <a:spLocks/>
          </p:cNvSpPr>
          <p:nvPr userDrawn="1"/>
        </p:nvSpPr>
        <p:spPr>
          <a:xfrm>
            <a:off x="876289" y="1738906"/>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1500" b="1" i="0" dirty="0">
                <a:solidFill>
                  <a:schemeClr val="accent2"/>
                </a:solidFill>
                <a:latin typeface="Arial" panose="020B0604020202020204" pitchFamily="34" charset="0"/>
              </a:rPr>
              <a:t>“</a:t>
            </a:r>
          </a:p>
        </p:txBody>
      </p:sp>
      <p:sp>
        <p:nvSpPr>
          <p:cNvPr id="16" name="Text Placeholder 4">
            <a:extLst>
              <a:ext uri="{FF2B5EF4-FFF2-40B4-BE49-F238E27FC236}">
                <a16:creationId xmlns:a16="http://schemas.microsoft.com/office/drawing/2014/main" id="{4D460897-86D1-9049-AD57-04D2E0921B7C}"/>
              </a:ext>
            </a:extLst>
          </p:cNvPr>
          <p:cNvSpPr>
            <a:spLocks noGrp="1"/>
          </p:cNvSpPr>
          <p:nvPr>
            <p:ph type="body" sz="quarter" idx="10" hasCustomPrompt="1"/>
          </p:nvPr>
        </p:nvSpPr>
        <p:spPr>
          <a:xfrm>
            <a:off x="1524001" y="4834378"/>
            <a:ext cx="9144000" cy="544513"/>
          </a:xfrm>
        </p:spPr>
        <p:txBody>
          <a:bodyPr/>
          <a:lstStyle>
            <a:lvl1pPr marL="0" indent="0" algn="ctr">
              <a:buNone/>
              <a:defRPr b="1" i="0">
                <a:solidFill>
                  <a:schemeClr val="bg1"/>
                </a:solidFill>
                <a:latin typeface="Arial" panose="020B0604020202020204" pitchFamily="34" charset="0"/>
              </a:defRPr>
            </a:lvl1pPr>
          </a:lstStyle>
          <a:p>
            <a:pPr lvl="0"/>
            <a:r>
              <a:rPr lang="en-US" dirty="0"/>
              <a:t>Author</a:t>
            </a:r>
          </a:p>
        </p:txBody>
      </p:sp>
      <p:sp>
        <p:nvSpPr>
          <p:cNvPr id="10" name="Title 1">
            <a:extLst>
              <a:ext uri="{FF2B5EF4-FFF2-40B4-BE49-F238E27FC236}">
                <a16:creationId xmlns:a16="http://schemas.microsoft.com/office/drawing/2014/main" id="{10CFEA6F-993C-48F5-BABF-D2AE4C3AD388}"/>
              </a:ext>
            </a:extLst>
          </p:cNvPr>
          <p:cNvSpPr>
            <a:spLocks noGrp="1"/>
          </p:cNvSpPr>
          <p:nvPr>
            <p:ph type="ctrTitle" hasCustomPrompt="1"/>
          </p:nvPr>
        </p:nvSpPr>
        <p:spPr>
          <a:xfrm>
            <a:off x="1519239" y="2355273"/>
            <a:ext cx="9144000" cy="1854262"/>
          </a:xfrm>
        </p:spPr>
        <p:txBody>
          <a:bodyPr anchor="ctr"/>
          <a:lstStyle>
            <a:lvl1pPr algn="ctr">
              <a:defRPr sz="6000" b="1" i="0">
                <a:solidFill>
                  <a:schemeClr val="bg1"/>
                </a:solidFill>
                <a:latin typeface="Arial" panose="020B0604020202020204" pitchFamily="34" charset="0"/>
              </a:defRPr>
            </a:lvl1pPr>
          </a:lstStyle>
          <a:p>
            <a:r>
              <a:rPr lang="en-US" dirty="0"/>
              <a:t>Quote – Option 1 Badge</a:t>
            </a:r>
          </a:p>
        </p:txBody>
      </p:sp>
      <p:pic>
        <p:nvPicPr>
          <p:cNvPr id="3" name="Graphic 14">
            <a:extLst>
              <a:ext uri="{FF2B5EF4-FFF2-40B4-BE49-F238E27FC236}">
                <a16:creationId xmlns:a16="http://schemas.microsoft.com/office/drawing/2014/main" id="{BA9409BF-0116-D36A-9F0C-FEA659C7820C}"/>
              </a:ext>
            </a:extLst>
          </p:cNvPr>
          <p:cNvPicPr>
            <a:picLocks noGrp="1" noRot="1" noChangeAspect="1" noMove="1" noResize="1" noEditPoints="1" noAdjustHandles="1" noChangeArrowheads="1" noChangeShapeType="1" noCrop="1"/>
          </p:cNvPicPr>
          <p:nvPr userDrawn="1"/>
        </p:nvPicPr>
        <p:blipFill>
          <a:blip r:embed="rId2"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658205766"/>
      </p:ext>
    </p:extLst>
  </p:cSld>
  <p:clrMapOvr>
    <a:masterClrMapping/>
  </p:clrMapOvr>
  <p:extLst>
    <p:ext uri="{DCECCB84-F9BA-43D5-87BE-67443E8EF086}">
      <p15:sldGuideLst xmlns:p15="http://schemas.microsoft.com/office/powerpoint/2012/main">
        <p15:guide id="1" orient="horz" pos="1474">
          <p15:clr>
            <a:srgbClr val="FBAE40"/>
          </p15:clr>
        </p15:guide>
        <p15:guide id="2" pos="957">
          <p15:clr>
            <a:srgbClr val="FBAE40"/>
          </p15:clr>
        </p15:guide>
        <p15:guide id="3" pos="6727">
          <p15:clr>
            <a:srgbClr val="FBAE40"/>
          </p15:clr>
        </p15:guide>
        <p15:guide id="4" pos="3840">
          <p15:clr>
            <a:srgbClr val="FBAE40"/>
          </p15:clr>
        </p15:guide>
        <p15:guide id="5" orient="horz" pos="2651">
          <p15:clr>
            <a:srgbClr val="FBAE40"/>
          </p15:clr>
        </p15:guide>
        <p15:guide id="6" orient="horz" pos="304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 Op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sp>
        <p:nvSpPr>
          <p:cNvPr id="8" name="Subtitle 2">
            <a:extLst>
              <a:ext uri="{FF2B5EF4-FFF2-40B4-BE49-F238E27FC236}">
                <a16:creationId xmlns:a16="http://schemas.microsoft.com/office/drawing/2014/main" id="{E13A2D67-91F3-2946-BCCD-7D3373EEB483}"/>
              </a:ext>
            </a:extLst>
          </p:cNvPr>
          <p:cNvSpPr txBox="1">
            <a:spLocks/>
          </p:cNvSpPr>
          <p:nvPr userDrawn="1"/>
        </p:nvSpPr>
        <p:spPr>
          <a:xfrm>
            <a:off x="10614212" y="4013434"/>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500" b="1" i="0" dirty="0">
                <a:solidFill>
                  <a:schemeClr val="accent2"/>
                </a:solidFill>
                <a:latin typeface="Arial" panose="020B0604020202020204" pitchFamily="34" charset="0"/>
              </a:rPr>
              <a:t>”</a:t>
            </a:r>
          </a:p>
        </p:txBody>
      </p:sp>
      <p:sp>
        <p:nvSpPr>
          <p:cNvPr id="11" name="Subtitle 2">
            <a:extLst>
              <a:ext uri="{FF2B5EF4-FFF2-40B4-BE49-F238E27FC236}">
                <a16:creationId xmlns:a16="http://schemas.microsoft.com/office/drawing/2014/main" id="{33F74712-47DD-D445-BB61-E4279010D2FD}"/>
              </a:ext>
            </a:extLst>
          </p:cNvPr>
          <p:cNvSpPr txBox="1">
            <a:spLocks/>
          </p:cNvSpPr>
          <p:nvPr userDrawn="1"/>
        </p:nvSpPr>
        <p:spPr>
          <a:xfrm>
            <a:off x="876289" y="1738906"/>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1500" b="1" i="0" dirty="0">
                <a:solidFill>
                  <a:schemeClr val="accent2"/>
                </a:solidFill>
                <a:latin typeface="Arial" panose="020B0604020202020204" pitchFamily="34" charset="0"/>
              </a:rPr>
              <a:t>“</a:t>
            </a:r>
          </a:p>
        </p:txBody>
      </p:sp>
      <p:sp>
        <p:nvSpPr>
          <p:cNvPr id="12" name="Text Placeholder 4">
            <a:extLst>
              <a:ext uri="{FF2B5EF4-FFF2-40B4-BE49-F238E27FC236}">
                <a16:creationId xmlns:a16="http://schemas.microsoft.com/office/drawing/2014/main" id="{4D460897-86D1-9049-AD57-04D2E0921B7C}"/>
              </a:ext>
            </a:extLst>
          </p:cNvPr>
          <p:cNvSpPr>
            <a:spLocks noGrp="1"/>
          </p:cNvSpPr>
          <p:nvPr>
            <p:ph type="body" sz="quarter" idx="10" hasCustomPrompt="1"/>
          </p:nvPr>
        </p:nvSpPr>
        <p:spPr>
          <a:xfrm>
            <a:off x="1524000" y="4825911"/>
            <a:ext cx="9144000" cy="544513"/>
          </a:xfrm>
        </p:spPr>
        <p:txBody>
          <a:bodyPr/>
          <a:lstStyle>
            <a:lvl1pPr marL="0" indent="0" algn="ctr">
              <a:buFont typeface="Arial" charset="0"/>
              <a:buNone/>
              <a:defRPr b="1" i="0">
                <a:solidFill>
                  <a:schemeClr val="accent2"/>
                </a:solidFill>
                <a:latin typeface="Arial" panose="020B0604020202020204" pitchFamily="34" charset="0"/>
              </a:defRPr>
            </a:lvl1pPr>
          </a:lstStyle>
          <a:p>
            <a:pPr lvl="0"/>
            <a:r>
              <a:rPr lang="en-US" dirty="0"/>
              <a:t>Author</a:t>
            </a:r>
          </a:p>
        </p:txBody>
      </p:sp>
      <p:sp>
        <p:nvSpPr>
          <p:cNvPr id="10" name="Title 1">
            <a:extLst>
              <a:ext uri="{FF2B5EF4-FFF2-40B4-BE49-F238E27FC236}">
                <a16:creationId xmlns:a16="http://schemas.microsoft.com/office/drawing/2014/main" id="{1903D931-FCAA-4277-9747-EAD0E46B91A8}"/>
              </a:ext>
            </a:extLst>
          </p:cNvPr>
          <p:cNvSpPr>
            <a:spLocks noGrp="1"/>
          </p:cNvSpPr>
          <p:nvPr>
            <p:ph type="ctrTitle" hasCustomPrompt="1"/>
          </p:nvPr>
        </p:nvSpPr>
        <p:spPr>
          <a:xfrm>
            <a:off x="1519239" y="2355273"/>
            <a:ext cx="9144000" cy="1854262"/>
          </a:xfrm>
        </p:spPr>
        <p:txBody>
          <a:bodyPr anchor="ctr"/>
          <a:lstStyle>
            <a:lvl1pPr algn="ctr">
              <a:defRPr sz="6000" b="1" i="0">
                <a:solidFill>
                  <a:schemeClr val="bg1"/>
                </a:solidFill>
                <a:latin typeface="Arial" panose="020B0604020202020204" pitchFamily="34" charset="0"/>
              </a:defRPr>
            </a:lvl1pPr>
          </a:lstStyle>
          <a:p>
            <a:r>
              <a:rPr lang="en-US" dirty="0"/>
              <a:t>Quote – Option 2</a:t>
            </a:r>
          </a:p>
        </p:txBody>
      </p:sp>
    </p:spTree>
    <p:extLst>
      <p:ext uri="{BB962C8B-B14F-4D97-AF65-F5344CB8AC3E}">
        <p14:creationId xmlns:p14="http://schemas.microsoft.com/office/powerpoint/2010/main" val="3378741034"/>
      </p:ext>
    </p:extLst>
  </p:cSld>
  <p:clrMapOvr>
    <a:masterClrMapping/>
  </p:clrMapOvr>
  <p:extLst>
    <p:ext uri="{DCECCB84-F9BA-43D5-87BE-67443E8EF086}">
      <p15:sldGuideLst xmlns:p15="http://schemas.microsoft.com/office/powerpoint/2012/main">
        <p15:guide id="1" pos="6717">
          <p15:clr>
            <a:srgbClr val="FBAE40"/>
          </p15:clr>
        </p15:guide>
        <p15:guide id="2" orient="horz" pos="3041">
          <p15:clr>
            <a:srgbClr val="FBAE40"/>
          </p15:clr>
        </p15:guide>
        <p15:guide id="3" pos="957">
          <p15:clr>
            <a:srgbClr val="FBAE40"/>
          </p15:clr>
        </p15:guide>
        <p15:guide id="4" orient="horz" pos="2651">
          <p15:clr>
            <a:srgbClr val="FBAE40"/>
          </p15:clr>
        </p15:guide>
        <p15:guide id="5" orient="horz" pos="148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 Option 2 - Bad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Subtitle 2">
            <a:extLst>
              <a:ext uri="{FF2B5EF4-FFF2-40B4-BE49-F238E27FC236}">
                <a16:creationId xmlns:a16="http://schemas.microsoft.com/office/drawing/2014/main" id="{E13A2D67-91F3-2946-BCCD-7D3373EEB483}"/>
              </a:ext>
            </a:extLst>
          </p:cNvPr>
          <p:cNvSpPr txBox="1">
            <a:spLocks/>
          </p:cNvSpPr>
          <p:nvPr userDrawn="1"/>
        </p:nvSpPr>
        <p:spPr>
          <a:xfrm>
            <a:off x="10614212" y="4013434"/>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500" b="1" i="0" dirty="0">
                <a:solidFill>
                  <a:schemeClr val="accent2"/>
                </a:solidFill>
                <a:latin typeface="Arial" panose="020B0604020202020204" pitchFamily="34" charset="0"/>
              </a:rPr>
              <a:t>”</a:t>
            </a:r>
          </a:p>
        </p:txBody>
      </p:sp>
      <p:sp>
        <p:nvSpPr>
          <p:cNvPr id="12" name="Subtitle 2">
            <a:extLst>
              <a:ext uri="{FF2B5EF4-FFF2-40B4-BE49-F238E27FC236}">
                <a16:creationId xmlns:a16="http://schemas.microsoft.com/office/drawing/2014/main" id="{33F74712-47DD-D445-BB61-E4279010D2FD}"/>
              </a:ext>
            </a:extLst>
          </p:cNvPr>
          <p:cNvSpPr txBox="1">
            <a:spLocks/>
          </p:cNvSpPr>
          <p:nvPr userDrawn="1"/>
        </p:nvSpPr>
        <p:spPr>
          <a:xfrm>
            <a:off x="876289" y="1738906"/>
            <a:ext cx="710184" cy="627219"/>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rgbClr val="006241"/>
              </a:buClr>
              <a:buFont typeface="Arial" panose="020B0604020202020204" pitchFamily="34" charset="0"/>
              <a:buNone/>
              <a:defRPr sz="11500" b="1" kern="1200">
                <a:solidFill>
                  <a:schemeClr val="accent3"/>
                </a:solidFill>
                <a:latin typeface="Proxima Nova Rg" panose="02000506030000020004" pitchFamily="2" charset="0"/>
                <a:ea typeface="+mn-ea"/>
                <a:cs typeface="+mn-cs"/>
              </a:defRPr>
            </a:lvl1pPr>
            <a:lvl2pPr marL="457200" indent="0" algn="ctr" defTabSz="914400" rtl="0" eaLnBrk="1" latinLnBrk="0" hangingPunct="1">
              <a:lnSpc>
                <a:spcPct val="90000"/>
              </a:lnSpc>
              <a:spcBef>
                <a:spcPts val="500"/>
              </a:spcBef>
              <a:buClr>
                <a:srgbClr val="006241"/>
              </a:buClr>
              <a:buFont typeface="Arial" panose="020B0604020202020204" pitchFamily="34" charset="0"/>
              <a:buNone/>
              <a:defRPr sz="2000" kern="1200">
                <a:solidFill>
                  <a:schemeClr val="tx1"/>
                </a:solidFill>
                <a:latin typeface="Proxima Nova Rg" panose="02000506030000020004" pitchFamily="2" charset="0"/>
                <a:ea typeface="+mn-ea"/>
                <a:cs typeface="+mn-cs"/>
              </a:defRPr>
            </a:lvl2pPr>
            <a:lvl3pPr marL="914400" indent="0" algn="ctr" defTabSz="914400" rtl="0" eaLnBrk="1" latinLnBrk="0" hangingPunct="1">
              <a:lnSpc>
                <a:spcPct val="90000"/>
              </a:lnSpc>
              <a:spcBef>
                <a:spcPts val="500"/>
              </a:spcBef>
              <a:buClr>
                <a:srgbClr val="006241"/>
              </a:buClr>
              <a:buFont typeface="Arial" panose="020B0604020202020204" pitchFamily="34" charset="0"/>
              <a:buNone/>
              <a:defRPr sz="1800" kern="1200">
                <a:solidFill>
                  <a:schemeClr val="tx1"/>
                </a:solidFill>
                <a:latin typeface="Proxima Nova Rg" panose="02000506030000020004" pitchFamily="2" charset="0"/>
                <a:ea typeface="+mn-ea"/>
                <a:cs typeface="+mn-cs"/>
              </a:defRPr>
            </a:lvl3pPr>
            <a:lvl4pPr marL="13716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4pPr>
            <a:lvl5pPr marL="1828800" indent="0" algn="ctr" defTabSz="914400" rtl="0" eaLnBrk="1" latinLnBrk="0" hangingPunct="1">
              <a:lnSpc>
                <a:spcPct val="90000"/>
              </a:lnSpc>
              <a:spcBef>
                <a:spcPts val="500"/>
              </a:spcBef>
              <a:buClr>
                <a:srgbClr val="006241"/>
              </a:buClr>
              <a:buFont typeface="Arial" panose="020B0604020202020204" pitchFamily="34" charset="0"/>
              <a:buNone/>
              <a:defRPr sz="1600" kern="1200">
                <a:solidFill>
                  <a:schemeClr val="tx1"/>
                </a:solidFill>
                <a:latin typeface="Proxima Nova Rg"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1500" b="1" i="0" dirty="0">
                <a:solidFill>
                  <a:schemeClr val="accent2"/>
                </a:solidFill>
                <a:latin typeface="Arial" panose="020B0604020202020204" pitchFamily="34" charset="0"/>
              </a:rPr>
              <a:t>“</a:t>
            </a:r>
          </a:p>
        </p:txBody>
      </p:sp>
      <p:sp>
        <p:nvSpPr>
          <p:cNvPr id="13" name="Text Placeholder 4">
            <a:extLst>
              <a:ext uri="{FF2B5EF4-FFF2-40B4-BE49-F238E27FC236}">
                <a16:creationId xmlns:a16="http://schemas.microsoft.com/office/drawing/2014/main" id="{4D460897-86D1-9049-AD57-04D2E0921B7C}"/>
              </a:ext>
            </a:extLst>
          </p:cNvPr>
          <p:cNvSpPr>
            <a:spLocks noGrp="1"/>
          </p:cNvSpPr>
          <p:nvPr>
            <p:ph type="body" sz="quarter" idx="10" hasCustomPrompt="1"/>
          </p:nvPr>
        </p:nvSpPr>
        <p:spPr>
          <a:xfrm>
            <a:off x="1524000" y="4825911"/>
            <a:ext cx="9144000" cy="544513"/>
          </a:xfrm>
        </p:spPr>
        <p:txBody>
          <a:bodyPr/>
          <a:lstStyle>
            <a:lvl1pPr marL="0" indent="0" algn="ctr">
              <a:buFont typeface="Arial" charset="0"/>
              <a:buNone/>
              <a:defRPr b="1" i="0">
                <a:solidFill>
                  <a:schemeClr val="accent2"/>
                </a:solidFill>
                <a:latin typeface="Arial" panose="020B0604020202020204" pitchFamily="34" charset="0"/>
              </a:defRPr>
            </a:lvl1pPr>
          </a:lstStyle>
          <a:p>
            <a:pPr lvl="0"/>
            <a:r>
              <a:rPr lang="en-US" dirty="0"/>
              <a:t>Author</a:t>
            </a:r>
          </a:p>
        </p:txBody>
      </p:sp>
      <p:sp>
        <p:nvSpPr>
          <p:cNvPr id="10" name="Title 1">
            <a:extLst>
              <a:ext uri="{FF2B5EF4-FFF2-40B4-BE49-F238E27FC236}">
                <a16:creationId xmlns:a16="http://schemas.microsoft.com/office/drawing/2014/main" id="{30154A64-3E18-4B3A-9175-6FA1501DBECA}"/>
              </a:ext>
            </a:extLst>
          </p:cNvPr>
          <p:cNvSpPr>
            <a:spLocks noGrp="1"/>
          </p:cNvSpPr>
          <p:nvPr>
            <p:ph type="ctrTitle" hasCustomPrompt="1"/>
          </p:nvPr>
        </p:nvSpPr>
        <p:spPr>
          <a:xfrm>
            <a:off x="1519239" y="2355273"/>
            <a:ext cx="9144000" cy="1854262"/>
          </a:xfrm>
        </p:spPr>
        <p:txBody>
          <a:bodyPr anchor="ctr"/>
          <a:lstStyle>
            <a:lvl1pPr algn="ctr">
              <a:defRPr sz="6000" b="1" i="0">
                <a:solidFill>
                  <a:schemeClr val="bg1"/>
                </a:solidFill>
                <a:latin typeface="Arial" panose="020B0604020202020204" pitchFamily="34" charset="0"/>
              </a:defRPr>
            </a:lvl1pPr>
          </a:lstStyle>
          <a:p>
            <a:r>
              <a:rPr lang="en-US" dirty="0"/>
              <a:t>Quote – Option 2 Badge</a:t>
            </a:r>
          </a:p>
        </p:txBody>
      </p:sp>
      <p:pic>
        <p:nvPicPr>
          <p:cNvPr id="3" name="Graphic 14">
            <a:extLst>
              <a:ext uri="{FF2B5EF4-FFF2-40B4-BE49-F238E27FC236}">
                <a16:creationId xmlns:a16="http://schemas.microsoft.com/office/drawing/2014/main" id="{BE972785-7ECE-D845-02EA-CC8854C0A679}"/>
              </a:ext>
            </a:extLst>
          </p:cNvPr>
          <p:cNvPicPr>
            <a:picLocks noGrp="1" noRot="1" noChangeAspect="1" noMove="1" noResize="1" noEditPoints="1" noAdjustHandles="1" noChangeArrowheads="1" noChangeShapeType="1" noCrop="1"/>
          </p:cNvPicPr>
          <p:nvPr userDrawn="1"/>
        </p:nvPicPr>
        <p:blipFill>
          <a:blip r:embed="rId2"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2203056211"/>
      </p:ext>
    </p:extLst>
  </p:cSld>
  <p:clrMapOvr>
    <a:masterClrMapping/>
  </p:clrMapOvr>
  <p:extLst>
    <p:ext uri="{DCECCB84-F9BA-43D5-87BE-67443E8EF086}">
      <p15:sldGuideLst xmlns:p15="http://schemas.microsoft.com/office/powerpoint/2012/main">
        <p15:guide id="1" pos="6717">
          <p15:clr>
            <a:srgbClr val="FBAE40"/>
          </p15:clr>
        </p15:guide>
        <p15:guide id="2" orient="horz" pos="1474">
          <p15:clr>
            <a:srgbClr val="FBAE40"/>
          </p15:clr>
        </p15:guide>
        <p15:guide id="3" orient="horz" pos="2651">
          <p15:clr>
            <a:srgbClr val="FBAE40"/>
          </p15:clr>
        </p15:guide>
        <p15:guide id="4" pos="949">
          <p15:clr>
            <a:srgbClr val="FBAE40"/>
          </p15:clr>
        </p15:guide>
        <p15:guide id="5" orient="horz" pos="304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toryboard – 4 Pictures">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10E64717-DA8A-9C47-B2BD-397159535367}"/>
              </a:ext>
            </a:extLst>
          </p:cNvPr>
          <p:cNvSpPr>
            <a:spLocks noGrp="1"/>
          </p:cNvSpPr>
          <p:nvPr>
            <p:ph type="pic" sz="quarter" idx="14"/>
          </p:nvPr>
        </p:nvSpPr>
        <p:spPr>
          <a:xfrm>
            <a:off x="536361" y="1762739"/>
            <a:ext cx="4359731" cy="4308464"/>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Placeholder 1">
            <a:extLst>
              <a:ext uri="{FF2B5EF4-FFF2-40B4-BE49-F238E27FC236}">
                <a16:creationId xmlns:a16="http://schemas.microsoft.com/office/drawing/2014/main" id="{DB004B08-0BE0-104F-BDA3-27A9E001F298}"/>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Storyboard – 4 Pictures</a:t>
            </a:r>
          </a:p>
        </p:txBody>
      </p:sp>
      <p:sp>
        <p:nvSpPr>
          <p:cNvPr id="15" name="Picture Placeholder 3">
            <a:extLst>
              <a:ext uri="{FF2B5EF4-FFF2-40B4-BE49-F238E27FC236}">
                <a16:creationId xmlns:a16="http://schemas.microsoft.com/office/drawing/2014/main" id="{CC77B04A-66B3-FE4F-8CF2-1B1B16B9343D}"/>
              </a:ext>
            </a:extLst>
          </p:cNvPr>
          <p:cNvSpPr>
            <a:spLocks noGrp="1"/>
          </p:cNvSpPr>
          <p:nvPr>
            <p:ph type="pic" sz="quarter" idx="15"/>
          </p:nvPr>
        </p:nvSpPr>
        <p:spPr>
          <a:xfrm>
            <a:off x="8611569" y="1762739"/>
            <a:ext cx="3044075" cy="4308464"/>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6" name="Picture Placeholder 3">
            <a:extLst>
              <a:ext uri="{FF2B5EF4-FFF2-40B4-BE49-F238E27FC236}">
                <a16:creationId xmlns:a16="http://schemas.microsoft.com/office/drawing/2014/main" id="{21F1406A-D302-0942-B0F0-9C31FDC0B232}"/>
              </a:ext>
            </a:extLst>
          </p:cNvPr>
          <p:cNvSpPr>
            <a:spLocks noGrp="1"/>
          </p:cNvSpPr>
          <p:nvPr>
            <p:ph type="pic" sz="quarter" idx="16"/>
          </p:nvPr>
        </p:nvSpPr>
        <p:spPr>
          <a:xfrm>
            <a:off x="5231793" y="1762745"/>
            <a:ext cx="3044075"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7" name="Picture Placeholder 3">
            <a:extLst>
              <a:ext uri="{FF2B5EF4-FFF2-40B4-BE49-F238E27FC236}">
                <a16:creationId xmlns:a16="http://schemas.microsoft.com/office/drawing/2014/main" id="{F68787C0-3F5F-944B-AD05-6E8E612FC45B}"/>
              </a:ext>
            </a:extLst>
          </p:cNvPr>
          <p:cNvSpPr>
            <a:spLocks noGrp="1"/>
          </p:cNvSpPr>
          <p:nvPr>
            <p:ph type="pic" sz="quarter" idx="17"/>
          </p:nvPr>
        </p:nvSpPr>
        <p:spPr>
          <a:xfrm>
            <a:off x="5231793" y="4056004"/>
            <a:ext cx="3044075"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9" name="Rectangle 18">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TextBox 20">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A4C03045-B0AF-3977-94BD-2AFE78EBD7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3" name="TextBox 2">
            <a:extLst>
              <a:ext uri="{FF2B5EF4-FFF2-40B4-BE49-F238E27FC236}">
                <a16:creationId xmlns:a16="http://schemas.microsoft.com/office/drawing/2014/main" id="{E3655733-7A2D-8A89-F558-3D278D0999BC}"/>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1749335449"/>
      </p:ext>
    </p:extLst>
  </p:cSld>
  <p:clrMapOvr>
    <a:masterClrMapping/>
  </p:clrMapOvr>
  <p:extLst>
    <p:ext uri="{DCECCB84-F9BA-43D5-87BE-67443E8EF086}">
      <p15:sldGuideLst xmlns:p15="http://schemas.microsoft.com/office/powerpoint/2012/main">
        <p15:guide id="1" pos="339">
          <p15:clr>
            <a:srgbClr val="FBAE40"/>
          </p15:clr>
        </p15:guide>
        <p15:guide id="2" orient="horz" pos="3820">
          <p15:clr>
            <a:srgbClr val="FBAE40"/>
          </p15:clr>
        </p15:guide>
        <p15:guide id="3" pos="7039">
          <p15:clr>
            <a:srgbClr val="FBAE40"/>
          </p15:clr>
        </p15:guide>
        <p15:guide id="4" pos="7159">
          <p15:clr>
            <a:srgbClr val="FBAE40"/>
          </p15:clr>
        </p15:guide>
        <p15:guide id="5" pos="7344">
          <p15:clr>
            <a:srgbClr val="FBAE40"/>
          </p15:clr>
        </p15:guide>
        <p15:guide id="6" orient="horz" pos="1110">
          <p15:clr>
            <a:srgbClr val="FBAE40"/>
          </p15:clr>
        </p15:guide>
        <p15:guide id="7" orient="horz" pos="4252">
          <p15:clr>
            <a:srgbClr val="FBAE40"/>
          </p15:clr>
        </p15:guide>
        <p15:guide id="8" pos="3083">
          <p15:clr>
            <a:srgbClr val="FBAE40"/>
          </p15:clr>
        </p15:guide>
        <p15:guide id="9" pos="3295">
          <p15:clr>
            <a:srgbClr val="FBAE40"/>
          </p15:clr>
        </p15:guide>
        <p15:guide id="10" pos="5209">
          <p15:clr>
            <a:srgbClr val="FBAE40"/>
          </p15:clr>
        </p15:guide>
        <p15:guide id="11" pos="5421">
          <p15:clr>
            <a:srgbClr val="FBAE40"/>
          </p15:clr>
        </p15:guide>
        <p15:guide id="12" orient="horz" pos="2558">
          <p15:clr>
            <a:srgbClr val="FBAE40"/>
          </p15:clr>
        </p15:guide>
        <p15:guide id="13" orient="horz" pos="2380">
          <p15:clr>
            <a:srgbClr val="FBAE40"/>
          </p15:clr>
        </p15:guide>
        <p15:guide id="14" orient="horz" pos="4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oryboard – 6 Pictures">
    <p:spTree>
      <p:nvGrpSpPr>
        <p:cNvPr id="1" name=""/>
        <p:cNvGrpSpPr/>
        <p:nvPr/>
      </p:nvGrpSpPr>
      <p:grpSpPr>
        <a:xfrm>
          <a:off x="0" y="0"/>
          <a:ext cx="0" cy="0"/>
          <a:chOff x="0" y="0"/>
          <a:chExt cx="0" cy="0"/>
        </a:xfrm>
      </p:grpSpPr>
      <p:sp>
        <p:nvSpPr>
          <p:cNvPr id="18" name="Picture Placeholder 3">
            <a:extLst>
              <a:ext uri="{FF2B5EF4-FFF2-40B4-BE49-F238E27FC236}">
                <a16:creationId xmlns:a16="http://schemas.microsoft.com/office/drawing/2014/main" id="{10E64717-DA8A-9C47-B2BD-397159535367}"/>
              </a:ext>
            </a:extLst>
          </p:cNvPr>
          <p:cNvSpPr>
            <a:spLocks noGrp="1"/>
          </p:cNvSpPr>
          <p:nvPr>
            <p:ph type="pic" sz="quarter" idx="14"/>
          </p:nvPr>
        </p:nvSpPr>
        <p:spPr>
          <a:xfrm>
            <a:off x="536361" y="1762739"/>
            <a:ext cx="2415184" cy="4308464"/>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Placeholder 1">
            <a:extLst>
              <a:ext uri="{FF2B5EF4-FFF2-40B4-BE49-F238E27FC236}">
                <a16:creationId xmlns:a16="http://schemas.microsoft.com/office/drawing/2014/main" id="{DB004B08-0BE0-104F-BDA3-27A9E001F298}"/>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Storyboard – 6 Pictures</a:t>
            </a:r>
          </a:p>
        </p:txBody>
      </p:sp>
      <p:sp>
        <p:nvSpPr>
          <p:cNvPr id="16" name="Picture Placeholder 3">
            <a:extLst>
              <a:ext uri="{FF2B5EF4-FFF2-40B4-BE49-F238E27FC236}">
                <a16:creationId xmlns:a16="http://schemas.microsoft.com/office/drawing/2014/main" id="{21F1406A-D302-0942-B0F0-9C31FDC0B232}"/>
              </a:ext>
            </a:extLst>
          </p:cNvPr>
          <p:cNvSpPr>
            <a:spLocks noGrp="1"/>
          </p:cNvSpPr>
          <p:nvPr>
            <p:ph type="pic" sz="quarter" idx="16"/>
          </p:nvPr>
        </p:nvSpPr>
        <p:spPr>
          <a:xfrm>
            <a:off x="3296889" y="1762745"/>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7" name="Picture Placeholder 3">
            <a:extLst>
              <a:ext uri="{FF2B5EF4-FFF2-40B4-BE49-F238E27FC236}">
                <a16:creationId xmlns:a16="http://schemas.microsoft.com/office/drawing/2014/main" id="{F68787C0-3F5F-944B-AD05-6E8E612FC45B}"/>
              </a:ext>
            </a:extLst>
          </p:cNvPr>
          <p:cNvSpPr>
            <a:spLocks noGrp="1"/>
          </p:cNvSpPr>
          <p:nvPr>
            <p:ph type="pic" sz="quarter" idx="17"/>
          </p:nvPr>
        </p:nvSpPr>
        <p:spPr>
          <a:xfrm>
            <a:off x="3296889" y="4056004"/>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0" name="Picture Placeholder 3">
            <a:extLst>
              <a:ext uri="{FF2B5EF4-FFF2-40B4-BE49-F238E27FC236}">
                <a16:creationId xmlns:a16="http://schemas.microsoft.com/office/drawing/2014/main" id="{54898284-5773-2C46-A187-25145849B57B}"/>
              </a:ext>
            </a:extLst>
          </p:cNvPr>
          <p:cNvSpPr>
            <a:spLocks noGrp="1"/>
          </p:cNvSpPr>
          <p:nvPr>
            <p:ph type="pic" sz="quarter" idx="18"/>
          </p:nvPr>
        </p:nvSpPr>
        <p:spPr>
          <a:xfrm>
            <a:off x="6267693" y="1762745"/>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1" name="Picture Placeholder 3">
            <a:extLst>
              <a:ext uri="{FF2B5EF4-FFF2-40B4-BE49-F238E27FC236}">
                <a16:creationId xmlns:a16="http://schemas.microsoft.com/office/drawing/2014/main" id="{861B7A5A-FF1D-0348-9380-8CE01CFD5651}"/>
              </a:ext>
            </a:extLst>
          </p:cNvPr>
          <p:cNvSpPr>
            <a:spLocks noGrp="1"/>
          </p:cNvSpPr>
          <p:nvPr>
            <p:ph type="pic" sz="quarter" idx="19"/>
          </p:nvPr>
        </p:nvSpPr>
        <p:spPr>
          <a:xfrm>
            <a:off x="6267693" y="4056004"/>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2" name="Picture Placeholder 3">
            <a:extLst>
              <a:ext uri="{FF2B5EF4-FFF2-40B4-BE49-F238E27FC236}">
                <a16:creationId xmlns:a16="http://schemas.microsoft.com/office/drawing/2014/main" id="{522D17D8-E5FE-8342-ACA9-789AE4B3C597}"/>
              </a:ext>
            </a:extLst>
          </p:cNvPr>
          <p:cNvSpPr>
            <a:spLocks noGrp="1"/>
          </p:cNvSpPr>
          <p:nvPr>
            <p:ph type="pic" sz="quarter" idx="20"/>
          </p:nvPr>
        </p:nvSpPr>
        <p:spPr>
          <a:xfrm>
            <a:off x="9240455" y="1762739"/>
            <a:ext cx="2415184" cy="4308464"/>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5" name="Rectangle 14">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Arial" panose="020B0604020202020204" pitchFamily="34" charset="0"/>
            </a:endParaRPr>
          </a:p>
        </p:txBody>
      </p:sp>
      <p:sp>
        <p:nvSpPr>
          <p:cNvPr id="23" name="TextBox 22">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906CC032-3B87-3FFA-B926-C454AFBB721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3" name="TextBox 2">
            <a:extLst>
              <a:ext uri="{FF2B5EF4-FFF2-40B4-BE49-F238E27FC236}">
                <a16:creationId xmlns:a16="http://schemas.microsoft.com/office/drawing/2014/main" id="{EC49FEFE-C15D-199F-E6EB-7D262C0B36D3}"/>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2055965818"/>
      </p:ext>
    </p:extLst>
  </p:cSld>
  <p:clrMapOvr>
    <a:masterClrMapping/>
  </p:clrMapOvr>
  <p:extLst>
    <p:ext uri="{DCECCB84-F9BA-43D5-87BE-67443E8EF086}">
      <p15:sldGuideLst xmlns:p15="http://schemas.microsoft.com/office/powerpoint/2012/main">
        <p15:guide id="1" orient="horz" pos="2380">
          <p15:clr>
            <a:srgbClr val="FBAE40"/>
          </p15:clr>
        </p15:guide>
        <p15:guide id="2" pos="339">
          <p15:clr>
            <a:srgbClr val="FBAE40"/>
          </p15:clr>
        </p15:guide>
        <p15:guide id="3" orient="horz" pos="2558">
          <p15:clr>
            <a:srgbClr val="FBAE40"/>
          </p15:clr>
        </p15:guide>
        <p15:guide id="4" pos="1855">
          <p15:clr>
            <a:srgbClr val="FBAE40"/>
          </p15:clr>
        </p15:guide>
        <p15:guide id="5" pos="2075">
          <p15:clr>
            <a:srgbClr val="FBAE40"/>
          </p15:clr>
        </p15:guide>
        <p15:guide id="6" pos="3736">
          <p15:clr>
            <a:srgbClr val="FBAE40"/>
          </p15:clr>
        </p15:guide>
        <p15:guide id="7" pos="3947">
          <p15:clr>
            <a:srgbClr val="FBAE40"/>
          </p15:clr>
        </p15:guide>
        <p15:guide id="8" pos="5599">
          <p15:clr>
            <a:srgbClr val="FBAE40"/>
          </p15:clr>
        </p15:guide>
        <p15:guide id="9" pos="5819">
          <p15:clr>
            <a:srgbClr val="FBAE40"/>
          </p15:clr>
        </p15:guide>
        <p15:guide id="10" pos="7344">
          <p15:clr>
            <a:srgbClr val="FBAE40"/>
          </p15:clr>
        </p15:guide>
        <p15:guide id="11" pos="7159">
          <p15:clr>
            <a:srgbClr val="FBAE40"/>
          </p15:clr>
        </p15:guide>
        <p15:guide id="12" pos="7039">
          <p15:clr>
            <a:srgbClr val="FBAE40"/>
          </p15:clr>
        </p15:guide>
        <p15:guide id="13" orient="horz" pos="3820">
          <p15:clr>
            <a:srgbClr val="FBAE40"/>
          </p15:clr>
        </p15:guide>
        <p15:guide id="14" orient="horz" pos="4252">
          <p15:clr>
            <a:srgbClr val="FBAE40"/>
          </p15:clr>
        </p15:guide>
        <p15:guide id="15" orient="horz" pos="1110">
          <p15:clr>
            <a:srgbClr val="FBAE40"/>
          </p15:clr>
        </p15:guide>
        <p15:guide id="16" orient="horz" pos="43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yboard – 8 Pictures">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Placeholder 1">
            <a:extLst>
              <a:ext uri="{FF2B5EF4-FFF2-40B4-BE49-F238E27FC236}">
                <a16:creationId xmlns:a16="http://schemas.microsoft.com/office/drawing/2014/main" id="{DB004B08-0BE0-104F-BDA3-27A9E001F298}"/>
              </a:ext>
            </a:extLst>
          </p:cNvPr>
          <p:cNvSpPr>
            <a:spLocks noGrp="1"/>
          </p:cNvSpPr>
          <p:nvPr>
            <p:ph type="title" hasCustomPrompt="1"/>
          </p:nvPr>
        </p:nvSpPr>
        <p:spPr>
          <a:xfrm>
            <a:off x="536363" y="476722"/>
            <a:ext cx="10638052"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Storyboard – 8 Pictures</a:t>
            </a:r>
          </a:p>
        </p:txBody>
      </p:sp>
      <p:sp>
        <p:nvSpPr>
          <p:cNvPr id="20" name="Picture Placeholder 3">
            <a:extLst>
              <a:ext uri="{FF2B5EF4-FFF2-40B4-BE49-F238E27FC236}">
                <a16:creationId xmlns:a16="http://schemas.microsoft.com/office/drawing/2014/main" id="{54898284-5773-2C46-A187-25145849B57B}"/>
              </a:ext>
            </a:extLst>
          </p:cNvPr>
          <p:cNvSpPr>
            <a:spLocks noGrp="1"/>
          </p:cNvSpPr>
          <p:nvPr>
            <p:ph type="pic" sz="quarter" idx="18"/>
          </p:nvPr>
        </p:nvSpPr>
        <p:spPr>
          <a:xfrm>
            <a:off x="6197601" y="1768797"/>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3" name="Picture Placeholder 3">
            <a:extLst>
              <a:ext uri="{FF2B5EF4-FFF2-40B4-BE49-F238E27FC236}">
                <a16:creationId xmlns:a16="http://schemas.microsoft.com/office/drawing/2014/main" id="{01563D09-47DF-B74D-8437-7B3126127A38}"/>
              </a:ext>
            </a:extLst>
          </p:cNvPr>
          <p:cNvSpPr>
            <a:spLocks noGrp="1"/>
          </p:cNvSpPr>
          <p:nvPr>
            <p:ph type="pic" sz="quarter" idx="21"/>
          </p:nvPr>
        </p:nvSpPr>
        <p:spPr>
          <a:xfrm>
            <a:off x="9028221" y="1768797"/>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5" name="Picture Placeholder 3">
            <a:extLst>
              <a:ext uri="{FF2B5EF4-FFF2-40B4-BE49-F238E27FC236}">
                <a16:creationId xmlns:a16="http://schemas.microsoft.com/office/drawing/2014/main" id="{D5C94E7E-765E-4E48-9104-69D3DA709408}"/>
              </a:ext>
            </a:extLst>
          </p:cNvPr>
          <p:cNvSpPr>
            <a:spLocks noGrp="1"/>
          </p:cNvSpPr>
          <p:nvPr>
            <p:ph type="pic" sz="quarter" idx="23"/>
          </p:nvPr>
        </p:nvSpPr>
        <p:spPr>
          <a:xfrm>
            <a:off x="6196361" y="4049051"/>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27" name="Picture Placeholder 3">
            <a:extLst>
              <a:ext uri="{FF2B5EF4-FFF2-40B4-BE49-F238E27FC236}">
                <a16:creationId xmlns:a16="http://schemas.microsoft.com/office/drawing/2014/main" id="{EF87835B-E9A2-5C42-95A4-DE8731A8ADB6}"/>
              </a:ext>
            </a:extLst>
          </p:cNvPr>
          <p:cNvSpPr>
            <a:spLocks noGrp="1"/>
          </p:cNvSpPr>
          <p:nvPr>
            <p:ph type="pic" sz="quarter" idx="25"/>
          </p:nvPr>
        </p:nvSpPr>
        <p:spPr>
          <a:xfrm>
            <a:off x="9028221" y="4049051"/>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3" name="Picture Placeholder 3">
            <a:extLst>
              <a:ext uri="{FF2B5EF4-FFF2-40B4-BE49-F238E27FC236}">
                <a16:creationId xmlns:a16="http://schemas.microsoft.com/office/drawing/2014/main" id="{54898284-5773-2C46-A187-25145849B57B}"/>
              </a:ext>
            </a:extLst>
          </p:cNvPr>
          <p:cNvSpPr>
            <a:spLocks noGrp="1"/>
          </p:cNvSpPr>
          <p:nvPr>
            <p:ph type="pic" sz="quarter" idx="26"/>
          </p:nvPr>
        </p:nvSpPr>
        <p:spPr>
          <a:xfrm>
            <a:off x="3369969" y="1768797"/>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4" name="Picture Placeholder 3">
            <a:extLst>
              <a:ext uri="{FF2B5EF4-FFF2-40B4-BE49-F238E27FC236}">
                <a16:creationId xmlns:a16="http://schemas.microsoft.com/office/drawing/2014/main" id="{D5C94E7E-765E-4E48-9104-69D3DA709408}"/>
              </a:ext>
            </a:extLst>
          </p:cNvPr>
          <p:cNvSpPr>
            <a:spLocks noGrp="1"/>
          </p:cNvSpPr>
          <p:nvPr>
            <p:ph type="pic" sz="quarter" idx="27"/>
          </p:nvPr>
        </p:nvSpPr>
        <p:spPr>
          <a:xfrm>
            <a:off x="3364501" y="4049051"/>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5" name="Picture Placeholder 3">
            <a:extLst>
              <a:ext uri="{FF2B5EF4-FFF2-40B4-BE49-F238E27FC236}">
                <a16:creationId xmlns:a16="http://schemas.microsoft.com/office/drawing/2014/main" id="{54898284-5773-2C46-A187-25145849B57B}"/>
              </a:ext>
            </a:extLst>
          </p:cNvPr>
          <p:cNvSpPr>
            <a:spLocks noGrp="1"/>
          </p:cNvSpPr>
          <p:nvPr>
            <p:ph type="pic" sz="quarter" idx="28"/>
          </p:nvPr>
        </p:nvSpPr>
        <p:spPr>
          <a:xfrm>
            <a:off x="532641" y="1768797"/>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36" name="Picture Placeholder 3">
            <a:extLst>
              <a:ext uri="{FF2B5EF4-FFF2-40B4-BE49-F238E27FC236}">
                <a16:creationId xmlns:a16="http://schemas.microsoft.com/office/drawing/2014/main" id="{D5C94E7E-765E-4E48-9104-69D3DA709408}"/>
              </a:ext>
            </a:extLst>
          </p:cNvPr>
          <p:cNvSpPr>
            <a:spLocks noGrp="1"/>
          </p:cNvSpPr>
          <p:nvPr>
            <p:ph type="pic" sz="quarter" idx="29"/>
          </p:nvPr>
        </p:nvSpPr>
        <p:spPr>
          <a:xfrm>
            <a:off x="532641" y="4049051"/>
            <a:ext cx="2627419" cy="2015205"/>
          </a:xfrm>
        </p:spPr>
        <p:txBody>
          <a:bodyPr/>
          <a:lstStyle>
            <a:lvl1pPr marL="0" indent="0" algn="ctr">
              <a:buNone/>
              <a:defRPr b="0" i="0">
                <a:latin typeface="Arial" panose="020B0604020202020204" pitchFamily="34" charset="0"/>
              </a:defRPr>
            </a:lvl1pPr>
          </a:lstStyle>
          <a:p>
            <a:r>
              <a:rPr lang="en-US" dirty="0"/>
              <a:t>Click icon to add picture</a:t>
            </a:r>
          </a:p>
        </p:txBody>
      </p:sp>
      <p:sp>
        <p:nvSpPr>
          <p:cNvPr id="17" name="Rectangle 16">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TextBox 18">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703E19F8-19BF-B7D7-2AA0-53C1813391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
        <p:nvSpPr>
          <p:cNvPr id="3" name="TextBox 2">
            <a:extLst>
              <a:ext uri="{FF2B5EF4-FFF2-40B4-BE49-F238E27FC236}">
                <a16:creationId xmlns:a16="http://schemas.microsoft.com/office/drawing/2014/main" id="{55BCC4CB-7FA7-7118-0076-6C387285F68C}"/>
              </a:ext>
            </a:extLst>
          </p:cNvPr>
          <p:cNvSpPr txBox="1"/>
          <p:nvPr userDrawn="1"/>
        </p:nvSpPr>
        <p:spPr>
          <a:xfrm>
            <a:off x="12555415" y="0"/>
            <a:ext cx="3602311" cy="3093154"/>
          </a:xfrm>
          <a:prstGeom prst="rect">
            <a:avLst/>
          </a:prstGeom>
          <a:solidFill>
            <a:srgbClr val="ECECEC"/>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pl-PL" sz="1500" b="0" i="0" dirty="0">
                <a:solidFill>
                  <a:schemeClr val="bg1">
                    <a:lumMod val="65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CHANGE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*Right-click*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”Change Picture”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”From a File”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500" b="0" i="0" dirty="0">
                <a:solidFill>
                  <a:schemeClr val="bg1">
                    <a:lumMod val="65000"/>
                  </a:schemeClr>
                </a:solidFill>
                <a:latin typeface="Arial" panose="020B0604020202020204" pitchFamily="34" charset="0"/>
              </a:rPr>
              <a:t>_______</a:t>
            </a:r>
            <a:br>
              <a:rPr lang="pl-PL" sz="1500" b="0" i="0" dirty="0">
                <a:solidFill>
                  <a:schemeClr val="bg1">
                    <a:lumMod val="65000"/>
                  </a:schemeClr>
                </a:solidFill>
                <a:latin typeface="Arial" panose="020B0604020202020204" pitchFamily="34" charset="0"/>
              </a:rPr>
            </a:br>
            <a:br>
              <a:rPr lang="en-US" sz="1500" b="1" i="0" dirty="0">
                <a:solidFill>
                  <a:schemeClr val="bg1">
                    <a:lumMod val="50000"/>
                  </a:schemeClr>
                </a:solidFill>
                <a:latin typeface="Arial" panose="020B0604020202020204" pitchFamily="34" charset="0"/>
              </a:rPr>
            </a:br>
            <a:r>
              <a:rPr lang="pl-PL" sz="1500" b="1" i="0" dirty="0">
                <a:solidFill>
                  <a:schemeClr val="bg1">
                    <a:lumMod val="65000"/>
                  </a:schemeClr>
                </a:solidFill>
                <a:latin typeface="Arial" panose="020B0604020202020204" pitchFamily="34" charset="0"/>
              </a:rPr>
              <a:t>TO REPOSITION  IMAGE:</a:t>
            </a:r>
            <a:r>
              <a:rPr lang="pl-PL" sz="1500" b="0" i="0" dirty="0">
                <a:solidFill>
                  <a:schemeClr val="bg1">
                    <a:lumMod val="65000"/>
                  </a:schemeClr>
                </a:solidFill>
                <a:latin typeface="Arial" panose="020B0604020202020204" pitchFamily="34" charset="0"/>
              </a:rPr>
              <a:t>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on the image</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*Select* </a:t>
            </a:r>
            <a:r>
              <a:rPr lang="pl-PL" sz="1500" b="0" i="0" dirty="0">
                <a:solidFill>
                  <a:schemeClr val="bg1">
                    <a:lumMod val="65000"/>
                  </a:schemeClr>
                </a:solidFill>
                <a:latin typeface="Arial" panose="020B0604020202020204" pitchFamily="34" charset="0"/>
              </a:rPr>
              <a:t>”Picture Format” in toolbar </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t>
            </a:r>
            <a:r>
              <a:rPr lang="pl-PL" sz="1500" b="1" i="0" dirty="0">
                <a:solidFill>
                  <a:schemeClr val="bg1">
                    <a:lumMod val="65000"/>
                  </a:schemeClr>
                </a:solidFill>
                <a:latin typeface="Arial" panose="020B0604020202020204" pitchFamily="34" charset="0"/>
              </a:rPr>
              <a:t>*Click* </a:t>
            </a:r>
            <a:r>
              <a:rPr lang="pl-PL" sz="1500" b="0" i="0" dirty="0">
                <a:solidFill>
                  <a:schemeClr val="bg1">
                    <a:lumMod val="65000"/>
                  </a:schemeClr>
                </a:solidFill>
                <a:latin typeface="Arial" panose="020B0604020202020204" pitchFamily="34" charset="0"/>
              </a:rPr>
              <a:t>”Crop” Button</a:t>
            </a:r>
            <a:br>
              <a:rPr lang="pl-PL" sz="1500" b="0" i="0" dirty="0">
                <a:solidFill>
                  <a:schemeClr val="bg1">
                    <a:lumMod val="65000"/>
                  </a:schemeClr>
                </a:solidFill>
                <a:latin typeface="Arial" panose="020B0604020202020204" pitchFamily="34" charset="0"/>
              </a:rPr>
            </a:br>
            <a:r>
              <a:rPr lang="pl-PL" sz="1500" b="0" i="0" dirty="0">
                <a:solidFill>
                  <a:schemeClr val="bg1">
                    <a:lumMod val="65000"/>
                  </a:schemeClr>
                </a:solidFill>
                <a:latin typeface="Arial" panose="020B0604020202020204" pitchFamily="34" charset="0"/>
              </a:rPr>
              <a:t>-  Adjust the photo position or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bg-BG" sz="1500" b="0" i="0"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4144850751"/>
      </p:ext>
    </p:extLst>
  </p:cSld>
  <p:clrMapOvr>
    <a:masterClrMapping/>
  </p:clrMapOvr>
  <p:extLst>
    <p:ext uri="{DCECCB84-F9BA-43D5-87BE-67443E8EF086}">
      <p15:sldGuideLst xmlns:p15="http://schemas.microsoft.com/office/powerpoint/2012/main">
        <p15:guide id="1" pos="339">
          <p15:clr>
            <a:srgbClr val="FBAE40"/>
          </p15:clr>
        </p15:guide>
        <p15:guide id="2" orient="horz" pos="2380">
          <p15:clr>
            <a:srgbClr val="FBAE40"/>
          </p15:clr>
        </p15:guide>
        <p15:guide id="3" orient="horz" pos="1110">
          <p15:clr>
            <a:srgbClr val="FBAE40"/>
          </p15:clr>
        </p15:guide>
        <p15:guide id="4" orient="horz" pos="3820">
          <p15:clr>
            <a:srgbClr val="FBAE40"/>
          </p15:clr>
        </p15:guide>
        <p15:guide id="5" pos="1991">
          <p15:clr>
            <a:srgbClr val="FBAE40"/>
          </p15:clr>
        </p15:guide>
        <p15:guide id="6" pos="2119">
          <p15:clr>
            <a:srgbClr val="FBAE40"/>
          </p15:clr>
        </p15:guide>
        <p15:guide id="7" pos="3779">
          <p15:clr>
            <a:srgbClr val="FBAE40"/>
          </p15:clr>
        </p15:guide>
        <p15:guide id="8" pos="3905">
          <p15:clr>
            <a:srgbClr val="FBAE40"/>
          </p15:clr>
        </p15:guide>
        <p15:guide id="11" orient="horz" pos="2550">
          <p15:clr>
            <a:srgbClr val="FBAE40"/>
          </p15:clr>
        </p15:guide>
        <p15:guide id="12" pos="7159">
          <p15:clr>
            <a:srgbClr val="FBAE40"/>
          </p15:clr>
        </p15:guide>
        <p15:guide id="13" pos="7344">
          <p15:clr>
            <a:srgbClr val="FBAE40"/>
          </p15:clr>
        </p15:guide>
        <p15:guide id="14" pos="7039">
          <p15:clr>
            <a:srgbClr val="FBAE40"/>
          </p15:clr>
        </p15:guide>
        <p15:guide id="15" orient="horz" pos="4252">
          <p15:clr>
            <a:srgbClr val="FBAE40"/>
          </p15:clr>
        </p15:guide>
        <p15:guide id="16" orient="horz" pos="43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act us - Option 1">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B6356D3-CE0A-4748-8BAC-B8CD9197ED70}"/>
              </a:ext>
            </a:extLst>
          </p:cNvPr>
          <p:cNvSpPr>
            <a:spLocks noGrp="1"/>
          </p:cNvSpPr>
          <p:nvPr>
            <p:ph type="sldNum" sz="quarter" idx="4"/>
          </p:nvPr>
        </p:nvSpPr>
        <p:spPr>
          <a:xfrm>
            <a:off x="11470781" y="570009"/>
            <a:ext cx="304131" cy="365125"/>
          </a:xfrm>
          <a:prstGeom prst="rect">
            <a:avLst/>
          </a:prstGeom>
        </p:spPr>
        <p:txBody>
          <a:bodyPr vert="horz" lIns="0" tIns="45720" rIns="0" bIns="45720" rtlCol="0" anchor="ctr"/>
          <a:lstStyle>
            <a:lvl1pPr algn="l">
              <a:defRPr sz="1000" b="0" i="0">
                <a:solidFill>
                  <a:schemeClr val="tx2"/>
                </a:solidFill>
                <a:latin typeface="Arial" panose="020B0604020202020204" pitchFamily="34" charset="0"/>
              </a:defRPr>
            </a:lvl1pPr>
          </a:lstStyle>
          <a:p>
            <a:fld id="{54797FC3-DC33-DA47-95F6-F7EB925D69E8}" type="slidenum">
              <a:rPr lang="en-US" smtClean="0"/>
              <a:pPr/>
              <a:t>‹#›</a:t>
            </a:fld>
            <a:endParaRPr lang="en-US" dirty="0"/>
          </a:p>
        </p:txBody>
      </p:sp>
      <p:cxnSp>
        <p:nvCxnSpPr>
          <p:cNvPr id="10" name="Straight Connector 9">
            <a:extLst>
              <a:ext uri="{FF2B5EF4-FFF2-40B4-BE49-F238E27FC236}">
                <a16:creationId xmlns:a16="http://schemas.microsoft.com/office/drawing/2014/main" id="{F234A81B-555A-5245-87EB-C17138CDA6F9}"/>
              </a:ext>
            </a:extLst>
          </p:cNvPr>
          <p:cNvCxnSpPr>
            <a:cxnSpLocks/>
          </p:cNvCxnSpPr>
          <p:nvPr userDrawn="1"/>
        </p:nvCxnSpPr>
        <p:spPr>
          <a:xfrm>
            <a:off x="11358347" y="625959"/>
            <a:ext cx="0" cy="23232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itle Placeholder 1">
            <a:extLst>
              <a:ext uri="{FF2B5EF4-FFF2-40B4-BE49-F238E27FC236}">
                <a16:creationId xmlns:a16="http://schemas.microsoft.com/office/drawing/2014/main" id="{DB004B08-0BE0-104F-BDA3-27A9E001F298}"/>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latin typeface="Arial" panose="020B0604020202020204" pitchFamily="34" charset="0"/>
              </a:defRPr>
            </a:lvl1pPr>
          </a:lstStyle>
          <a:p>
            <a:r>
              <a:rPr lang="en-US" dirty="0"/>
              <a:t>Contact us - Option 1</a:t>
            </a:r>
          </a:p>
        </p:txBody>
      </p:sp>
      <p:sp>
        <p:nvSpPr>
          <p:cNvPr id="17" name="Google Shape;1039;p98">
            <a:extLst>
              <a:ext uri="{FF2B5EF4-FFF2-40B4-BE49-F238E27FC236}">
                <a16:creationId xmlns:a16="http://schemas.microsoft.com/office/drawing/2014/main" id="{7CBA5E02-1A72-AA4C-BA0B-45590218EFC5}"/>
              </a:ext>
            </a:extLst>
          </p:cNvPr>
          <p:cNvSpPr/>
          <p:nvPr userDrawn="1"/>
        </p:nvSpPr>
        <p:spPr>
          <a:xfrm>
            <a:off x="786643" y="2728768"/>
            <a:ext cx="299728" cy="299807"/>
          </a:xfrm>
          <a:custGeom>
            <a:avLst/>
            <a:gdLst/>
            <a:ahLst/>
            <a:cxnLst/>
            <a:rect l="l" t="t" r="r" b="b"/>
            <a:pathLst>
              <a:path w="379" h="380" extrusionOk="0">
                <a:moveTo>
                  <a:pt x="362" y="283"/>
                </a:moveTo>
                <a:lnTo>
                  <a:pt x="314" y="245"/>
                </a:lnTo>
                <a:cubicBezTo>
                  <a:pt x="304" y="236"/>
                  <a:pt x="288" y="236"/>
                  <a:pt x="277" y="244"/>
                </a:cubicBezTo>
                <a:lnTo>
                  <a:pt x="237" y="274"/>
                </a:lnTo>
                <a:cubicBezTo>
                  <a:pt x="232" y="278"/>
                  <a:pt x="225" y="277"/>
                  <a:pt x="220" y="272"/>
                </a:cubicBezTo>
                <a:lnTo>
                  <a:pt x="160" y="218"/>
                </a:lnTo>
                <a:lnTo>
                  <a:pt x="105" y="157"/>
                </a:lnTo>
                <a:cubicBezTo>
                  <a:pt x="100" y="152"/>
                  <a:pt x="100" y="146"/>
                  <a:pt x="103" y="141"/>
                </a:cubicBezTo>
                <a:lnTo>
                  <a:pt x="133" y="100"/>
                </a:lnTo>
                <a:cubicBezTo>
                  <a:pt x="142" y="89"/>
                  <a:pt x="141" y="74"/>
                  <a:pt x="132" y="63"/>
                </a:cubicBezTo>
                <a:lnTo>
                  <a:pt x="94" y="15"/>
                </a:lnTo>
                <a:cubicBezTo>
                  <a:pt x="82" y="1"/>
                  <a:pt x="61" y="0"/>
                  <a:pt x="48" y="13"/>
                </a:cubicBezTo>
                <a:lnTo>
                  <a:pt x="9" y="53"/>
                </a:lnTo>
                <a:cubicBezTo>
                  <a:pt x="3" y="60"/>
                  <a:pt x="0" y="69"/>
                  <a:pt x="0" y="78"/>
                </a:cubicBezTo>
                <a:cubicBezTo>
                  <a:pt x="4" y="157"/>
                  <a:pt x="40" y="233"/>
                  <a:pt x="93" y="285"/>
                </a:cubicBezTo>
                <a:cubicBezTo>
                  <a:pt x="146" y="338"/>
                  <a:pt x="221" y="374"/>
                  <a:pt x="300" y="378"/>
                </a:cubicBezTo>
                <a:cubicBezTo>
                  <a:pt x="309" y="379"/>
                  <a:pt x="318" y="375"/>
                  <a:pt x="324" y="369"/>
                </a:cubicBezTo>
                <a:lnTo>
                  <a:pt x="364" y="328"/>
                </a:lnTo>
                <a:cubicBezTo>
                  <a:pt x="378" y="316"/>
                  <a:pt x="377" y="294"/>
                  <a:pt x="362" y="283"/>
                </a:cubicBezTo>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18" name="Google Shape;1063;p98">
            <a:extLst>
              <a:ext uri="{FF2B5EF4-FFF2-40B4-BE49-F238E27FC236}">
                <a16:creationId xmlns:a16="http://schemas.microsoft.com/office/drawing/2014/main" id="{0D69BA64-6551-1D47-B29B-DCBD8A41F41D}"/>
              </a:ext>
            </a:extLst>
          </p:cNvPr>
          <p:cNvSpPr/>
          <p:nvPr userDrawn="1"/>
        </p:nvSpPr>
        <p:spPr>
          <a:xfrm>
            <a:off x="786645" y="4137364"/>
            <a:ext cx="299727" cy="230084"/>
          </a:xfrm>
          <a:custGeom>
            <a:avLst/>
            <a:gdLst/>
            <a:ahLst/>
            <a:cxnLst/>
            <a:rect l="l" t="t" r="r" b="b"/>
            <a:pathLst>
              <a:path w="380" h="289" extrusionOk="0">
                <a:moveTo>
                  <a:pt x="183" y="180"/>
                </a:moveTo>
                <a:cubicBezTo>
                  <a:pt x="188" y="184"/>
                  <a:pt x="195" y="184"/>
                  <a:pt x="199" y="180"/>
                </a:cubicBezTo>
                <a:lnTo>
                  <a:pt x="375" y="16"/>
                </a:lnTo>
                <a:cubicBezTo>
                  <a:pt x="379" y="10"/>
                  <a:pt x="378" y="0"/>
                  <a:pt x="366" y="0"/>
                </a:cubicBezTo>
                <a:lnTo>
                  <a:pt x="17" y="1"/>
                </a:lnTo>
                <a:cubicBezTo>
                  <a:pt x="8" y="1"/>
                  <a:pt x="0" y="9"/>
                  <a:pt x="7" y="17"/>
                </a:cubicBezTo>
                <a:lnTo>
                  <a:pt x="183" y="180"/>
                </a:lnTo>
                <a:close/>
                <a:moveTo>
                  <a:pt x="378" y="80"/>
                </a:moveTo>
                <a:cubicBezTo>
                  <a:pt x="378" y="72"/>
                  <a:pt x="369" y="68"/>
                  <a:pt x="363" y="73"/>
                </a:cubicBezTo>
                <a:lnTo>
                  <a:pt x="225" y="200"/>
                </a:lnTo>
                <a:cubicBezTo>
                  <a:pt x="216" y="209"/>
                  <a:pt x="204" y="213"/>
                  <a:pt x="191" y="213"/>
                </a:cubicBezTo>
                <a:cubicBezTo>
                  <a:pt x="179" y="213"/>
                  <a:pt x="167" y="209"/>
                  <a:pt x="158" y="201"/>
                </a:cubicBezTo>
                <a:lnTo>
                  <a:pt x="21" y="73"/>
                </a:lnTo>
                <a:cubicBezTo>
                  <a:pt x="15" y="68"/>
                  <a:pt x="5" y="72"/>
                  <a:pt x="5" y="80"/>
                </a:cubicBezTo>
                <a:cubicBezTo>
                  <a:pt x="5" y="115"/>
                  <a:pt x="5" y="210"/>
                  <a:pt x="5" y="257"/>
                </a:cubicBezTo>
                <a:cubicBezTo>
                  <a:pt x="5" y="274"/>
                  <a:pt x="19" y="288"/>
                  <a:pt x="36" y="288"/>
                </a:cubicBezTo>
                <a:lnTo>
                  <a:pt x="347" y="288"/>
                </a:lnTo>
                <a:cubicBezTo>
                  <a:pt x="364" y="288"/>
                  <a:pt x="378" y="274"/>
                  <a:pt x="378" y="257"/>
                </a:cubicBezTo>
                <a:lnTo>
                  <a:pt x="378" y="80"/>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1" name="Google Shape;1234;p98">
            <a:extLst>
              <a:ext uri="{FF2B5EF4-FFF2-40B4-BE49-F238E27FC236}">
                <a16:creationId xmlns:a16="http://schemas.microsoft.com/office/drawing/2014/main" id="{1489A2A8-96C8-D24A-BA34-22BF5BDD01D1}"/>
              </a:ext>
            </a:extLst>
          </p:cNvPr>
          <p:cNvSpPr/>
          <p:nvPr userDrawn="1"/>
        </p:nvSpPr>
        <p:spPr>
          <a:xfrm>
            <a:off x="786643" y="4747608"/>
            <a:ext cx="296245" cy="296322"/>
          </a:xfrm>
          <a:custGeom>
            <a:avLst/>
            <a:gdLst/>
            <a:ahLst/>
            <a:cxnLst/>
            <a:rect l="l" t="t" r="r" b="b"/>
            <a:pathLst>
              <a:path w="375" h="375" extrusionOk="0">
                <a:moveTo>
                  <a:pt x="187" y="0"/>
                </a:moveTo>
                <a:cubicBezTo>
                  <a:pt x="84" y="0"/>
                  <a:pt x="0" y="83"/>
                  <a:pt x="0" y="187"/>
                </a:cubicBezTo>
                <a:cubicBezTo>
                  <a:pt x="0" y="290"/>
                  <a:pt x="84" y="374"/>
                  <a:pt x="187" y="374"/>
                </a:cubicBezTo>
                <a:cubicBezTo>
                  <a:pt x="291" y="374"/>
                  <a:pt x="374" y="290"/>
                  <a:pt x="374" y="187"/>
                </a:cubicBezTo>
                <a:cubicBezTo>
                  <a:pt x="374" y="83"/>
                  <a:pt x="291" y="0"/>
                  <a:pt x="187" y="0"/>
                </a:cubicBezTo>
                <a:close/>
                <a:moveTo>
                  <a:pt x="211" y="267"/>
                </a:moveTo>
                <a:cubicBezTo>
                  <a:pt x="199" y="279"/>
                  <a:pt x="195" y="301"/>
                  <a:pt x="190" y="317"/>
                </a:cubicBezTo>
                <a:cubicBezTo>
                  <a:pt x="190" y="320"/>
                  <a:pt x="187" y="323"/>
                  <a:pt x="184" y="325"/>
                </a:cubicBezTo>
                <a:lnTo>
                  <a:pt x="176" y="328"/>
                </a:lnTo>
                <a:cubicBezTo>
                  <a:pt x="172" y="331"/>
                  <a:pt x="166" y="330"/>
                  <a:pt x="162" y="326"/>
                </a:cubicBezTo>
                <a:cubicBezTo>
                  <a:pt x="155" y="319"/>
                  <a:pt x="148" y="308"/>
                  <a:pt x="148" y="297"/>
                </a:cubicBezTo>
                <a:cubicBezTo>
                  <a:pt x="148" y="279"/>
                  <a:pt x="117" y="285"/>
                  <a:pt x="117" y="247"/>
                </a:cubicBezTo>
                <a:cubicBezTo>
                  <a:pt x="117" y="217"/>
                  <a:pt x="78" y="199"/>
                  <a:pt x="50" y="212"/>
                </a:cubicBezTo>
                <a:cubicBezTo>
                  <a:pt x="48" y="213"/>
                  <a:pt x="46" y="215"/>
                  <a:pt x="43" y="215"/>
                </a:cubicBezTo>
                <a:cubicBezTo>
                  <a:pt x="39" y="216"/>
                  <a:pt x="34" y="213"/>
                  <a:pt x="33" y="209"/>
                </a:cubicBezTo>
                <a:cubicBezTo>
                  <a:pt x="32" y="202"/>
                  <a:pt x="32" y="194"/>
                  <a:pt x="32" y="187"/>
                </a:cubicBezTo>
                <a:cubicBezTo>
                  <a:pt x="32" y="149"/>
                  <a:pt x="45" y="115"/>
                  <a:pt x="67" y="89"/>
                </a:cubicBezTo>
                <a:cubicBezTo>
                  <a:pt x="67" y="88"/>
                  <a:pt x="67" y="88"/>
                  <a:pt x="68" y="88"/>
                </a:cubicBezTo>
                <a:cubicBezTo>
                  <a:pt x="87" y="66"/>
                  <a:pt x="111" y="49"/>
                  <a:pt x="139" y="40"/>
                </a:cubicBezTo>
                <a:cubicBezTo>
                  <a:pt x="146" y="37"/>
                  <a:pt x="152" y="45"/>
                  <a:pt x="148" y="51"/>
                </a:cubicBezTo>
                <a:cubicBezTo>
                  <a:pt x="145" y="56"/>
                  <a:pt x="144" y="61"/>
                  <a:pt x="144" y="64"/>
                </a:cubicBezTo>
                <a:cubicBezTo>
                  <a:pt x="144" y="81"/>
                  <a:pt x="129" y="91"/>
                  <a:pt x="122" y="89"/>
                </a:cubicBezTo>
                <a:cubicBezTo>
                  <a:pt x="116" y="86"/>
                  <a:pt x="99" y="97"/>
                  <a:pt x="114" y="105"/>
                </a:cubicBezTo>
                <a:lnTo>
                  <a:pt x="123" y="109"/>
                </a:lnTo>
                <a:lnTo>
                  <a:pt x="124" y="110"/>
                </a:lnTo>
                <a:lnTo>
                  <a:pt x="127" y="111"/>
                </a:lnTo>
                <a:cubicBezTo>
                  <a:pt x="155" y="128"/>
                  <a:pt x="149" y="141"/>
                  <a:pt x="137" y="161"/>
                </a:cubicBezTo>
                <a:cubicBezTo>
                  <a:pt x="124" y="183"/>
                  <a:pt x="119" y="161"/>
                  <a:pt x="100" y="155"/>
                </a:cubicBezTo>
                <a:cubicBezTo>
                  <a:pt x="81" y="149"/>
                  <a:pt x="63" y="160"/>
                  <a:pt x="69" y="173"/>
                </a:cubicBezTo>
                <a:cubicBezTo>
                  <a:pt x="75" y="185"/>
                  <a:pt x="94" y="173"/>
                  <a:pt x="106" y="186"/>
                </a:cubicBezTo>
                <a:cubicBezTo>
                  <a:pt x="119" y="198"/>
                  <a:pt x="119" y="217"/>
                  <a:pt x="156" y="205"/>
                </a:cubicBezTo>
                <a:cubicBezTo>
                  <a:pt x="194" y="192"/>
                  <a:pt x="200" y="198"/>
                  <a:pt x="212" y="211"/>
                </a:cubicBezTo>
                <a:cubicBezTo>
                  <a:pt x="223" y="223"/>
                  <a:pt x="229" y="248"/>
                  <a:pt x="211" y="267"/>
                </a:cubicBezTo>
                <a:close/>
                <a:moveTo>
                  <a:pt x="310" y="265"/>
                </a:moveTo>
                <a:cubicBezTo>
                  <a:pt x="295" y="248"/>
                  <a:pt x="310" y="209"/>
                  <a:pt x="292" y="186"/>
                </a:cubicBezTo>
                <a:cubicBezTo>
                  <a:pt x="272" y="162"/>
                  <a:pt x="247" y="187"/>
                  <a:pt x="223" y="149"/>
                </a:cubicBezTo>
                <a:cubicBezTo>
                  <a:pt x="201" y="112"/>
                  <a:pt x="229" y="82"/>
                  <a:pt x="259" y="71"/>
                </a:cubicBezTo>
                <a:cubicBezTo>
                  <a:pt x="267" y="68"/>
                  <a:pt x="275" y="68"/>
                  <a:pt x="284" y="68"/>
                </a:cubicBezTo>
                <a:cubicBezTo>
                  <a:pt x="285" y="68"/>
                  <a:pt x="288" y="68"/>
                  <a:pt x="289" y="70"/>
                </a:cubicBezTo>
                <a:cubicBezTo>
                  <a:pt x="322" y="98"/>
                  <a:pt x="343" y="140"/>
                  <a:pt x="343" y="187"/>
                </a:cubicBezTo>
                <a:cubicBezTo>
                  <a:pt x="343" y="215"/>
                  <a:pt x="335" y="241"/>
                  <a:pt x="323" y="264"/>
                </a:cubicBezTo>
                <a:cubicBezTo>
                  <a:pt x="320" y="268"/>
                  <a:pt x="313" y="269"/>
                  <a:pt x="310" y="265"/>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2" name="Google Shape;1349;p98">
            <a:extLst>
              <a:ext uri="{FF2B5EF4-FFF2-40B4-BE49-F238E27FC236}">
                <a16:creationId xmlns:a16="http://schemas.microsoft.com/office/drawing/2014/main" id="{3B508AE4-6F9D-4D49-ADD2-92996C3D9AB7}"/>
              </a:ext>
            </a:extLst>
          </p:cNvPr>
          <p:cNvSpPr/>
          <p:nvPr userDrawn="1"/>
        </p:nvSpPr>
        <p:spPr>
          <a:xfrm>
            <a:off x="800925" y="3401692"/>
            <a:ext cx="264875" cy="362557"/>
          </a:xfrm>
          <a:custGeom>
            <a:avLst/>
            <a:gdLst/>
            <a:ahLst/>
            <a:cxnLst/>
            <a:rect l="l" t="t" r="r" b="b"/>
            <a:pathLst>
              <a:path w="335" h="460" extrusionOk="0">
                <a:moveTo>
                  <a:pt x="167" y="0"/>
                </a:moveTo>
                <a:cubicBezTo>
                  <a:pt x="74" y="0"/>
                  <a:pt x="0" y="76"/>
                  <a:pt x="0" y="169"/>
                </a:cubicBezTo>
                <a:cubicBezTo>
                  <a:pt x="0" y="306"/>
                  <a:pt x="167" y="459"/>
                  <a:pt x="167" y="459"/>
                </a:cubicBezTo>
                <a:cubicBezTo>
                  <a:pt x="167" y="459"/>
                  <a:pt x="334" y="299"/>
                  <a:pt x="334" y="169"/>
                </a:cubicBezTo>
                <a:cubicBezTo>
                  <a:pt x="334" y="76"/>
                  <a:pt x="260" y="0"/>
                  <a:pt x="167" y="0"/>
                </a:cubicBezTo>
                <a:close/>
                <a:moveTo>
                  <a:pt x="167" y="242"/>
                </a:moveTo>
                <a:cubicBezTo>
                  <a:pt x="138" y="242"/>
                  <a:pt x="112" y="225"/>
                  <a:pt x="100" y="197"/>
                </a:cubicBezTo>
                <a:cubicBezTo>
                  <a:pt x="88" y="170"/>
                  <a:pt x="95" y="139"/>
                  <a:pt x="115" y="119"/>
                </a:cubicBezTo>
                <a:cubicBezTo>
                  <a:pt x="136" y="98"/>
                  <a:pt x="167" y="91"/>
                  <a:pt x="194" y="102"/>
                </a:cubicBezTo>
                <a:cubicBezTo>
                  <a:pt x="221" y="113"/>
                  <a:pt x="239" y="140"/>
                  <a:pt x="239" y="169"/>
                </a:cubicBezTo>
                <a:cubicBezTo>
                  <a:pt x="239" y="208"/>
                  <a:pt x="207" y="241"/>
                  <a:pt x="167" y="242"/>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8" name="Text Placeholder 2">
            <a:extLst>
              <a:ext uri="{FF2B5EF4-FFF2-40B4-BE49-F238E27FC236}">
                <a16:creationId xmlns:a16="http://schemas.microsoft.com/office/drawing/2014/main" id="{BDE932EE-54AD-DF4F-8330-463839436778}"/>
              </a:ext>
            </a:extLst>
          </p:cNvPr>
          <p:cNvSpPr>
            <a:spLocks noGrp="1"/>
          </p:cNvSpPr>
          <p:nvPr>
            <p:ph type="body" sz="quarter" idx="14" hasCustomPrompt="1"/>
          </p:nvPr>
        </p:nvSpPr>
        <p:spPr>
          <a:xfrm>
            <a:off x="1297156" y="2654243"/>
            <a:ext cx="9875669" cy="448844"/>
          </a:xfrm>
        </p:spPr>
        <p:txBody>
          <a:bodyPr anchor="ctr"/>
          <a:lstStyle>
            <a:lvl1pPr marL="0" indent="0" algn="l">
              <a:buNone/>
              <a:defRPr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Phone</a:t>
            </a:r>
          </a:p>
        </p:txBody>
      </p:sp>
      <p:sp>
        <p:nvSpPr>
          <p:cNvPr id="29" name="Text Placeholder 2">
            <a:extLst>
              <a:ext uri="{FF2B5EF4-FFF2-40B4-BE49-F238E27FC236}">
                <a16:creationId xmlns:a16="http://schemas.microsoft.com/office/drawing/2014/main" id="{84945B78-FF50-A04E-A571-C6082B17CF0D}"/>
              </a:ext>
            </a:extLst>
          </p:cNvPr>
          <p:cNvSpPr>
            <a:spLocks noGrp="1"/>
          </p:cNvSpPr>
          <p:nvPr>
            <p:ph type="body" sz="quarter" idx="15" hasCustomPrompt="1"/>
          </p:nvPr>
        </p:nvSpPr>
        <p:spPr>
          <a:xfrm>
            <a:off x="1297156" y="3379173"/>
            <a:ext cx="9875669" cy="448844"/>
          </a:xfrm>
        </p:spPr>
        <p:txBody>
          <a:bodyPr anchor="ctr"/>
          <a:lstStyle>
            <a:lvl1pPr marL="0" indent="0" algn="l">
              <a:buNone/>
              <a:defRPr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Address</a:t>
            </a:r>
          </a:p>
        </p:txBody>
      </p:sp>
      <p:sp>
        <p:nvSpPr>
          <p:cNvPr id="30" name="Text Placeholder 2">
            <a:extLst>
              <a:ext uri="{FF2B5EF4-FFF2-40B4-BE49-F238E27FC236}">
                <a16:creationId xmlns:a16="http://schemas.microsoft.com/office/drawing/2014/main" id="{7F42F73A-EB54-2646-969C-8808E8523DC8}"/>
              </a:ext>
            </a:extLst>
          </p:cNvPr>
          <p:cNvSpPr>
            <a:spLocks noGrp="1"/>
          </p:cNvSpPr>
          <p:nvPr>
            <p:ph type="body" sz="quarter" idx="16" hasCustomPrompt="1"/>
          </p:nvPr>
        </p:nvSpPr>
        <p:spPr>
          <a:xfrm>
            <a:off x="1297156" y="4021724"/>
            <a:ext cx="9875669" cy="448844"/>
          </a:xfrm>
        </p:spPr>
        <p:txBody>
          <a:bodyPr anchor="ctr"/>
          <a:lstStyle>
            <a:lvl1pPr marL="0" indent="0" algn="l">
              <a:buNone/>
              <a:defRPr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Email</a:t>
            </a:r>
          </a:p>
        </p:txBody>
      </p:sp>
      <p:sp>
        <p:nvSpPr>
          <p:cNvPr id="31" name="Text Placeholder 2">
            <a:extLst>
              <a:ext uri="{FF2B5EF4-FFF2-40B4-BE49-F238E27FC236}">
                <a16:creationId xmlns:a16="http://schemas.microsoft.com/office/drawing/2014/main" id="{1DC73DA6-C635-B24C-88FB-DB6782AC6746}"/>
              </a:ext>
            </a:extLst>
          </p:cNvPr>
          <p:cNvSpPr>
            <a:spLocks noGrp="1"/>
          </p:cNvSpPr>
          <p:nvPr>
            <p:ph type="body" sz="quarter" idx="17" hasCustomPrompt="1"/>
          </p:nvPr>
        </p:nvSpPr>
        <p:spPr>
          <a:xfrm>
            <a:off x="1297156" y="4680751"/>
            <a:ext cx="9875669" cy="448844"/>
          </a:xfrm>
        </p:spPr>
        <p:txBody>
          <a:bodyPr anchor="ctr"/>
          <a:lstStyle>
            <a:lvl1pPr marL="0" indent="0" algn="l">
              <a:buNone/>
              <a:defRPr b="0" i="0">
                <a:latin typeface="Arial" panose="020B0604020202020204" pitchFamily="34" charset="0"/>
                <a:ea typeface="Arial" panose="020B0604020202020204" pitchFamily="34" charset="0"/>
                <a:cs typeface="Arial" panose="020B0604020202020204" pitchFamily="34" charset="0"/>
              </a:defRPr>
            </a:lvl1pPr>
          </a:lstStyle>
          <a:p>
            <a:pPr lvl="0"/>
            <a:r>
              <a:rPr lang="en-US" dirty="0"/>
              <a:t>Website</a:t>
            </a:r>
          </a:p>
        </p:txBody>
      </p:sp>
      <p:cxnSp>
        <p:nvCxnSpPr>
          <p:cNvPr id="32" name="Straight Connector 31">
            <a:extLst>
              <a:ext uri="{FF2B5EF4-FFF2-40B4-BE49-F238E27FC236}">
                <a16:creationId xmlns:a16="http://schemas.microsoft.com/office/drawing/2014/main" id="{A4720F46-54CD-0D4B-AFF9-B62A23F84781}"/>
              </a:ext>
            </a:extLst>
          </p:cNvPr>
          <p:cNvCxnSpPr>
            <a:cxnSpLocks/>
          </p:cNvCxnSpPr>
          <p:nvPr userDrawn="1"/>
        </p:nvCxnSpPr>
        <p:spPr>
          <a:xfrm>
            <a:off x="536360" y="2520071"/>
            <a:ext cx="0" cy="268330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CE2175C7-9CB8-2448-9B05-69F01779E8F9}"/>
              </a:ext>
            </a:extLst>
          </p:cNvPr>
          <p:cNvSpPr/>
          <p:nvPr userDrawn="1"/>
        </p:nvSpPr>
        <p:spPr>
          <a:xfrm>
            <a:off x="0" y="6392985"/>
            <a:ext cx="12192000" cy="465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TextBox 22">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3B5331C1-678F-C1B2-56B0-479EB70F7A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1654271883"/>
      </p:ext>
    </p:extLst>
  </p:cSld>
  <p:clrMapOvr>
    <a:masterClrMapping/>
  </p:clrMapOvr>
  <p:extLst>
    <p:ext uri="{DCECCB84-F9BA-43D5-87BE-67443E8EF086}">
      <p15:sldGuideLst xmlns:p15="http://schemas.microsoft.com/office/powerpoint/2012/main">
        <p15:guide id="1" pos="339">
          <p15:clr>
            <a:srgbClr val="FBAE40"/>
          </p15:clr>
        </p15:guide>
        <p15:guide id="2" orient="horz" pos="1669">
          <p15:clr>
            <a:srgbClr val="FBAE40"/>
          </p15:clr>
        </p15:guide>
        <p15:guide id="3" pos="813">
          <p15:clr>
            <a:srgbClr val="FBAE40"/>
          </p15:clr>
        </p15:guide>
        <p15:guide id="4" orient="horz" pos="3227">
          <p15:clr>
            <a:srgbClr val="FBAE40"/>
          </p15:clr>
        </p15:guide>
        <p15:guide id="5" orient="horz" pos="2948">
          <p15:clr>
            <a:srgbClr val="FBAE40"/>
          </p15:clr>
        </p15:guide>
        <p15:guide id="6" orient="horz" pos="2812">
          <p15:clr>
            <a:srgbClr val="FBAE40"/>
          </p15:clr>
        </p15:guide>
        <p15:guide id="7" orient="horz" pos="2533">
          <p15:clr>
            <a:srgbClr val="FBAE40"/>
          </p15:clr>
        </p15:guide>
        <p15:guide id="8" orient="horz" pos="2414">
          <p15:clr>
            <a:srgbClr val="FBAE40"/>
          </p15:clr>
        </p15:guide>
        <p15:guide id="9" orient="horz" pos="2126">
          <p15:clr>
            <a:srgbClr val="FBAE40"/>
          </p15:clr>
        </p15:guide>
        <p15:guide id="10" orient="horz" pos="1957">
          <p15:clr>
            <a:srgbClr val="FBAE40"/>
          </p15:clr>
        </p15:guide>
        <p15:guide id="11" pos="576">
          <p15:clr>
            <a:srgbClr val="FBAE40"/>
          </p15:clr>
        </p15:guide>
        <p15:guide id="12" pos="7159">
          <p15:clr>
            <a:srgbClr val="FBAE40"/>
          </p15:clr>
        </p15:guide>
        <p15:guide id="13" pos="7039">
          <p15:clr>
            <a:srgbClr val="FBAE40"/>
          </p15:clr>
        </p15:guide>
        <p15:guide id="14" pos="7344">
          <p15:clr>
            <a:srgbClr val="FBAE40"/>
          </p15:clr>
        </p15:guide>
        <p15:guide id="15" orient="horz" pos="425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act us - Option 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E4FFE8F-3952-B543-A65E-25E368EC850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Arial" panose="020B0604020202020204" pitchFamily="34" charset="0"/>
            </a:endParaRPr>
          </a:p>
        </p:txBody>
      </p:sp>
      <p:sp>
        <p:nvSpPr>
          <p:cNvPr id="14" name="Title Placeholder 1">
            <a:extLst>
              <a:ext uri="{FF2B5EF4-FFF2-40B4-BE49-F238E27FC236}">
                <a16:creationId xmlns:a16="http://schemas.microsoft.com/office/drawing/2014/main" id="{DB004B08-0BE0-104F-BDA3-27A9E001F298}"/>
              </a:ext>
            </a:extLst>
          </p:cNvPr>
          <p:cNvSpPr>
            <a:spLocks noGrp="1"/>
          </p:cNvSpPr>
          <p:nvPr>
            <p:ph type="title" hasCustomPrompt="1"/>
          </p:nvPr>
        </p:nvSpPr>
        <p:spPr>
          <a:xfrm>
            <a:off x="536361" y="476722"/>
            <a:ext cx="10636464" cy="768545"/>
          </a:xfrm>
          <a:prstGeom prst="rect">
            <a:avLst/>
          </a:prstGeom>
        </p:spPr>
        <p:txBody>
          <a:bodyPr vert="horz" lIns="0" tIns="0" rIns="0" bIns="0" rtlCol="0" anchor="ctr">
            <a:normAutofit/>
          </a:bodyPr>
          <a:lstStyle>
            <a:lvl1pPr>
              <a:defRPr b="1" i="0">
                <a:solidFill>
                  <a:schemeClr val="bg1"/>
                </a:solidFill>
                <a:latin typeface="Arial" panose="020B0604020202020204" pitchFamily="34" charset="0"/>
              </a:defRPr>
            </a:lvl1pPr>
          </a:lstStyle>
          <a:p>
            <a:r>
              <a:rPr lang="en-US" dirty="0"/>
              <a:t>Contact us - Option 2</a:t>
            </a:r>
          </a:p>
        </p:txBody>
      </p:sp>
      <p:sp>
        <p:nvSpPr>
          <p:cNvPr id="17" name="Google Shape;1039;p98">
            <a:extLst>
              <a:ext uri="{FF2B5EF4-FFF2-40B4-BE49-F238E27FC236}">
                <a16:creationId xmlns:a16="http://schemas.microsoft.com/office/drawing/2014/main" id="{7CBA5E02-1A72-AA4C-BA0B-45590218EFC5}"/>
              </a:ext>
            </a:extLst>
          </p:cNvPr>
          <p:cNvSpPr/>
          <p:nvPr userDrawn="1"/>
        </p:nvSpPr>
        <p:spPr>
          <a:xfrm>
            <a:off x="786643" y="2728768"/>
            <a:ext cx="299728" cy="299807"/>
          </a:xfrm>
          <a:custGeom>
            <a:avLst/>
            <a:gdLst/>
            <a:ahLst/>
            <a:cxnLst/>
            <a:rect l="l" t="t" r="r" b="b"/>
            <a:pathLst>
              <a:path w="379" h="380" extrusionOk="0">
                <a:moveTo>
                  <a:pt x="362" y="283"/>
                </a:moveTo>
                <a:lnTo>
                  <a:pt x="314" y="245"/>
                </a:lnTo>
                <a:cubicBezTo>
                  <a:pt x="304" y="236"/>
                  <a:pt x="288" y="236"/>
                  <a:pt x="277" y="244"/>
                </a:cubicBezTo>
                <a:lnTo>
                  <a:pt x="237" y="274"/>
                </a:lnTo>
                <a:cubicBezTo>
                  <a:pt x="232" y="278"/>
                  <a:pt x="225" y="277"/>
                  <a:pt x="220" y="272"/>
                </a:cubicBezTo>
                <a:lnTo>
                  <a:pt x="160" y="218"/>
                </a:lnTo>
                <a:lnTo>
                  <a:pt x="105" y="157"/>
                </a:lnTo>
                <a:cubicBezTo>
                  <a:pt x="100" y="152"/>
                  <a:pt x="100" y="146"/>
                  <a:pt x="103" y="141"/>
                </a:cubicBezTo>
                <a:lnTo>
                  <a:pt x="133" y="100"/>
                </a:lnTo>
                <a:cubicBezTo>
                  <a:pt x="142" y="89"/>
                  <a:pt x="141" y="74"/>
                  <a:pt x="132" y="63"/>
                </a:cubicBezTo>
                <a:lnTo>
                  <a:pt x="94" y="15"/>
                </a:lnTo>
                <a:cubicBezTo>
                  <a:pt x="82" y="1"/>
                  <a:pt x="61" y="0"/>
                  <a:pt x="48" y="13"/>
                </a:cubicBezTo>
                <a:lnTo>
                  <a:pt x="9" y="53"/>
                </a:lnTo>
                <a:cubicBezTo>
                  <a:pt x="3" y="60"/>
                  <a:pt x="0" y="69"/>
                  <a:pt x="0" y="78"/>
                </a:cubicBezTo>
                <a:cubicBezTo>
                  <a:pt x="4" y="157"/>
                  <a:pt x="40" y="233"/>
                  <a:pt x="93" y="285"/>
                </a:cubicBezTo>
                <a:cubicBezTo>
                  <a:pt x="146" y="338"/>
                  <a:pt x="221" y="374"/>
                  <a:pt x="300" y="378"/>
                </a:cubicBezTo>
                <a:cubicBezTo>
                  <a:pt x="309" y="379"/>
                  <a:pt x="318" y="375"/>
                  <a:pt x="324" y="369"/>
                </a:cubicBezTo>
                <a:lnTo>
                  <a:pt x="364" y="328"/>
                </a:lnTo>
                <a:cubicBezTo>
                  <a:pt x="378" y="316"/>
                  <a:pt x="377" y="294"/>
                  <a:pt x="362" y="283"/>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18" name="Google Shape;1063;p98">
            <a:extLst>
              <a:ext uri="{FF2B5EF4-FFF2-40B4-BE49-F238E27FC236}">
                <a16:creationId xmlns:a16="http://schemas.microsoft.com/office/drawing/2014/main" id="{0D69BA64-6551-1D47-B29B-DCBD8A41F41D}"/>
              </a:ext>
            </a:extLst>
          </p:cNvPr>
          <p:cNvSpPr/>
          <p:nvPr userDrawn="1"/>
        </p:nvSpPr>
        <p:spPr>
          <a:xfrm>
            <a:off x="786645" y="4137364"/>
            <a:ext cx="299727" cy="230084"/>
          </a:xfrm>
          <a:custGeom>
            <a:avLst/>
            <a:gdLst/>
            <a:ahLst/>
            <a:cxnLst/>
            <a:rect l="l" t="t" r="r" b="b"/>
            <a:pathLst>
              <a:path w="380" h="289" extrusionOk="0">
                <a:moveTo>
                  <a:pt x="183" y="180"/>
                </a:moveTo>
                <a:cubicBezTo>
                  <a:pt x="188" y="184"/>
                  <a:pt x="195" y="184"/>
                  <a:pt x="199" y="180"/>
                </a:cubicBezTo>
                <a:lnTo>
                  <a:pt x="375" y="16"/>
                </a:lnTo>
                <a:cubicBezTo>
                  <a:pt x="379" y="10"/>
                  <a:pt x="378" y="0"/>
                  <a:pt x="366" y="0"/>
                </a:cubicBezTo>
                <a:lnTo>
                  <a:pt x="17" y="1"/>
                </a:lnTo>
                <a:cubicBezTo>
                  <a:pt x="8" y="1"/>
                  <a:pt x="0" y="9"/>
                  <a:pt x="7" y="17"/>
                </a:cubicBezTo>
                <a:lnTo>
                  <a:pt x="183" y="180"/>
                </a:lnTo>
                <a:close/>
                <a:moveTo>
                  <a:pt x="378" y="80"/>
                </a:moveTo>
                <a:cubicBezTo>
                  <a:pt x="378" y="72"/>
                  <a:pt x="369" y="68"/>
                  <a:pt x="363" y="73"/>
                </a:cubicBezTo>
                <a:lnTo>
                  <a:pt x="225" y="200"/>
                </a:lnTo>
                <a:cubicBezTo>
                  <a:pt x="216" y="209"/>
                  <a:pt x="204" y="213"/>
                  <a:pt x="191" y="213"/>
                </a:cubicBezTo>
                <a:cubicBezTo>
                  <a:pt x="179" y="213"/>
                  <a:pt x="167" y="209"/>
                  <a:pt x="158" y="201"/>
                </a:cubicBezTo>
                <a:lnTo>
                  <a:pt x="21" y="73"/>
                </a:lnTo>
                <a:cubicBezTo>
                  <a:pt x="15" y="68"/>
                  <a:pt x="5" y="72"/>
                  <a:pt x="5" y="80"/>
                </a:cubicBezTo>
                <a:cubicBezTo>
                  <a:pt x="5" y="115"/>
                  <a:pt x="5" y="210"/>
                  <a:pt x="5" y="257"/>
                </a:cubicBezTo>
                <a:cubicBezTo>
                  <a:pt x="5" y="274"/>
                  <a:pt x="19" y="288"/>
                  <a:pt x="36" y="288"/>
                </a:cubicBezTo>
                <a:lnTo>
                  <a:pt x="347" y="288"/>
                </a:lnTo>
                <a:cubicBezTo>
                  <a:pt x="364" y="288"/>
                  <a:pt x="378" y="274"/>
                  <a:pt x="378" y="257"/>
                </a:cubicBezTo>
                <a:lnTo>
                  <a:pt x="378" y="8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1" name="Google Shape;1234;p98">
            <a:extLst>
              <a:ext uri="{FF2B5EF4-FFF2-40B4-BE49-F238E27FC236}">
                <a16:creationId xmlns:a16="http://schemas.microsoft.com/office/drawing/2014/main" id="{1489A2A8-96C8-D24A-BA34-22BF5BDD01D1}"/>
              </a:ext>
            </a:extLst>
          </p:cNvPr>
          <p:cNvSpPr/>
          <p:nvPr userDrawn="1"/>
        </p:nvSpPr>
        <p:spPr>
          <a:xfrm>
            <a:off x="786643" y="4747608"/>
            <a:ext cx="296245" cy="296322"/>
          </a:xfrm>
          <a:custGeom>
            <a:avLst/>
            <a:gdLst/>
            <a:ahLst/>
            <a:cxnLst/>
            <a:rect l="l" t="t" r="r" b="b"/>
            <a:pathLst>
              <a:path w="375" h="375" extrusionOk="0">
                <a:moveTo>
                  <a:pt x="187" y="0"/>
                </a:moveTo>
                <a:cubicBezTo>
                  <a:pt x="84" y="0"/>
                  <a:pt x="0" y="83"/>
                  <a:pt x="0" y="187"/>
                </a:cubicBezTo>
                <a:cubicBezTo>
                  <a:pt x="0" y="290"/>
                  <a:pt x="84" y="374"/>
                  <a:pt x="187" y="374"/>
                </a:cubicBezTo>
                <a:cubicBezTo>
                  <a:pt x="291" y="374"/>
                  <a:pt x="374" y="290"/>
                  <a:pt x="374" y="187"/>
                </a:cubicBezTo>
                <a:cubicBezTo>
                  <a:pt x="374" y="83"/>
                  <a:pt x="291" y="0"/>
                  <a:pt x="187" y="0"/>
                </a:cubicBezTo>
                <a:close/>
                <a:moveTo>
                  <a:pt x="211" y="267"/>
                </a:moveTo>
                <a:cubicBezTo>
                  <a:pt x="199" y="279"/>
                  <a:pt x="195" y="301"/>
                  <a:pt x="190" y="317"/>
                </a:cubicBezTo>
                <a:cubicBezTo>
                  <a:pt x="190" y="320"/>
                  <a:pt x="187" y="323"/>
                  <a:pt x="184" y="325"/>
                </a:cubicBezTo>
                <a:lnTo>
                  <a:pt x="176" y="328"/>
                </a:lnTo>
                <a:cubicBezTo>
                  <a:pt x="172" y="331"/>
                  <a:pt x="166" y="330"/>
                  <a:pt x="162" y="326"/>
                </a:cubicBezTo>
                <a:cubicBezTo>
                  <a:pt x="155" y="319"/>
                  <a:pt x="148" y="308"/>
                  <a:pt x="148" y="297"/>
                </a:cubicBezTo>
                <a:cubicBezTo>
                  <a:pt x="148" y="279"/>
                  <a:pt x="117" y="285"/>
                  <a:pt x="117" y="247"/>
                </a:cubicBezTo>
                <a:cubicBezTo>
                  <a:pt x="117" y="217"/>
                  <a:pt x="78" y="199"/>
                  <a:pt x="50" y="212"/>
                </a:cubicBezTo>
                <a:cubicBezTo>
                  <a:pt x="48" y="213"/>
                  <a:pt x="46" y="215"/>
                  <a:pt x="43" y="215"/>
                </a:cubicBezTo>
                <a:cubicBezTo>
                  <a:pt x="39" y="216"/>
                  <a:pt x="34" y="213"/>
                  <a:pt x="33" y="209"/>
                </a:cubicBezTo>
                <a:cubicBezTo>
                  <a:pt x="32" y="202"/>
                  <a:pt x="32" y="194"/>
                  <a:pt x="32" y="187"/>
                </a:cubicBezTo>
                <a:cubicBezTo>
                  <a:pt x="32" y="149"/>
                  <a:pt x="45" y="115"/>
                  <a:pt x="67" y="89"/>
                </a:cubicBezTo>
                <a:cubicBezTo>
                  <a:pt x="67" y="88"/>
                  <a:pt x="67" y="88"/>
                  <a:pt x="68" y="88"/>
                </a:cubicBezTo>
                <a:cubicBezTo>
                  <a:pt x="87" y="66"/>
                  <a:pt x="111" y="49"/>
                  <a:pt x="139" y="40"/>
                </a:cubicBezTo>
                <a:cubicBezTo>
                  <a:pt x="146" y="37"/>
                  <a:pt x="152" y="45"/>
                  <a:pt x="148" y="51"/>
                </a:cubicBezTo>
                <a:cubicBezTo>
                  <a:pt x="145" y="56"/>
                  <a:pt x="144" y="61"/>
                  <a:pt x="144" y="64"/>
                </a:cubicBezTo>
                <a:cubicBezTo>
                  <a:pt x="144" y="81"/>
                  <a:pt x="129" y="91"/>
                  <a:pt x="122" y="89"/>
                </a:cubicBezTo>
                <a:cubicBezTo>
                  <a:pt x="116" y="86"/>
                  <a:pt x="99" y="97"/>
                  <a:pt x="114" y="105"/>
                </a:cubicBezTo>
                <a:lnTo>
                  <a:pt x="123" y="109"/>
                </a:lnTo>
                <a:lnTo>
                  <a:pt x="124" y="110"/>
                </a:lnTo>
                <a:lnTo>
                  <a:pt x="127" y="111"/>
                </a:lnTo>
                <a:cubicBezTo>
                  <a:pt x="155" y="128"/>
                  <a:pt x="149" y="141"/>
                  <a:pt x="137" y="161"/>
                </a:cubicBezTo>
                <a:cubicBezTo>
                  <a:pt x="124" y="183"/>
                  <a:pt x="119" y="161"/>
                  <a:pt x="100" y="155"/>
                </a:cubicBezTo>
                <a:cubicBezTo>
                  <a:pt x="81" y="149"/>
                  <a:pt x="63" y="160"/>
                  <a:pt x="69" y="173"/>
                </a:cubicBezTo>
                <a:cubicBezTo>
                  <a:pt x="75" y="185"/>
                  <a:pt x="94" y="173"/>
                  <a:pt x="106" y="186"/>
                </a:cubicBezTo>
                <a:cubicBezTo>
                  <a:pt x="119" y="198"/>
                  <a:pt x="119" y="217"/>
                  <a:pt x="156" y="205"/>
                </a:cubicBezTo>
                <a:cubicBezTo>
                  <a:pt x="194" y="192"/>
                  <a:pt x="200" y="198"/>
                  <a:pt x="212" y="211"/>
                </a:cubicBezTo>
                <a:cubicBezTo>
                  <a:pt x="223" y="223"/>
                  <a:pt x="229" y="248"/>
                  <a:pt x="211" y="267"/>
                </a:cubicBezTo>
                <a:close/>
                <a:moveTo>
                  <a:pt x="310" y="265"/>
                </a:moveTo>
                <a:cubicBezTo>
                  <a:pt x="295" y="248"/>
                  <a:pt x="310" y="209"/>
                  <a:pt x="292" y="186"/>
                </a:cubicBezTo>
                <a:cubicBezTo>
                  <a:pt x="272" y="162"/>
                  <a:pt x="247" y="187"/>
                  <a:pt x="223" y="149"/>
                </a:cubicBezTo>
                <a:cubicBezTo>
                  <a:pt x="201" y="112"/>
                  <a:pt x="229" y="82"/>
                  <a:pt x="259" y="71"/>
                </a:cubicBezTo>
                <a:cubicBezTo>
                  <a:pt x="267" y="68"/>
                  <a:pt x="275" y="68"/>
                  <a:pt x="284" y="68"/>
                </a:cubicBezTo>
                <a:cubicBezTo>
                  <a:pt x="285" y="68"/>
                  <a:pt x="288" y="68"/>
                  <a:pt x="289" y="70"/>
                </a:cubicBezTo>
                <a:cubicBezTo>
                  <a:pt x="322" y="98"/>
                  <a:pt x="343" y="140"/>
                  <a:pt x="343" y="187"/>
                </a:cubicBezTo>
                <a:cubicBezTo>
                  <a:pt x="343" y="215"/>
                  <a:pt x="335" y="241"/>
                  <a:pt x="323" y="264"/>
                </a:cubicBezTo>
                <a:cubicBezTo>
                  <a:pt x="320" y="268"/>
                  <a:pt x="313" y="269"/>
                  <a:pt x="310" y="26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2" name="Google Shape;1349;p98">
            <a:extLst>
              <a:ext uri="{FF2B5EF4-FFF2-40B4-BE49-F238E27FC236}">
                <a16:creationId xmlns:a16="http://schemas.microsoft.com/office/drawing/2014/main" id="{3B508AE4-6F9D-4D49-ADD2-92996C3D9AB7}"/>
              </a:ext>
            </a:extLst>
          </p:cNvPr>
          <p:cNvSpPr/>
          <p:nvPr userDrawn="1"/>
        </p:nvSpPr>
        <p:spPr>
          <a:xfrm>
            <a:off x="800925" y="3401692"/>
            <a:ext cx="264875" cy="362557"/>
          </a:xfrm>
          <a:custGeom>
            <a:avLst/>
            <a:gdLst/>
            <a:ahLst/>
            <a:cxnLst/>
            <a:rect l="l" t="t" r="r" b="b"/>
            <a:pathLst>
              <a:path w="335" h="460" extrusionOk="0">
                <a:moveTo>
                  <a:pt x="167" y="0"/>
                </a:moveTo>
                <a:cubicBezTo>
                  <a:pt x="74" y="0"/>
                  <a:pt x="0" y="76"/>
                  <a:pt x="0" y="169"/>
                </a:cubicBezTo>
                <a:cubicBezTo>
                  <a:pt x="0" y="306"/>
                  <a:pt x="167" y="459"/>
                  <a:pt x="167" y="459"/>
                </a:cubicBezTo>
                <a:cubicBezTo>
                  <a:pt x="167" y="459"/>
                  <a:pt x="334" y="299"/>
                  <a:pt x="334" y="169"/>
                </a:cubicBezTo>
                <a:cubicBezTo>
                  <a:pt x="334" y="76"/>
                  <a:pt x="260" y="0"/>
                  <a:pt x="167" y="0"/>
                </a:cubicBezTo>
                <a:close/>
                <a:moveTo>
                  <a:pt x="167" y="242"/>
                </a:moveTo>
                <a:cubicBezTo>
                  <a:pt x="138" y="242"/>
                  <a:pt x="112" y="225"/>
                  <a:pt x="100" y="197"/>
                </a:cubicBezTo>
                <a:cubicBezTo>
                  <a:pt x="88" y="170"/>
                  <a:pt x="95" y="139"/>
                  <a:pt x="115" y="119"/>
                </a:cubicBezTo>
                <a:cubicBezTo>
                  <a:pt x="136" y="98"/>
                  <a:pt x="167" y="91"/>
                  <a:pt x="194" y="102"/>
                </a:cubicBezTo>
                <a:cubicBezTo>
                  <a:pt x="221" y="113"/>
                  <a:pt x="239" y="140"/>
                  <a:pt x="239" y="169"/>
                </a:cubicBezTo>
                <a:cubicBezTo>
                  <a:pt x="239" y="208"/>
                  <a:pt x="207" y="241"/>
                  <a:pt x="167" y="242"/>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dirty="0">
              <a:solidFill>
                <a:srgbClr val="000000"/>
              </a:solidFill>
              <a:latin typeface="Arial" panose="020B0604020202020204" pitchFamily="34" charset="0"/>
              <a:ea typeface="Calibri"/>
              <a:cs typeface="Arial" panose="020B0604020202020204" pitchFamily="34" charset="0"/>
              <a:sym typeface="Calibri"/>
            </a:endParaRPr>
          </a:p>
        </p:txBody>
      </p:sp>
      <p:sp>
        <p:nvSpPr>
          <p:cNvPr id="28" name="Text Placeholder 2">
            <a:extLst>
              <a:ext uri="{FF2B5EF4-FFF2-40B4-BE49-F238E27FC236}">
                <a16:creationId xmlns:a16="http://schemas.microsoft.com/office/drawing/2014/main" id="{BDE932EE-54AD-DF4F-8330-463839436778}"/>
              </a:ext>
            </a:extLst>
          </p:cNvPr>
          <p:cNvSpPr>
            <a:spLocks noGrp="1"/>
          </p:cNvSpPr>
          <p:nvPr>
            <p:ph type="body" sz="quarter" idx="14" hasCustomPrompt="1"/>
          </p:nvPr>
        </p:nvSpPr>
        <p:spPr>
          <a:xfrm>
            <a:off x="1297156" y="2654243"/>
            <a:ext cx="9875669" cy="448844"/>
          </a:xfrm>
        </p:spPr>
        <p:txBody>
          <a:bodyPr anchor="ctr"/>
          <a:lstStyle>
            <a:lvl1pPr marL="0" indent="0" algn="l">
              <a:buNone/>
              <a:defRPr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Phone</a:t>
            </a:r>
          </a:p>
        </p:txBody>
      </p:sp>
      <p:sp>
        <p:nvSpPr>
          <p:cNvPr id="29" name="Text Placeholder 2">
            <a:extLst>
              <a:ext uri="{FF2B5EF4-FFF2-40B4-BE49-F238E27FC236}">
                <a16:creationId xmlns:a16="http://schemas.microsoft.com/office/drawing/2014/main" id="{84945B78-FF50-A04E-A571-C6082B17CF0D}"/>
              </a:ext>
            </a:extLst>
          </p:cNvPr>
          <p:cNvSpPr>
            <a:spLocks noGrp="1"/>
          </p:cNvSpPr>
          <p:nvPr>
            <p:ph type="body" sz="quarter" idx="15" hasCustomPrompt="1"/>
          </p:nvPr>
        </p:nvSpPr>
        <p:spPr>
          <a:xfrm>
            <a:off x="1297156" y="3379173"/>
            <a:ext cx="9875669" cy="448844"/>
          </a:xfrm>
        </p:spPr>
        <p:txBody>
          <a:bodyPr anchor="ctr"/>
          <a:lstStyle>
            <a:lvl1pPr marL="0" indent="0" algn="l">
              <a:buNone/>
              <a:defRPr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Address</a:t>
            </a:r>
          </a:p>
        </p:txBody>
      </p:sp>
      <p:sp>
        <p:nvSpPr>
          <p:cNvPr id="30" name="Text Placeholder 2">
            <a:extLst>
              <a:ext uri="{FF2B5EF4-FFF2-40B4-BE49-F238E27FC236}">
                <a16:creationId xmlns:a16="http://schemas.microsoft.com/office/drawing/2014/main" id="{7F42F73A-EB54-2646-969C-8808E8523DC8}"/>
              </a:ext>
            </a:extLst>
          </p:cNvPr>
          <p:cNvSpPr>
            <a:spLocks noGrp="1"/>
          </p:cNvSpPr>
          <p:nvPr>
            <p:ph type="body" sz="quarter" idx="16" hasCustomPrompt="1"/>
          </p:nvPr>
        </p:nvSpPr>
        <p:spPr>
          <a:xfrm>
            <a:off x="1297156" y="4021724"/>
            <a:ext cx="9875669" cy="448844"/>
          </a:xfrm>
        </p:spPr>
        <p:txBody>
          <a:bodyPr anchor="ctr"/>
          <a:lstStyle>
            <a:lvl1pPr marL="0" indent="0" algn="l">
              <a:buNone/>
              <a:defRPr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Email</a:t>
            </a:r>
          </a:p>
        </p:txBody>
      </p:sp>
      <p:sp>
        <p:nvSpPr>
          <p:cNvPr id="31" name="Text Placeholder 2">
            <a:extLst>
              <a:ext uri="{FF2B5EF4-FFF2-40B4-BE49-F238E27FC236}">
                <a16:creationId xmlns:a16="http://schemas.microsoft.com/office/drawing/2014/main" id="{1DC73DA6-C635-B24C-88FB-DB6782AC6746}"/>
              </a:ext>
            </a:extLst>
          </p:cNvPr>
          <p:cNvSpPr>
            <a:spLocks noGrp="1"/>
          </p:cNvSpPr>
          <p:nvPr>
            <p:ph type="body" sz="quarter" idx="17" hasCustomPrompt="1"/>
          </p:nvPr>
        </p:nvSpPr>
        <p:spPr>
          <a:xfrm>
            <a:off x="1297156" y="4680751"/>
            <a:ext cx="9875669" cy="448844"/>
          </a:xfrm>
        </p:spPr>
        <p:txBody>
          <a:bodyPr anchor="ctr"/>
          <a:lstStyle>
            <a:lvl1pPr marL="0" indent="0" algn="l">
              <a:buNone/>
              <a:defRPr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Website</a:t>
            </a:r>
          </a:p>
        </p:txBody>
      </p:sp>
      <p:cxnSp>
        <p:nvCxnSpPr>
          <p:cNvPr id="32" name="Straight Connector 31">
            <a:extLst>
              <a:ext uri="{FF2B5EF4-FFF2-40B4-BE49-F238E27FC236}">
                <a16:creationId xmlns:a16="http://schemas.microsoft.com/office/drawing/2014/main" id="{A4720F46-54CD-0D4B-AFF9-B62A23F84781}"/>
              </a:ext>
            </a:extLst>
          </p:cNvPr>
          <p:cNvCxnSpPr>
            <a:cxnSpLocks/>
          </p:cNvCxnSpPr>
          <p:nvPr userDrawn="1"/>
        </p:nvCxnSpPr>
        <p:spPr>
          <a:xfrm>
            <a:off x="536360" y="2520071"/>
            <a:ext cx="0" cy="26833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9663B76-15CB-434D-8715-085FAB65AA38}"/>
              </a:ext>
            </a:extLst>
          </p:cNvPr>
          <p:cNvSpPr txBox="1"/>
          <p:nvPr userDrawn="1"/>
        </p:nvSpPr>
        <p:spPr>
          <a:xfrm>
            <a:off x="10519111" y="6593168"/>
            <a:ext cx="1136530" cy="107722"/>
          </a:xfrm>
          <a:prstGeom prst="rect">
            <a:avLst/>
          </a:prstGeom>
          <a:noFill/>
        </p:spPr>
        <p:txBody>
          <a:bodyPr wrap="none" lIns="0" tIns="0" rIns="0" bIns="0" rtlCol="0">
            <a:spAutoFit/>
          </a:bodyPr>
          <a:lstStyle/>
          <a:p>
            <a:pPr algn="r"/>
            <a:r>
              <a:rPr lang="en-US" sz="700" b="0" i="0" dirty="0">
                <a:solidFill>
                  <a:schemeClr val="bg1"/>
                </a:solidFill>
                <a:latin typeface="Arial" panose="020B0604020202020204" pitchFamily="34" charset="0"/>
                <a:cs typeface="Arial" panose="020B0604020202020204" pitchFamily="34" charset="0"/>
              </a:rPr>
              <a:t>© UAB. All Rights Reserved.</a:t>
            </a:r>
          </a:p>
        </p:txBody>
      </p:sp>
      <p:pic>
        <p:nvPicPr>
          <p:cNvPr id="2" name="Graphic 7">
            <a:extLst>
              <a:ext uri="{FF2B5EF4-FFF2-40B4-BE49-F238E27FC236}">
                <a16:creationId xmlns:a16="http://schemas.microsoft.com/office/drawing/2014/main" id="{4F634D11-60A3-2AAA-1D3F-B3A5F7DB80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6359" y="6532449"/>
            <a:ext cx="1763519" cy="349212"/>
          </a:xfrm>
          <a:prstGeom prst="rect">
            <a:avLst/>
          </a:prstGeom>
        </p:spPr>
      </p:pic>
    </p:spTree>
    <p:extLst>
      <p:ext uri="{BB962C8B-B14F-4D97-AF65-F5344CB8AC3E}">
        <p14:creationId xmlns:p14="http://schemas.microsoft.com/office/powerpoint/2010/main" val="2560398005"/>
      </p:ext>
    </p:extLst>
  </p:cSld>
  <p:clrMapOvr>
    <a:masterClrMapping/>
  </p:clrMapOvr>
  <p:extLst>
    <p:ext uri="{DCECCB84-F9BA-43D5-87BE-67443E8EF086}">
      <p15:sldGuideLst xmlns:p15="http://schemas.microsoft.com/office/powerpoint/2012/main">
        <p15:guide id="1" orient="horz" pos="2414">
          <p15:clr>
            <a:srgbClr val="FBAE40"/>
          </p15:clr>
        </p15:guide>
        <p15:guide id="2" pos="339">
          <p15:clr>
            <a:srgbClr val="FBAE40"/>
          </p15:clr>
        </p15:guide>
        <p15:guide id="3" orient="horz" pos="1669">
          <p15:clr>
            <a:srgbClr val="FBAE40"/>
          </p15:clr>
        </p15:guide>
        <p15:guide id="4" orient="horz" pos="1957">
          <p15:clr>
            <a:srgbClr val="FBAE40"/>
          </p15:clr>
        </p15:guide>
        <p15:guide id="5" orient="horz" pos="2126">
          <p15:clr>
            <a:srgbClr val="FBAE40"/>
          </p15:clr>
        </p15:guide>
        <p15:guide id="6" orient="horz" pos="2533">
          <p15:clr>
            <a:srgbClr val="FBAE40"/>
          </p15:clr>
        </p15:guide>
        <p15:guide id="7" orient="horz" pos="2812">
          <p15:clr>
            <a:srgbClr val="FBAE40"/>
          </p15:clr>
        </p15:guide>
        <p15:guide id="8" orient="horz" pos="2948">
          <p15:clr>
            <a:srgbClr val="FBAE40"/>
          </p15:clr>
        </p15:guide>
        <p15:guide id="9" orient="horz" pos="3227">
          <p15:clr>
            <a:srgbClr val="FBAE40"/>
          </p15:clr>
        </p15:guide>
        <p15:guide id="10" pos="584">
          <p15:clr>
            <a:srgbClr val="FBAE40"/>
          </p15:clr>
        </p15:guide>
        <p15:guide id="11" pos="813">
          <p15:clr>
            <a:srgbClr val="FBAE40"/>
          </p15:clr>
        </p15:guide>
        <p15:guide id="12" pos="7039">
          <p15:clr>
            <a:srgbClr val="FBAE40"/>
          </p15:clr>
        </p15:guide>
        <p15:guide id="13" orient="horz" pos="440">
          <p15:clr>
            <a:srgbClr val="FBAE40"/>
          </p15:clr>
        </p15:guide>
        <p15:guide id="14" orient="horz" pos="425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ing Slide - Badge - UAB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Thank you!</a:t>
            </a:r>
          </a:p>
        </p:txBody>
      </p:sp>
      <p:pic>
        <p:nvPicPr>
          <p:cNvPr id="3" name="Graphic 8">
            <a:extLst>
              <a:ext uri="{FF2B5EF4-FFF2-40B4-BE49-F238E27FC236}">
                <a16:creationId xmlns:a16="http://schemas.microsoft.com/office/drawing/2014/main" id="{FE0FBD3A-57D6-A272-0428-2A34D0FA44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pic>
        <p:nvPicPr>
          <p:cNvPr id="5" name="Graphic 14">
            <a:extLst>
              <a:ext uri="{FF2B5EF4-FFF2-40B4-BE49-F238E27FC236}">
                <a16:creationId xmlns:a16="http://schemas.microsoft.com/office/drawing/2014/main" id="{2EDCA7F7-2059-CA6B-622F-52BF4A979DF3}"/>
              </a:ext>
            </a:extLst>
          </p:cNvPr>
          <p:cNvPicPr>
            <a:picLocks noGrp="1" noRot="1" noChangeAspect="1" noMove="1" noResize="1" noEditPoints="1" noAdjustHandles="1" noChangeArrowheads="1" noChangeShapeType="1" noCrop="1"/>
          </p:cNvPicPr>
          <p:nvPr userDrawn="1"/>
        </p:nvPicPr>
        <p:blipFill>
          <a:blip r:embed="rId3"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4248266995"/>
      </p:ext>
    </p:extLst>
  </p:cSld>
  <p:clrMapOvr>
    <a:masterClrMapping/>
  </p:clrMapOvr>
  <p:hf hdr="0" ftr="0" dt="0"/>
  <p:extLst>
    <p:ext uri="{DCECCB84-F9BA-43D5-87BE-67443E8EF086}">
      <p15:sldGuideLst xmlns:p15="http://schemas.microsoft.com/office/powerpoint/2012/main">
        <p15:guide id="1" pos="483">
          <p15:clr>
            <a:srgbClr val="FBAE40"/>
          </p15:clr>
        </p15:guide>
        <p15:guide id="2" orient="horz" pos="2550">
          <p15:clr>
            <a:srgbClr val="FBAE40"/>
          </p15:clr>
        </p15:guide>
        <p15:guide id="3" orient="horz" pos="991">
          <p15:clr>
            <a:srgbClr val="FBAE40"/>
          </p15:clr>
        </p15:guide>
        <p15:guide id="4" orient="horz" pos="584">
          <p15:clr>
            <a:srgbClr val="FBAE40"/>
          </p15:clr>
        </p15:guide>
        <p15:guide id="5" pos="6243">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Ending Slide - Badge - Dragon's Lai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AC4C4F-1474-1448-99C2-BB9A3407849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Thank you!</a:t>
            </a:r>
          </a:p>
        </p:txBody>
      </p:sp>
      <p:pic>
        <p:nvPicPr>
          <p:cNvPr id="3" name="Graphic 8">
            <a:extLst>
              <a:ext uri="{FF2B5EF4-FFF2-40B4-BE49-F238E27FC236}">
                <a16:creationId xmlns:a16="http://schemas.microsoft.com/office/drawing/2014/main" id="{EC7CE4DA-6511-3E9E-C2EB-1B84801C64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96569" y="879431"/>
            <a:ext cx="4615489" cy="913959"/>
          </a:xfrm>
          <a:prstGeom prst="rect">
            <a:avLst/>
          </a:prstGeom>
        </p:spPr>
      </p:pic>
      <p:pic>
        <p:nvPicPr>
          <p:cNvPr id="5" name="Graphic 14">
            <a:extLst>
              <a:ext uri="{FF2B5EF4-FFF2-40B4-BE49-F238E27FC236}">
                <a16:creationId xmlns:a16="http://schemas.microsoft.com/office/drawing/2014/main" id="{D991D590-F710-3EC7-89D0-C5BD206CC2E2}"/>
              </a:ext>
            </a:extLst>
          </p:cNvPr>
          <p:cNvPicPr>
            <a:picLocks noGrp="1" noRot="1" noChangeAspect="1" noMove="1" noResize="1" noEditPoints="1" noAdjustHandles="1" noChangeArrowheads="1" noChangeShapeType="1" noCrop="1"/>
          </p:cNvPicPr>
          <p:nvPr userDrawn="1"/>
        </p:nvPicPr>
        <p:blipFill>
          <a:blip r:embed="rId3" cstate="screen">
            <a:alphaModFix amt="8000"/>
            <a:extLst>
              <a:ext uri="{28A0092B-C50C-407E-A947-70E740481C1C}">
                <a14:useLocalDpi xmlns:a14="http://schemas.microsoft.com/office/drawing/2010/main"/>
              </a:ext>
            </a:extLst>
          </a:blip>
          <a:srcRect t="10829" b="10829"/>
          <a:stretch/>
        </p:blipFill>
        <p:spPr>
          <a:xfrm>
            <a:off x="3285377" y="0"/>
            <a:ext cx="9186843" cy="7197213"/>
          </a:xfrm>
          <a:prstGeom prst="rect">
            <a:avLst/>
          </a:prstGeom>
        </p:spPr>
      </p:pic>
    </p:spTree>
    <p:extLst>
      <p:ext uri="{BB962C8B-B14F-4D97-AF65-F5344CB8AC3E}">
        <p14:creationId xmlns:p14="http://schemas.microsoft.com/office/powerpoint/2010/main" val="2912353220"/>
      </p:ext>
    </p:extLst>
  </p:cSld>
  <p:clrMapOvr>
    <a:masterClrMapping/>
  </p:clrMapOvr>
  <p:hf hdr="0" ftr="0" dt="0"/>
  <p:extLst>
    <p:ext uri="{DCECCB84-F9BA-43D5-87BE-67443E8EF086}">
      <p15:sldGuideLst xmlns:p15="http://schemas.microsoft.com/office/powerpoint/2012/main">
        <p15:guide id="1" pos="483">
          <p15:clr>
            <a:srgbClr val="FBAE40"/>
          </p15:clr>
        </p15:guide>
        <p15:guide id="3" orient="horz" pos="584">
          <p15:clr>
            <a:srgbClr val="FBAE40"/>
          </p15:clr>
        </p15:guide>
        <p15:guide id="4" orient="horz" pos="991">
          <p15:clr>
            <a:srgbClr val="FBAE40"/>
          </p15:clr>
        </p15:guide>
        <p15:guide id="5" orient="horz" pos="2558">
          <p15:clr>
            <a:srgbClr val="FBAE40"/>
          </p15:clr>
        </p15:guide>
        <p15:guide id="6" pos="6243">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nding Slide - Monogram Pattern">
    <p:bg>
      <p:bgPr>
        <a:blipFill>
          <a:blip r:embed="rId2"/>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B66C486-2870-708F-E70D-D2D0C47B997C}"/>
              </a:ext>
            </a:extLst>
          </p:cNvPr>
          <p:cNvSpPr>
            <a:spLocks noGrp="1"/>
          </p:cNvSpPr>
          <p:nvPr>
            <p:ph type="ctrTitle" hasCustomPrompt="1"/>
          </p:nvPr>
        </p:nvSpPr>
        <p:spPr>
          <a:xfrm>
            <a:off x="762000" y="1876586"/>
            <a:ext cx="9144000" cy="2387600"/>
          </a:xfrm>
        </p:spPr>
        <p:txBody>
          <a:bodyPr anchor="b"/>
          <a:lstStyle>
            <a:lvl1pPr algn="l">
              <a:defRPr sz="6000" b="1" i="0">
                <a:solidFill>
                  <a:schemeClr val="bg1"/>
                </a:solidFill>
                <a:latin typeface="Arial" panose="020B0604020202020204" pitchFamily="34" charset="0"/>
              </a:defRPr>
            </a:lvl1pPr>
          </a:lstStyle>
          <a:p>
            <a:r>
              <a:rPr lang="en-US" dirty="0"/>
              <a:t>Thank you!</a:t>
            </a:r>
          </a:p>
        </p:txBody>
      </p:sp>
      <p:sp>
        <p:nvSpPr>
          <p:cNvPr id="5" name="Rectangle 4">
            <a:extLst>
              <a:ext uri="{FF2B5EF4-FFF2-40B4-BE49-F238E27FC236}">
                <a16:creationId xmlns:a16="http://schemas.microsoft.com/office/drawing/2014/main" id="{3141A9B5-3FA5-7785-AF5A-0A412B1AFDA1}"/>
              </a:ext>
            </a:extLst>
          </p:cNvPr>
          <p:cNvSpPr/>
          <p:nvPr userDrawn="1"/>
        </p:nvSpPr>
        <p:spPr>
          <a:xfrm>
            <a:off x="7048500" y="5772150"/>
            <a:ext cx="5143500"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8">
            <a:extLst>
              <a:ext uri="{FF2B5EF4-FFF2-40B4-BE49-F238E27FC236}">
                <a16:creationId xmlns:a16="http://schemas.microsoft.com/office/drawing/2014/main" id="{70F07264-93E4-2E85-06F0-D67D6C72998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312505" y="6099234"/>
            <a:ext cx="4615489" cy="913959"/>
          </a:xfrm>
          <a:prstGeom prst="rect">
            <a:avLst/>
          </a:prstGeom>
        </p:spPr>
      </p:pic>
    </p:spTree>
    <p:extLst>
      <p:ext uri="{BB962C8B-B14F-4D97-AF65-F5344CB8AC3E}">
        <p14:creationId xmlns:p14="http://schemas.microsoft.com/office/powerpoint/2010/main" val="1930227823"/>
      </p:ext>
    </p:extLst>
  </p:cSld>
  <p:clrMapOvr>
    <a:masterClrMapping/>
  </p:clrMapOvr>
  <p:hf hdr="0" ftr="0" dt="0"/>
  <p:extLst>
    <p:ext uri="{DCECCB84-F9BA-43D5-87BE-67443E8EF086}">
      <p15:sldGuideLst xmlns:p15="http://schemas.microsoft.com/office/powerpoint/2012/main">
        <p15:guide id="1" orient="horz" pos="2558">
          <p15:clr>
            <a:srgbClr val="FBAE40"/>
          </p15:clr>
        </p15:guide>
        <p15:guide id="2" pos="483">
          <p15:clr>
            <a:srgbClr val="FBAE40"/>
          </p15:clr>
        </p15:guide>
        <p15:guide id="3" pos="6243">
          <p15:clr>
            <a:srgbClr val="FBAE40"/>
          </p15:clr>
        </p15:guide>
        <p15:guide id="4" orient="horz" pos="584">
          <p15:clr>
            <a:srgbClr val="FBAE40"/>
          </p15:clr>
        </p15:guide>
        <p15:guide id="5" orient="horz" pos="2744">
          <p15:clr>
            <a:srgbClr val="FBAE40"/>
          </p15:clr>
        </p15:guide>
        <p15:guide id="6" orient="horz" pos="99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DCD225-A513-DC4E-A674-AF41913CE661}"/>
              </a:ext>
            </a:extLst>
          </p:cNvPr>
          <p:cNvSpPr>
            <a:spLocks noGrp="1"/>
          </p:cNvSpPr>
          <p:nvPr>
            <p:ph type="title"/>
          </p:nvPr>
        </p:nvSpPr>
        <p:spPr>
          <a:xfrm>
            <a:off x="536360" y="476722"/>
            <a:ext cx="10573597" cy="768545"/>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B951A1-488D-7348-8268-C07AC9E26B32}"/>
              </a:ext>
            </a:extLst>
          </p:cNvPr>
          <p:cNvSpPr>
            <a:spLocks noGrp="1"/>
          </p:cNvSpPr>
          <p:nvPr>
            <p:ph type="body" idx="1"/>
          </p:nvPr>
        </p:nvSpPr>
        <p:spPr>
          <a:xfrm>
            <a:off x="536361" y="1645670"/>
            <a:ext cx="11119283"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70753CCB-6D68-7E4F-88D7-3EF0427B1B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A9E4AF24-435A-324D-AE4F-BC2934A4F18C}" type="slidenum">
              <a:rPr lang="en-US" smtClean="0"/>
              <a:pPr/>
              <a:t>‹#›</a:t>
            </a:fld>
            <a:endParaRPr lang="en-US" dirty="0"/>
          </a:p>
        </p:txBody>
      </p:sp>
    </p:spTree>
    <p:extLst>
      <p:ext uri="{BB962C8B-B14F-4D97-AF65-F5344CB8AC3E}">
        <p14:creationId xmlns:p14="http://schemas.microsoft.com/office/powerpoint/2010/main" val="43607003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 id="2147483699" r:id="rId35"/>
    <p:sldLayoutId id="2147483700" r:id="rId36"/>
    <p:sldLayoutId id="2147483701" r:id="rId37"/>
    <p:sldLayoutId id="2147483702" r:id="rId38"/>
    <p:sldLayoutId id="2147483703" r:id="rId39"/>
    <p:sldLayoutId id="2147483704" r:id="rId40"/>
    <p:sldLayoutId id="2147483705" r:id="rId41"/>
    <p:sldLayoutId id="2147483706" r:id="rId42"/>
    <p:sldLayoutId id="2147483707" r:id="rId43"/>
    <p:sldLayoutId id="2147483708" r:id="rId44"/>
    <p:sldLayoutId id="2147483709" r:id="rId45"/>
    <p:sldLayoutId id="2147483710" r:id="rId46"/>
    <p:sldLayoutId id="2147483711" r:id="rId47"/>
    <p:sldLayoutId id="2147483712" r:id="rId48"/>
    <p:sldLayoutId id="2147483713" r:id="rId49"/>
    <p:sldLayoutId id="2147483714" r:id="rId50"/>
    <p:sldLayoutId id="2147483715" r:id="rId51"/>
    <p:sldLayoutId id="2147483716" r:id="rId52"/>
    <p:sldLayoutId id="2147483717" r:id="rId53"/>
    <p:sldLayoutId id="2147483718" r:id="rId54"/>
    <p:sldLayoutId id="2147483719" r:id="rId55"/>
    <p:sldLayoutId id="2147483720" r:id="rId56"/>
    <p:sldLayoutId id="2147483721" r:id="rId57"/>
  </p:sldLayoutIdLst>
  <p:hf hdr="0" dt="0"/>
  <p:txStyles>
    <p:titleStyle>
      <a:lvl1pPr algn="l" defTabSz="914354" rtl="0" eaLnBrk="1" latinLnBrk="0" hangingPunct="1">
        <a:lnSpc>
          <a:spcPct val="90000"/>
        </a:lnSpc>
        <a:spcBef>
          <a:spcPct val="0"/>
        </a:spcBef>
        <a:buNone/>
        <a:defRPr sz="3600" b="0" i="0" kern="1200">
          <a:solidFill>
            <a:schemeClr val="accent1"/>
          </a:solidFill>
          <a:latin typeface="Arial" panose="020B0604020202020204" pitchFamily="34" charset="0"/>
          <a:ea typeface="+mj-ea"/>
          <a:cs typeface="+mj-cs"/>
        </a:defRPr>
      </a:lvl1pPr>
    </p:titleStyle>
    <p:bodyStyle>
      <a:lvl1pPr marL="228589" indent="-228589" algn="l" defTabSz="914354" rtl="0" eaLnBrk="1" latinLnBrk="0" hangingPunct="1">
        <a:lnSpc>
          <a:spcPct val="90000"/>
        </a:lnSpc>
        <a:spcBef>
          <a:spcPts val="1000"/>
        </a:spcBef>
        <a:buClr>
          <a:schemeClr val="accent1"/>
        </a:buClr>
        <a:buFont typeface="Arial" panose="020B0604020202020204" pitchFamily="34" charset="0"/>
        <a:buChar char="•"/>
        <a:defRPr sz="2400" b="0" i="0" kern="1200">
          <a:solidFill>
            <a:schemeClr val="tx1"/>
          </a:solidFill>
          <a:latin typeface="Arial" panose="020B0604020202020204" pitchFamily="34" charset="0"/>
          <a:ea typeface="+mn-ea"/>
          <a:cs typeface="+mn-cs"/>
        </a:defRPr>
      </a:lvl1pPr>
      <a:lvl2pPr marL="685766" indent="-228589" algn="l" defTabSz="914354"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Arial" panose="020B0604020202020204" pitchFamily="34" charset="0"/>
          <a:ea typeface="+mn-ea"/>
          <a:cs typeface="+mn-cs"/>
        </a:defRPr>
      </a:lvl2pPr>
      <a:lvl3pPr marL="1142942" indent="-228589" algn="l" defTabSz="914354"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Arial" panose="020B0604020202020204" pitchFamily="34" charset="0"/>
          <a:ea typeface="+mn-ea"/>
          <a:cs typeface="+mn-cs"/>
        </a:defRPr>
      </a:lvl3pPr>
      <a:lvl4pPr marL="1600120" indent="-228589" algn="l" defTabSz="914354"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Arial" panose="020B0604020202020204" pitchFamily="34" charset="0"/>
          <a:ea typeface="+mn-ea"/>
          <a:cs typeface="+mn-cs"/>
        </a:defRPr>
      </a:lvl4pPr>
      <a:lvl5pPr marL="2057298" indent="-228589" algn="l" defTabSz="914354"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Arial" panose="020B0604020202020204" pitchFamily="34"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22.png"/><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microsoft.com/office/2007/relationships/hdphoto" Target="../media/hdphoto8.wdp"/></Relationships>
</file>

<file path=ppt/slides/_rels/slide16.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microsoft.com/office/2007/relationships/hdphoto" Target="../media/hdphoto10.wdp"/><Relationship Id="rId5" Type="http://schemas.openxmlformats.org/officeDocument/2006/relationships/image" Target="../media/image25.png"/><Relationship Id="rId10" Type="http://schemas.microsoft.com/office/2007/relationships/hdphoto" Target="../media/hdphoto12.wdp"/><Relationship Id="rId4" Type="http://schemas.microsoft.com/office/2007/relationships/hdphoto" Target="../media/hdphoto9.wdp"/><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F87C-4136-0C4E-9D80-20B66480ADFB}"/>
              </a:ext>
            </a:extLst>
          </p:cNvPr>
          <p:cNvSpPr>
            <a:spLocks noGrp="1"/>
          </p:cNvSpPr>
          <p:nvPr>
            <p:ph type="ctrTitle"/>
          </p:nvPr>
        </p:nvSpPr>
        <p:spPr>
          <a:xfrm>
            <a:off x="114300" y="1778614"/>
            <a:ext cx="12077700" cy="2387600"/>
          </a:xfrm>
        </p:spPr>
        <p:txBody>
          <a:bodyPr>
            <a:normAutofit/>
          </a:bodyPr>
          <a:lstStyle/>
          <a:p>
            <a:r>
              <a:rPr lang="en-US" sz="4200" dirty="0"/>
              <a:t>Fatigue and Pain in </a:t>
            </a:r>
            <a:r>
              <a:rPr lang="en-US" sz="4200" dirty="0" err="1"/>
              <a:t>Erdheim</a:t>
            </a:r>
            <a:r>
              <a:rPr lang="en-US" sz="4200" dirty="0"/>
              <a:t>-Chester Disease: Root Causes and Practical Strategies for Energy, Relief, and Resilience</a:t>
            </a:r>
            <a:endParaRPr lang="en-US" sz="4200" dirty="0">
              <a:latin typeface="+mj-lt"/>
            </a:endParaRPr>
          </a:p>
        </p:txBody>
      </p:sp>
      <p:sp>
        <p:nvSpPr>
          <p:cNvPr id="3" name="Subtitle 2">
            <a:extLst>
              <a:ext uri="{FF2B5EF4-FFF2-40B4-BE49-F238E27FC236}">
                <a16:creationId xmlns:a16="http://schemas.microsoft.com/office/drawing/2014/main" id="{2B78F069-963C-F84D-87CA-6CF29C56BEB9}"/>
              </a:ext>
            </a:extLst>
          </p:cNvPr>
          <p:cNvSpPr>
            <a:spLocks noGrp="1"/>
          </p:cNvSpPr>
          <p:nvPr>
            <p:ph type="subTitle" idx="1"/>
          </p:nvPr>
        </p:nvSpPr>
        <p:spPr>
          <a:xfrm>
            <a:off x="2939258" y="4824231"/>
            <a:ext cx="9144000" cy="493325"/>
          </a:xfrm>
        </p:spPr>
        <p:txBody>
          <a:bodyPr/>
          <a:lstStyle/>
          <a:p>
            <a:r>
              <a:rPr lang="en-US" dirty="0"/>
              <a:t>Richard Taylor, PhD, DNP, CRNP</a:t>
            </a:r>
          </a:p>
        </p:txBody>
      </p:sp>
    </p:spTree>
    <p:extLst>
      <p:ext uri="{BB962C8B-B14F-4D97-AF65-F5344CB8AC3E}">
        <p14:creationId xmlns:p14="http://schemas.microsoft.com/office/powerpoint/2010/main" val="1009338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3FC48DB-3977-2A48-A5B0-2642AC579E3F}"/>
              </a:ext>
            </a:extLst>
          </p:cNvPr>
          <p:cNvSpPr>
            <a:spLocks noGrp="1"/>
          </p:cNvSpPr>
          <p:nvPr>
            <p:ph idx="1"/>
          </p:nvPr>
        </p:nvSpPr>
        <p:spPr/>
        <p:txBody>
          <a:bodyPr>
            <a:normAutofit/>
          </a:bodyPr>
          <a:lstStyle/>
          <a:p>
            <a:pPr marL="0" indent="0" algn="ctr">
              <a:buNone/>
            </a:pPr>
            <a:endParaRPr lang="en-US" sz="4400" dirty="0">
              <a:latin typeface="+mn-lt"/>
            </a:endParaRPr>
          </a:p>
          <a:p>
            <a:pPr marL="0" indent="0" algn="ctr">
              <a:buNone/>
            </a:pPr>
            <a:r>
              <a:rPr lang="en-US" sz="4400" dirty="0">
                <a:latin typeface="+mn-lt"/>
              </a:rPr>
              <a:t>None</a:t>
            </a:r>
          </a:p>
        </p:txBody>
      </p:sp>
      <p:sp>
        <p:nvSpPr>
          <p:cNvPr id="2" name="Title 1">
            <a:extLst>
              <a:ext uri="{FF2B5EF4-FFF2-40B4-BE49-F238E27FC236}">
                <a16:creationId xmlns:a16="http://schemas.microsoft.com/office/drawing/2014/main" id="{C6B2394D-D046-4F45-8A61-AA2D063ABFFF}"/>
              </a:ext>
            </a:extLst>
          </p:cNvPr>
          <p:cNvSpPr>
            <a:spLocks noGrp="1"/>
          </p:cNvSpPr>
          <p:nvPr>
            <p:ph type="title"/>
          </p:nvPr>
        </p:nvSpPr>
        <p:spPr/>
        <p:txBody>
          <a:bodyPr/>
          <a:lstStyle/>
          <a:p>
            <a:r>
              <a:rPr lang="en-US" b="1" dirty="0">
                <a:latin typeface="+mj-lt"/>
              </a:rPr>
              <a:t>Disclosures </a:t>
            </a:r>
          </a:p>
        </p:txBody>
      </p:sp>
      <p:sp>
        <p:nvSpPr>
          <p:cNvPr id="3" name="Slide Number Placeholder 2"/>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91690D8D-3A9D-4D60-6807-7A73C9132F8A}"/>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Tree>
    <p:extLst>
      <p:ext uri="{BB962C8B-B14F-4D97-AF65-F5344CB8AC3E}">
        <p14:creationId xmlns:p14="http://schemas.microsoft.com/office/powerpoint/2010/main" val="182548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FF1E6-4CCF-8EC4-93FB-F5FB209D8A48}"/>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102DD7D-CF89-0082-B099-537347328FA8}"/>
              </a:ext>
            </a:extLst>
          </p:cNvPr>
          <p:cNvSpPr>
            <a:spLocks noGrp="1"/>
          </p:cNvSpPr>
          <p:nvPr>
            <p:ph idx="1"/>
          </p:nvPr>
        </p:nvSpPr>
        <p:spPr/>
        <p:txBody>
          <a:bodyPr/>
          <a:lstStyle/>
          <a:p>
            <a:pPr marL="514350" lvl="0" indent="-514350">
              <a:lnSpc>
                <a:spcPct val="150000"/>
              </a:lnSpc>
              <a:buFont typeface="+mj-lt"/>
              <a:buAutoNum type="arabicPeriod"/>
            </a:pPr>
            <a:r>
              <a:rPr lang="en-US" b="1" dirty="0"/>
              <a:t>Understand the biological roots of fatigue and pain in ECD</a:t>
            </a:r>
            <a:endParaRPr lang="en-US" dirty="0"/>
          </a:p>
          <a:p>
            <a:pPr marL="514350" lvl="0" indent="-514350">
              <a:lnSpc>
                <a:spcPct val="150000"/>
              </a:lnSpc>
              <a:buFont typeface="+mj-lt"/>
              <a:buAutoNum type="arabicPeriod"/>
            </a:pPr>
            <a:r>
              <a:rPr lang="en-US" b="1" dirty="0"/>
              <a:t>Explore the interconnected role of inflammation and energy metabolism</a:t>
            </a:r>
            <a:endParaRPr lang="en-US" dirty="0"/>
          </a:p>
          <a:p>
            <a:pPr marL="514350" lvl="0" indent="-514350">
              <a:lnSpc>
                <a:spcPct val="150000"/>
              </a:lnSpc>
              <a:buFont typeface="+mj-lt"/>
              <a:buAutoNum type="arabicPeriod"/>
            </a:pPr>
            <a:r>
              <a:rPr lang="en-US" b="1" dirty="0"/>
              <a:t>Introduce evidence-informed, self-care strategies to reduce symptoms and support recovery</a:t>
            </a:r>
            <a:endParaRPr lang="en-US" dirty="0"/>
          </a:p>
          <a:p>
            <a:pPr marL="514350" lvl="0" indent="-514350">
              <a:lnSpc>
                <a:spcPct val="150000"/>
              </a:lnSpc>
              <a:buFont typeface="+mj-lt"/>
              <a:buAutoNum type="arabicPeriod"/>
            </a:pPr>
            <a:r>
              <a:rPr lang="en-US" b="1" dirty="0"/>
              <a:t>Empower patients and families to take an active role in improving quality of life</a:t>
            </a:r>
            <a:endParaRPr lang="en-US" dirty="0"/>
          </a:p>
        </p:txBody>
      </p:sp>
      <p:sp>
        <p:nvSpPr>
          <p:cNvPr id="2" name="Title 1">
            <a:extLst>
              <a:ext uri="{FF2B5EF4-FFF2-40B4-BE49-F238E27FC236}">
                <a16:creationId xmlns:a16="http://schemas.microsoft.com/office/drawing/2014/main" id="{F0EE4426-9E38-D1AD-39AB-99E752B3D4DE}"/>
              </a:ext>
            </a:extLst>
          </p:cNvPr>
          <p:cNvSpPr>
            <a:spLocks noGrp="1"/>
          </p:cNvSpPr>
          <p:nvPr>
            <p:ph type="title"/>
          </p:nvPr>
        </p:nvSpPr>
        <p:spPr/>
        <p:txBody>
          <a:bodyPr/>
          <a:lstStyle/>
          <a:p>
            <a:r>
              <a:rPr lang="en-US" dirty="0"/>
              <a:t>Core Objectives</a:t>
            </a:r>
            <a:endParaRPr lang="en-US" b="1" dirty="0">
              <a:latin typeface="+mj-lt"/>
            </a:endParaRPr>
          </a:p>
        </p:txBody>
      </p:sp>
      <p:sp>
        <p:nvSpPr>
          <p:cNvPr id="3" name="Slide Number Placeholder 2">
            <a:extLst>
              <a:ext uri="{FF2B5EF4-FFF2-40B4-BE49-F238E27FC236}">
                <a16:creationId xmlns:a16="http://schemas.microsoft.com/office/drawing/2014/main" id="{BE9ABA52-5328-E247-444D-A0DC4D06EF2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DA76D76A-12E2-9440-1A29-CBA82C70A0BE}"/>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Tree>
    <p:extLst>
      <p:ext uri="{BB962C8B-B14F-4D97-AF65-F5344CB8AC3E}">
        <p14:creationId xmlns:p14="http://schemas.microsoft.com/office/powerpoint/2010/main" val="346141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0413A-566A-A7A1-99FF-01512C579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253717-561D-7A9E-221E-E86E90CD0EFC}"/>
              </a:ext>
            </a:extLst>
          </p:cNvPr>
          <p:cNvSpPr>
            <a:spLocks noGrp="1"/>
          </p:cNvSpPr>
          <p:nvPr>
            <p:ph type="title"/>
          </p:nvPr>
        </p:nvSpPr>
        <p:spPr/>
        <p:txBody>
          <a:bodyPr>
            <a:normAutofit/>
          </a:bodyPr>
          <a:lstStyle/>
          <a:p>
            <a:r>
              <a:rPr lang="en-US" dirty="0"/>
              <a:t>Holistic Metabolic perspective – Get to the Root</a:t>
            </a:r>
            <a:endParaRPr lang="en-US" b="1" dirty="0">
              <a:latin typeface="+mj-lt"/>
            </a:endParaRPr>
          </a:p>
        </p:txBody>
      </p:sp>
      <p:sp>
        <p:nvSpPr>
          <p:cNvPr id="3" name="Slide Number Placeholder 2">
            <a:extLst>
              <a:ext uri="{FF2B5EF4-FFF2-40B4-BE49-F238E27FC236}">
                <a16:creationId xmlns:a16="http://schemas.microsoft.com/office/drawing/2014/main" id="{76D3C0A8-9C02-9772-82DB-40F243B7DA2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7BDD6C32-EEE7-9CC3-8797-B757D2A591D3}"/>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pic>
        <p:nvPicPr>
          <p:cNvPr id="9" name="Picture 8">
            <a:extLst>
              <a:ext uri="{FF2B5EF4-FFF2-40B4-BE49-F238E27FC236}">
                <a16:creationId xmlns:a16="http://schemas.microsoft.com/office/drawing/2014/main" id="{46F73F8C-18AC-E4AA-7C43-BD2341FFCA36}"/>
              </a:ext>
            </a:extLst>
          </p:cNvPr>
          <p:cNvPicPr>
            <a:picLocks noChangeAspect="1"/>
          </p:cNvPicPr>
          <p:nvPr/>
        </p:nvPicPr>
        <p:blipFill>
          <a:blip r:embed="rId3"/>
          <a:stretch>
            <a:fillRect/>
          </a:stretch>
        </p:blipFill>
        <p:spPr>
          <a:xfrm>
            <a:off x="1911186" y="1449650"/>
            <a:ext cx="8647359" cy="4846320"/>
          </a:xfrm>
          <a:prstGeom prst="rect">
            <a:avLst/>
          </a:prstGeom>
        </p:spPr>
      </p:pic>
      <p:sp>
        <p:nvSpPr>
          <p:cNvPr id="10" name="TextBox 9">
            <a:extLst>
              <a:ext uri="{FF2B5EF4-FFF2-40B4-BE49-F238E27FC236}">
                <a16:creationId xmlns:a16="http://schemas.microsoft.com/office/drawing/2014/main" id="{C74DDDB4-F4EE-7CB3-3220-A2BA0CE39FC0}"/>
              </a:ext>
            </a:extLst>
          </p:cNvPr>
          <p:cNvSpPr txBox="1"/>
          <p:nvPr/>
        </p:nvSpPr>
        <p:spPr>
          <a:xfrm>
            <a:off x="7368630" y="6065138"/>
            <a:ext cx="3189915" cy="230832"/>
          </a:xfrm>
          <a:prstGeom prst="rect">
            <a:avLst/>
          </a:prstGeom>
          <a:noFill/>
        </p:spPr>
        <p:txBody>
          <a:bodyPr wrap="square" rtlCol="0">
            <a:spAutoFit/>
          </a:bodyPr>
          <a:lstStyle/>
          <a:p>
            <a:r>
              <a:rPr lang="en-US" sz="900" dirty="0">
                <a:solidFill>
                  <a:schemeClr val="bg1"/>
                </a:solidFill>
              </a:rPr>
              <a:t>https://stockcake.com/i/tree-root-display_992330_813254</a:t>
            </a:r>
          </a:p>
        </p:txBody>
      </p:sp>
      <p:pic>
        <p:nvPicPr>
          <p:cNvPr id="12" name="Picture 11">
            <a:extLst>
              <a:ext uri="{FF2B5EF4-FFF2-40B4-BE49-F238E27FC236}">
                <a16:creationId xmlns:a16="http://schemas.microsoft.com/office/drawing/2014/main" id="{6931FE4F-D63A-A7FF-5632-37FBF8A6B9E0}"/>
              </a:ext>
            </a:extLst>
          </p:cNvPr>
          <p:cNvPicPr>
            <a:picLocks noChangeAspect="1"/>
          </p:cNvPicPr>
          <p:nvPr/>
        </p:nvPicPr>
        <p:blipFill>
          <a:blip r:embed="rId4"/>
          <a:stretch>
            <a:fillRect/>
          </a:stretch>
        </p:blipFill>
        <p:spPr>
          <a:xfrm>
            <a:off x="4072690" y="3057470"/>
            <a:ext cx="4324350" cy="3238500"/>
          </a:xfrm>
          <a:prstGeom prst="rect">
            <a:avLst/>
          </a:prstGeom>
        </p:spPr>
      </p:pic>
      <p:sp>
        <p:nvSpPr>
          <p:cNvPr id="14" name="TextBox 13">
            <a:extLst>
              <a:ext uri="{FF2B5EF4-FFF2-40B4-BE49-F238E27FC236}">
                <a16:creationId xmlns:a16="http://schemas.microsoft.com/office/drawing/2014/main" id="{AE0CC2FA-0685-B8FB-C171-499F14FEFEF9}"/>
              </a:ext>
            </a:extLst>
          </p:cNvPr>
          <p:cNvSpPr txBox="1"/>
          <p:nvPr/>
        </p:nvSpPr>
        <p:spPr>
          <a:xfrm>
            <a:off x="7018147" y="6142962"/>
            <a:ext cx="1476173" cy="230832"/>
          </a:xfrm>
          <a:prstGeom prst="rect">
            <a:avLst/>
          </a:prstGeom>
          <a:noFill/>
        </p:spPr>
        <p:txBody>
          <a:bodyPr wrap="square">
            <a:spAutoFit/>
          </a:bodyPr>
          <a:lstStyle/>
          <a:p>
            <a:r>
              <a:rPr lang="en-US" sz="900" dirty="0"/>
              <a:t>https://en.photo-ac.com/</a:t>
            </a:r>
          </a:p>
        </p:txBody>
      </p:sp>
    </p:spTree>
    <p:extLst>
      <p:ext uri="{BB962C8B-B14F-4D97-AF65-F5344CB8AC3E}">
        <p14:creationId xmlns:p14="http://schemas.microsoft.com/office/powerpoint/2010/main" val="372323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A9BEE-D05F-4C6F-C3E3-C8C6FA3A9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878EA-E345-6237-3CEC-9F994D3F6797}"/>
              </a:ext>
            </a:extLst>
          </p:cNvPr>
          <p:cNvSpPr>
            <a:spLocks noGrp="1"/>
          </p:cNvSpPr>
          <p:nvPr>
            <p:ph type="title"/>
          </p:nvPr>
        </p:nvSpPr>
        <p:spPr>
          <a:xfrm>
            <a:off x="417088" y="255403"/>
            <a:ext cx="10636465" cy="768545"/>
          </a:xfrm>
        </p:spPr>
        <p:txBody>
          <a:bodyPr>
            <a:normAutofit/>
          </a:bodyPr>
          <a:lstStyle/>
          <a:p>
            <a:r>
              <a:rPr lang="en-US" dirty="0"/>
              <a:t>Why it Matters – Quality of Life</a:t>
            </a:r>
            <a:endParaRPr lang="en-US" b="1" dirty="0">
              <a:latin typeface="+mj-lt"/>
            </a:endParaRPr>
          </a:p>
        </p:txBody>
      </p:sp>
      <p:sp>
        <p:nvSpPr>
          <p:cNvPr id="3" name="Slide Number Placeholder 2">
            <a:extLst>
              <a:ext uri="{FF2B5EF4-FFF2-40B4-BE49-F238E27FC236}">
                <a16:creationId xmlns:a16="http://schemas.microsoft.com/office/drawing/2014/main" id="{F47CA9BD-1C80-F153-CE51-12EF61A88C95}"/>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220F8FF9-8949-F7DF-47E3-F679B6BBB298}"/>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pic>
        <p:nvPicPr>
          <p:cNvPr id="4" name="Picture 3">
            <a:extLst>
              <a:ext uri="{FF2B5EF4-FFF2-40B4-BE49-F238E27FC236}">
                <a16:creationId xmlns:a16="http://schemas.microsoft.com/office/drawing/2014/main" id="{6D768BC5-D448-4438-AF7D-44C3C153F08B}"/>
              </a:ext>
            </a:extLst>
          </p:cNvPr>
          <p:cNvPicPr>
            <a:picLocks noChangeAspect="1"/>
          </p:cNvPicPr>
          <p:nvPr/>
        </p:nvPicPr>
        <p:blipFill>
          <a:blip r:embed="rId3"/>
          <a:stretch>
            <a:fillRect/>
          </a:stretch>
        </p:blipFill>
        <p:spPr>
          <a:xfrm>
            <a:off x="4406160" y="2340549"/>
            <a:ext cx="3532081" cy="2128078"/>
          </a:xfrm>
          <a:prstGeom prst="rect">
            <a:avLst/>
          </a:prstGeom>
        </p:spPr>
      </p:pic>
      <p:pic>
        <p:nvPicPr>
          <p:cNvPr id="6" name="Picture 5">
            <a:extLst>
              <a:ext uri="{FF2B5EF4-FFF2-40B4-BE49-F238E27FC236}">
                <a16:creationId xmlns:a16="http://schemas.microsoft.com/office/drawing/2014/main" id="{E710B0E9-C9E5-CB30-3B1B-859FAC62E3C5}"/>
              </a:ext>
            </a:extLst>
          </p:cNvPr>
          <p:cNvPicPr>
            <a:picLocks noChangeAspect="1"/>
          </p:cNvPicPr>
          <p:nvPr/>
        </p:nvPicPr>
        <p:blipFill>
          <a:blip r:embed="rId4"/>
          <a:stretch>
            <a:fillRect/>
          </a:stretch>
        </p:blipFill>
        <p:spPr>
          <a:xfrm>
            <a:off x="126168" y="1138700"/>
            <a:ext cx="4343399" cy="4620637"/>
          </a:xfrm>
          <a:prstGeom prst="rect">
            <a:avLst/>
          </a:prstGeom>
        </p:spPr>
      </p:pic>
      <p:sp>
        <p:nvSpPr>
          <p:cNvPr id="7" name="TextBox 6">
            <a:extLst>
              <a:ext uri="{FF2B5EF4-FFF2-40B4-BE49-F238E27FC236}">
                <a16:creationId xmlns:a16="http://schemas.microsoft.com/office/drawing/2014/main" id="{818B7BB2-5452-013C-9068-1B32C46F2072}"/>
              </a:ext>
            </a:extLst>
          </p:cNvPr>
          <p:cNvSpPr txBox="1"/>
          <p:nvPr/>
        </p:nvSpPr>
        <p:spPr>
          <a:xfrm>
            <a:off x="9288519" y="6122923"/>
            <a:ext cx="2920619" cy="270910"/>
          </a:xfrm>
          <a:prstGeom prst="rect">
            <a:avLst/>
          </a:prstGeom>
        </p:spPr>
        <p:txBody>
          <a:bodyPr vert="horz" lIns="91440" tIns="45720" rIns="91440" bIns="45720" rtlCol="0">
            <a:normAutofit/>
          </a:bodyPr>
          <a:lstStyle/>
          <a:p>
            <a:pPr algn="ctr">
              <a:lnSpc>
                <a:spcPct val="90000"/>
              </a:lnSpc>
              <a:spcBef>
                <a:spcPts val="1000"/>
              </a:spcBef>
              <a:spcAft>
                <a:spcPts val="600"/>
              </a:spcAft>
            </a:pPr>
            <a:r>
              <a:rPr lang="en-US" sz="1050" dirty="0">
                <a:solidFill>
                  <a:prstClr val="black"/>
                </a:solidFill>
                <a:latin typeface="Aptos" panose="02110004020202020204"/>
              </a:rPr>
              <a:t>McCahill, L., Ferrell, B. R., &amp; Virani, R. (2001)</a:t>
            </a:r>
            <a:endParaRPr lang="en-US" sz="1050" i="1" dirty="0">
              <a:solidFill>
                <a:prstClr val="black"/>
              </a:solidFill>
              <a:latin typeface="Aptos" panose="02110004020202020204"/>
            </a:endParaRPr>
          </a:p>
        </p:txBody>
      </p:sp>
      <p:pic>
        <p:nvPicPr>
          <p:cNvPr id="8" name="Picture 7">
            <a:extLst>
              <a:ext uri="{FF2B5EF4-FFF2-40B4-BE49-F238E27FC236}">
                <a16:creationId xmlns:a16="http://schemas.microsoft.com/office/drawing/2014/main" id="{1C23FD4E-6839-EC84-63B9-BCC47F294216}"/>
              </a:ext>
            </a:extLst>
          </p:cNvPr>
          <p:cNvPicPr>
            <a:picLocks noChangeAspect="1"/>
          </p:cNvPicPr>
          <p:nvPr/>
        </p:nvPicPr>
        <p:blipFill>
          <a:blip r:embed="rId5"/>
          <a:stretch>
            <a:fillRect/>
          </a:stretch>
        </p:blipFill>
        <p:spPr>
          <a:xfrm>
            <a:off x="7874834" y="1164637"/>
            <a:ext cx="4334304" cy="4479902"/>
          </a:xfrm>
          <a:prstGeom prst="rect">
            <a:avLst/>
          </a:prstGeom>
        </p:spPr>
      </p:pic>
      <p:sp>
        <p:nvSpPr>
          <p:cNvPr id="11" name="TextBox 10">
            <a:extLst>
              <a:ext uri="{FF2B5EF4-FFF2-40B4-BE49-F238E27FC236}">
                <a16:creationId xmlns:a16="http://schemas.microsoft.com/office/drawing/2014/main" id="{E2D0DC5F-348E-DAF5-8DFA-EEE2E9CC3F90}"/>
              </a:ext>
            </a:extLst>
          </p:cNvPr>
          <p:cNvSpPr txBox="1"/>
          <p:nvPr/>
        </p:nvSpPr>
        <p:spPr>
          <a:xfrm>
            <a:off x="8894339" y="6519091"/>
            <a:ext cx="2920619" cy="270910"/>
          </a:xfrm>
          <a:prstGeom prst="rect">
            <a:avLst/>
          </a:prstGeom>
        </p:spPr>
        <p:txBody>
          <a:bodyPr vert="horz" lIns="91440" tIns="45720" rIns="91440" bIns="45720" rtlCol="0">
            <a:normAutofit/>
          </a:bodyPr>
          <a:lstStyle/>
          <a:p>
            <a:pPr algn="ctr">
              <a:lnSpc>
                <a:spcPct val="90000"/>
              </a:lnSpc>
              <a:spcBef>
                <a:spcPts val="1000"/>
              </a:spcBef>
              <a:spcAft>
                <a:spcPts val="600"/>
              </a:spcAft>
            </a:pPr>
            <a:r>
              <a:rPr lang="en-US" sz="1050" dirty="0">
                <a:solidFill>
                  <a:prstClr val="black"/>
                </a:solidFill>
                <a:latin typeface="Aptos" panose="02110004020202020204"/>
              </a:rPr>
              <a:t>McCahill, L., Ferrell, B. R., &amp; Virani, R. (2001)</a:t>
            </a:r>
            <a:endParaRPr lang="en-US" sz="1050" i="1" dirty="0">
              <a:solidFill>
                <a:prstClr val="black"/>
              </a:solidFill>
              <a:latin typeface="Aptos" panose="02110004020202020204"/>
            </a:endParaRPr>
          </a:p>
        </p:txBody>
      </p:sp>
    </p:spTree>
    <p:extLst>
      <p:ext uri="{BB962C8B-B14F-4D97-AF65-F5344CB8AC3E}">
        <p14:creationId xmlns:p14="http://schemas.microsoft.com/office/powerpoint/2010/main" val="283892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B24AE-3D82-B24A-A2EA-161A0DE71C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A599E-5398-E8FD-4B1A-A9512E1852B2}"/>
              </a:ext>
            </a:extLst>
          </p:cNvPr>
          <p:cNvSpPr>
            <a:spLocks noGrp="1"/>
          </p:cNvSpPr>
          <p:nvPr>
            <p:ph type="title"/>
          </p:nvPr>
        </p:nvSpPr>
        <p:spPr>
          <a:xfrm>
            <a:off x="565547" y="56640"/>
            <a:ext cx="10636465" cy="768545"/>
          </a:xfrm>
        </p:spPr>
        <p:txBody>
          <a:bodyPr>
            <a:normAutofit/>
          </a:bodyPr>
          <a:lstStyle/>
          <a:p>
            <a:r>
              <a:rPr lang="en-US" dirty="0"/>
              <a:t>Get to the Root</a:t>
            </a:r>
            <a:endParaRPr lang="en-US" b="1" dirty="0">
              <a:latin typeface="+mj-lt"/>
            </a:endParaRPr>
          </a:p>
        </p:txBody>
      </p:sp>
      <p:sp>
        <p:nvSpPr>
          <p:cNvPr id="3" name="Slide Number Placeholder 2">
            <a:extLst>
              <a:ext uri="{FF2B5EF4-FFF2-40B4-BE49-F238E27FC236}">
                <a16:creationId xmlns:a16="http://schemas.microsoft.com/office/drawing/2014/main" id="{25873B2B-970F-F511-963C-10EC614C1EC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98A14574-7341-2285-F8DC-352A108B1713}"/>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10" name="TextBox 9">
            <a:extLst>
              <a:ext uri="{FF2B5EF4-FFF2-40B4-BE49-F238E27FC236}">
                <a16:creationId xmlns:a16="http://schemas.microsoft.com/office/drawing/2014/main" id="{F872142C-CD51-6F41-E5FD-805CA66036A2}"/>
              </a:ext>
            </a:extLst>
          </p:cNvPr>
          <p:cNvSpPr txBox="1"/>
          <p:nvPr/>
        </p:nvSpPr>
        <p:spPr>
          <a:xfrm>
            <a:off x="7368630" y="6065138"/>
            <a:ext cx="3189915" cy="230832"/>
          </a:xfrm>
          <a:prstGeom prst="rect">
            <a:avLst/>
          </a:prstGeom>
          <a:noFill/>
        </p:spPr>
        <p:txBody>
          <a:bodyPr wrap="square" rtlCol="0">
            <a:spAutoFit/>
          </a:bodyPr>
          <a:lstStyle/>
          <a:p>
            <a:r>
              <a:rPr lang="en-US" sz="900" dirty="0">
                <a:solidFill>
                  <a:schemeClr val="bg1"/>
                </a:solidFill>
              </a:rPr>
              <a:t>https://stockcake.com/i/tree-root-display_992330_813254</a:t>
            </a:r>
          </a:p>
        </p:txBody>
      </p:sp>
      <p:pic>
        <p:nvPicPr>
          <p:cNvPr id="4" name="Picture 3">
            <a:extLst>
              <a:ext uri="{FF2B5EF4-FFF2-40B4-BE49-F238E27FC236}">
                <a16:creationId xmlns:a16="http://schemas.microsoft.com/office/drawing/2014/main" id="{083F1A10-7DC2-6637-C30C-93192AA6765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
                    </a14:imgEffect>
                    <a14:imgEffect>
                      <a14:brightnessContrast bright="1000" contrast="2000"/>
                    </a14:imgEffect>
                  </a14:imgLayer>
                </a14:imgProps>
              </a:ext>
            </a:extLst>
          </a:blip>
          <a:srcRect l="5102" t="7854" r="5915" b="6393"/>
          <a:stretch>
            <a:fillRect/>
          </a:stretch>
        </p:blipFill>
        <p:spPr>
          <a:xfrm>
            <a:off x="1910590" y="820865"/>
            <a:ext cx="8745958" cy="5618938"/>
          </a:xfrm>
          <a:prstGeom prst="rect">
            <a:avLst/>
          </a:prstGeom>
        </p:spPr>
      </p:pic>
      <p:sp>
        <p:nvSpPr>
          <p:cNvPr id="6" name="Rectangle: Rounded Corners 5">
            <a:extLst>
              <a:ext uri="{FF2B5EF4-FFF2-40B4-BE49-F238E27FC236}">
                <a16:creationId xmlns:a16="http://schemas.microsoft.com/office/drawing/2014/main" id="{9133E1FD-943F-174B-A6C6-2EFFC4D1F0AD}"/>
              </a:ext>
            </a:extLst>
          </p:cNvPr>
          <p:cNvSpPr/>
          <p:nvPr/>
        </p:nvSpPr>
        <p:spPr>
          <a:xfrm>
            <a:off x="63647" y="713776"/>
            <a:ext cx="1735945" cy="5618938"/>
          </a:xfrm>
          <a:prstGeom prst="roundRect">
            <a:avLst>
              <a:gd name="adj" fmla="val 74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650"/>
              </a:lnSpc>
              <a:spcBef>
                <a:spcPts val="750"/>
              </a:spcBef>
              <a:spcAft>
                <a:spcPts val="600"/>
              </a:spcAft>
            </a:pPr>
            <a:r>
              <a:rPr lang="en-US" sz="1250" b="1" dirty="0">
                <a:solidFill>
                  <a:schemeClr val="tx1"/>
                </a:solidFill>
              </a:rPr>
              <a:t>Other Causes</a:t>
            </a:r>
          </a:p>
          <a:p>
            <a:pPr>
              <a:lnSpc>
                <a:spcPts val="1650"/>
              </a:lnSpc>
              <a:spcBef>
                <a:spcPts val="750"/>
              </a:spcBef>
              <a:spcAft>
                <a:spcPts val="600"/>
              </a:spcAft>
              <a:buFont typeface="Arial" panose="020B0604020202020204" pitchFamily="34" charset="0"/>
              <a:buChar char="•"/>
            </a:pPr>
            <a:r>
              <a:rPr lang="en-US" sz="1250" b="1" i="0" dirty="0">
                <a:solidFill>
                  <a:srgbClr val="001D35"/>
                </a:solidFill>
                <a:effectLst/>
                <a:latin typeface="Google Sans"/>
              </a:rPr>
              <a:t>Environmental Factors:</a:t>
            </a:r>
            <a:r>
              <a:rPr lang="en-US" sz="1250" b="0" i="0" dirty="0">
                <a:solidFill>
                  <a:srgbClr val="001D35"/>
                </a:solidFill>
                <a:effectLst/>
                <a:latin typeface="Google Sans"/>
              </a:rPr>
              <a:t> Exposure to pollutants, chemicals, and toxins.</a:t>
            </a:r>
          </a:p>
          <a:p>
            <a:pPr>
              <a:lnSpc>
                <a:spcPts val="1650"/>
              </a:lnSpc>
              <a:spcBef>
                <a:spcPts val="750"/>
              </a:spcBef>
              <a:spcAft>
                <a:spcPts val="600"/>
              </a:spcAft>
              <a:buFont typeface="Arial" panose="020B0604020202020204" pitchFamily="34" charset="0"/>
              <a:buChar char="•"/>
            </a:pPr>
            <a:r>
              <a:rPr lang="en-US" sz="1250" b="1" i="0" dirty="0">
                <a:solidFill>
                  <a:srgbClr val="001D35"/>
                </a:solidFill>
                <a:effectLst/>
                <a:latin typeface="Google Sans"/>
              </a:rPr>
              <a:t>Lifestyle Factors:</a:t>
            </a:r>
            <a:r>
              <a:rPr lang="en-US" sz="1250" b="0" i="0" dirty="0">
                <a:solidFill>
                  <a:srgbClr val="001D35"/>
                </a:solidFill>
                <a:effectLst/>
                <a:latin typeface="Google Sans"/>
              </a:rPr>
              <a:t> Poor diet, lack of exercise, smoking, and alcohol consumption.</a:t>
            </a:r>
          </a:p>
          <a:p>
            <a:pPr>
              <a:lnSpc>
                <a:spcPts val="1650"/>
              </a:lnSpc>
              <a:spcBef>
                <a:spcPts val="750"/>
              </a:spcBef>
              <a:spcAft>
                <a:spcPts val="600"/>
              </a:spcAft>
              <a:buFont typeface="Arial" panose="020B0604020202020204" pitchFamily="34" charset="0"/>
              <a:buChar char="•"/>
            </a:pPr>
            <a:r>
              <a:rPr lang="en-US" sz="1250" b="1" i="0" dirty="0">
                <a:solidFill>
                  <a:srgbClr val="001D35"/>
                </a:solidFill>
                <a:effectLst/>
                <a:latin typeface="Google Sans"/>
              </a:rPr>
              <a:t>Underlying Conditions:</a:t>
            </a:r>
            <a:r>
              <a:rPr lang="en-US" sz="1250" b="0" i="0" dirty="0">
                <a:solidFill>
                  <a:srgbClr val="001D35"/>
                </a:solidFill>
                <a:effectLst/>
                <a:latin typeface="Google Sans"/>
              </a:rPr>
              <a:t> Chronic infections, autoimmune diseases, and gut health imbalances, insulin resistance, % body fat.</a:t>
            </a:r>
          </a:p>
          <a:p>
            <a:pPr>
              <a:lnSpc>
                <a:spcPts val="1650"/>
              </a:lnSpc>
              <a:spcBef>
                <a:spcPts val="750"/>
              </a:spcBef>
              <a:spcAft>
                <a:spcPts val="1500"/>
              </a:spcAft>
              <a:buFont typeface="Arial" panose="020B0604020202020204" pitchFamily="34" charset="0"/>
              <a:buChar char="•"/>
            </a:pPr>
            <a:r>
              <a:rPr lang="en-US" sz="1250" b="1" i="0" dirty="0">
                <a:solidFill>
                  <a:srgbClr val="001D35"/>
                </a:solidFill>
                <a:effectLst/>
                <a:latin typeface="Google Sans"/>
              </a:rPr>
              <a:t>Other Factors</a:t>
            </a:r>
            <a:r>
              <a:rPr lang="en-US" sz="1250" b="0" i="0" dirty="0">
                <a:solidFill>
                  <a:srgbClr val="001D35"/>
                </a:solidFill>
                <a:effectLst/>
                <a:latin typeface="Google Sans"/>
              </a:rPr>
              <a:t>: Stress, genetic predisposition, physical trauma, and gastrointestinal malfunction</a:t>
            </a:r>
          </a:p>
          <a:p>
            <a:pPr algn="ctr"/>
            <a:endParaRPr lang="en-US" sz="1600" b="1" dirty="0">
              <a:solidFill>
                <a:schemeClr val="tx1"/>
              </a:solidFill>
            </a:endParaRPr>
          </a:p>
        </p:txBody>
      </p:sp>
      <p:cxnSp>
        <p:nvCxnSpPr>
          <p:cNvPr id="8" name="Straight Arrow Connector 7">
            <a:extLst>
              <a:ext uri="{FF2B5EF4-FFF2-40B4-BE49-F238E27FC236}">
                <a16:creationId xmlns:a16="http://schemas.microsoft.com/office/drawing/2014/main" id="{941894A8-DA90-7883-2500-D9CA7DD4FAAE}"/>
              </a:ext>
            </a:extLst>
          </p:cNvPr>
          <p:cNvCxnSpPr>
            <a:cxnSpLocks/>
          </p:cNvCxnSpPr>
          <p:nvPr/>
        </p:nvCxnSpPr>
        <p:spPr>
          <a:xfrm>
            <a:off x="1799592" y="3270117"/>
            <a:ext cx="2342102" cy="0"/>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434BDC6-07FE-BE9B-93DA-B5BEECAD49EE}"/>
              </a:ext>
            </a:extLst>
          </p:cNvPr>
          <p:cNvCxnSpPr>
            <a:cxnSpLocks/>
          </p:cNvCxnSpPr>
          <p:nvPr/>
        </p:nvCxnSpPr>
        <p:spPr>
          <a:xfrm flipV="1">
            <a:off x="1799592" y="1235413"/>
            <a:ext cx="2626493" cy="1475312"/>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75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01B2F-F7EE-4C00-F8D8-7E9238DC0C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55201-FA26-47CA-D404-E83251D6A020}"/>
              </a:ext>
            </a:extLst>
          </p:cNvPr>
          <p:cNvSpPr>
            <a:spLocks noGrp="1"/>
          </p:cNvSpPr>
          <p:nvPr>
            <p:ph type="title"/>
          </p:nvPr>
        </p:nvSpPr>
        <p:spPr>
          <a:xfrm>
            <a:off x="565547" y="99672"/>
            <a:ext cx="10636465" cy="768545"/>
          </a:xfrm>
        </p:spPr>
        <p:txBody>
          <a:bodyPr>
            <a:normAutofit/>
          </a:bodyPr>
          <a:lstStyle/>
          <a:p>
            <a:r>
              <a:rPr lang="en-US" dirty="0"/>
              <a:t>Mitochondria </a:t>
            </a:r>
            <a:endParaRPr lang="en-US" b="1" dirty="0">
              <a:latin typeface="+mj-lt"/>
            </a:endParaRPr>
          </a:p>
        </p:txBody>
      </p:sp>
      <p:sp>
        <p:nvSpPr>
          <p:cNvPr id="3" name="Slide Number Placeholder 2">
            <a:extLst>
              <a:ext uri="{FF2B5EF4-FFF2-40B4-BE49-F238E27FC236}">
                <a16:creationId xmlns:a16="http://schemas.microsoft.com/office/drawing/2014/main" id="{4544678B-E2C6-AE68-503A-67A26DA9EA2D}"/>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EB15E7CE-234A-1D79-FAB7-B1061821D4BF}"/>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10" name="TextBox 9">
            <a:extLst>
              <a:ext uri="{FF2B5EF4-FFF2-40B4-BE49-F238E27FC236}">
                <a16:creationId xmlns:a16="http://schemas.microsoft.com/office/drawing/2014/main" id="{CEC6D73B-03B4-F918-192B-28ED4524FE04}"/>
              </a:ext>
            </a:extLst>
          </p:cNvPr>
          <p:cNvSpPr txBox="1"/>
          <p:nvPr/>
        </p:nvSpPr>
        <p:spPr>
          <a:xfrm>
            <a:off x="7368630" y="6065138"/>
            <a:ext cx="3189915" cy="230832"/>
          </a:xfrm>
          <a:prstGeom prst="rect">
            <a:avLst/>
          </a:prstGeom>
          <a:noFill/>
        </p:spPr>
        <p:txBody>
          <a:bodyPr wrap="square" rtlCol="0">
            <a:spAutoFit/>
          </a:bodyPr>
          <a:lstStyle/>
          <a:p>
            <a:r>
              <a:rPr lang="en-US" sz="900" dirty="0">
                <a:solidFill>
                  <a:schemeClr val="bg1"/>
                </a:solidFill>
              </a:rPr>
              <a:t>https://stockcake.com/i/tree-root-display_992330_813254</a:t>
            </a:r>
          </a:p>
        </p:txBody>
      </p:sp>
      <p:pic>
        <p:nvPicPr>
          <p:cNvPr id="7" name="Picture 6">
            <a:extLst>
              <a:ext uri="{FF2B5EF4-FFF2-40B4-BE49-F238E27FC236}">
                <a16:creationId xmlns:a16="http://schemas.microsoft.com/office/drawing/2014/main" id="{5C597552-67AB-582A-B956-7EB904A2EC0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
                    </a14:imgEffect>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1942626" y="758140"/>
            <a:ext cx="8306747" cy="5537830"/>
          </a:xfrm>
          <a:prstGeom prst="rect">
            <a:avLst/>
          </a:prstGeom>
        </p:spPr>
      </p:pic>
    </p:spTree>
    <p:extLst>
      <p:ext uri="{BB962C8B-B14F-4D97-AF65-F5344CB8AC3E}">
        <p14:creationId xmlns:p14="http://schemas.microsoft.com/office/powerpoint/2010/main" val="3193254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CF5BC-3A46-CF2E-A670-437B4ACF7BE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8321D41-471A-4C5F-1B41-50461DA32DF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74FE08AE-5E81-5455-F612-064886733CEB}"/>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Box 3">
            <a:extLst>
              <a:ext uri="{FF2B5EF4-FFF2-40B4-BE49-F238E27FC236}">
                <a16:creationId xmlns:a16="http://schemas.microsoft.com/office/drawing/2014/main" id="{B566F0D6-72A7-6116-7545-6DDF610BEFF6}"/>
              </a:ext>
            </a:extLst>
          </p:cNvPr>
          <p:cNvSpPr txBox="1"/>
          <p:nvPr/>
        </p:nvSpPr>
        <p:spPr>
          <a:xfrm>
            <a:off x="8910553" y="5981903"/>
            <a:ext cx="2305439" cy="261610"/>
          </a:xfrm>
          <a:prstGeom prst="rect">
            <a:avLst/>
          </a:prstGeom>
          <a:noFill/>
        </p:spPr>
        <p:txBody>
          <a:bodyPr wrap="none" rtlCol="0">
            <a:spAutoFit/>
          </a:bodyPr>
          <a:lstStyle/>
          <a:p>
            <a:r>
              <a:rPr lang="en-US" sz="1100" dirty="0">
                <a:solidFill>
                  <a:schemeClr val="bg1"/>
                </a:solidFill>
              </a:rPr>
              <a:t>https://www.nutraingredients.com/</a:t>
            </a:r>
          </a:p>
        </p:txBody>
      </p:sp>
      <p:sp>
        <p:nvSpPr>
          <p:cNvPr id="10" name="Title 1">
            <a:extLst>
              <a:ext uri="{FF2B5EF4-FFF2-40B4-BE49-F238E27FC236}">
                <a16:creationId xmlns:a16="http://schemas.microsoft.com/office/drawing/2014/main" id="{835D9596-6659-F35E-86A1-7E4A5E6487AA}"/>
              </a:ext>
            </a:extLst>
          </p:cNvPr>
          <p:cNvSpPr>
            <a:spLocks noGrp="1"/>
          </p:cNvSpPr>
          <p:nvPr>
            <p:ph type="title"/>
          </p:nvPr>
        </p:nvSpPr>
        <p:spPr>
          <a:xfrm>
            <a:off x="579527" y="84848"/>
            <a:ext cx="10636465" cy="768545"/>
          </a:xfrm>
        </p:spPr>
        <p:txBody>
          <a:bodyPr/>
          <a:lstStyle/>
          <a:p>
            <a:r>
              <a:rPr lang="en-US" dirty="0"/>
              <a:t>Highest Concentration of Mitochondria</a:t>
            </a:r>
            <a:endParaRPr lang="en-US" b="1" dirty="0">
              <a:latin typeface="+mj-lt"/>
            </a:endParaRPr>
          </a:p>
        </p:txBody>
      </p:sp>
      <p:pic>
        <p:nvPicPr>
          <p:cNvPr id="2" name="Content Placeholder 4">
            <a:extLst>
              <a:ext uri="{FF2B5EF4-FFF2-40B4-BE49-F238E27FC236}">
                <a16:creationId xmlns:a16="http://schemas.microsoft.com/office/drawing/2014/main" id="{2AA06383-BC32-8C22-9636-F0D9651E23F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1000"/>
                    </a14:imgEffect>
                    <a14:imgEffect>
                      <a14:brightnessContrast bright="1000" contrast="1000"/>
                    </a14:imgEffect>
                  </a14:imgLayer>
                </a14:imgProps>
              </a:ext>
            </a:extLst>
          </a:blip>
          <a:srcRect t="1839" b="2379"/>
          <a:stretch>
            <a:fillRect/>
          </a:stretch>
        </p:blipFill>
        <p:spPr>
          <a:xfrm>
            <a:off x="2786232" y="758757"/>
            <a:ext cx="6327340" cy="5636287"/>
          </a:xfrm>
          <a:prstGeom prst="rect">
            <a:avLst/>
          </a:prstGeom>
        </p:spPr>
      </p:pic>
      <p:sp>
        <p:nvSpPr>
          <p:cNvPr id="13" name="TextBox 12">
            <a:extLst>
              <a:ext uri="{FF2B5EF4-FFF2-40B4-BE49-F238E27FC236}">
                <a16:creationId xmlns:a16="http://schemas.microsoft.com/office/drawing/2014/main" id="{A45E63CC-A1DB-C124-8EF7-A83ACD857DA9}"/>
              </a:ext>
            </a:extLst>
          </p:cNvPr>
          <p:cNvSpPr txBox="1"/>
          <p:nvPr/>
        </p:nvSpPr>
        <p:spPr>
          <a:xfrm>
            <a:off x="8926767" y="6164212"/>
            <a:ext cx="3460615" cy="230832"/>
          </a:xfrm>
          <a:prstGeom prst="rect">
            <a:avLst/>
          </a:prstGeom>
          <a:noFill/>
        </p:spPr>
        <p:txBody>
          <a:bodyPr wrap="square">
            <a:spAutoFit/>
          </a:bodyPr>
          <a:lstStyle/>
          <a:p>
            <a:r>
              <a:rPr lang="en-US" sz="900" dirty="0"/>
              <a:t>http://www.yogavanahill.com/diseases/mitochondrial-mypathy</a:t>
            </a:r>
          </a:p>
        </p:txBody>
      </p:sp>
    </p:spTree>
    <p:extLst>
      <p:ext uri="{BB962C8B-B14F-4D97-AF65-F5344CB8AC3E}">
        <p14:creationId xmlns:p14="http://schemas.microsoft.com/office/powerpoint/2010/main" val="3311620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EC8F0-D7C5-BF8B-DB3F-C7888F7732D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F70351-20C5-4101-3657-32E0820B160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7FA4177B-EC75-3D91-77CD-120C282AF0E1}"/>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pic>
        <p:nvPicPr>
          <p:cNvPr id="6" name="Picture 5">
            <a:extLst>
              <a:ext uri="{FF2B5EF4-FFF2-40B4-BE49-F238E27FC236}">
                <a16:creationId xmlns:a16="http://schemas.microsoft.com/office/drawing/2014/main" id="{F32DD4FB-8D1E-1E04-4677-E405D982F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73" y="70071"/>
            <a:ext cx="11053346" cy="6217920"/>
          </a:xfrm>
          <a:prstGeom prst="rect">
            <a:avLst/>
          </a:prstGeom>
        </p:spPr>
      </p:pic>
    </p:spTree>
    <p:extLst>
      <p:ext uri="{BB962C8B-B14F-4D97-AF65-F5344CB8AC3E}">
        <p14:creationId xmlns:p14="http://schemas.microsoft.com/office/powerpoint/2010/main" val="1347697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A5AC6-0DFB-9CD1-B598-CA1A96B36A1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1AC2E2-B057-C879-8613-6BE777C0DCB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A4D131E3-8788-DC31-1CC1-D7CFE611CE4D}"/>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pic>
        <p:nvPicPr>
          <p:cNvPr id="2" name="Picture 1">
            <a:extLst>
              <a:ext uri="{FF2B5EF4-FFF2-40B4-BE49-F238E27FC236}">
                <a16:creationId xmlns:a16="http://schemas.microsoft.com/office/drawing/2014/main" id="{F23BC296-F095-5502-6DC8-0C4011AEDA4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000"/>
                    </a14:imgEffect>
                    <a14:imgEffect>
                      <a14:brightnessContrast bright="1000" contrast="1000"/>
                    </a14:imgEffect>
                  </a14:imgLayer>
                </a14:imgProps>
              </a:ext>
            </a:extLst>
          </a:blip>
          <a:stretch>
            <a:fillRect/>
          </a:stretch>
        </p:blipFill>
        <p:spPr>
          <a:xfrm>
            <a:off x="749910" y="360261"/>
            <a:ext cx="10466082" cy="5888021"/>
          </a:xfrm>
          <a:prstGeom prst="rect">
            <a:avLst/>
          </a:prstGeom>
        </p:spPr>
      </p:pic>
      <p:sp>
        <p:nvSpPr>
          <p:cNvPr id="4" name="TextBox 3">
            <a:extLst>
              <a:ext uri="{FF2B5EF4-FFF2-40B4-BE49-F238E27FC236}">
                <a16:creationId xmlns:a16="http://schemas.microsoft.com/office/drawing/2014/main" id="{7456D277-81E9-C8EE-1BE0-4D885DEA5B14}"/>
              </a:ext>
            </a:extLst>
          </p:cNvPr>
          <p:cNvSpPr txBox="1"/>
          <p:nvPr/>
        </p:nvSpPr>
        <p:spPr>
          <a:xfrm>
            <a:off x="8910553" y="5981903"/>
            <a:ext cx="2305439" cy="261610"/>
          </a:xfrm>
          <a:prstGeom prst="rect">
            <a:avLst/>
          </a:prstGeom>
          <a:noFill/>
        </p:spPr>
        <p:txBody>
          <a:bodyPr wrap="none" rtlCol="0">
            <a:spAutoFit/>
          </a:bodyPr>
          <a:lstStyle/>
          <a:p>
            <a:r>
              <a:rPr lang="en-US" sz="1100" dirty="0">
                <a:solidFill>
                  <a:schemeClr val="bg1"/>
                </a:solidFill>
              </a:rPr>
              <a:t>https://www.nutraingredients.com/</a:t>
            </a:r>
          </a:p>
        </p:txBody>
      </p:sp>
    </p:spTree>
    <p:extLst>
      <p:ext uri="{BB962C8B-B14F-4D97-AF65-F5344CB8AC3E}">
        <p14:creationId xmlns:p14="http://schemas.microsoft.com/office/powerpoint/2010/main" val="3198672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21F5-9908-C86B-F472-F0CEB192950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F950D1A-DA0F-2C9C-4E7F-29E71E2A782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238EB1D3-19F4-E4AF-8EDB-EDC9BD0DB7C8}"/>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pic>
        <p:nvPicPr>
          <p:cNvPr id="12" name="Picture 11">
            <a:extLst>
              <a:ext uri="{FF2B5EF4-FFF2-40B4-BE49-F238E27FC236}">
                <a16:creationId xmlns:a16="http://schemas.microsoft.com/office/drawing/2014/main" id="{FE22BEC0-0D49-78D3-24CF-AEACEE7547E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6000"/>
                    </a14:imgEffect>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1343937" y="0"/>
            <a:ext cx="9504126" cy="6336083"/>
          </a:xfrm>
          <a:prstGeom prst="rect">
            <a:avLst/>
          </a:prstGeom>
        </p:spPr>
      </p:pic>
    </p:spTree>
    <p:extLst>
      <p:ext uri="{BB962C8B-B14F-4D97-AF65-F5344CB8AC3E}">
        <p14:creationId xmlns:p14="http://schemas.microsoft.com/office/powerpoint/2010/main" val="3229955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61A455-7BB8-09FD-1417-9E7C1AF2FBFA}"/>
              </a:ext>
            </a:extLst>
          </p:cNvPr>
          <p:cNvSpPr>
            <a:spLocks noGrp="1"/>
          </p:cNvSpPr>
          <p:nvPr>
            <p:ph type="sldNum" sz="quarter" idx="4"/>
          </p:nvPr>
        </p:nvSpPr>
        <p:spPr/>
        <p:txBody>
          <a:bodyPr/>
          <a:lstStyle/>
          <a:p>
            <a:fld id="{54797FC3-DC33-DA47-95F6-F7EB925D69E8}" type="slidenum">
              <a:rPr lang="en-US" smtClean="0"/>
              <a:pPr/>
              <a:t>12</a:t>
            </a:fld>
            <a:endParaRPr lang="en-US" dirty="0"/>
          </a:p>
        </p:txBody>
      </p:sp>
      <p:pic>
        <p:nvPicPr>
          <p:cNvPr id="6" name="Picture 5">
            <a:extLst>
              <a:ext uri="{FF2B5EF4-FFF2-40B4-BE49-F238E27FC236}">
                <a16:creationId xmlns:a16="http://schemas.microsoft.com/office/drawing/2014/main" id="{4CE26C67-E878-C30B-2D96-E1E62BA12EE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
                    </a14:imgEffect>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1411726" y="107005"/>
            <a:ext cx="9368547" cy="6245698"/>
          </a:xfrm>
          <a:prstGeom prst="rect">
            <a:avLst/>
          </a:prstGeom>
        </p:spPr>
      </p:pic>
    </p:spTree>
    <p:extLst>
      <p:ext uri="{BB962C8B-B14F-4D97-AF65-F5344CB8AC3E}">
        <p14:creationId xmlns:p14="http://schemas.microsoft.com/office/powerpoint/2010/main" val="1614648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E06F3-8CCB-969C-8343-0C0DA3AB1E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AA1DA-AF6F-5E5A-C42B-7630F2739E71}"/>
              </a:ext>
            </a:extLst>
          </p:cNvPr>
          <p:cNvSpPr>
            <a:spLocks noGrp="1"/>
          </p:cNvSpPr>
          <p:nvPr>
            <p:ph type="title"/>
          </p:nvPr>
        </p:nvSpPr>
        <p:spPr/>
        <p:txBody>
          <a:bodyPr/>
          <a:lstStyle/>
          <a:p>
            <a:r>
              <a:rPr lang="en-US" dirty="0"/>
              <a:t>Maintain Gut Microbiome</a:t>
            </a:r>
            <a:endParaRPr lang="en-US" b="1" dirty="0">
              <a:latin typeface="+mj-lt"/>
            </a:endParaRPr>
          </a:p>
        </p:txBody>
      </p:sp>
      <p:sp>
        <p:nvSpPr>
          <p:cNvPr id="3" name="Slide Number Placeholder 2">
            <a:extLst>
              <a:ext uri="{FF2B5EF4-FFF2-40B4-BE49-F238E27FC236}">
                <a16:creationId xmlns:a16="http://schemas.microsoft.com/office/drawing/2014/main" id="{AB590E1C-9F7F-A05B-70B6-A451F796543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AA4ECA46-EB0A-CFFF-C31B-CE1D0A3A8F16}"/>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Content Placeholder 2">
            <a:extLst>
              <a:ext uri="{FF2B5EF4-FFF2-40B4-BE49-F238E27FC236}">
                <a16:creationId xmlns:a16="http://schemas.microsoft.com/office/drawing/2014/main" id="{C6FCFBE6-4ADD-7195-2E88-9B6AA4D40440}"/>
              </a:ext>
            </a:extLst>
          </p:cNvPr>
          <p:cNvSpPr txBox="1">
            <a:spLocks/>
          </p:cNvSpPr>
          <p:nvPr/>
        </p:nvSpPr>
        <p:spPr>
          <a:xfrm>
            <a:off x="6096000" y="1205158"/>
            <a:ext cx="6143246" cy="4947603"/>
          </a:xfrm>
          <a:prstGeom prst="rect">
            <a:avLst/>
          </a:prstGeom>
        </p:spPr>
        <p:txBody>
          <a:bodyPr>
            <a:normAutofit fontScale="62500" lnSpcReduction="20000"/>
          </a:bodyPr>
          <a:lstStyle>
            <a:lvl1pPr marL="228589" indent="-228589" algn="l" defTabSz="914354" rtl="0" eaLnBrk="1" latinLnBrk="0" hangingPunct="1">
              <a:lnSpc>
                <a:spcPct val="90000"/>
              </a:lnSpc>
              <a:spcBef>
                <a:spcPts val="1000"/>
              </a:spcBef>
              <a:buClr>
                <a:schemeClr val="accent1"/>
              </a:buClr>
              <a:buFont typeface="Arial" panose="020B0604020202020204" pitchFamily="34" charset="0"/>
              <a:buChar char="•"/>
              <a:defRPr sz="2400" b="0" i="0" kern="1200">
                <a:solidFill>
                  <a:schemeClr val="tx1"/>
                </a:solidFill>
                <a:latin typeface="Arial" panose="020B0604020202020204" pitchFamily="34" charset="0"/>
                <a:ea typeface="+mn-ea"/>
                <a:cs typeface="+mn-cs"/>
              </a:defRPr>
            </a:lvl1pPr>
            <a:lvl2pPr marL="685766" indent="-228589" algn="l" defTabSz="914354"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Arial" panose="020B0604020202020204" pitchFamily="34" charset="0"/>
                <a:ea typeface="+mn-ea"/>
                <a:cs typeface="+mn-cs"/>
              </a:defRPr>
            </a:lvl2pPr>
            <a:lvl3pPr marL="1142942" indent="-228589" algn="l" defTabSz="914354"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Arial" panose="020B0604020202020204" pitchFamily="34" charset="0"/>
                <a:ea typeface="+mn-ea"/>
                <a:cs typeface="+mn-cs"/>
              </a:defRPr>
            </a:lvl3pPr>
            <a:lvl4pPr marL="1600120" indent="-228589" algn="l" defTabSz="914354"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Arial" panose="020B0604020202020204" pitchFamily="34" charset="0"/>
                <a:ea typeface="+mn-ea"/>
                <a:cs typeface="+mn-cs"/>
              </a:defRPr>
            </a:lvl4pPr>
            <a:lvl5pPr marL="2057298" indent="-228589" algn="l" defTabSz="914354" rtl="0" eaLnBrk="1" latinLnBrk="0" hangingPunct="1">
              <a:lnSpc>
                <a:spcPct val="90000"/>
              </a:lnSpc>
              <a:spcBef>
                <a:spcPts val="500"/>
              </a:spcBef>
              <a:buClr>
                <a:schemeClr val="accent1"/>
              </a:buClr>
              <a:buFont typeface="Arial" panose="020B0604020202020204" pitchFamily="34" charset="0"/>
              <a:buChar char="•"/>
              <a:defRPr sz="1600" b="0" i="0" kern="1200">
                <a:solidFill>
                  <a:schemeClr val="tx1"/>
                </a:solidFill>
                <a:latin typeface="Arial" panose="020B0604020202020204" pitchFamily="34" charset="0"/>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4100" dirty="0"/>
          </a:p>
          <a:p>
            <a:r>
              <a:rPr lang="en-US" sz="4100" dirty="0"/>
              <a:t>Feed the gut correctly</a:t>
            </a:r>
          </a:p>
          <a:p>
            <a:pPr marL="283464" lvl="1" indent="0">
              <a:buNone/>
            </a:pPr>
            <a:r>
              <a:rPr lang="en-US" sz="4100" dirty="0"/>
              <a:t>	Fiber + Fermented foods</a:t>
            </a:r>
          </a:p>
          <a:p>
            <a:pPr marL="283464" lvl="1" indent="0">
              <a:buNone/>
            </a:pPr>
            <a:r>
              <a:rPr lang="en-US" sz="4100" dirty="0"/>
              <a:t>	Organic</a:t>
            </a:r>
          </a:p>
          <a:p>
            <a:r>
              <a:rPr lang="en-US" sz="4100" dirty="0"/>
              <a:t>Avoid antibiotics, if possible</a:t>
            </a:r>
          </a:p>
          <a:p>
            <a:r>
              <a:rPr lang="en-US" sz="4100" dirty="0"/>
              <a:t>Antibiotic fed animals – “raised without antibiotics”</a:t>
            </a:r>
          </a:p>
          <a:p>
            <a:r>
              <a:rPr lang="en-US" sz="4100" dirty="0"/>
              <a:t>Anti-inflammatory/Mito diet</a:t>
            </a:r>
          </a:p>
          <a:p>
            <a:r>
              <a:rPr lang="en-US" sz="4100" dirty="0"/>
              <a:t>No highly processed foods</a:t>
            </a:r>
          </a:p>
          <a:p>
            <a:r>
              <a:rPr lang="en-US" sz="4100" dirty="0"/>
              <a:t>No seed oils</a:t>
            </a:r>
          </a:p>
          <a:p>
            <a:pPr marL="0" indent="0">
              <a:buNone/>
            </a:pPr>
            <a:endParaRPr lang="en-US" sz="4100" dirty="0"/>
          </a:p>
          <a:p>
            <a:pPr marL="854964" lvl="1" indent="-571500"/>
            <a:r>
              <a:rPr lang="en-US" sz="4100" b="1" dirty="0"/>
              <a:t>	READ THE LABEL </a:t>
            </a:r>
          </a:p>
          <a:p>
            <a:pPr marL="0" indent="0">
              <a:buNone/>
            </a:pPr>
            <a:r>
              <a:rPr lang="en-US" dirty="0"/>
              <a:t>	</a:t>
            </a:r>
          </a:p>
          <a:p>
            <a:endParaRPr lang="en-US" dirty="0"/>
          </a:p>
          <a:p>
            <a:endParaRPr lang="en-US" dirty="0"/>
          </a:p>
        </p:txBody>
      </p:sp>
      <p:pic>
        <p:nvPicPr>
          <p:cNvPr id="9" name="Picture 8">
            <a:extLst>
              <a:ext uri="{FF2B5EF4-FFF2-40B4-BE49-F238E27FC236}">
                <a16:creationId xmlns:a16="http://schemas.microsoft.com/office/drawing/2014/main" id="{1CF1D631-2308-914C-4A8E-F5FB8BC989C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7000"/>
                    </a14:imgEffect>
                    <a14:imgEffect>
                      <a14:brightnessContrast bright="1000" contrast="1000"/>
                    </a14:imgEffect>
                  </a14:imgLayer>
                </a14:imgProps>
              </a:ext>
            </a:extLst>
          </a:blip>
          <a:stretch>
            <a:fillRect/>
          </a:stretch>
        </p:blipFill>
        <p:spPr>
          <a:xfrm>
            <a:off x="127803" y="1905237"/>
            <a:ext cx="5829566" cy="3279605"/>
          </a:xfrm>
          <a:prstGeom prst="rect">
            <a:avLst/>
          </a:prstGeom>
        </p:spPr>
      </p:pic>
    </p:spTree>
    <p:extLst>
      <p:ext uri="{BB962C8B-B14F-4D97-AF65-F5344CB8AC3E}">
        <p14:creationId xmlns:p14="http://schemas.microsoft.com/office/powerpoint/2010/main" val="2619206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A59-4034-5F60-BBE3-91B11407F54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85CEEE-82CD-2E6A-EA08-C18256BC37F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27FC5F67-3949-E2A8-94B4-F4CE05762AD7}"/>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Box 3">
            <a:extLst>
              <a:ext uri="{FF2B5EF4-FFF2-40B4-BE49-F238E27FC236}">
                <a16:creationId xmlns:a16="http://schemas.microsoft.com/office/drawing/2014/main" id="{2C209FC2-7DD3-3028-7C30-ED1C8D437F4A}"/>
              </a:ext>
            </a:extLst>
          </p:cNvPr>
          <p:cNvSpPr txBox="1"/>
          <p:nvPr/>
        </p:nvSpPr>
        <p:spPr>
          <a:xfrm>
            <a:off x="6096000" y="5890231"/>
            <a:ext cx="5814412" cy="261610"/>
          </a:xfrm>
          <a:prstGeom prst="rect">
            <a:avLst/>
          </a:prstGeom>
          <a:noFill/>
        </p:spPr>
        <p:txBody>
          <a:bodyPr wrap="none" rtlCol="0">
            <a:spAutoFit/>
          </a:bodyPr>
          <a:lstStyle/>
          <a:p>
            <a:r>
              <a:rPr lang="en-US" sz="1100" dirty="0">
                <a:solidFill>
                  <a:schemeClr val="bg1"/>
                </a:solidFill>
              </a:rPr>
              <a:t>https:/https://www.alamy.com/mitochondria-and-aging-process/www.nutraingredients.com/</a:t>
            </a:r>
          </a:p>
        </p:txBody>
      </p:sp>
      <p:pic>
        <p:nvPicPr>
          <p:cNvPr id="6" name="Picture 2">
            <a:extLst>
              <a:ext uri="{FF2B5EF4-FFF2-40B4-BE49-F238E27FC236}">
                <a16:creationId xmlns:a16="http://schemas.microsoft.com/office/drawing/2014/main" id="{A27091F2-44A8-058D-0D32-4D32E581898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
                    </a14:imgEffect>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3555363" y="1156607"/>
            <a:ext cx="8002961" cy="491420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465B37D9-3259-5045-A832-1669659DE281}"/>
              </a:ext>
            </a:extLst>
          </p:cNvPr>
          <p:cNvSpPr txBox="1">
            <a:spLocks/>
          </p:cNvSpPr>
          <p:nvPr/>
        </p:nvSpPr>
        <p:spPr>
          <a:xfrm>
            <a:off x="1147513" y="1216728"/>
            <a:ext cx="1865820" cy="442454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100000"/>
              </a:lnSpc>
              <a:spcBef>
                <a:spcPts val="1000"/>
              </a:spcBef>
              <a:buFont typeface="Arial" panose="020B0604020202020204" pitchFamily="34" charset="0"/>
              <a:buNone/>
              <a:defRPr sz="1800" b="1" kern="1200" spc="50" baseline="0">
                <a:solidFill>
                  <a:schemeClr val="tx1"/>
                </a:solidFill>
                <a:latin typeface="+mn-lt"/>
                <a:ea typeface="+mn-ea"/>
                <a:cs typeface="+mn-cs"/>
              </a:defRPr>
            </a:lvl1pPr>
            <a:lvl2pPr marL="283464"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2pPr>
            <a:lvl3pPr marL="566928"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3pPr>
            <a:lvl4pPr marL="859536"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4pPr>
            <a:lvl5pPr marL="1143000"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prstClr val="black"/>
                </a:solidFill>
                <a:latin typeface="Aptos" panose="02110004020202020204"/>
              </a:rPr>
              <a:t>Riboflavin</a:t>
            </a:r>
          </a:p>
          <a:p>
            <a:r>
              <a:rPr lang="en-US" dirty="0">
                <a:solidFill>
                  <a:prstClr val="black"/>
                </a:solidFill>
                <a:latin typeface="Aptos" panose="02110004020202020204"/>
              </a:rPr>
              <a:t>Niacin</a:t>
            </a:r>
          </a:p>
          <a:p>
            <a:r>
              <a:rPr lang="en-US" dirty="0">
                <a:solidFill>
                  <a:prstClr val="black"/>
                </a:solidFill>
                <a:latin typeface="Aptos" panose="02110004020202020204"/>
              </a:rPr>
              <a:t>CoQ10</a:t>
            </a:r>
          </a:p>
          <a:p>
            <a:r>
              <a:rPr lang="en-US" dirty="0">
                <a:solidFill>
                  <a:prstClr val="black"/>
                </a:solidFill>
                <a:latin typeface="Aptos" panose="02110004020202020204"/>
              </a:rPr>
              <a:t>Iron</a:t>
            </a:r>
          </a:p>
          <a:p>
            <a:r>
              <a:rPr lang="en-US" dirty="0">
                <a:solidFill>
                  <a:prstClr val="black"/>
                </a:solidFill>
                <a:latin typeface="Aptos" panose="02110004020202020204"/>
              </a:rPr>
              <a:t>Magnesium</a:t>
            </a:r>
          </a:p>
          <a:p>
            <a:r>
              <a:rPr lang="en-US" dirty="0">
                <a:solidFill>
                  <a:prstClr val="black"/>
                </a:solidFill>
                <a:latin typeface="Aptos" panose="02110004020202020204"/>
              </a:rPr>
              <a:t>B1, B2, B3</a:t>
            </a:r>
          </a:p>
          <a:p>
            <a:r>
              <a:rPr lang="en-US" dirty="0">
                <a:solidFill>
                  <a:prstClr val="black"/>
                </a:solidFill>
                <a:latin typeface="Aptos" panose="02110004020202020204"/>
              </a:rPr>
              <a:t>Carnitine</a:t>
            </a:r>
          </a:p>
          <a:p>
            <a:r>
              <a:rPr lang="en-US" dirty="0">
                <a:solidFill>
                  <a:prstClr val="black"/>
                </a:solidFill>
                <a:latin typeface="Aptos" panose="02110004020202020204"/>
              </a:rPr>
              <a:t>Alph-lipoic Acid</a:t>
            </a:r>
          </a:p>
          <a:p>
            <a:r>
              <a:rPr lang="en-US" dirty="0">
                <a:solidFill>
                  <a:prstClr val="black"/>
                </a:solidFill>
                <a:latin typeface="Aptos" panose="02110004020202020204"/>
              </a:rPr>
              <a:t>Vitamin C &amp; E</a:t>
            </a:r>
          </a:p>
          <a:p>
            <a:r>
              <a:rPr lang="en-US" dirty="0">
                <a:solidFill>
                  <a:prstClr val="black"/>
                </a:solidFill>
                <a:latin typeface="Aptos" panose="02110004020202020204"/>
              </a:rPr>
              <a:t>Omega-3 Fatty Acids</a:t>
            </a:r>
          </a:p>
          <a:p>
            <a:r>
              <a:rPr lang="en-US" dirty="0">
                <a:solidFill>
                  <a:prstClr val="black"/>
                </a:solidFill>
                <a:latin typeface="Aptos" panose="02110004020202020204"/>
              </a:rPr>
              <a:t>Zinc, Iron, &amp; Selenium</a:t>
            </a:r>
          </a:p>
          <a:p>
            <a:endParaRPr lang="en-US" dirty="0">
              <a:solidFill>
                <a:prstClr val="black"/>
              </a:solidFill>
              <a:latin typeface="Aptos" panose="02110004020202020204"/>
            </a:endParaRPr>
          </a:p>
          <a:p>
            <a:endParaRPr lang="en-US" dirty="0">
              <a:solidFill>
                <a:prstClr val="black"/>
              </a:solidFill>
              <a:latin typeface="Aptos" panose="02110004020202020204"/>
            </a:endParaRPr>
          </a:p>
        </p:txBody>
      </p:sp>
      <p:sp>
        <p:nvSpPr>
          <p:cNvPr id="8" name="Rectangle 7">
            <a:extLst>
              <a:ext uri="{FF2B5EF4-FFF2-40B4-BE49-F238E27FC236}">
                <a16:creationId xmlns:a16="http://schemas.microsoft.com/office/drawing/2014/main" id="{06851D10-4834-32F3-A07A-DA96753A7C0C}"/>
              </a:ext>
            </a:extLst>
          </p:cNvPr>
          <p:cNvSpPr/>
          <p:nvPr/>
        </p:nvSpPr>
        <p:spPr>
          <a:xfrm>
            <a:off x="7472889" y="836964"/>
            <a:ext cx="2887068" cy="5253691"/>
          </a:xfrm>
          <a:prstGeom prst="rect">
            <a:avLst/>
          </a:prstGeom>
          <a:noFill/>
          <a:ln w="571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rgbClr val="FF0000"/>
                </a:solidFill>
              </a:ln>
              <a:no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A236FAFC-D7F1-C1E7-BFD5-1074233FABC2}"/>
              </a:ext>
            </a:extLst>
          </p:cNvPr>
          <p:cNvSpPr/>
          <p:nvPr/>
        </p:nvSpPr>
        <p:spPr>
          <a:xfrm>
            <a:off x="4635157" y="846306"/>
            <a:ext cx="2588486" cy="5253691"/>
          </a:xfrm>
          <a:prstGeom prst="rect">
            <a:avLst/>
          </a:prstGeom>
          <a:noFill/>
          <a:ln w="571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solidFill>
                  <a:srgbClr val="FF0000"/>
                </a:solidFill>
              </a:ln>
              <a:noFill/>
              <a:effectLst/>
              <a:uLnTx/>
              <a:uFillTx/>
              <a:latin typeface="Aptos" panose="02110004020202020204"/>
              <a:ea typeface="+mn-ea"/>
              <a:cs typeface="+mn-cs"/>
            </a:endParaRPr>
          </a:p>
        </p:txBody>
      </p:sp>
      <p:sp>
        <p:nvSpPr>
          <p:cNvPr id="10" name="Title 1">
            <a:extLst>
              <a:ext uri="{FF2B5EF4-FFF2-40B4-BE49-F238E27FC236}">
                <a16:creationId xmlns:a16="http://schemas.microsoft.com/office/drawing/2014/main" id="{4A9319EE-1459-BD56-027F-75B50B12CA6B}"/>
              </a:ext>
            </a:extLst>
          </p:cNvPr>
          <p:cNvSpPr>
            <a:spLocks noGrp="1"/>
          </p:cNvSpPr>
          <p:nvPr>
            <p:ph type="title"/>
          </p:nvPr>
        </p:nvSpPr>
        <p:spPr>
          <a:xfrm>
            <a:off x="579527" y="149396"/>
            <a:ext cx="10636465" cy="768545"/>
          </a:xfrm>
        </p:spPr>
        <p:txBody>
          <a:bodyPr/>
          <a:lstStyle/>
          <a:p>
            <a:r>
              <a:rPr lang="en-US" dirty="0"/>
              <a:t>Addressing Mitochondrial Function</a:t>
            </a:r>
            <a:endParaRPr lang="en-US" b="1" dirty="0">
              <a:latin typeface="+mj-lt"/>
            </a:endParaRPr>
          </a:p>
        </p:txBody>
      </p:sp>
      <p:pic>
        <p:nvPicPr>
          <p:cNvPr id="11" name="Picture 10">
            <a:extLst>
              <a:ext uri="{FF2B5EF4-FFF2-40B4-BE49-F238E27FC236}">
                <a16:creationId xmlns:a16="http://schemas.microsoft.com/office/drawing/2014/main" id="{FE2F9CCC-C762-FE63-ED29-B535B08A9A1F}"/>
              </a:ext>
            </a:extLst>
          </p:cNvPr>
          <p:cNvPicPr>
            <a:picLocks noChangeAspect="1"/>
          </p:cNvPicPr>
          <p:nvPr/>
        </p:nvPicPr>
        <p:blipFill>
          <a:blip r:embed="rId5"/>
          <a:stretch>
            <a:fillRect/>
          </a:stretch>
        </p:blipFill>
        <p:spPr>
          <a:xfrm>
            <a:off x="9492948" y="1318298"/>
            <a:ext cx="496417" cy="1098455"/>
          </a:xfrm>
          <a:prstGeom prst="rect">
            <a:avLst/>
          </a:prstGeom>
        </p:spPr>
      </p:pic>
      <p:sp>
        <p:nvSpPr>
          <p:cNvPr id="13" name="TextBox 12">
            <a:extLst>
              <a:ext uri="{FF2B5EF4-FFF2-40B4-BE49-F238E27FC236}">
                <a16:creationId xmlns:a16="http://schemas.microsoft.com/office/drawing/2014/main" id="{FCCE6343-9E8B-431A-2677-8B7B4873AFA7}"/>
              </a:ext>
            </a:extLst>
          </p:cNvPr>
          <p:cNvSpPr txBox="1"/>
          <p:nvPr/>
        </p:nvSpPr>
        <p:spPr>
          <a:xfrm>
            <a:off x="7431878" y="5819162"/>
            <a:ext cx="3084479" cy="230832"/>
          </a:xfrm>
          <a:prstGeom prst="rect">
            <a:avLst/>
          </a:prstGeom>
          <a:noFill/>
        </p:spPr>
        <p:txBody>
          <a:bodyPr wrap="square">
            <a:spAutoFit/>
          </a:bodyPr>
          <a:lstStyle/>
          <a:p>
            <a:r>
              <a:rPr lang="en-US" sz="900" dirty="0"/>
              <a:t>https://www.alamy.com/mitochondria-and-aging-process</a:t>
            </a:r>
          </a:p>
        </p:txBody>
      </p:sp>
      <p:sp>
        <p:nvSpPr>
          <p:cNvPr id="15" name="TextBox 14">
            <a:extLst>
              <a:ext uri="{FF2B5EF4-FFF2-40B4-BE49-F238E27FC236}">
                <a16:creationId xmlns:a16="http://schemas.microsoft.com/office/drawing/2014/main" id="{64C672ED-8E96-6F29-4D11-9BF01AE1285B}"/>
              </a:ext>
            </a:extLst>
          </p:cNvPr>
          <p:cNvSpPr txBox="1"/>
          <p:nvPr/>
        </p:nvSpPr>
        <p:spPr>
          <a:xfrm>
            <a:off x="6252644" y="6197611"/>
            <a:ext cx="6108970" cy="230832"/>
          </a:xfrm>
          <a:prstGeom prst="rect">
            <a:avLst/>
          </a:prstGeom>
          <a:noFill/>
        </p:spPr>
        <p:txBody>
          <a:bodyPr wrap="square">
            <a:spAutoFit/>
          </a:bodyPr>
          <a:lstStyle/>
          <a:p>
            <a:r>
              <a:rPr lang="en-US" sz="900" dirty="0"/>
              <a:t>(Chacko et al., 2021; </a:t>
            </a:r>
            <a:r>
              <a:rPr lang="en-US" sz="900" dirty="0" err="1"/>
              <a:t>Naviaux</a:t>
            </a:r>
            <a:r>
              <a:rPr lang="en-US" sz="900" dirty="0"/>
              <a:t>, 2014; Myhill et al., 2009; Picard &amp; McEwen, 2018; Pizzorno, 2024; Wallace, 2005)</a:t>
            </a:r>
          </a:p>
        </p:txBody>
      </p:sp>
    </p:spTree>
    <p:extLst>
      <p:ext uri="{BB962C8B-B14F-4D97-AF65-F5344CB8AC3E}">
        <p14:creationId xmlns:p14="http://schemas.microsoft.com/office/powerpoint/2010/main" val="22433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9E543-13A8-D26C-985D-C2A6B7A433A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9FC484-3AFB-B235-5CA5-086356FA5AF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6D26DA36-ACD9-A05F-F72A-B76FDE1F0A3C}"/>
              </a:ext>
            </a:extLst>
          </p:cNvPr>
          <p:cNvSpPr txBox="1">
            <a:spLocks/>
          </p:cNvSpPr>
          <p:nvPr/>
        </p:nvSpPr>
        <p:spPr>
          <a:xfrm>
            <a:off x="-115480" y="6500353"/>
            <a:ext cx="12109684" cy="246221"/>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Box 3">
            <a:extLst>
              <a:ext uri="{FF2B5EF4-FFF2-40B4-BE49-F238E27FC236}">
                <a16:creationId xmlns:a16="http://schemas.microsoft.com/office/drawing/2014/main" id="{A370706E-D1A9-A616-C6F5-6912262E3304}"/>
              </a:ext>
            </a:extLst>
          </p:cNvPr>
          <p:cNvSpPr txBox="1"/>
          <p:nvPr/>
        </p:nvSpPr>
        <p:spPr>
          <a:xfrm>
            <a:off x="8910553" y="5981903"/>
            <a:ext cx="2305439" cy="261610"/>
          </a:xfrm>
          <a:prstGeom prst="rect">
            <a:avLst/>
          </a:prstGeom>
          <a:noFill/>
        </p:spPr>
        <p:txBody>
          <a:bodyPr wrap="none" rtlCol="0">
            <a:spAutoFit/>
          </a:bodyPr>
          <a:lstStyle/>
          <a:p>
            <a:r>
              <a:rPr lang="en-US" sz="1100" dirty="0">
                <a:solidFill>
                  <a:schemeClr val="bg1"/>
                </a:solidFill>
              </a:rPr>
              <a:t>https://www.nutraingredients.com/</a:t>
            </a:r>
          </a:p>
        </p:txBody>
      </p:sp>
      <p:pic>
        <p:nvPicPr>
          <p:cNvPr id="13" name="Picture 12">
            <a:extLst>
              <a:ext uri="{FF2B5EF4-FFF2-40B4-BE49-F238E27FC236}">
                <a16:creationId xmlns:a16="http://schemas.microsoft.com/office/drawing/2014/main" id="{A9971871-292D-50DE-45C0-F547E8E071A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1000" contrast="3000"/>
                    </a14:imgEffect>
                  </a14:imgLayer>
                </a14:imgProps>
              </a:ext>
            </a:extLst>
          </a:blip>
          <a:stretch>
            <a:fillRect/>
          </a:stretch>
        </p:blipFill>
        <p:spPr>
          <a:xfrm>
            <a:off x="1468876" y="149396"/>
            <a:ext cx="9023289" cy="6268841"/>
          </a:xfrm>
          <a:prstGeom prst="rect">
            <a:avLst/>
          </a:prstGeom>
        </p:spPr>
      </p:pic>
      <p:sp>
        <p:nvSpPr>
          <p:cNvPr id="14" name="TextBox 13">
            <a:extLst>
              <a:ext uri="{FF2B5EF4-FFF2-40B4-BE49-F238E27FC236}">
                <a16:creationId xmlns:a16="http://schemas.microsoft.com/office/drawing/2014/main" id="{CB2F10A8-C392-262F-B23E-2D66EA1D8B6C}"/>
              </a:ext>
            </a:extLst>
          </p:cNvPr>
          <p:cNvSpPr txBox="1"/>
          <p:nvPr/>
        </p:nvSpPr>
        <p:spPr>
          <a:xfrm>
            <a:off x="10063272" y="6041770"/>
            <a:ext cx="2138727" cy="246221"/>
          </a:xfrm>
          <a:prstGeom prst="rect">
            <a:avLst/>
          </a:prstGeom>
          <a:noFill/>
        </p:spPr>
        <p:txBody>
          <a:bodyPr wrap="none" rtlCol="0">
            <a:spAutoFit/>
          </a:bodyPr>
          <a:lstStyle/>
          <a:p>
            <a:r>
              <a:rPr lang="en-US" sz="1000" dirty="0">
                <a:solidFill>
                  <a:prstClr val="black"/>
                </a:solidFill>
                <a:latin typeface="Aptos" panose="02110004020202020204"/>
              </a:rPr>
              <a:t>(</a:t>
            </a:r>
            <a:r>
              <a:rPr lang="en-US" sz="1000" dirty="0" err="1">
                <a:solidFill>
                  <a:prstClr val="black"/>
                </a:solidFill>
                <a:latin typeface="Aptos" panose="02110004020202020204"/>
              </a:rPr>
              <a:t>Kuretu</a:t>
            </a:r>
            <a:r>
              <a:rPr lang="en-US" sz="1000" dirty="0">
                <a:solidFill>
                  <a:prstClr val="black"/>
                </a:solidFill>
                <a:latin typeface="Aptos" panose="02110004020202020204"/>
              </a:rPr>
              <a:t>, Et Al, 2023;Pizzorno, 2024)</a:t>
            </a:r>
          </a:p>
        </p:txBody>
      </p:sp>
    </p:spTree>
    <p:extLst>
      <p:ext uri="{BB962C8B-B14F-4D97-AF65-F5344CB8AC3E}">
        <p14:creationId xmlns:p14="http://schemas.microsoft.com/office/powerpoint/2010/main" val="343584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95092-DD72-3B32-262C-DC26593418A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357CC52-2F27-C8CF-A39A-F9757650E57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2695D2F5-8CB2-2B2D-68D6-EA5FC25FFE06}"/>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Box 3">
            <a:extLst>
              <a:ext uri="{FF2B5EF4-FFF2-40B4-BE49-F238E27FC236}">
                <a16:creationId xmlns:a16="http://schemas.microsoft.com/office/drawing/2014/main" id="{A781D993-D9B1-BD17-88D6-8F9123791032}"/>
              </a:ext>
            </a:extLst>
          </p:cNvPr>
          <p:cNvSpPr txBox="1"/>
          <p:nvPr/>
        </p:nvSpPr>
        <p:spPr>
          <a:xfrm>
            <a:off x="8910553" y="5981903"/>
            <a:ext cx="2305439" cy="261610"/>
          </a:xfrm>
          <a:prstGeom prst="rect">
            <a:avLst/>
          </a:prstGeom>
          <a:noFill/>
        </p:spPr>
        <p:txBody>
          <a:bodyPr wrap="none" rtlCol="0">
            <a:spAutoFit/>
          </a:bodyPr>
          <a:lstStyle/>
          <a:p>
            <a:r>
              <a:rPr lang="en-US" sz="1100" dirty="0">
                <a:solidFill>
                  <a:schemeClr val="bg1"/>
                </a:solidFill>
              </a:rPr>
              <a:t>https://www.nutraingredients.com/</a:t>
            </a:r>
          </a:p>
        </p:txBody>
      </p:sp>
      <p:sp>
        <p:nvSpPr>
          <p:cNvPr id="10" name="Title 1">
            <a:extLst>
              <a:ext uri="{FF2B5EF4-FFF2-40B4-BE49-F238E27FC236}">
                <a16:creationId xmlns:a16="http://schemas.microsoft.com/office/drawing/2014/main" id="{A230F70A-F795-31EA-6B6D-58C18718728E}"/>
              </a:ext>
            </a:extLst>
          </p:cNvPr>
          <p:cNvSpPr>
            <a:spLocks noGrp="1"/>
          </p:cNvSpPr>
          <p:nvPr>
            <p:ph type="title"/>
          </p:nvPr>
        </p:nvSpPr>
        <p:spPr>
          <a:xfrm>
            <a:off x="579527" y="149396"/>
            <a:ext cx="10636465" cy="768545"/>
          </a:xfrm>
        </p:spPr>
        <p:txBody>
          <a:bodyPr>
            <a:normAutofit fontScale="90000"/>
          </a:bodyPr>
          <a:lstStyle/>
          <a:p>
            <a:r>
              <a:rPr lang="en-US" dirty="0" err="1"/>
              <a:t>NonPharmacological</a:t>
            </a:r>
            <a:r>
              <a:rPr lang="en-US" dirty="0"/>
              <a:t> &amp; Interventional Pain Treatments</a:t>
            </a:r>
            <a:endParaRPr lang="en-US" b="1" dirty="0">
              <a:latin typeface="+mj-lt"/>
            </a:endParaRPr>
          </a:p>
        </p:txBody>
      </p:sp>
      <p:pic>
        <p:nvPicPr>
          <p:cNvPr id="2" name="Picture 1" descr="Icon&#10;&#10;Description automatically generated">
            <a:extLst>
              <a:ext uri="{FF2B5EF4-FFF2-40B4-BE49-F238E27FC236}">
                <a16:creationId xmlns:a16="http://schemas.microsoft.com/office/drawing/2014/main" id="{B6B46606-ED07-7BE7-A35E-C1EFB19ED151}"/>
              </a:ext>
            </a:extLst>
          </p:cNvPr>
          <p:cNvPicPr>
            <a:picLocks noChangeAspect="1"/>
          </p:cNvPicPr>
          <p:nvPr/>
        </p:nvPicPr>
        <p:blipFill>
          <a:blip r:embed="rId3" cstate="hqprint">
            <a:extLst>
              <a:ext uri="{BEBA8EAE-BF5A-486C-A8C5-ECC9F3942E4B}">
                <a14:imgProps xmlns:a14="http://schemas.microsoft.com/office/drawing/2010/main">
                  <a14:imgLayer r:embed="rId4">
                    <a14:imgEffect>
                      <a14:sharpenSoften amount="6000"/>
                    </a14:imgEffect>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109631" y="1191975"/>
            <a:ext cx="1371600" cy="1371600"/>
          </a:xfrm>
          <a:prstGeom prst="rect">
            <a:avLst/>
          </a:prstGeom>
        </p:spPr>
      </p:pic>
      <p:pic>
        <p:nvPicPr>
          <p:cNvPr id="12" name="Picture 11" descr="A picture containing text, vector graphics, clipart, light&#10;&#10;Description automatically generated">
            <a:extLst>
              <a:ext uri="{FF2B5EF4-FFF2-40B4-BE49-F238E27FC236}">
                <a16:creationId xmlns:a16="http://schemas.microsoft.com/office/drawing/2014/main" id="{10C3B28B-D4F5-EFC7-F3DF-B9C91D08B28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8000"/>
                    </a14:imgEffect>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7873493" y="2933602"/>
            <a:ext cx="1371600" cy="1371600"/>
          </a:xfrm>
          <a:prstGeom prst="rect">
            <a:avLst/>
          </a:prstGeom>
        </p:spPr>
      </p:pic>
      <p:pic>
        <p:nvPicPr>
          <p:cNvPr id="13" name="Picture 12" descr="Icon&#10;&#10;Description automatically generated">
            <a:extLst>
              <a:ext uri="{FF2B5EF4-FFF2-40B4-BE49-F238E27FC236}">
                <a16:creationId xmlns:a16="http://schemas.microsoft.com/office/drawing/2014/main" id="{E2FA20C8-3203-3A9B-4C49-A08F0F644B3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 contrast="1000"/>
                    </a14:imgEffect>
                  </a14:imgLayer>
                </a14:imgProps>
              </a:ext>
              <a:ext uri="{28A0092B-C50C-407E-A947-70E740481C1C}">
                <a14:useLocalDpi xmlns:a14="http://schemas.microsoft.com/office/drawing/2010/main" val="0"/>
              </a:ext>
            </a:extLst>
          </a:blip>
          <a:stretch>
            <a:fillRect/>
          </a:stretch>
        </p:blipFill>
        <p:spPr>
          <a:xfrm>
            <a:off x="3399901" y="1218074"/>
            <a:ext cx="1371600" cy="1371600"/>
          </a:xfrm>
          <a:prstGeom prst="rect">
            <a:avLst/>
          </a:prstGeom>
        </p:spPr>
      </p:pic>
      <p:sp>
        <p:nvSpPr>
          <p:cNvPr id="14" name="Rectangle 13">
            <a:extLst>
              <a:ext uri="{FF2B5EF4-FFF2-40B4-BE49-F238E27FC236}">
                <a16:creationId xmlns:a16="http://schemas.microsoft.com/office/drawing/2014/main" id="{AC70DB02-A9C6-7F65-A82B-8376B9B7437D}"/>
              </a:ext>
            </a:extLst>
          </p:cNvPr>
          <p:cNvSpPr/>
          <p:nvPr/>
        </p:nvSpPr>
        <p:spPr>
          <a:xfrm>
            <a:off x="618406" y="2152803"/>
            <a:ext cx="3489157" cy="350865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775E7"/>
                </a:solidFill>
                <a:effectLst/>
                <a:uLnTx/>
                <a:uFillTx/>
                <a:latin typeface="Calibri"/>
                <a:ea typeface="+mn-ea"/>
                <a:cs typeface="+mn-cs"/>
              </a:rPr>
              <a:t>Interventional</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Surgery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Radiation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Blocks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TENS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Physical/Occupational Therapy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Massage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Positioning</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solidFill>
                  <a:prstClr val="black"/>
                </a:solidFill>
                <a:latin typeface="Calibri"/>
              </a:rPr>
              <a:t>Aquatherapy</a:t>
            </a:r>
            <a:endParaRPr lang="en-US" dirty="0">
              <a:solidFill>
                <a:prstClr val="black"/>
              </a:solidFill>
              <a:latin typeface="Calibri"/>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Desensitization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noProof="0" dirty="0">
                <a:solidFill>
                  <a:prstClr val="black"/>
                </a:solidFill>
                <a:latin typeface="Calibri"/>
              </a:rPr>
              <a:t>Heat/Cold Application</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Exercise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6C4C1A04-2E71-79BD-E614-29FCC0C625DC}"/>
              </a:ext>
            </a:extLst>
          </p:cNvPr>
          <p:cNvSpPr/>
          <p:nvPr/>
        </p:nvSpPr>
        <p:spPr>
          <a:xfrm>
            <a:off x="4771501" y="1300974"/>
            <a:ext cx="2469282" cy="369331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775E7"/>
                </a:solidFill>
                <a:effectLst/>
                <a:uLnTx/>
                <a:uFillTx/>
                <a:latin typeface="Calibri"/>
                <a:ea typeface="+mn-ea"/>
                <a:cs typeface="+mn-cs"/>
              </a:rPr>
              <a:t>Alternative Medicine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Acupuncture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noProof="0" dirty="0">
                <a:solidFill>
                  <a:prstClr val="black"/>
                </a:solidFill>
                <a:latin typeface="Calibri"/>
              </a:rPr>
              <a:t>Acupressure</a:t>
            </a:r>
            <a:endParaRPr kumimoji="0" lang="en-US"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Yoga</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Aromatherapy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Oils</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Meditation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Tai chi</a:t>
            </a:r>
          </a:p>
          <a:p>
            <a:pPr marL="285750" indent="-285750">
              <a:buFont typeface="Arial" panose="020B0604020202020204" pitchFamily="34" charset="0"/>
              <a:buChar char="•"/>
              <a:defRPr/>
            </a:pPr>
            <a:r>
              <a:rPr lang="en-US" dirty="0">
                <a:solidFill>
                  <a:prstClr val="black"/>
                </a:solidFill>
                <a:latin typeface="Calibri"/>
              </a:rPr>
              <a:t>Music, art, drama therapy</a:t>
            </a:r>
          </a:p>
          <a:p>
            <a:pPr marL="285750" indent="-285750">
              <a:buFont typeface="Arial" panose="020B0604020202020204" pitchFamily="34" charset="0"/>
              <a:buChar char="•"/>
              <a:defRPr/>
            </a:pPr>
            <a:r>
              <a:rPr lang="en-US" dirty="0">
                <a:solidFill>
                  <a:prstClr val="black"/>
                </a:solidFill>
                <a:latin typeface="Calibri"/>
              </a:rPr>
              <a:t>Diet</a:t>
            </a:r>
          </a:p>
          <a:p>
            <a:pPr marR="0" lvl="0" algn="ctr" defTabSz="914400" rtl="0" eaLnBrk="1" fontAlgn="auto" latinLnBrk="0" hangingPunct="1">
              <a:lnSpc>
                <a:spcPct val="100000"/>
              </a:lnSpc>
              <a:spcBef>
                <a:spcPts val="0"/>
              </a:spcBef>
              <a:spcAft>
                <a:spcPts val="0"/>
              </a:spcAft>
              <a:buClrTx/>
              <a:buSzTx/>
              <a:tabLst/>
              <a:defRPr/>
            </a:pPr>
            <a:endParaRPr lang="en-US" dirty="0">
              <a:solidFill>
                <a:prstClr val="black"/>
              </a:solidFill>
              <a:latin typeface="Calibri"/>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96D14581-4F89-57F4-12E8-D10003F81D14}"/>
              </a:ext>
            </a:extLst>
          </p:cNvPr>
          <p:cNvSpPr/>
          <p:nvPr/>
        </p:nvSpPr>
        <p:spPr>
          <a:xfrm>
            <a:off x="9197763" y="3111882"/>
            <a:ext cx="2848799" cy="2616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4775E7"/>
                </a:solidFill>
                <a:latin typeface="Calibri"/>
              </a:rPr>
              <a:t>Psychological </a:t>
            </a:r>
            <a:endParaRPr kumimoji="0" lang="en-US" sz="2000" b="1" i="0" u="none" strike="noStrike" kern="1200" cap="none" spc="0" normalizeH="0" baseline="0" noProof="0" dirty="0">
              <a:ln>
                <a:noFill/>
              </a:ln>
              <a:solidFill>
                <a:srgbClr val="4775E7"/>
              </a:solidFill>
              <a:effectLst/>
              <a:uLnTx/>
              <a:uFillTx/>
              <a:latin typeface="Calibri"/>
              <a:ea typeface="+mn-ea"/>
              <a:cs typeface="+mn-cs"/>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CBT for Chronic Pain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Guided Imagery</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Distraction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Relaxation</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Individual/Family/</a:t>
            </a:r>
            <a:r>
              <a:rPr kumimoji="0" lang="en-US" sz="1800" b="0" i="0" u="none" strike="noStrike" kern="1200" cap="none" spc="0" normalizeH="0" baseline="0" noProof="0" dirty="0" err="1">
                <a:ln>
                  <a:noFill/>
                </a:ln>
                <a:solidFill>
                  <a:prstClr val="black"/>
                </a:solidFill>
                <a:effectLst/>
                <a:uLnTx/>
                <a:uFillTx/>
                <a:latin typeface="Calibri"/>
                <a:ea typeface="+mn-ea"/>
                <a:cs typeface="+mn-cs"/>
              </a:rPr>
              <a:t>Group</a:t>
            </a:r>
            <a:r>
              <a:rPr kumimoji="0" lang="en-US" sz="1800" b="0" i="0" u="none" strike="noStrike" kern="1200" cap="none" spc="0" normalizeH="0" noProof="0" dirty="0" err="1">
                <a:ln>
                  <a:noFill/>
                </a:ln>
                <a:solidFill>
                  <a:prstClr val="black"/>
                </a:solidFill>
                <a:effectLst/>
                <a:uLnTx/>
                <a:uFillTx/>
                <a:latin typeface="Calibri"/>
                <a:ea typeface="+mn-ea"/>
                <a:cs typeface="+mn-cs"/>
              </a:rPr>
              <a:t>Counseling</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prstClr val="black"/>
                </a:solidFill>
                <a:latin typeface="Calibri"/>
              </a:rPr>
              <a:t>Companionship</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Self-efficacy</a:t>
            </a:r>
          </a:p>
        </p:txBody>
      </p:sp>
      <p:sp>
        <p:nvSpPr>
          <p:cNvPr id="17" name="TextBox 16">
            <a:extLst>
              <a:ext uri="{FF2B5EF4-FFF2-40B4-BE49-F238E27FC236}">
                <a16:creationId xmlns:a16="http://schemas.microsoft.com/office/drawing/2014/main" id="{79139518-76BC-FE2B-E909-F04CAD032149}"/>
              </a:ext>
            </a:extLst>
          </p:cNvPr>
          <p:cNvSpPr txBox="1"/>
          <p:nvPr/>
        </p:nvSpPr>
        <p:spPr>
          <a:xfrm>
            <a:off x="9370051" y="1336343"/>
            <a:ext cx="1727268" cy="1754326"/>
          </a:xfrm>
          <a:prstGeom prst="rect">
            <a:avLst/>
          </a:prstGeom>
          <a:noFill/>
        </p:spPr>
        <p:txBody>
          <a:bodyPr wrap="square" rtlCol="0">
            <a:spAutoFit/>
          </a:bodyPr>
          <a:lstStyle/>
          <a:p>
            <a:r>
              <a:rPr lang="en-US" b="1" dirty="0">
                <a:solidFill>
                  <a:srgbClr val="0070C0"/>
                </a:solidFill>
              </a:rPr>
              <a:t>Spiritual</a:t>
            </a:r>
          </a:p>
          <a:p>
            <a:pPr marL="285750" indent="-285750">
              <a:buFont typeface="Arial" panose="020B0604020202020204" pitchFamily="34" charset="0"/>
              <a:buChar char="•"/>
            </a:pPr>
            <a:r>
              <a:rPr lang="en-US" dirty="0"/>
              <a:t>Pastoral Counseling</a:t>
            </a:r>
          </a:p>
          <a:p>
            <a:pPr marL="285750" indent="-285750">
              <a:buFont typeface="Arial" panose="020B0604020202020204" pitchFamily="34" charset="0"/>
              <a:buChar char="•"/>
            </a:pPr>
            <a:r>
              <a:rPr lang="en-US" dirty="0"/>
              <a:t>Prayer</a:t>
            </a:r>
          </a:p>
          <a:p>
            <a:pPr marL="285750" indent="-285750">
              <a:buFont typeface="Arial" panose="020B0604020202020204" pitchFamily="34" charset="0"/>
              <a:buChar char="•"/>
            </a:pPr>
            <a:r>
              <a:rPr lang="en-US" dirty="0"/>
              <a:t>Music</a:t>
            </a:r>
          </a:p>
          <a:p>
            <a:pPr marL="285750" indent="-285750">
              <a:buFont typeface="Arial" panose="020B0604020202020204" pitchFamily="34" charset="0"/>
              <a:buChar char="•"/>
            </a:pPr>
            <a:endParaRPr lang="en-US" dirty="0"/>
          </a:p>
        </p:txBody>
      </p:sp>
      <p:cxnSp>
        <p:nvCxnSpPr>
          <p:cNvPr id="18" name="Straight Arrow Connector 17">
            <a:extLst>
              <a:ext uri="{FF2B5EF4-FFF2-40B4-BE49-F238E27FC236}">
                <a16:creationId xmlns:a16="http://schemas.microsoft.com/office/drawing/2014/main" id="{642AF0B6-6E13-501D-12EC-B9606B36C31C}"/>
              </a:ext>
            </a:extLst>
          </p:cNvPr>
          <p:cNvCxnSpPr>
            <a:cxnSpLocks/>
          </p:cNvCxnSpPr>
          <p:nvPr/>
        </p:nvCxnSpPr>
        <p:spPr>
          <a:xfrm>
            <a:off x="3765129" y="3951377"/>
            <a:ext cx="3754240" cy="173438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19568452-E777-ABA9-D07A-178FFE0137E2}"/>
              </a:ext>
            </a:extLst>
          </p:cNvPr>
          <p:cNvCxnSpPr>
            <a:cxnSpLocks/>
          </p:cNvCxnSpPr>
          <p:nvPr/>
        </p:nvCxnSpPr>
        <p:spPr>
          <a:xfrm flipV="1">
            <a:off x="3649592" y="3931847"/>
            <a:ext cx="3631224" cy="173438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CA9AAE2C-B730-6ABC-7D71-7A9CCF93AEAA}"/>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
                    </a14:imgEffect>
                    <a14:imgEffect>
                      <a14:brightnessContrast bright="1000" contrast="1000"/>
                    </a14:imgEffect>
                  </a14:imgLayer>
                </a14:imgProps>
              </a:ext>
            </a:extLst>
          </a:blip>
          <a:stretch>
            <a:fillRect/>
          </a:stretch>
        </p:blipFill>
        <p:spPr>
          <a:xfrm>
            <a:off x="7935161" y="1374598"/>
            <a:ext cx="1188720" cy="1176832"/>
          </a:xfrm>
          <a:prstGeom prst="rect">
            <a:avLst/>
          </a:prstGeom>
          <a:solidFill>
            <a:schemeClr val="accent5">
              <a:lumMod val="20000"/>
              <a:lumOff val="80000"/>
            </a:schemeClr>
          </a:solidFill>
          <a:ln w="38100">
            <a:solidFill>
              <a:schemeClr val="accent5">
                <a:lumMod val="75000"/>
              </a:schemeClr>
            </a:solidFill>
          </a:ln>
        </p:spPr>
      </p:pic>
      <p:sp>
        <p:nvSpPr>
          <p:cNvPr id="21" name="Arrow: Left-Right 20">
            <a:extLst>
              <a:ext uri="{FF2B5EF4-FFF2-40B4-BE49-F238E27FC236}">
                <a16:creationId xmlns:a16="http://schemas.microsoft.com/office/drawing/2014/main" id="{D006A669-C385-FC9E-168C-037E9DC46B92}"/>
              </a:ext>
            </a:extLst>
          </p:cNvPr>
          <p:cNvSpPr/>
          <p:nvPr/>
        </p:nvSpPr>
        <p:spPr>
          <a:xfrm>
            <a:off x="506072" y="5562376"/>
            <a:ext cx="11179856" cy="667163"/>
          </a:xfrm>
          <a:prstGeom prst="leftRight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21208">
              <a:spcAft>
                <a:spcPts val="600"/>
              </a:spcAft>
            </a:pPr>
            <a:r>
              <a:rPr lang="en-US" b="1" kern="1200" dirty="0">
                <a:solidFill>
                  <a:schemeClr val="tx1"/>
                </a:solidFill>
                <a:latin typeface="+mn-lt"/>
                <a:ea typeface="+mn-ea"/>
                <a:cs typeface="+mn-cs"/>
              </a:rPr>
              <a:t>Context</a:t>
            </a:r>
            <a:endParaRPr lang="en-US" b="1" dirty="0">
              <a:solidFill>
                <a:schemeClr val="tx1"/>
              </a:solidFill>
            </a:endParaRPr>
          </a:p>
        </p:txBody>
      </p:sp>
      <p:cxnSp>
        <p:nvCxnSpPr>
          <p:cNvPr id="22" name="Straight Arrow Connector 21">
            <a:extLst>
              <a:ext uri="{FF2B5EF4-FFF2-40B4-BE49-F238E27FC236}">
                <a16:creationId xmlns:a16="http://schemas.microsoft.com/office/drawing/2014/main" id="{7DB0431C-BD60-6C39-D8EA-F2E2608388D4}"/>
              </a:ext>
            </a:extLst>
          </p:cNvPr>
          <p:cNvCxnSpPr>
            <a:cxnSpLocks/>
          </p:cNvCxnSpPr>
          <p:nvPr/>
        </p:nvCxnSpPr>
        <p:spPr>
          <a:xfrm>
            <a:off x="3649592" y="4756600"/>
            <a:ext cx="3746761" cy="5901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67E36336-B08D-9161-83AD-7764FBF3B067}"/>
              </a:ext>
            </a:extLst>
          </p:cNvPr>
          <p:cNvSpPr txBox="1"/>
          <p:nvPr/>
        </p:nvSpPr>
        <p:spPr>
          <a:xfrm>
            <a:off x="6507991" y="6205401"/>
            <a:ext cx="5613671" cy="230832"/>
          </a:xfrm>
          <a:prstGeom prst="rect">
            <a:avLst/>
          </a:prstGeom>
          <a:noFill/>
        </p:spPr>
        <p:txBody>
          <a:bodyPr wrap="square">
            <a:spAutoFit/>
          </a:bodyPr>
          <a:lstStyle/>
          <a:p>
            <a:r>
              <a:rPr lang="en-US" sz="900" dirty="0"/>
              <a:t>(CDC, 2022; Ferrell &amp; Paice, 2019; Morley et al., 1999; NCCIH, 2023; Paice et al., 2022; Puchalski, 2001)</a:t>
            </a:r>
          </a:p>
        </p:txBody>
      </p:sp>
    </p:spTree>
    <p:extLst>
      <p:ext uri="{BB962C8B-B14F-4D97-AF65-F5344CB8AC3E}">
        <p14:creationId xmlns:p14="http://schemas.microsoft.com/office/powerpoint/2010/main" val="120942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ECBA7-231C-3F18-559D-66F75B9758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AD9E4-7B4D-F83B-ED8D-D2B27949C06D}"/>
              </a:ext>
            </a:extLst>
          </p:cNvPr>
          <p:cNvSpPr>
            <a:spLocks noGrp="1"/>
          </p:cNvSpPr>
          <p:nvPr>
            <p:ph type="title"/>
          </p:nvPr>
        </p:nvSpPr>
        <p:spPr>
          <a:xfrm>
            <a:off x="47017" y="266171"/>
            <a:ext cx="12144983" cy="768545"/>
          </a:xfrm>
        </p:spPr>
        <p:txBody>
          <a:bodyPr>
            <a:noAutofit/>
          </a:bodyPr>
          <a:lstStyle/>
          <a:p>
            <a:r>
              <a:rPr lang="en-US" sz="3200" b="1" dirty="0">
                <a:latin typeface="+mj-lt"/>
              </a:rPr>
              <a:t>Opioid-Sparing, Mitochondrial-Aware Pain &amp; Brain Fog Toolkit</a:t>
            </a:r>
          </a:p>
        </p:txBody>
      </p:sp>
      <p:sp>
        <p:nvSpPr>
          <p:cNvPr id="3" name="Slide Number Placeholder 2">
            <a:extLst>
              <a:ext uri="{FF2B5EF4-FFF2-40B4-BE49-F238E27FC236}">
                <a16:creationId xmlns:a16="http://schemas.microsoft.com/office/drawing/2014/main" id="{C809166E-5B80-CA8C-6A18-C820407BBD2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847F2BF4-53AC-27C3-2365-A13962549663}"/>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7" name="Text 1">
            <a:extLst>
              <a:ext uri="{FF2B5EF4-FFF2-40B4-BE49-F238E27FC236}">
                <a16:creationId xmlns:a16="http://schemas.microsoft.com/office/drawing/2014/main" id="{DC5D4E4A-F356-9C9A-E8F6-76C49DC4DBD7}"/>
              </a:ext>
            </a:extLst>
          </p:cNvPr>
          <p:cNvSpPr/>
          <p:nvPr/>
        </p:nvSpPr>
        <p:spPr>
          <a:xfrm>
            <a:off x="213360" y="1453634"/>
            <a:ext cx="5669280" cy="320040"/>
          </a:xfrm>
          <a:prstGeom prst="rect">
            <a:avLst/>
          </a:prstGeom>
          <a:noFill/>
          <a:ln/>
        </p:spPr>
        <p:txBody>
          <a:bodyPr wrap="square" rtlCol="0" anchor="ctr"/>
          <a:lstStyle/>
          <a:p>
            <a:r>
              <a:rPr lang="en-US" b="1" dirty="0">
                <a:solidFill>
                  <a:srgbClr val="0B1F33"/>
                </a:solidFill>
                <a:latin typeface="Aptos" pitchFamily="34" charset="0"/>
                <a:ea typeface="Aptos" pitchFamily="34" charset="-122"/>
                <a:cs typeface="Aptos" pitchFamily="34" charset="-120"/>
              </a:rPr>
              <a:t>Stepwise pain strategy (coordinate with ECD team)</a:t>
            </a:r>
            <a:endParaRPr lang="en-US" dirty="0">
              <a:solidFill>
                <a:prstClr val="black"/>
              </a:solidFill>
              <a:latin typeface="Aptos" panose="02110004020202020204"/>
            </a:endParaRPr>
          </a:p>
        </p:txBody>
      </p:sp>
      <p:sp>
        <p:nvSpPr>
          <p:cNvPr id="9" name="Text 2">
            <a:extLst>
              <a:ext uri="{FF2B5EF4-FFF2-40B4-BE49-F238E27FC236}">
                <a16:creationId xmlns:a16="http://schemas.microsoft.com/office/drawing/2014/main" id="{CD8ED718-C8B2-0E78-B761-49BF2FE0E5A8}"/>
              </a:ext>
            </a:extLst>
          </p:cNvPr>
          <p:cNvSpPr/>
          <p:nvPr/>
        </p:nvSpPr>
        <p:spPr>
          <a:xfrm>
            <a:off x="213360" y="1819394"/>
            <a:ext cx="5852160" cy="2651760"/>
          </a:xfrm>
          <a:prstGeom prst="rect">
            <a:avLst/>
          </a:prstGeom>
          <a:noFill/>
          <a:ln/>
        </p:spPr>
        <p:txBody>
          <a:bodyPr wrap="square" rtlCol="0" anchor="t"/>
          <a:lstStyle/>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Local first: topical lidocaine / topical NSAID for focal pain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Baseline options: acetaminophen; NSAIDs if appropriate (renal/GI risk screen)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Neuropathic pain &amp; sleep: gabapentin/pregabalin (night dosing; monitor sedation)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Central pain + mood: duloxetine may help pain amplification and function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Reserve opioids: if used, reassess frequently (sedation → worse fatigue/brain fog)</a:t>
            </a:r>
            <a:endParaRPr lang="en-US" sz="1500" dirty="0">
              <a:solidFill>
                <a:prstClr val="black"/>
              </a:solidFill>
              <a:latin typeface="Aptos" panose="02110004020202020204"/>
            </a:endParaRPr>
          </a:p>
        </p:txBody>
      </p:sp>
      <p:sp>
        <p:nvSpPr>
          <p:cNvPr id="10" name="Text 5">
            <a:extLst>
              <a:ext uri="{FF2B5EF4-FFF2-40B4-BE49-F238E27FC236}">
                <a16:creationId xmlns:a16="http://schemas.microsoft.com/office/drawing/2014/main" id="{3407FB07-39B4-335F-031A-43BDCA0A82CC}"/>
              </a:ext>
            </a:extLst>
          </p:cNvPr>
          <p:cNvSpPr/>
          <p:nvPr/>
        </p:nvSpPr>
        <p:spPr>
          <a:xfrm>
            <a:off x="6828817" y="1499354"/>
            <a:ext cx="4494179" cy="320040"/>
          </a:xfrm>
          <a:prstGeom prst="rect">
            <a:avLst/>
          </a:prstGeom>
          <a:noFill/>
          <a:ln/>
        </p:spPr>
        <p:txBody>
          <a:bodyPr wrap="square" rtlCol="0" anchor="ctr"/>
          <a:lstStyle/>
          <a:p>
            <a:r>
              <a:rPr lang="en-US" b="1" dirty="0">
                <a:solidFill>
                  <a:srgbClr val="0B1F33"/>
                </a:solidFill>
                <a:latin typeface="Aptos" pitchFamily="34" charset="0"/>
                <a:ea typeface="Aptos" pitchFamily="34" charset="-122"/>
                <a:cs typeface="Aptos" pitchFamily="34" charset="-120"/>
              </a:rPr>
              <a:t>Escalation triggers (call clinician)</a:t>
            </a:r>
            <a:endParaRPr lang="en-US" dirty="0">
              <a:solidFill>
                <a:prstClr val="black"/>
              </a:solidFill>
              <a:latin typeface="Aptos" panose="02110004020202020204"/>
            </a:endParaRPr>
          </a:p>
        </p:txBody>
      </p:sp>
      <p:sp>
        <p:nvSpPr>
          <p:cNvPr id="11" name="Text 6">
            <a:extLst>
              <a:ext uri="{FF2B5EF4-FFF2-40B4-BE49-F238E27FC236}">
                <a16:creationId xmlns:a16="http://schemas.microsoft.com/office/drawing/2014/main" id="{EE90C711-5DBF-A681-631B-AE1F134C24D3}"/>
              </a:ext>
            </a:extLst>
          </p:cNvPr>
          <p:cNvSpPr/>
          <p:nvPr/>
        </p:nvSpPr>
        <p:spPr>
          <a:xfrm>
            <a:off x="6828817" y="1801904"/>
            <a:ext cx="5577840" cy="1965960"/>
          </a:xfrm>
          <a:prstGeom prst="rect">
            <a:avLst/>
          </a:prstGeom>
          <a:noFill/>
          <a:ln/>
        </p:spPr>
        <p:txBody>
          <a:bodyPr wrap="square" rtlCol="0" anchor="t"/>
          <a:lstStyle/>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New/worsening neurologic signs, severe headache/vision changes, syncope, dyspnea, chest pain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Night pain that prevents sleep ≥3 nights/week, or new focal bone pain</a:t>
            </a:r>
            <a:endParaRPr lang="en-US" sz="1500" dirty="0">
              <a:solidFill>
                <a:prstClr val="black"/>
              </a:solidFill>
              <a:latin typeface="Aptos" panose="02110004020202020204"/>
            </a:endParaRPr>
          </a:p>
          <a:p>
            <a:pPr marL="228600" indent="-228600">
              <a:lnSpc>
                <a:spcPct val="115000"/>
              </a:lnSpc>
              <a:spcAft>
                <a:spcPts val="600"/>
              </a:spcAft>
              <a:buSzPct val="100000"/>
              <a:buFontTx/>
              <a:buChar char="•"/>
            </a:pPr>
            <a:r>
              <a:rPr lang="en-US" sz="1500" dirty="0">
                <a:solidFill>
                  <a:srgbClr val="1F2D3D"/>
                </a:solidFill>
                <a:latin typeface="Aptos" pitchFamily="34" charset="0"/>
                <a:ea typeface="Aptos" pitchFamily="34" charset="-122"/>
                <a:cs typeface="Aptos" pitchFamily="34" charset="-120"/>
              </a:rPr>
              <a:t>Brain fog that rapidly worsens or affects safety (driving, medication errors)</a:t>
            </a:r>
            <a:endParaRPr lang="en-US" sz="1500" dirty="0">
              <a:solidFill>
                <a:prstClr val="black"/>
              </a:solidFill>
              <a:latin typeface="Aptos" panose="02110004020202020204"/>
            </a:endParaRPr>
          </a:p>
        </p:txBody>
      </p:sp>
      <p:sp>
        <p:nvSpPr>
          <p:cNvPr id="16" name="Shape 7">
            <a:extLst>
              <a:ext uri="{FF2B5EF4-FFF2-40B4-BE49-F238E27FC236}">
                <a16:creationId xmlns:a16="http://schemas.microsoft.com/office/drawing/2014/main" id="{F162F06D-2DFA-57CF-8C5E-FE4DF170F116}"/>
              </a:ext>
            </a:extLst>
          </p:cNvPr>
          <p:cNvSpPr/>
          <p:nvPr/>
        </p:nvSpPr>
        <p:spPr>
          <a:xfrm>
            <a:off x="254446" y="4795109"/>
            <a:ext cx="11642709" cy="924311"/>
          </a:xfrm>
          <a:prstGeom prst="roundRect">
            <a:avLst/>
          </a:prstGeom>
          <a:solidFill>
            <a:srgbClr val="F2F4F7"/>
          </a:solidFill>
          <a:ln w="12700">
            <a:solidFill>
              <a:srgbClr val="C9D2DC"/>
            </a:solidFill>
            <a:prstDash val="solid"/>
          </a:ln>
        </p:spPr>
        <p:txBody>
          <a:bodyPr/>
          <a:lstStyle/>
          <a:p>
            <a:endParaRPr lang="en-US">
              <a:solidFill>
                <a:prstClr val="black"/>
              </a:solidFill>
              <a:latin typeface="Aptos" panose="02110004020202020204"/>
            </a:endParaRPr>
          </a:p>
        </p:txBody>
      </p:sp>
      <p:sp>
        <p:nvSpPr>
          <p:cNvPr id="17" name="Text 8">
            <a:extLst>
              <a:ext uri="{FF2B5EF4-FFF2-40B4-BE49-F238E27FC236}">
                <a16:creationId xmlns:a16="http://schemas.microsoft.com/office/drawing/2014/main" id="{FDC5B392-589C-FBFF-1CE2-52FD5BB37E84}"/>
              </a:ext>
            </a:extLst>
          </p:cNvPr>
          <p:cNvSpPr/>
          <p:nvPr/>
        </p:nvSpPr>
        <p:spPr>
          <a:xfrm>
            <a:off x="396245" y="5061465"/>
            <a:ext cx="11887199" cy="685801"/>
          </a:xfrm>
          <a:prstGeom prst="rect">
            <a:avLst/>
          </a:prstGeom>
          <a:noFill/>
          <a:ln/>
        </p:spPr>
        <p:txBody>
          <a:bodyPr wrap="square" rtlCol="0" anchor="t"/>
          <a:lstStyle/>
          <a:p>
            <a:pPr marL="0" indent="0">
              <a:buNone/>
            </a:pPr>
            <a:r>
              <a:rPr lang="en-US" sz="1700" b="1" dirty="0">
                <a:solidFill>
                  <a:srgbClr val="0B1F33"/>
                </a:solidFill>
                <a:latin typeface="Aptos" pitchFamily="34" charset="0"/>
                <a:ea typeface="Aptos" pitchFamily="34" charset="-122"/>
                <a:cs typeface="Aptos" pitchFamily="34" charset="-120"/>
              </a:rPr>
              <a:t>Caregiver goal: lower inflammatory load + protect mitochondrial reserve (less pain → better sleep → clearer thinking)</a:t>
            </a:r>
            <a:endParaRPr lang="en-US" sz="1700" dirty="0"/>
          </a:p>
        </p:txBody>
      </p:sp>
      <p:sp>
        <p:nvSpPr>
          <p:cNvPr id="19" name="TextBox 18">
            <a:extLst>
              <a:ext uri="{FF2B5EF4-FFF2-40B4-BE49-F238E27FC236}">
                <a16:creationId xmlns:a16="http://schemas.microsoft.com/office/drawing/2014/main" id="{301BBB82-9A6D-04D1-FB5E-11E6B90D7300}"/>
              </a:ext>
            </a:extLst>
          </p:cNvPr>
          <p:cNvSpPr txBox="1"/>
          <p:nvPr/>
        </p:nvSpPr>
        <p:spPr>
          <a:xfrm>
            <a:off x="7477978" y="6165658"/>
            <a:ext cx="4714022" cy="230832"/>
          </a:xfrm>
          <a:prstGeom prst="rect">
            <a:avLst/>
          </a:prstGeom>
          <a:noFill/>
        </p:spPr>
        <p:txBody>
          <a:bodyPr wrap="square">
            <a:spAutoFit/>
          </a:bodyPr>
          <a:lstStyle/>
          <a:p>
            <a:r>
              <a:rPr lang="fr-FR" sz="900" dirty="0"/>
              <a:t>(Diamond et al., 2021; Goyal et al., 2020; </a:t>
            </a:r>
            <a:r>
              <a:rPr lang="fr-FR" sz="900" dirty="0" err="1"/>
              <a:t>Naviaux</a:t>
            </a:r>
            <a:r>
              <a:rPr lang="fr-FR" sz="900" dirty="0"/>
              <a:t>, 2014; </a:t>
            </a:r>
            <a:r>
              <a:rPr lang="fr-FR" sz="900" dirty="0" err="1"/>
              <a:t>Pickard</a:t>
            </a:r>
            <a:r>
              <a:rPr lang="fr-FR" sz="900" dirty="0"/>
              <a:t>, 2023; Yunus, 2007)</a:t>
            </a:r>
            <a:endParaRPr lang="en-US" sz="900" dirty="0"/>
          </a:p>
        </p:txBody>
      </p:sp>
    </p:spTree>
    <p:extLst>
      <p:ext uri="{BB962C8B-B14F-4D97-AF65-F5344CB8AC3E}">
        <p14:creationId xmlns:p14="http://schemas.microsoft.com/office/powerpoint/2010/main" val="4111148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6883A-1684-1851-D8B1-25ED07DB55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B8C710-54D4-7226-4D34-96EC3A4E2358}"/>
              </a:ext>
            </a:extLst>
          </p:cNvPr>
          <p:cNvSpPr>
            <a:spLocks noGrp="1"/>
          </p:cNvSpPr>
          <p:nvPr>
            <p:ph type="title"/>
          </p:nvPr>
        </p:nvSpPr>
        <p:spPr>
          <a:xfrm>
            <a:off x="178341" y="349575"/>
            <a:ext cx="11596572" cy="768545"/>
          </a:xfrm>
        </p:spPr>
        <p:txBody>
          <a:bodyPr>
            <a:normAutofit fontScale="90000"/>
          </a:bodyPr>
          <a:lstStyle/>
          <a:p>
            <a:r>
              <a:rPr lang="en-US" b="1" dirty="0">
                <a:latin typeface="+mj-lt"/>
              </a:rPr>
              <a:t>What To Do: Reduce Energy Cost + Support Brain Recovery</a:t>
            </a:r>
          </a:p>
        </p:txBody>
      </p:sp>
      <p:sp>
        <p:nvSpPr>
          <p:cNvPr id="3" name="Slide Number Placeholder 2">
            <a:extLst>
              <a:ext uri="{FF2B5EF4-FFF2-40B4-BE49-F238E27FC236}">
                <a16:creationId xmlns:a16="http://schemas.microsoft.com/office/drawing/2014/main" id="{670BF0B4-403A-42FC-F3E6-25B59F641BC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9A04774D-AC5B-B314-DEA0-94E7B1797B62}"/>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 0">
            <a:extLst>
              <a:ext uri="{FF2B5EF4-FFF2-40B4-BE49-F238E27FC236}">
                <a16:creationId xmlns:a16="http://schemas.microsoft.com/office/drawing/2014/main" id="{913493AA-783D-6FC1-3B4F-477B4FCE5624}"/>
              </a:ext>
            </a:extLst>
          </p:cNvPr>
          <p:cNvSpPr/>
          <p:nvPr/>
        </p:nvSpPr>
        <p:spPr>
          <a:xfrm>
            <a:off x="184826" y="251460"/>
            <a:ext cx="11828834" cy="548640"/>
          </a:xfrm>
          <a:prstGeom prst="rect">
            <a:avLst/>
          </a:prstGeom>
          <a:noFill/>
          <a:ln/>
        </p:spPr>
        <p:txBody>
          <a:bodyPr wrap="square" rtlCol="0" anchor="ctr"/>
          <a:lstStyle/>
          <a:p>
            <a:pPr marL="0" indent="0">
              <a:buNone/>
            </a:pPr>
            <a:endParaRPr lang="en-US" sz="3400" dirty="0"/>
          </a:p>
        </p:txBody>
      </p:sp>
      <p:sp>
        <p:nvSpPr>
          <p:cNvPr id="18" name="Text 1">
            <a:extLst>
              <a:ext uri="{FF2B5EF4-FFF2-40B4-BE49-F238E27FC236}">
                <a16:creationId xmlns:a16="http://schemas.microsoft.com/office/drawing/2014/main" id="{ED9C1B77-52B2-29FE-2292-167E0D0250E6}"/>
              </a:ext>
            </a:extLst>
          </p:cNvPr>
          <p:cNvSpPr/>
          <p:nvPr/>
        </p:nvSpPr>
        <p:spPr>
          <a:xfrm>
            <a:off x="563880" y="1572631"/>
            <a:ext cx="5669280" cy="320040"/>
          </a:xfrm>
          <a:prstGeom prst="rect">
            <a:avLst/>
          </a:prstGeom>
          <a:noFill/>
          <a:ln/>
        </p:spPr>
        <p:txBody>
          <a:bodyPr wrap="square" rtlCol="0" anchor="ctr"/>
          <a:lstStyle/>
          <a:p>
            <a:r>
              <a:rPr lang="en-US" b="1" dirty="0">
                <a:solidFill>
                  <a:srgbClr val="0B1F33"/>
                </a:solidFill>
                <a:latin typeface="Aptos" pitchFamily="34" charset="0"/>
                <a:ea typeface="Aptos" pitchFamily="34" charset="-122"/>
                <a:cs typeface="Aptos" pitchFamily="34" charset="-120"/>
              </a:rPr>
              <a:t>Pacing (PEM-safe)</a:t>
            </a:r>
            <a:endParaRPr lang="en-US" dirty="0">
              <a:solidFill>
                <a:prstClr val="black"/>
              </a:solidFill>
              <a:latin typeface="Aptos" panose="02110004020202020204"/>
            </a:endParaRPr>
          </a:p>
        </p:txBody>
      </p:sp>
      <p:sp>
        <p:nvSpPr>
          <p:cNvPr id="19" name="Text 2">
            <a:extLst>
              <a:ext uri="{FF2B5EF4-FFF2-40B4-BE49-F238E27FC236}">
                <a16:creationId xmlns:a16="http://schemas.microsoft.com/office/drawing/2014/main" id="{4E2A251D-9263-ED4D-05B9-67D01573A2C4}"/>
              </a:ext>
            </a:extLst>
          </p:cNvPr>
          <p:cNvSpPr/>
          <p:nvPr/>
        </p:nvSpPr>
        <p:spPr>
          <a:xfrm>
            <a:off x="563880" y="1927061"/>
            <a:ext cx="3749040" cy="2148840"/>
          </a:xfrm>
          <a:prstGeom prst="rect">
            <a:avLst/>
          </a:prstGeom>
          <a:noFill/>
          <a:ln/>
        </p:spPr>
        <p:txBody>
          <a:bodyPr wrap="square" rtlCol="0" anchor="t"/>
          <a:lstStyle/>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Stop at ~70% capacity (before symptoms)</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One “big” task/day; add rest before &amp; after appointments</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Use intervals: 5–10 min activity → 5–10 min rest</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If worse next day: reduce dose 20–30%</a:t>
            </a:r>
            <a:endParaRPr lang="en-US" sz="1600" dirty="0">
              <a:solidFill>
                <a:prstClr val="black"/>
              </a:solidFill>
              <a:latin typeface="Aptos" panose="02110004020202020204"/>
            </a:endParaRPr>
          </a:p>
        </p:txBody>
      </p:sp>
      <p:sp>
        <p:nvSpPr>
          <p:cNvPr id="20" name="Text 3">
            <a:extLst>
              <a:ext uri="{FF2B5EF4-FFF2-40B4-BE49-F238E27FC236}">
                <a16:creationId xmlns:a16="http://schemas.microsoft.com/office/drawing/2014/main" id="{23E856F4-7979-A311-94FE-208E50D38850}"/>
              </a:ext>
            </a:extLst>
          </p:cNvPr>
          <p:cNvSpPr/>
          <p:nvPr/>
        </p:nvSpPr>
        <p:spPr>
          <a:xfrm>
            <a:off x="4789900" y="1519587"/>
            <a:ext cx="5669280" cy="320040"/>
          </a:xfrm>
          <a:prstGeom prst="rect">
            <a:avLst/>
          </a:prstGeom>
          <a:noFill/>
          <a:ln/>
        </p:spPr>
        <p:txBody>
          <a:bodyPr wrap="square" rtlCol="0" anchor="ctr"/>
          <a:lstStyle/>
          <a:p>
            <a:r>
              <a:rPr lang="en-US" b="1" dirty="0">
                <a:solidFill>
                  <a:srgbClr val="0B1F33"/>
                </a:solidFill>
                <a:latin typeface="Aptos" pitchFamily="34" charset="0"/>
                <a:ea typeface="Aptos" pitchFamily="34" charset="-122"/>
                <a:cs typeface="Aptos" pitchFamily="34" charset="-120"/>
              </a:rPr>
              <a:t>Pain &amp; sleep protection</a:t>
            </a:r>
            <a:endParaRPr lang="en-US" dirty="0">
              <a:solidFill>
                <a:prstClr val="black"/>
              </a:solidFill>
              <a:latin typeface="Aptos" panose="02110004020202020204"/>
            </a:endParaRPr>
          </a:p>
        </p:txBody>
      </p:sp>
      <p:sp>
        <p:nvSpPr>
          <p:cNvPr id="21" name="Text 4">
            <a:extLst>
              <a:ext uri="{FF2B5EF4-FFF2-40B4-BE49-F238E27FC236}">
                <a16:creationId xmlns:a16="http://schemas.microsoft.com/office/drawing/2014/main" id="{62BDB87B-167E-FFA6-E00E-B842BC159D1C}"/>
              </a:ext>
            </a:extLst>
          </p:cNvPr>
          <p:cNvSpPr/>
          <p:nvPr/>
        </p:nvSpPr>
        <p:spPr>
          <a:xfrm>
            <a:off x="4526280" y="1881341"/>
            <a:ext cx="3749040" cy="2148840"/>
          </a:xfrm>
          <a:prstGeom prst="rect">
            <a:avLst/>
          </a:prstGeom>
          <a:noFill/>
          <a:ln/>
        </p:spPr>
        <p:txBody>
          <a:bodyPr wrap="square" rtlCol="0" anchor="t"/>
          <a:lstStyle/>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Treat pain BEFORE bedtime (not after waking)</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Reduce nighttime awakenings (temperature, positioning, routine)</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Track: pain↑ → sleep↓ → brain fog↑ the next day</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Escalate if sleep remains fragmented ≥2–3 nights/week</a:t>
            </a:r>
            <a:endParaRPr lang="en-US" sz="1600" dirty="0">
              <a:solidFill>
                <a:prstClr val="black"/>
              </a:solidFill>
              <a:latin typeface="Aptos" panose="02110004020202020204"/>
            </a:endParaRPr>
          </a:p>
        </p:txBody>
      </p:sp>
      <p:sp>
        <p:nvSpPr>
          <p:cNvPr id="22" name="Text 5">
            <a:extLst>
              <a:ext uri="{FF2B5EF4-FFF2-40B4-BE49-F238E27FC236}">
                <a16:creationId xmlns:a16="http://schemas.microsoft.com/office/drawing/2014/main" id="{ABC69BD2-8A22-D57C-BFC3-FF08B858B551}"/>
              </a:ext>
            </a:extLst>
          </p:cNvPr>
          <p:cNvSpPr/>
          <p:nvPr/>
        </p:nvSpPr>
        <p:spPr>
          <a:xfrm>
            <a:off x="8534400" y="1441932"/>
            <a:ext cx="5669280" cy="320040"/>
          </a:xfrm>
          <a:prstGeom prst="rect">
            <a:avLst/>
          </a:prstGeom>
          <a:noFill/>
          <a:ln/>
        </p:spPr>
        <p:txBody>
          <a:bodyPr wrap="square" rtlCol="0" anchor="ctr"/>
          <a:lstStyle/>
          <a:p>
            <a:r>
              <a:rPr lang="en-US" b="1" dirty="0">
                <a:solidFill>
                  <a:srgbClr val="0B1F33"/>
                </a:solidFill>
                <a:latin typeface="Aptos" pitchFamily="34" charset="0"/>
                <a:ea typeface="Aptos" pitchFamily="34" charset="-122"/>
                <a:cs typeface="Aptos" pitchFamily="34" charset="-120"/>
              </a:rPr>
              <a:t>Brain fog accommodations</a:t>
            </a:r>
            <a:endParaRPr lang="en-US" dirty="0">
              <a:solidFill>
                <a:prstClr val="black"/>
              </a:solidFill>
              <a:latin typeface="Aptos" panose="02110004020202020204"/>
            </a:endParaRPr>
          </a:p>
        </p:txBody>
      </p:sp>
      <p:sp>
        <p:nvSpPr>
          <p:cNvPr id="23" name="Text 6">
            <a:extLst>
              <a:ext uri="{FF2B5EF4-FFF2-40B4-BE49-F238E27FC236}">
                <a16:creationId xmlns:a16="http://schemas.microsoft.com/office/drawing/2014/main" id="{976B5EA9-4707-ACC8-DC5F-4BB49A14629C}"/>
              </a:ext>
            </a:extLst>
          </p:cNvPr>
          <p:cNvSpPr/>
          <p:nvPr/>
        </p:nvSpPr>
        <p:spPr>
          <a:xfrm>
            <a:off x="8534400" y="1806802"/>
            <a:ext cx="3657600" cy="2148840"/>
          </a:xfrm>
          <a:prstGeom prst="rect">
            <a:avLst/>
          </a:prstGeom>
          <a:noFill/>
          <a:ln/>
        </p:spPr>
        <p:txBody>
          <a:bodyPr wrap="square" rtlCol="0" anchor="t"/>
          <a:lstStyle/>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Lower cognitive load: one conversation/task at a time</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Use written cues, reminders, simple checklists</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Avoid “decision fatigue” (offer 2 choices, not 10)</a:t>
            </a:r>
            <a:endParaRPr lang="en-US" sz="1600" dirty="0">
              <a:solidFill>
                <a:prstClr val="black"/>
              </a:solidFill>
              <a:latin typeface="Aptos" panose="02110004020202020204"/>
            </a:endParaRPr>
          </a:p>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Protect quiet recovery time after cognitively demanding events</a:t>
            </a:r>
            <a:endParaRPr lang="en-US" sz="1600" dirty="0">
              <a:solidFill>
                <a:prstClr val="black"/>
              </a:solidFill>
              <a:latin typeface="Aptos" panose="02110004020202020204"/>
            </a:endParaRPr>
          </a:p>
        </p:txBody>
      </p:sp>
      <p:sp>
        <p:nvSpPr>
          <p:cNvPr id="24" name="Shape 7">
            <a:extLst>
              <a:ext uri="{FF2B5EF4-FFF2-40B4-BE49-F238E27FC236}">
                <a16:creationId xmlns:a16="http://schemas.microsoft.com/office/drawing/2014/main" id="{08FB38BC-4878-987A-7279-E3EDB8ABC2B8}"/>
              </a:ext>
            </a:extLst>
          </p:cNvPr>
          <p:cNvSpPr/>
          <p:nvPr/>
        </p:nvSpPr>
        <p:spPr>
          <a:xfrm>
            <a:off x="1295724" y="4414910"/>
            <a:ext cx="10046727" cy="777240"/>
          </a:xfrm>
          <a:prstGeom prst="roundRect">
            <a:avLst/>
          </a:prstGeom>
          <a:solidFill>
            <a:srgbClr val="F2F4F7"/>
          </a:solidFill>
          <a:ln w="12700">
            <a:solidFill>
              <a:srgbClr val="C9D2DC"/>
            </a:solidFill>
            <a:prstDash val="solid"/>
          </a:ln>
        </p:spPr>
        <p:txBody>
          <a:bodyPr/>
          <a:lstStyle/>
          <a:p>
            <a:endParaRPr lang="en-US">
              <a:solidFill>
                <a:prstClr val="black"/>
              </a:solidFill>
              <a:latin typeface="Aptos" panose="02110004020202020204"/>
            </a:endParaRPr>
          </a:p>
        </p:txBody>
      </p:sp>
      <p:sp>
        <p:nvSpPr>
          <p:cNvPr id="25" name="Text 8">
            <a:extLst>
              <a:ext uri="{FF2B5EF4-FFF2-40B4-BE49-F238E27FC236}">
                <a16:creationId xmlns:a16="http://schemas.microsoft.com/office/drawing/2014/main" id="{3E223D68-A77C-4C29-2F1F-8AD2D387C89F}"/>
              </a:ext>
            </a:extLst>
          </p:cNvPr>
          <p:cNvSpPr/>
          <p:nvPr/>
        </p:nvSpPr>
        <p:spPr>
          <a:xfrm>
            <a:off x="1876248" y="4689230"/>
            <a:ext cx="9049104" cy="502920"/>
          </a:xfrm>
          <a:prstGeom prst="rect">
            <a:avLst/>
          </a:prstGeom>
          <a:noFill/>
          <a:ln/>
        </p:spPr>
        <p:txBody>
          <a:bodyPr wrap="square" rtlCol="0" anchor="t"/>
          <a:lstStyle/>
          <a:p>
            <a:r>
              <a:rPr lang="en-US" b="1" dirty="0">
                <a:solidFill>
                  <a:srgbClr val="0B1F33"/>
                </a:solidFill>
                <a:latin typeface="Aptos" pitchFamily="34" charset="0"/>
                <a:ea typeface="Aptos" pitchFamily="34" charset="-122"/>
                <a:cs typeface="Aptos" pitchFamily="34" charset="-120"/>
              </a:rPr>
              <a:t>Helpful phrases: “Stopping now protects tomorrow.” “Let’s keep energy in the tank.”</a:t>
            </a:r>
            <a:endParaRPr lang="en-US" dirty="0">
              <a:solidFill>
                <a:prstClr val="black"/>
              </a:solidFill>
              <a:latin typeface="Aptos" panose="02110004020202020204"/>
            </a:endParaRPr>
          </a:p>
        </p:txBody>
      </p:sp>
      <p:sp>
        <p:nvSpPr>
          <p:cNvPr id="26" name="Text 9">
            <a:extLst>
              <a:ext uri="{FF2B5EF4-FFF2-40B4-BE49-F238E27FC236}">
                <a16:creationId xmlns:a16="http://schemas.microsoft.com/office/drawing/2014/main" id="{10750708-BBAB-F132-9897-65561BDDD8FA}"/>
              </a:ext>
            </a:extLst>
          </p:cNvPr>
          <p:cNvSpPr/>
          <p:nvPr/>
        </p:nvSpPr>
        <p:spPr>
          <a:xfrm>
            <a:off x="731520" y="5269805"/>
            <a:ext cx="5669280" cy="320040"/>
          </a:xfrm>
          <a:prstGeom prst="rect">
            <a:avLst/>
          </a:prstGeom>
          <a:noFill/>
          <a:ln/>
        </p:spPr>
        <p:txBody>
          <a:bodyPr wrap="square" rtlCol="0" anchor="ctr"/>
          <a:lstStyle/>
          <a:p>
            <a:endParaRPr lang="en-US" b="1" dirty="0">
              <a:solidFill>
                <a:srgbClr val="0B1F33"/>
              </a:solidFill>
              <a:latin typeface="Aptos" pitchFamily="34" charset="0"/>
              <a:ea typeface="Aptos" pitchFamily="34" charset="-122"/>
              <a:cs typeface="Aptos" pitchFamily="34" charset="-120"/>
            </a:endParaRPr>
          </a:p>
          <a:p>
            <a:r>
              <a:rPr lang="en-US" b="1" dirty="0">
                <a:solidFill>
                  <a:srgbClr val="0B1F33"/>
                </a:solidFill>
                <a:latin typeface="Aptos" pitchFamily="34" charset="0"/>
                <a:ea typeface="Aptos" pitchFamily="34" charset="-122"/>
                <a:cs typeface="Aptos" pitchFamily="34" charset="-120"/>
              </a:rPr>
              <a:t>Early warning signs → </a:t>
            </a:r>
            <a:r>
              <a:rPr lang="en-US" b="1" dirty="0">
                <a:latin typeface="Aptos" pitchFamily="34" charset="0"/>
                <a:ea typeface="Aptos" pitchFamily="34" charset="-122"/>
                <a:cs typeface="Aptos" pitchFamily="34" charset="-120"/>
              </a:rPr>
              <a:t>STOP</a:t>
            </a:r>
            <a:r>
              <a:rPr lang="en-US" b="1" dirty="0">
                <a:solidFill>
                  <a:srgbClr val="0B1F33"/>
                </a:solidFill>
                <a:latin typeface="Aptos" pitchFamily="34" charset="0"/>
                <a:ea typeface="Aptos" pitchFamily="34" charset="-122"/>
                <a:cs typeface="Aptos" pitchFamily="34" charset="-120"/>
              </a:rPr>
              <a:t> &amp; REST</a:t>
            </a:r>
            <a:endParaRPr lang="en-US" dirty="0">
              <a:solidFill>
                <a:prstClr val="black"/>
              </a:solidFill>
              <a:latin typeface="Aptos" panose="02110004020202020204"/>
            </a:endParaRPr>
          </a:p>
        </p:txBody>
      </p:sp>
      <p:sp>
        <p:nvSpPr>
          <p:cNvPr id="27" name="Text 10">
            <a:extLst>
              <a:ext uri="{FF2B5EF4-FFF2-40B4-BE49-F238E27FC236}">
                <a16:creationId xmlns:a16="http://schemas.microsoft.com/office/drawing/2014/main" id="{3CAA2364-2E09-4985-3778-AB861898ABE6}"/>
              </a:ext>
            </a:extLst>
          </p:cNvPr>
          <p:cNvSpPr/>
          <p:nvPr/>
        </p:nvSpPr>
        <p:spPr>
          <a:xfrm>
            <a:off x="594360" y="5745156"/>
            <a:ext cx="11612880" cy="822960"/>
          </a:xfrm>
          <a:prstGeom prst="rect">
            <a:avLst/>
          </a:prstGeom>
          <a:noFill/>
          <a:ln/>
        </p:spPr>
        <p:txBody>
          <a:bodyPr wrap="square" rtlCol="0" anchor="t"/>
          <a:lstStyle/>
          <a:p>
            <a:pPr marL="228600" indent="-228600">
              <a:lnSpc>
                <a:spcPct val="115000"/>
              </a:lnSpc>
              <a:spcAft>
                <a:spcPts val="600"/>
              </a:spcAft>
              <a:buSzPct val="100000"/>
              <a:buFontTx/>
              <a:buChar char="•"/>
            </a:pPr>
            <a:r>
              <a:rPr lang="en-US" sz="1600" dirty="0">
                <a:solidFill>
                  <a:srgbClr val="1F2D3D"/>
                </a:solidFill>
                <a:latin typeface="Aptos" pitchFamily="34" charset="0"/>
                <a:ea typeface="Aptos" pitchFamily="34" charset="-122"/>
                <a:cs typeface="Aptos" pitchFamily="34" charset="-120"/>
              </a:rPr>
              <a:t>Word-finding trouble • irritability • pain spreading • heavy limbs • “pressure” head • sudden need to lie down</a:t>
            </a:r>
            <a:endParaRPr lang="en-US" sz="1600" dirty="0">
              <a:solidFill>
                <a:prstClr val="black"/>
              </a:solidFill>
              <a:latin typeface="Aptos" panose="02110004020202020204"/>
            </a:endParaRPr>
          </a:p>
        </p:txBody>
      </p:sp>
      <p:sp>
        <p:nvSpPr>
          <p:cNvPr id="31" name="TextBox 30">
            <a:extLst>
              <a:ext uri="{FF2B5EF4-FFF2-40B4-BE49-F238E27FC236}">
                <a16:creationId xmlns:a16="http://schemas.microsoft.com/office/drawing/2014/main" id="{32B37DA1-311A-8D36-91A9-CC32F0DEB84B}"/>
              </a:ext>
            </a:extLst>
          </p:cNvPr>
          <p:cNvSpPr txBox="1"/>
          <p:nvPr/>
        </p:nvSpPr>
        <p:spPr>
          <a:xfrm>
            <a:off x="6913933" y="6129034"/>
            <a:ext cx="5411011" cy="230832"/>
          </a:xfrm>
          <a:prstGeom prst="rect">
            <a:avLst/>
          </a:prstGeom>
          <a:noFill/>
        </p:spPr>
        <p:txBody>
          <a:bodyPr wrap="square">
            <a:spAutoFit/>
          </a:bodyPr>
          <a:lstStyle/>
          <a:p>
            <a:r>
              <a:rPr lang="en-US" sz="900" dirty="0"/>
              <a:t>(Dantzer et al., 2008; Jason et al., 2013; </a:t>
            </a:r>
            <a:r>
              <a:rPr lang="en-US" sz="900" dirty="0" err="1"/>
              <a:t>Naviaux</a:t>
            </a:r>
            <a:r>
              <a:rPr lang="en-US" sz="900" dirty="0"/>
              <a:t>, 2018; Opp, 2005; Pickard, 2023; Yunus, 2007)</a:t>
            </a:r>
          </a:p>
        </p:txBody>
      </p:sp>
    </p:spTree>
    <p:extLst>
      <p:ext uri="{BB962C8B-B14F-4D97-AF65-F5344CB8AC3E}">
        <p14:creationId xmlns:p14="http://schemas.microsoft.com/office/powerpoint/2010/main" val="110663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1C5B4-F29B-A194-5C10-3FC6349EB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A4FDEE-06C8-AA64-655E-776792D7678C}"/>
              </a:ext>
            </a:extLst>
          </p:cNvPr>
          <p:cNvSpPr>
            <a:spLocks noGrp="1"/>
          </p:cNvSpPr>
          <p:nvPr>
            <p:ph type="title"/>
          </p:nvPr>
        </p:nvSpPr>
        <p:spPr>
          <a:xfrm>
            <a:off x="178341" y="349575"/>
            <a:ext cx="11596572" cy="768545"/>
          </a:xfrm>
        </p:spPr>
        <p:txBody>
          <a:bodyPr>
            <a:normAutofit/>
          </a:bodyPr>
          <a:lstStyle/>
          <a:p>
            <a:r>
              <a:rPr lang="en-US" b="1" dirty="0">
                <a:latin typeface="+mj-lt"/>
              </a:rPr>
              <a:t>References</a:t>
            </a:r>
          </a:p>
        </p:txBody>
      </p:sp>
      <p:sp>
        <p:nvSpPr>
          <p:cNvPr id="3" name="Slide Number Placeholder 2">
            <a:extLst>
              <a:ext uri="{FF2B5EF4-FFF2-40B4-BE49-F238E27FC236}">
                <a16:creationId xmlns:a16="http://schemas.microsoft.com/office/drawing/2014/main" id="{9B46D50F-8262-4660-0C11-3D231E71CC0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4797FC3-DC33-DA47-95F6-F7EB925D69E8}" type="slidenum">
              <a:rPr kumimoji="0" lang="en-US" sz="1000" b="0" i="0" u="none" strike="noStrike" kern="1200" cap="none" spc="0" normalizeH="0" baseline="0" noProof="0" smtClean="0">
                <a:ln>
                  <a:noFill/>
                </a:ln>
                <a:solidFill>
                  <a:srgbClr val="44546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dirty="0">
              <a:ln>
                <a:noFill/>
              </a:ln>
              <a:solidFill>
                <a:srgbClr val="44546A"/>
              </a:solidFill>
              <a:effectLst/>
              <a:uLnTx/>
              <a:uFillTx/>
              <a:latin typeface="Arial" panose="020B0604020202020204"/>
              <a:ea typeface="+mn-ea"/>
              <a:cs typeface="+mn-cs"/>
            </a:endParaRPr>
          </a:p>
        </p:txBody>
      </p:sp>
      <p:sp>
        <p:nvSpPr>
          <p:cNvPr id="5" name="Footer Placeholder 1">
            <a:extLst>
              <a:ext uri="{FF2B5EF4-FFF2-40B4-BE49-F238E27FC236}">
                <a16:creationId xmlns:a16="http://schemas.microsoft.com/office/drawing/2014/main" id="{42632106-F634-BBEB-CC79-05182F4CA9E6}"/>
              </a:ext>
            </a:extLst>
          </p:cNvPr>
          <p:cNvSpPr txBox="1">
            <a:spLocks/>
          </p:cNvSpPr>
          <p:nvPr/>
        </p:nvSpPr>
        <p:spPr>
          <a:xfrm>
            <a:off x="1" y="6500354"/>
            <a:ext cx="12192000" cy="208250"/>
          </a:xfrm>
          <a:prstGeom prst="rect">
            <a:avLst/>
          </a:prstGeom>
        </p:spPr>
        <p:txBody>
          <a:bodyPr lIns="0" tIns="0" rIns="0" bIns="0" anchor="b"/>
          <a:lstStyle>
            <a:defPPr>
              <a:defRPr lang="en-US"/>
            </a:defPPr>
            <a:lvl1pPr marL="0" algn="ctr" defTabSz="914400" rtl="0" eaLnBrk="1" latinLnBrk="0" hangingPunct="1">
              <a:defRPr sz="1000" b="0" i="0" kern="1200">
                <a:solidFill>
                  <a:schemeClr val="bg1"/>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Center for Palliative and Supportive Care</a:t>
            </a:r>
          </a:p>
        </p:txBody>
      </p:sp>
      <p:sp>
        <p:nvSpPr>
          <p:cNvPr id="4" name="Text 0">
            <a:extLst>
              <a:ext uri="{FF2B5EF4-FFF2-40B4-BE49-F238E27FC236}">
                <a16:creationId xmlns:a16="http://schemas.microsoft.com/office/drawing/2014/main" id="{052116A4-BD72-A44E-D4BD-58B99FB0B664}"/>
              </a:ext>
            </a:extLst>
          </p:cNvPr>
          <p:cNvSpPr/>
          <p:nvPr/>
        </p:nvSpPr>
        <p:spPr>
          <a:xfrm>
            <a:off x="184826" y="251460"/>
            <a:ext cx="11828834" cy="548640"/>
          </a:xfrm>
          <a:prstGeom prst="rect">
            <a:avLst/>
          </a:prstGeom>
          <a:noFill/>
          <a:ln/>
        </p:spPr>
        <p:txBody>
          <a:bodyPr wrap="square" rtlCol="0" anchor="ctr"/>
          <a:lstStyle/>
          <a:p>
            <a:pPr marL="0" indent="0">
              <a:buNone/>
            </a:pPr>
            <a:endParaRPr lang="en-US" sz="3400" dirty="0"/>
          </a:p>
        </p:txBody>
      </p:sp>
      <p:pic>
        <p:nvPicPr>
          <p:cNvPr id="9" name="Picture 8">
            <a:extLst>
              <a:ext uri="{FF2B5EF4-FFF2-40B4-BE49-F238E27FC236}">
                <a16:creationId xmlns:a16="http://schemas.microsoft.com/office/drawing/2014/main" id="{39294D3D-D514-CF67-ABF7-144401D2E08E}"/>
              </a:ext>
            </a:extLst>
          </p:cNvPr>
          <p:cNvPicPr>
            <a:picLocks noChangeAspect="1"/>
          </p:cNvPicPr>
          <p:nvPr/>
        </p:nvPicPr>
        <p:blipFill>
          <a:blip r:embed="rId3"/>
          <a:stretch>
            <a:fillRect/>
          </a:stretch>
        </p:blipFill>
        <p:spPr>
          <a:xfrm>
            <a:off x="4855595" y="1776018"/>
            <a:ext cx="2480810" cy="2377440"/>
          </a:xfrm>
          <a:prstGeom prst="rect">
            <a:avLst/>
          </a:prstGeom>
        </p:spPr>
      </p:pic>
    </p:spTree>
    <p:extLst>
      <p:ext uri="{BB962C8B-B14F-4D97-AF65-F5344CB8AC3E}">
        <p14:creationId xmlns:p14="http://schemas.microsoft.com/office/powerpoint/2010/main" val="763064085"/>
      </p:ext>
    </p:extLst>
  </p:cSld>
  <p:clrMapOvr>
    <a:masterClrMapping/>
  </p:clrMapOvr>
</p:sld>
</file>

<file path=ppt/theme/theme1.xml><?xml version="1.0" encoding="utf-8"?>
<a:theme xmlns:a="http://schemas.openxmlformats.org/drawingml/2006/main" name="1_Office Theme">
  <a:themeElements>
    <a:clrScheme name="UAB Brand 2024 Update">
      <a:dk1>
        <a:srgbClr val="000000"/>
      </a:dk1>
      <a:lt1>
        <a:srgbClr val="FFFFFF"/>
      </a:lt1>
      <a:dk2>
        <a:srgbClr val="44546A"/>
      </a:dk2>
      <a:lt2>
        <a:srgbClr val="E7E6E6"/>
      </a:lt2>
      <a:accent1>
        <a:srgbClr val="1A5632"/>
      </a:accent1>
      <a:accent2>
        <a:srgbClr val="FDB913"/>
      </a:accent2>
      <a:accent3>
        <a:srgbClr val="033319"/>
      </a:accent3>
      <a:accent4>
        <a:srgbClr val="90D308"/>
      </a:accent4>
      <a:accent5>
        <a:srgbClr val="17B045"/>
      </a:accent5>
      <a:accent6>
        <a:srgbClr val="41CAF0"/>
      </a:accent6>
      <a:hlink>
        <a:srgbClr val="1A5632"/>
      </a:hlink>
      <a:folHlink>
        <a:srgbClr val="90D30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AB Branded PowerPoint Template" id="{F9026E3B-08E7-FC4C-9B18-E1CC59E28C5E}" vid="{0823D393-DF11-D348-B3D5-E075D59759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FD194AE-8B3D-48C5-B389-6F8F3DEDAAF2}"/>
</file>

<file path=customXml/itemProps2.xml><?xml version="1.0" encoding="utf-8"?>
<ds:datastoreItem xmlns:ds="http://schemas.openxmlformats.org/officeDocument/2006/customXml" ds:itemID="{89156124-59C6-4D59-9453-35296C9094DF}"/>
</file>

<file path=customXml/itemProps3.xml><?xml version="1.0" encoding="utf-8"?>
<ds:datastoreItem xmlns:ds="http://schemas.openxmlformats.org/officeDocument/2006/customXml" ds:itemID="{E9B37A0C-6CB5-477E-81BD-F2332A85E2A9}"/>
</file>

<file path=docProps/app.xml><?xml version="1.0" encoding="utf-8"?>
<Properties xmlns="http://schemas.openxmlformats.org/officeDocument/2006/extended-properties" xmlns:vt="http://schemas.openxmlformats.org/officeDocument/2006/docPropsVTypes">
  <TotalTime>12969</TotalTime>
  <Words>10133</Words>
  <Application>Microsoft Office PowerPoint</Application>
  <PresentationFormat>Widescreen</PresentationFormat>
  <Paragraphs>744</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Google Sans</vt:lpstr>
      <vt:lpstr>Proxima Nova Rg</vt:lpstr>
      <vt:lpstr>Verdana</vt:lpstr>
      <vt:lpstr>1_Office Theme</vt:lpstr>
      <vt:lpstr>Fatigue and Pain in Erdheim-Chester Disease: Root Causes and Practical Strategies for Energy, Relief, and Resilience</vt:lpstr>
      <vt:lpstr>Disclosures </vt:lpstr>
      <vt:lpstr>Core Objectives</vt:lpstr>
      <vt:lpstr>Holistic Metabolic perspective – Get to the Root</vt:lpstr>
      <vt:lpstr>Why it Matters – Quality of Life</vt:lpstr>
      <vt:lpstr>Get to the Root</vt:lpstr>
      <vt:lpstr>Mitochondria </vt:lpstr>
      <vt:lpstr>Highest Concentration of Mitochondria</vt:lpstr>
      <vt:lpstr>PowerPoint Presentation</vt:lpstr>
      <vt:lpstr>PowerPoint Presentation</vt:lpstr>
      <vt:lpstr>PowerPoint Presentation</vt:lpstr>
      <vt:lpstr>PowerPoint Presentation</vt:lpstr>
      <vt:lpstr>Maintain Gut Microbiome</vt:lpstr>
      <vt:lpstr>Addressing Mitochondrial Function</vt:lpstr>
      <vt:lpstr>PowerPoint Presentation</vt:lpstr>
      <vt:lpstr>NonPharmacological &amp; Interventional Pain Treatments</vt:lpstr>
      <vt:lpstr>Opioid-Sparing, Mitochondrial-Aware Pain &amp; Brain Fog Toolkit</vt:lpstr>
      <vt:lpstr>What To Do: Reduce Energy Cost + Support Brain Recovery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Taylor, Richard (Campus)</dc:creator>
  <cp:lastModifiedBy>Kathleen Brewer</cp:lastModifiedBy>
  <cp:revision>3</cp:revision>
  <cp:lastPrinted>2026-04-12T11:56:24Z</cp:lastPrinted>
  <dcterms:created xsi:type="dcterms:W3CDTF">2026-04-05T12:31:38Z</dcterms:created>
  <dcterms:modified xsi:type="dcterms:W3CDTF">2026-04-14T17:15:53Z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e7542bc-63e5-412b-b0a0-d9586028a7d0_Enabled">
    <vt:lpwstr>true</vt:lpwstr>
  </property>
  <property fmtid="{D5CDD505-2E9C-101B-9397-08002B2CF9AE}" pid="3" name="MSIP_Label_ae7542bc-63e5-412b-b0a0-d9586028a7d0_SetDate">
    <vt:lpwstr>2026-04-05T12:35:00Z</vt:lpwstr>
  </property>
  <property fmtid="{D5CDD505-2E9C-101B-9397-08002B2CF9AE}" pid="4" name="MSIP_Label_ae7542bc-63e5-412b-b0a0-d9586028a7d0_Method">
    <vt:lpwstr>Standard</vt:lpwstr>
  </property>
  <property fmtid="{D5CDD505-2E9C-101B-9397-08002B2CF9AE}" pid="5" name="MSIP_Label_ae7542bc-63e5-412b-b0a0-d9586028a7d0_Name">
    <vt:lpwstr>Sensitive</vt:lpwstr>
  </property>
  <property fmtid="{D5CDD505-2E9C-101B-9397-08002B2CF9AE}" pid="6" name="MSIP_Label_ae7542bc-63e5-412b-b0a0-d9586028a7d0_SiteId">
    <vt:lpwstr>d8999fe4-76af-40b3-b435-1d8977abc08c</vt:lpwstr>
  </property>
  <property fmtid="{D5CDD505-2E9C-101B-9397-08002B2CF9AE}" pid="7" name="MSIP_Label_ae7542bc-63e5-412b-b0a0-d9586028a7d0_ActionId">
    <vt:lpwstr>813a4c2e-8cc2-4397-b315-b234de7b7cb1</vt:lpwstr>
  </property>
  <property fmtid="{D5CDD505-2E9C-101B-9397-08002B2CF9AE}" pid="8" name="MSIP_Label_ae7542bc-63e5-412b-b0a0-d9586028a7d0_ContentBits">
    <vt:lpwstr>0</vt:lpwstr>
  </property>
  <property fmtid="{D5CDD505-2E9C-101B-9397-08002B2CF9AE}" pid="9" name="MSIP_Label_ae7542bc-63e5-412b-b0a0-d9586028a7d0_Tag">
    <vt:lpwstr>10, 3, 0, 1</vt:lpwstr>
  </property>
  <property fmtid="{D5CDD505-2E9C-101B-9397-08002B2CF9AE}" pid="10" name="ContentTypeId">
    <vt:lpwstr>0x010100624FF780BC63824D8531A24244433FB7</vt:lpwstr>
  </property>
  <property fmtid="{D5CDD505-2E9C-101B-9397-08002B2CF9AE}" pid="11" name="Order">
    <vt:lpwstr>934800.000000000</vt:lpwstr>
  </property>
  <property fmtid="{D5CDD505-2E9C-101B-9397-08002B2CF9AE}" pid="12" name="xd_ProgID">
    <vt:lpwstr/>
  </property>
  <property fmtid="{D5CDD505-2E9C-101B-9397-08002B2CF9AE}" pid="13" name="MediaServiceImageTags">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y fmtid="{D5CDD505-2E9C-101B-9397-08002B2CF9AE}" pid="20" name="xd_Signature">
    <vt:lpwstr/>
  </property>
</Properties>
</file>