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17"/>
  </p:notesMasterIdLst>
  <p:sldIdLst>
    <p:sldId id="258" r:id="rId5"/>
    <p:sldId id="259" r:id="rId6"/>
    <p:sldId id="264" r:id="rId7"/>
    <p:sldId id="260" r:id="rId8"/>
    <p:sldId id="261" r:id="rId9"/>
    <p:sldId id="265" r:id="rId10"/>
    <p:sldId id="269" r:id="rId11"/>
    <p:sldId id="266" r:id="rId12"/>
    <p:sldId id="263" r:id="rId13"/>
    <p:sldId id="270" r:id="rId14"/>
    <p:sldId id="267" r:id="rId15"/>
    <p:sldId id="268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/>
    <p:restoredTop sz="94658"/>
  </p:normalViewPr>
  <p:slideViewPr>
    <p:cSldViewPr snapToGrid="0">
      <p:cViewPr varScale="1">
        <p:scale>
          <a:sx n="87" d="100"/>
          <a:sy n="87" d="100"/>
        </p:scale>
        <p:origin x="38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BDC6FD-D3E1-A240-9717-FE37AAEFE2F9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83829-604A-814D-BB4B-D5023627CB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34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83829-604A-814D-BB4B-D5023627CB8E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2510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5E216C-1F11-0C14-0A6D-EABA4415E8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18F9F6D-A97B-7623-F386-C8C02A3A46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B9EA7F-48D1-A702-768C-34D1A2D74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A38F-F7E1-ED4B-8489-494C43422CBF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1A3623-D630-4AEB-0A68-527859A9F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70DB87-FB23-3A26-8689-952B0FAD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BF35-7502-3D4C-A880-57039599D3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092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71717E-7A4F-5476-3600-A353E8D1D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898A43-D8F0-0780-E262-21F5AA84F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3BCC1A-7795-250D-C12B-D7AC17E45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A38F-F7E1-ED4B-8489-494C43422CBF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B817F2-DF30-566C-2E73-9162F366B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1DF1E7-D230-F95E-7DDE-00FF4030D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BF35-7502-3D4C-A880-57039599D3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46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3AA7BB-0C36-DDFB-6F4D-1FCBE7C1E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CFA7AC-F7B0-58F9-207C-080F8BD82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FC8C91-D0FA-0A9C-2ABE-F3BE379BB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A38F-F7E1-ED4B-8489-494C43422CBF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A53454-1E87-C7E5-1A3F-35EC6811A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C621F4-D830-7FEE-CE05-74E1B8E5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BF35-7502-3D4C-A880-57039599D3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69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EE07D1-9E08-D2FC-D007-039D9A0D7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6F3096-60FE-71B9-75BD-504571EF8D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B2EEDFA-E7DC-33F5-7DCD-85046971E2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1C81EAD-5690-95CD-3625-ABCE500BB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A38F-F7E1-ED4B-8489-494C43422CBF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A524F8F-F888-0E1E-EFED-2A5795F98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BFD968B-B2D1-F2F9-5E62-F70CB3E9E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BF35-7502-3D4C-A880-57039599D3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1272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212BEB-A3DD-23EE-048B-F01F5D8D5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22DBEDC-3114-67FB-C1FF-F9AACDC75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613E957-120D-9215-DF34-DD5E2654D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2D95CAF-6D65-5965-6EC6-DB9A18053F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F50D3FF-B61F-F191-ADA2-47389A2168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1A4D97D-141D-D742-BDA2-F0992CBEC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A38F-F7E1-ED4B-8489-494C43422CBF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C8D508D-0F67-DB32-69D8-3FACFF91B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E3A2B3A-A148-2B17-452F-70E54E667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BF35-7502-3D4C-A880-57039599D3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51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16EE5F-F93F-158E-B1FB-2443DB83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9F7EB7E-B480-4D43-D879-608252179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A38F-F7E1-ED4B-8489-494C43422CBF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C9B9ABB-C93F-CC3A-C35C-BAC761036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F20D49-FFA6-D820-0D3E-7BEC89B5B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BF35-7502-3D4C-A880-57039599D3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408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B6CCECB-5928-E66E-B9CF-62A282208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A38F-F7E1-ED4B-8489-494C43422CBF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DC2758-01F1-0280-D392-418CA2509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E3F28F-5F71-48AB-A1B9-2899634FC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BF35-7502-3D4C-A880-57039599D3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8711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C8F262-4CD5-22C2-8050-89477F3E4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22F542-199B-4F5D-1FDE-BE359E8F8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7576452-5759-ECB4-D9F1-5D411D4726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45FD3E-EF57-0E41-1694-0BCBDD289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A38F-F7E1-ED4B-8489-494C43422CBF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476A78-610E-57F8-4785-E9BF60E6A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C37762-1631-AA0D-CCC3-1E63B80D0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BF35-7502-3D4C-A880-57039599D3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09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99223F-159E-94C8-74D1-0FD4385E9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39377C-B6C7-46A5-F55C-23EBF1745D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A5B53D-D80B-D351-83E9-AA51615B8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FCF0FE-AE73-F75D-BA5D-F6220AF1A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A38F-F7E1-ED4B-8489-494C43422CBF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7948CB-F122-88F8-B729-E72D761FB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7DEA21-FA74-EE07-2DB5-C5CFE38EE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BF35-7502-3D4C-A880-57039599D3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6291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829836-24FB-BCE1-7C85-83303A3F5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6DD8D89-E4E8-8A03-3E1D-AD1DA2F92F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5E840C-EF3B-F4C9-DD02-8F4AFD29C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A38F-F7E1-ED4B-8489-494C43422CBF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AE6764-632A-48AD-39B7-158B3147B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611BD3-BB31-B214-89DF-633DC32AF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BF35-7502-3D4C-A880-57039599D3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302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208915-4790-B04D-7595-9DB18A6BA8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3703850-F088-752F-1565-BD35960BB3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9CFC9D-ACF1-8DAE-687A-DB5A8E13A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A38F-F7E1-ED4B-8489-494C43422CBF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20B8C5-66C5-654D-9657-B24F56316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576627-3009-B7C6-2EA0-85A563B55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BF35-7502-3D4C-A880-57039599D3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438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873622E-153E-C59B-F907-58E14BB76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8A199AA-F380-7F1A-C8CA-54614C4F7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0F459C-68AA-E990-4844-C3E877906A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1AA38F-F7E1-ED4B-8489-494C43422CBF}" type="datetimeFigureOut">
              <a:rPr lang="fr-FR" smtClean="0"/>
              <a:t>27/04/2026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8E4511-698B-A2B8-638D-822E50E2B4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6B589C-16D7-F341-AE73-2B6835E8C1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29BF35-7502-3D4C-A880-57039599D3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581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DFE1F-9508-AB81-C82E-7B604FAAB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6067" y="1699569"/>
            <a:ext cx="10387584" cy="2164611"/>
          </a:xfrm>
        </p:spPr>
        <p:txBody>
          <a:bodyPr>
            <a:normAutofit/>
          </a:bodyPr>
          <a:lstStyle/>
          <a:p>
            <a:r>
              <a:rPr lang="en-US" sz="3100" b="1" dirty="0"/>
              <a:t>Clonal hematopoiesis predicts response to Interferon-α in Erdheim-Chester disease</a:t>
            </a:r>
            <a:br>
              <a:rPr lang="fr-FR" dirty="0"/>
            </a:b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32F8140-20EB-4EEE-C84D-A3830662F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8374" y="4288988"/>
            <a:ext cx="9144000" cy="921194"/>
          </a:xfrm>
        </p:spPr>
        <p:txBody>
          <a:bodyPr>
            <a:normAutofit fontScale="55000" lnSpcReduction="20000"/>
          </a:bodyPr>
          <a:lstStyle/>
          <a:p>
            <a:r>
              <a:rPr lang="en-US" sz="2900" dirty="0"/>
              <a:t>Jerome Razanamahery</a:t>
            </a:r>
            <a:r>
              <a:rPr lang="en-US" sz="2900" baseline="30000" dirty="0"/>
              <a:t>1</a:t>
            </a:r>
            <a:r>
              <a:rPr lang="en-US" sz="2900" dirty="0"/>
              <a:t>, Francesco Pegoraro</a:t>
            </a:r>
            <a:r>
              <a:rPr lang="en-US" sz="2900" baseline="30000" dirty="0"/>
              <a:t>2</a:t>
            </a:r>
            <a:r>
              <a:rPr lang="en-US" sz="2900" dirty="0"/>
              <a:t>, Dana Bossert</a:t>
            </a:r>
            <a:r>
              <a:rPr lang="en-US" sz="2900" baseline="30000" dirty="0"/>
              <a:t>3</a:t>
            </a:r>
            <a:r>
              <a:rPr lang="en-US" sz="2900" dirty="0"/>
              <a:t>, Matthias Papo</a:t>
            </a:r>
            <a:r>
              <a:rPr lang="en-US" sz="2900" baseline="30000" dirty="0"/>
              <a:t>4</a:t>
            </a:r>
            <a:r>
              <a:rPr lang="en-US" sz="2900" dirty="0"/>
              <a:t>, F.Triboulet</a:t>
            </a:r>
            <a:r>
              <a:rPr lang="en-US" sz="2900" baseline="30000" dirty="0"/>
              <a:t>4</a:t>
            </a:r>
            <a:r>
              <a:rPr lang="en-US" sz="2900" dirty="0"/>
              <a:t>, Jean-Francois Emile</a:t>
            </a:r>
            <a:r>
              <a:rPr lang="en-US" sz="2900" baseline="30000" dirty="0"/>
              <a:t>5</a:t>
            </a:r>
            <a:r>
              <a:rPr lang="en-US" sz="2900" dirty="0"/>
              <a:t>, Francesco Poeta</a:t>
            </a:r>
            <a:r>
              <a:rPr lang="en-US" sz="2900" baseline="30000" dirty="0"/>
              <a:t>2</a:t>
            </a:r>
            <a:r>
              <a:rPr lang="en-US" sz="2900" dirty="0"/>
              <a:t>, Bernard Bonnotte</a:t>
            </a:r>
            <a:r>
              <a:rPr lang="en-US" sz="2900" baseline="30000" dirty="0"/>
              <a:t>1</a:t>
            </a:r>
            <a:r>
              <a:rPr lang="en-US" sz="2900" dirty="0"/>
              <a:t>, Louis Terriou</a:t>
            </a:r>
            <a:r>
              <a:rPr lang="en-US" sz="2900" baseline="30000" dirty="0"/>
              <a:t>6</a:t>
            </a:r>
            <a:r>
              <a:rPr lang="en-US" sz="2900" dirty="0"/>
              <a:t>, Tanguy Le Scornet</a:t>
            </a:r>
            <a:r>
              <a:rPr lang="en-US" sz="2900" baseline="30000" dirty="0"/>
              <a:t>7</a:t>
            </a:r>
            <a:r>
              <a:rPr lang="en-US" sz="2900" dirty="0"/>
              <a:t>, Noemie Gensous</a:t>
            </a:r>
            <a:r>
              <a:rPr lang="en-US" sz="2900" baseline="30000" dirty="0"/>
              <a:t>7</a:t>
            </a:r>
            <a:r>
              <a:rPr lang="en-US" sz="2900" dirty="0"/>
              <a:t>, Etienne Rivière</a:t>
            </a:r>
            <a:r>
              <a:rPr lang="en-US" sz="2900" baseline="30000" dirty="0"/>
              <a:t>7</a:t>
            </a:r>
            <a:r>
              <a:rPr lang="en-US" sz="2900" dirty="0"/>
              <a:t>, Ludwig Serge Aho</a:t>
            </a:r>
            <a:r>
              <a:rPr lang="en-US" sz="2900" baseline="30000" dirty="0"/>
              <a:t>8</a:t>
            </a:r>
            <a:r>
              <a:rPr lang="en-US" sz="2900" dirty="0"/>
              <a:t>, Adrien Guilloteau</a:t>
            </a:r>
            <a:r>
              <a:rPr lang="en-US" sz="2900" baseline="30000" dirty="0"/>
              <a:t>9</a:t>
            </a:r>
            <a:r>
              <a:rPr lang="en-US" sz="2900" dirty="0"/>
              <a:t>, Marc Maynadie</a:t>
            </a:r>
            <a:r>
              <a:rPr lang="en-US" sz="2900" baseline="30000" dirty="0"/>
              <a:t>9</a:t>
            </a:r>
            <a:r>
              <a:rPr lang="en-US" sz="2900" dirty="0"/>
              <a:t>, Zahir Amoura</a:t>
            </a:r>
            <a:r>
              <a:rPr lang="en-US" sz="2900" baseline="30000" dirty="0"/>
              <a:t>4</a:t>
            </a:r>
            <a:r>
              <a:rPr lang="en-US" sz="2900" dirty="0"/>
              <a:t>, Fleur Cohen-Aubart</a:t>
            </a:r>
            <a:r>
              <a:rPr lang="en-US" sz="2900" baseline="30000" dirty="0"/>
              <a:t>4</a:t>
            </a:r>
            <a:r>
              <a:rPr lang="en-US" sz="2900" dirty="0"/>
              <a:t>, Augusto Vaglio</a:t>
            </a:r>
            <a:r>
              <a:rPr lang="en-US" sz="2900" baseline="30000" dirty="0"/>
              <a:t>2</a:t>
            </a:r>
            <a:r>
              <a:rPr lang="en-US" sz="2900" dirty="0"/>
              <a:t>, Eli Diamond</a:t>
            </a:r>
            <a:r>
              <a:rPr lang="en-US" sz="2900" baseline="30000" dirty="0"/>
              <a:t>3</a:t>
            </a:r>
            <a:r>
              <a:rPr lang="en-US" sz="2900" dirty="0"/>
              <a:t> and Julien Haroche</a:t>
            </a:r>
            <a:r>
              <a:rPr lang="en-US" sz="2900" baseline="30000" dirty="0"/>
              <a:t>4</a:t>
            </a:r>
            <a:endParaRPr lang="fr-FR" sz="2900" dirty="0"/>
          </a:p>
          <a:p>
            <a:endParaRPr lang="en-US" sz="23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3A0F89-840B-C797-9AD2-CAEB27ECD797}"/>
              </a:ext>
            </a:extLst>
          </p:cNvPr>
          <p:cNvSpPr/>
          <p:nvPr/>
        </p:nvSpPr>
        <p:spPr>
          <a:xfrm>
            <a:off x="0" y="0"/>
            <a:ext cx="12191999" cy="3048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BE0EC9-ED20-C92D-2419-34246818B406}"/>
              </a:ext>
            </a:extLst>
          </p:cNvPr>
          <p:cNvSpPr/>
          <p:nvPr/>
        </p:nvSpPr>
        <p:spPr>
          <a:xfrm>
            <a:off x="0" y="655320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69F47A-6ECC-8A14-0215-E68846EE7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901"/>
            <a:ext cx="1948070" cy="1765795"/>
          </a:xfrm>
          <a:prstGeom prst="rect">
            <a:avLst/>
          </a:prstGeom>
        </p:spPr>
      </p:pic>
      <p:pic>
        <p:nvPicPr>
          <p:cNvPr id="8" name="Image 7" descr="Une image contenant Graphique, cercl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F2E4540-B003-077D-2FC7-394BDA6C7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1411" y="387768"/>
            <a:ext cx="3681984" cy="173652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0D4AA27-32EA-57EA-064B-98597AC7C5A3}"/>
              </a:ext>
            </a:extLst>
          </p:cNvPr>
          <p:cNvSpPr txBox="1"/>
          <p:nvPr/>
        </p:nvSpPr>
        <p:spPr>
          <a:xfrm>
            <a:off x="3944265" y="5824008"/>
            <a:ext cx="5050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	</a:t>
            </a:r>
            <a:r>
              <a:rPr lang="en-US" b="1" dirty="0"/>
              <a:t>ECD global Alliance 2026 meeting </a:t>
            </a:r>
          </a:p>
          <a:p>
            <a:r>
              <a:rPr lang="en-US" b="1" dirty="0"/>
              <a:t>	          Birmingham, Alabama</a:t>
            </a:r>
          </a:p>
        </p:txBody>
      </p:sp>
      <p:pic>
        <p:nvPicPr>
          <p:cNvPr id="12" name="Image 11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5A9327D6-0062-A5B3-8C71-0FAB637E49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263"/>
          <a:stretch/>
        </p:blipFill>
        <p:spPr>
          <a:xfrm>
            <a:off x="7448116" y="351920"/>
            <a:ext cx="2581174" cy="1717511"/>
          </a:xfrm>
          <a:prstGeom prst="rect">
            <a:avLst/>
          </a:prstGeom>
        </p:spPr>
      </p:pic>
      <p:pic>
        <p:nvPicPr>
          <p:cNvPr id="14" name="Image 13" descr="Une image contenant texte, Police, capture d’écran, logo&#10;&#10;Le contenu généré par l’IA peut être incorrect.">
            <a:extLst>
              <a:ext uri="{FF2B5EF4-FFF2-40B4-BE49-F238E27FC236}">
                <a16:creationId xmlns:a16="http://schemas.microsoft.com/office/drawing/2014/main" id="{9C161E92-2358-96F2-74FE-012EEC874F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7789" y="333485"/>
            <a:ext cx="1604211" cy="160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4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59"/>
    </mc:Choice>
    <mc:Fallback xmlns="">
      <p:transition spd="slow" advTm="1865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2030D5-5DB0-3210-FF84-1C6F91FCB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</a:t>
            </a:r>
            <a:r>
              <a:rPr lang="en-US" sz="4800" b="1" dirty="0">
                <a:latin typeface="+mn-lt"/>
                <a:cs typeface="Arial" panose="020B0604020202020204" pitchFamily="34" charset="0"/>
              </a:rPr>
              <a:t>Background</a:t>
            </a:r>
            <a:endParaRPr lang="en-US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FFAEDA-78CB-B69D-F6A1-F4E83422D6C9}"/>
              </a:ext>
            </a:extLst>
          </p:cNvPr>
          <p:cNvSpPr/>
          <p:nvPr/>
        </p:nvSpPr>
        <p:spPr>
          <a:xfrm>
            <a:off x="0" y="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08A471-7B4E-B9FD-CFBD-DA376874E631}"/>
              </a:ext>
            </a:extLst>
          </p:cNvPr>
          <p:cNvSpPr/>
          <p:nvPr/>
        </p:nvSpPr>
        <p:spPr>
          <a:xfrm>
            <a:off x="0" y="655320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577970-1B9B-DCCA-C74E-D66750F64104}"/>
              </a:ext>
            </a:extLst>
          </p:cNvPr>
          <p:cNvSpPr txBox="1"/>
          <p:nvPr/>
        </p:nvSpPr>
        <p:spPr>
          <a:xfrm>
            <a:off x="365760" y="1621536"/>
            <a:ext cx="52106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Arial" panose="020B0604020202020204" pitchFamily="34" charset="0"/>
              </a:rPr>
              <a:t>Erdheim Chester is a rare clonal histiocytosis</a:t>
            </a:r>
          </a:p>
          <a:p>
            <a:pPr marL="285750" indent="-285750">
              <a:buFontTx/>
              <a:buChar char="-"/>
            </a:pPr>
            <a:r>
              <a:rPr lang="en-US" dirty="0">
                <a:cs typeface="Arial" panose="020B0604020202020204" pitchFamily="34" charset="0"/>
              </a:rPr>
              <a:t>Systemic involvement </a:t>
            </a:r>
          </a:p>
          <a:p>
            <a:pPr marL="285750" indent="-285750">
              <a:buFontTx/>
              <a:buChar char="-"/>
            </a:pPr>
            <a:r>
              <a:rPr lang="en-US" dirty="0">
                <a:cs typeface="Arial" panose="020B0604020202020204" pitchFamily="34" charset="0"/>
              </a:rPr>
              <a:t>Frequent BRAF</a:t>
            </a:r>
            <a:r>
              <a:rPr lang="en-US" baseline="30000" dirty="0">
                <a:cs typeface="Arial" panose="020B0604020202020204" pitchFamily="34" charset="0"/>
              </a:rPr>
              <a:t>V600E </a:t>
            </a:r>
            <a:r>
              <a:rPr lang="en-US" dirty="0">
                <a:cs typeface="Arial" panose="020B0604020202020204" pitchFamily="34" charset="0"/>
              </a:rPr>
              <a:t>mutation</a:t>
            </a:r>
          </a:p>
          <a:p>
            <a:pPr marL="285750" indent="-285750">
              <a:buFontTx/>
              <a:buChar char="-"/>
            </a:pPr>
            <a:r>
              <a:rPr lang="en-US" dirty="0">
                <a:cs typeface="Arial" panose="020B0604020202020204" pitchFamily="34" charset="0"/>
              </a:rPr>
              <a:t>Kinase inhibitors (BRAF</a:t>
            </a:r>
            <a:r>
              <a:rPr lang="en-US" baseline="-25000" dirty="0">
                <a:cs typeface="Arial" panose="020B0604020202020204" pitchFamily="34" charset="0"/>
              </a:rPr>
              <a:t>i</a:t>
            </a:r>
            <a:r>
              <a:rPr lang="en-US" dirty="0">
                <a:cs typeface="Arial" panose="020B0604020202020204" pitchFamily="34" charset="0"/>
              </a:rPr>
              <a:t> or MEK</a:t>
            </a:r>
            <a:r>
              <a:rPr lang="en-US" baseline="-25000" dirty="0">
                <a:cs typeface="Arial" panose="020B0604020202020204" pitchFamily="34" charset="0"/>
              </a:rPr>
              <a:t>i</a:t>
            </a:r>
            <a:r>
              <a:rPr lang="en-US" dirty="0">
                <a:cs typeface="Arial" panose="020B0604020202020204" pitchFamily="34" charset="0"/>
              </a:rPr>
              <a:t>) are efficacious 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6" name="Image 5" descr="Une image contenant texte, Police, blanc, algèbre&#10;&#10;Le contenu généré par l’IA peut être incorrect.">
            <a:extLst>
              <a:ext uri="{FF2B5EF4-FFF2-40B4-BE49-F238E27FC236}">
                <a16:creationId xmlns:a16="http://schemas.microsoft.com/office/drawing/2014/main" id="{7ECBFE21-7CAE-0D04-8042-15B330598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557" y="3395650"/>
            <a:ext cx="4593883" cy="1370987"/>
          </a:xfrm>
          <a:prstGeom prst="rect">
            <a:avLst/>
          </a:prstGeom>
        </p:spPr>
      </p:pic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398646E7-9326-0D98-3E73-7C4CC5E835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7121"/>
          <a:stretch>
            <a:fillRect/>
          </a:stretch>
        </p:blipFill>
        <p:spPr>
          <a:xfrm>
            <a:off x="335331" y="2755282"/>
            <a:ext cx="5142109" cy="74095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F9FE370-26E9-1BE6-4666-BBCEE4E8253E}"/>
              </a:ext>
            </a:extLst>
          </p:cNvPr>
          <p:cNvSpPr txBox="1"/>
          <p:nvPr/>
        </p:nvSpPr>
        <p:spPr>
          <a:xfrm>
            <a:off x="375442" y="4401312"/>
            <a:ext cx="53578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cs typeface="Arial" panose="020B0604020202020204" pitchFamily="34" charset="0"/>
              </a:rPr>
              <a:t>Interferon-alpha (</a:t>
            </a:r>
            <a:r>
              <a:rPr lang="en-US" dirty="0">
                <a:cs typeface="Arial" panose="020B0604020202020204" pitchFamily="34" charset="0"/>
              </a:rPr>
              <a:t>IFN-α</a:t>
            </a:r>
            <a:r>
              <a:rPr lang="fr-FR" dirty="0">
                <a:cs typeface="Arial" panose="020B0604020202020204" pitchFamily="34" charset="0"/>
              </a:rPr>
              <a:t>) is effective in ECD patients</a:t>
            </a:r>
            <a:r>
              <a:rPr lang="fr-FR" baseline="30000" dirty="0">
                <a:cs typeface="Arial" panose="020B0604020202020204" pitchFamily="34" charset="0"/>
              </a:rPr>
              <a:t>1</a:t>
            </a:r>
            <a:r>
              <a:rPr lang="fr-FR" dirty="0">
                <a:cs typeface="Arial" panose="020B0604020202020204" pitchFamily="34" charset="0"/>
              </a:rPr>
              <a:t> </a:t>
            </a:r>
          </a:p>
          <a:p>
            <a:r>
              <a:rPr lang="fr-FR" dirty="0">
                <a:cs typeface="Arial" panose="020B0604020202020204" pitchFamily="34" charset="0"/>
              </a:rPr>
              <a:t>and patients with myeloid neoplasms (MPN).  </a:t>
            </a:r>
            <a:endParaRPr lang="en-AU" dirty="0"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1F03A4E-832D-A650-8A03-CB85DDEA06EE}"/>
              </a:ext>
            </a:extLst>
          </p:cNvPr>
          <p:cNvSpPr txBox="1"/>
          <p:nvPr/>
        </p:nvSpPr>
        <p:spPr>
          <a:xfrm>
            <a:off x="2313970" y="5484787"/>
            <a:ext cx="8938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Evaluate the efficacy of </a:t>
            </a:r>
            <a:r>
              <a:rPr lang="en-US" dirty="0">
                <a:cs typeface="Arial" panose="020B0604020202020204" pitchFamily="34" charset="0"/>
              </a:rPr>
              <a:t>IFN-α</a:t>
            </a:r>
            <a:r>
              <a:rPr lang="fr-FR" dirty="0">
                <a:cs typeface="Arial" panose="020B0604020202020204" pitchFamily="34" charset="0"/>
              </a:rPr>
              <a:t> and identify the predictors of response in large cohort of: </a:t>
            </a:r>
          </a:p>
          <a:p>
            <a:r>
              <a:rPr lang="fr-FR" dirty="0">
                <a:cs typeface="Arial" panose="020B0604020202020204" pitchFamily="34" charset="0"/>
              </a:rPr>
              <a:t>				ECD (n=300)  </a:t>
            </a:r>
          </a:p>
          <a:p>
            <a:r>
              <a:rPr lang="fr-FR" dirty="0">
                <a:cs typeface="Arial" panose="020B0604020202020204" pitchFamily="34" charset="0"/>
              </a:rPr>
              <a:t>				MPN (n=77)</a:t>
            </a:r>
            <a:endParaRPr lang="en-US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0BF613-85D9-B4F3-9DF0-16DAF4C763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1" b="3912"/>
          <a:stretch/>
        </p:blipFill>
        <p:spPr>
          <a:xfrm>
            <a:off x="6012370" y="1554699"/>
            <a:ext cx="3454287" cy="30701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D196408-69F1-2889-7B30-8E882B02C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7930" y="1467183"/>
            <a:ext cx="2250482" cy="32139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50C1586-11C6-232D-EA24-52CC75518FB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33608"/>
          <a:stretch>
            <a:fillRect/>
          </a:stretch>
        </p:blipFill>
        <p:spPr>
          <a:xfrm>
            <a:off x="6418996" y="2743481"/>
            <a:ext cx="5125922" cy="1259188"/>
          </a:xfrm>
          <a:prstGeom prst="rect">
            <a:avLst/>
          </a:prstGeom>
        </p:spPr>
      </p:pic>
      <p:pic>
        <p:nvPicPr>
          <p:cNvPr id="14" name="Image 13" descr="Une image contenant texte, Police, blanc&#10;&#10;Le contenu généré par l’IA peut être incorrect.">
            <a:extLst>
              <a:ext uri="{FF2B5EF4-FFF2-40B4-BE49-F238E27FC236}">
                <a16:creationId xmlns:a16="http://schemas.microsoft.com/office/drawing/2014/main" id="{2A837623-0125-B788-2E8E-3FC7661034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6592" y="3949043"/>
            <a:ext cx="7772400" cy="1352906"/>
          </a:xfrm>
          <a:prstGeom prst="rect">
            <a:avLst/>
          </a:prstGeom>
        </p:spPr>
      </p:pic>
      <p:pic>
        <p:nvPicPr>
          <p:cNvPr id="15" name="Image 14" descr="Une image contenant texte, diagramme, Police, ligne&#10;&#10;Le contenu généré par l’IA peut être incorrect.">
            <a:extLst>
              <a:ext uri="{FF2B5EF4-FFF2-40B4-BE49-F238E27FC236}">
                <a16:creationId xmlns:a16="http://schemas.microsoft.com/office/drawing/2014/main" id="{23658A00-0BC8-04EF-401B-CD63968F5F4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7908" t="6817" b="23887"/>
          <a:stretch>
            <a:fillRect/>
          </a:stretch>
        </p:blipFill>
        <p:spPr>
          <a:xfrm>
            <a:off x="5975140" y="2636576"/>
            <a:ext cx="4938123" cy="286771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719ED0A-AD5E-4408-A731-3B36F136226E}"/>
              </a:ext>
            </a:extLst>
          </p:cNvPr>
          <p:cNvSpPr txBox="1"/>
          <p:nvPr/>
        </p:nvSpPr>
        <p:spPr>
          <a:xfrm>
            <a:off x="17389929" y="-30697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80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578"/>
    </mc:Choice>
    <mc:Fallback xmlns="">
      <p:transition spd="slow" advTm="885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9" grpId="0"/>
      <p:bldP spid="9" grpId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321D301-D41F-BDC8-233C-CF126926BA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601250"/>
              </p:ext>
            </p:extLst>
          </p:nvPr>
        </p:nvGraphicFramePr>
        <p:xfrm>
          <a:off x="2767733" y="1100925"/>
          <a:ext cx="7541608" cy="52551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88724">
                  <a:extLst>
                    <a:ext uri="{9D8B030D-6E8A-4147-A177-3AD203B41FA5}">
                      <a16:colId xmlns:a16="http://schemas.microsoft.com/office/drawing/2014/main" val="1998177204"/>
                    </a:ext>
                  </a:extLst>
                </a:gridCol>
                <a:gridCol w="1582080">
                  <a:extLst>
                    <a:ext uri="{9D8B030D-6E8A-4147-A177-3AD203B41FA5}">
                      <a16:colId xmlns:a16="http://schemas.microsoft.com/office/drawing/2014/main" val="3645275390"/>
                    </a:ext>
                  </a:extLst>
                </a:gridCol>
                <a:gridCol w="1885402">
                  <a:extLst>
                    <a:ext uri="{9D8B030D-6E8A-4147-A177-3AD203B41FA5}">
                      <a16:colId xmlns:a16="http://schemas.microsoft.com/office/drawing/2014/main" val="467094135"/>
                    </a:ext>
                  </a:extLst>
                </a:gridCol>
                <a:gridCol w="1885402">
                  <a:extLst>
                    <a:ext uri="{9D8B030D-6E8A-4147-A177-3AD203B41FA5}">
                      <a16:colId xmlns:a16="http://schemas.microsoft.com/office/drawing/2014/main" val="1176285835"/>
                    </a:ext>
                  </a:extLst>
                </a:gridCol>
              </a:tblGrid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Characteristics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Interferon Responder (n=249)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Interferon Non-Responders (n=51)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P – value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327885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Age at ECD diagnosis median IQR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59 [48-67]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54 [42-61]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effectLst/>
                        </a:rPr>
                        <a:t>0.0189*</a:t>
                      </a:r>
                      <a:endParaRPr lang="fr-FR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5871716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Sex (women) n (%)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28 (11%)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10 (19%)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effectLst/>
                        </a:rPr>
                        <a:t>0.0262*</a:t>
                      </a:r>
                      <a:endParaRPr lang="fr-FR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0679809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Age at first ECD manifestation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56 [44-64]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51 [37-59]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effectLst/>
                        </a:rPr>
                        <a:t>0.0231*</a:t>
                      </a:r>
                      <a:endParaRPr lang="fr-FR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3119685"/>
                  </a:ext>
                </a:extLst>
              </a:tr>
              <a:tr h="22658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u="sng" dirty="0">
                          <a:effectLst/>
                        </a:rPr>
                        <a:t>Clinical characteristic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r-FR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r-FR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r-FR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9895275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Lone bone osteosclerosis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208 (83.5%)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46 (90.2%)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0.2890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2196818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Long bone lytic lesions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19 (7.6%)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5 (9.8%)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0.7774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232618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Central nervous system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69 (27.7%)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21 (41.2%)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0.0655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919957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Neurodegenerative lesions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29 (11.6%)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14 (27.5%)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effectLst/>
                        </a:rPr>
                        <a:t>0.0054**</a:t>
                      </a:r>
                      <a:endParaRPr lang="fr-FR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547710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ENT lesions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110 (44.2%)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15 (29.4%)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0.0613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130284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Heart lesions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103 (41.4%)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16 (31.4%)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0.1187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848449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Right atrium lesion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76 (30.5%)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8 (15.7%)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effectLst/>
                        </a:rPr>
                        <a:t>0.0391*</a:t>
                      </a:r>
                      <a:endParaRPr lang="fr-FR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180521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Large vessels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150 (60.2%)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28 (54.9%)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0.5324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7973515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Lung interstitial/pleura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67 (26.9%)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12 (23.5%)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0.7280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8687887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Lung nodule/cyst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5 (2.0%)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 (0.0%)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0.5928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663116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Peri-renal and adrenal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162 (65.1%)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32 (62.7%)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0.8724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775118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skin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75 (30.1%)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16 (31.4%)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0.8682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9536944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Hypothalamic lesions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71 (28.5%)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22 (43.1%)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effectLst/>
                        </a:rPr>
                        <a:t>0.0472*</a:t>
                      </a:r>
                      <a:endParaRPr lang="fr-FR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1240659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Mixed LCH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26 (10.4%)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6 (11.8%)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0.8037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7889522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Mixed RDD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10 (4.0%)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 (2.0%)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0.6970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025297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testis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13 (5.2%)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 (0.0%)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0.2260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77568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Lymph node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19 (7.6%)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9 (17.6%)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effectLst/>
                        </a:rPr>
                        <a:t>0.0342*</a:t>
                      </a:r>
                      <a:endParaRPr lang="fr-FR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48481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Digestive lesions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20 (8.0%)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9 (17.6%)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effectLst/>
                        </a:rPr>
                        <a:t>0.0412*</a:t>
                      </a:r>
                      <a:endParaRPr lang="fr-FR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4473395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Number of involved site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4 [3-6]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4 [3-6]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0.6429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064982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Widespread disease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168 (67.5%)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33 (64.7%)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0.7446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517806"/>
                  </a:ext>
                </a:extLst>
              </a:tr>
              <a:tr h="190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Elevated CRP at diagnosis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177 (71%)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24 (47%)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dirty="0">
                          <a:effectLst/>
                        </a:rPr>
                        <a:t>0.1551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2588848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603E4D54-0EEC-62E3-B12F-8A70E1E69864}"/>
              </a:ext>
            </a:extLst>
          </p:cNvPr>
          <p:cNvSpPr/>
          <p:nvPr/>
        </p:nvSpPr>
        <p:spPr>
          <a:xfrm>
            <a:off x="0" y="-15240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ABA114-5410-A793-D483-5689EDAE01CB}"/>
              </a:ext>
            </a:extLst>
          </p:cNvPr>
          <p:cNvSpPr/>
          <p:nvPr/>
        </p:nvSpPr>
        <p:spPr>
          <a:xfrm>
            <a:off x="0" y="655320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3294E641-96D0-352F-0443-229CE0BAD138}"/>
              </a:ext>
            </a:extLst>
          </p:cNvPr>
          <p:cNvSpPr txBox="1">
            <a:spLocks/>
          </p:cNvSpPr>
          <p:nvPr/>
        </p:nvSpPr>
        <p:spPr>
          <a:xfrm>
            <a:off x="778239" y="185243"/>
            <a:ext cx="10515600" cy="909039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			</a:t>
            </a:r>
            <a:r>
              <a:rPr lang="en-US" b="1" dirty="0">
                <a:latin typeface="+mn-lt"/>
                <a:cs typeface="Arial" panose="020B0604020202020204" pitchFamily="34" charset="0"/>
              </a:rPr>
              <a:t>Result in ECD cohort (n=300)</a:t>
            </a:r>
          </a:p>
          <a:p>
            <a:r>
              <a:rPr lang="en-US" dirty="0">
                <a:latin typeface="+mn-lt"/>
              </a:rPr>
              <a:t>				</a:t>
            </a:r>
            <a:r>
              <a:rPr lang="en-US" sz="2400" dirty="0">
                <a:latin typeface="+mn-lt"/>
              </a:rPr>
              <a:t>Median age 57, Men 87%, </a:t>
            </a:r>
            <a:r>
              <a:rPr lang="en-US" sz="2400" i="1" dirty="0">
                <a:latin typeface="+mn-lt"/>
              </a:rPr>
              <a:t>BRAF</a:t>
            </a:r>
            <a:r>
              <a:rPr lang="en-US" sz="2400" i="1" baseline="30000" dirty="0">
                <a:latin typeface="+mn-lt"/>
              </a:rPr>
              <a:t>V600E</a:t>
            </a:r>
            <a:r>
              <a:rPr lang="en-US" sz="2400" baseline="30000" dirty="0">
                <a:latin typeface="+mn-lt"/>
              </a:rPr>
              <a:t>: </a:t>
            </a:r>
            <a:r>
              <a:rPr lang="en-US" sz="2400" dirty="0">
                <a:latin typeface="+mn-lt"/>
              </a:rPr>
              <a:t>67% </a:t>
            </a:r>
          </a:p>
          <a:p>
            <a:r>
              <a:rPr lang="en-US" sz="2400" dirty="0">
                <a:latin typeface="+mn-lt"/>
              </a:rPr>
              <a:t>			</a:t>
            </a:r>
            <a:r>
              <a:rPr lang="en-US" sz="2400" b="1" u="sng" dirty="0">
                <a:latin typeface="+mn-lt"/>
              </a:rPr>
              <a:t>Overall response (CR, PR, and SD) : 83% (249/300) with mostly SD (n=222)</a:t>
            </a:r>
          </a:p>
          <a:p>
            <a:endParaRPr lang="en-US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389A17-BB1D-ABC9-84D0-07428A4F5B29}"/>
              </a:ext>
            </a:extLst>
          </p:cNvPr>
          <p:cNvSpPr/>
          <p:nvPr/>
        </p:nvSpPr>
        <p:spPr>
          <a:xfrm>
            <a:off x="2793844" y="1451344"/>
            <a:ext cx="7519737" cy="6015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F63A65-67E7-F092-64A4-24810FD6C9C8}"/>
              </a:ext>
            </a:extLst>
          </p:cNvPr>
          <p:cNvSpPr/>
          <p:nvPr/>
        </p:nvSpPr>
        <p:spPr>
          <a:xfrm>
            <a:off x="2777802" y="2847007"/>
            <a:ext cx="7519737" cy="2245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2AD984-71C0-0B21-97BF-5EE5A0BD8A4C}"/>
              </a:ext>
            </a:extLst>
          </p:cNvPr>
          <p:cNvSpPr/>
          <p:nvPr/>
        </p:nvSpPr>
        <p:spPr>
          <a:xfrm>
            <a:off x="2773791" y="3420512"/>
            <a:ext cx="7519737" cy="2245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C1111E-8FC4-4CD6-5D3B-2E4714C22A9E}"/>
              </a:ext>
            </a:extLst>
          </p:cNvPr>
          <p:cNvSpPr/>
          <p:nvPr/>
        </p:nvSpPr>
        <p:spPr>
          <a:xfrm>
            <a:off x="2761760" y="4587576"/>
            <a:ext cx="7519737" cy="2245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1D22A5-9264-EE91-C86E-FCEE10961C3C}"/>
              </a:ext>
            </a:extLst>
          </p:cNvPr>
          <p:cNvSpPr/>
          <p:nvPr/>
        </p:nvSpPr>
        <p:spPr>
          <a:xfrm>
            <a:off x="2761759" y="5369628"/>
            <a:ext cx="7519737" cy="2245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D72C32-BC67-CD70-BEB3-A84CA4502FB9}"/>
              </a:ext>
            </a:extLst>
          </p:cNvPr>
          <p:cNvSpPr/>
          <p:nvPr/>
        </p:nvSpPr>
        <p:spPr>
          <a:xfrm>
            <a:off x="391217" y="3687581"/>
            <a:ext cx="10701504" cy="3276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D8AD67D9-DC93-2301-E69D-C1A02FA04B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60460"/>
              </p:ext>
            </p:extLst>
          </p:nvPr>
        </p:nvGraphicFramePr>
        <p:xfrm>
          <a:off x="407249" y="2494663"/>
          <a:ext cx="10700462" cy="208201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914411">
                  <a:extLst>
                    <a:ext uri="{9D8B030D-6E8A-4147-A177-3AD203B41FA5}">
                      <a16:colId xmlns:a16="http://schemas.microsoft.com/office/drawing/2014/main" val="3571639984"/>
                    </a:ext>
                  </a:extLst>
                </a:gridCol>
                <a:gridCol w="2914411">
                  <a:extLst>
                    <a:ext uri="{9D8B030D-6E8A-4147-A177-3AD203B41FA5}">
                      <a16:colId xmlns:a16="http://schemas.microsoft.com/office/drawing/2014/main" val="3328797238"/>
                    </a:ext>
                  </a:extLst>
                </a:gridCol>
                <a:gridCol w="2914411">
                  <a:extLst>
                    <a:ext uri="{9D8B030D-6E8A-4147-A177-3AD203B41FA5}">
                      <a16:colId xmlns:a16="http://schemas.microsoft.com/office/drawing/2014/main" val="1344427982"/>
                    </a:ext>
                  </a:extLst>
                </a:gridCol>
                <a:gridCol w="1957229">
                  <a:extLst>
                    <a:ext uri="{9D8B030D-6E8A-4147-A177-3AD203B41FA5}">
                      <a16:colId xmlns:a16="http://schemas.microsoft.com/office/drawing/2014/main" val="3136361490"/>
                    </a:ext>
                  </a:extLst>
                </a:gridCol>
              </a:tblGrid>
              <a:tr h="1962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dirty="0">
                          <a:effectLst/>
                        </a:rPr>
                        <a:t>Characteristics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dirty="0">
                          <a:effectLst/>
                        </a:rPr>
                        <a:t>Interferon Responder (n=249)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dirty="0">
                          <a:effectLst/>
                        </a:rPr>
                        <a:t>Interferon Non-Responders (n=51)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</a:rPr>
                        <a:t>P – value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648192"/>
                  </a:ext>
                </a:extLst>
              </a:tr>
              <a:tr h="1962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BRAF mutation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165 (66.3%)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36 (70.6%)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0.7021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6543842"/>
                  </a:ext>
                </a:extLst>
              </a:tr>
              <a:tr h="1962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MAP2 K1 mutation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22 (8.8%)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1 (2.0%)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0.1433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669805"/>
                  </a:ext>
                </a:extLst>
              </a:tr>
              <a:tr h="1962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Other mutation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13 (5.2%)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0 (0.0%)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0.4995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9914894"/>
                  </a:ext>
                </a:extLst>
              </a:tr>
              <a:tr h="1962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Myeloid neoplasm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40 (16.1%)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6 (11.8%)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0.5269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3319130"/>
                  </a:ext>
                </a:extLst>
              </a:tr>
              <a:tr h="1962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Solid cancer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39 (15.7%)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5 (9.8%)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0.3844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139888"/>
                  </a:ext>
                </a:extLst>
              </a:tr>
              <a:tr h="3795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Bone marrow mutation when NGS performed ( SMP and CH)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77 (30.9%)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9 (17.6%)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dirty="0">
                          <a:effectLst/>
                        </a:rPr>
                        <a:t>0.0171*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965786"/>
                  </a:ext>
                </a:extLst>
              </a:tr>
              <a:tr h="1962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CH when NGS performed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52/112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7/27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0,08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72410"/>
                  </a:ext>
                </a:extLst>
              </a:tr>
              <a:tr h="328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Number of bones mutation median [IQR]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1 [1-2]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1 [0-1]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dirty="0">
                          <a:effectLst/>
                        </a:rPr>
                        <a:t>0.0045**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707" marR="19707" marT="13138" marB="1313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230661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6631391D-1F4B-9740-5CC2-51617EDEDBD6}"/>
              </a:ext>
            </a:extLst>
          </p:cNvPr>
          <p:cNvSpPr/>
          <p:nvPr/>
        </p:nvSpPr>
        <p:spPr>
          <a:xfrm>
            <a:off x="2781424" y="5581021"/>
            <a:ext cx="7519737" cy="2245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6B0186-FB8A-546F-51ED-1347E4340265}"/>
              </a:ext>
            </a:extLst>
          </p:cNvPr>
          <p:cNvSpPr/>
          <p:nvPr/>
        </p:nvSpPr>
        <p:spPr>
          <a:xfrm>
            <a:off x="389745" y="4227226"/>
            <a:ext cx="10747948" cy="3828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989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381F13-3F49-1429-FD0C-7395AA287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4579"/>
          </a:xfrm>
        </p:spPr>
        <p:txBody>
          <a:bodyPr>
            <a:normAutofit fontScale="90000"/>
          </a:bodyPr>
          <a:lstStyle/>
          <a:p>
            <a:r>
              <a:rPr lang="en-US" dirty="0"/>
              <a:t>			</a:t>
            </a:r>
            <a:r>
              <a:rPr lang="en-US" sz="3600" b="1" dirty="0">
                <a:latin typeface="+mn-lt"/>
                <a:cs typeface="Arial" panose="020B0604020202020204" pitchFamily="34" charset="0"/>
              </a:rPr>
              <a:t>Result in ECD cohort (n=300)</a:t>
            </a:r>
            <a:endParaRPr lang="en-US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359A7D-73D5-D758-2F80-88680B7A12D5}"/>
              </a:ext>
            </a:extLst>
          </p:cNvPr>
          <p:cNvSpPr/>
          <p:nvPr/>
        </p:nvSpPr>
        <p:spPr>
          <a:xfrm>
            <a:off x="0" y="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29299B-6A6D-5C1F-6CAD-E63112DA5B57}"/>
              </a:ext>
            </a:extLst>
          </p:cNvPr>
          <p:cNvSpPr/>
          <p:nvPr/>
        </p:nvSpPr>
        <p:spPr>
          <a:xfrm>
            <a:off x="0" y="655320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F32E304-6F69-80E5-ABAC-3537973E94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395" r="4425"/>
          <a:stretch>
            <a:fillRect/>
          </a:stretch>
        </p:blipFill>
        <p:spPr>
          <a:xfrm>
            <a:off x="1149202" y="1999246"/>
            <a:ext cx="4466938" cy="322701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9552C4F-373B-2D1B-23A1-B209CB61AC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96626"/>
              </p:ext>
            </p:extLst>
          </p:nvPr>
        </p:nvGraphicFramePr>
        <p:xfrm>
          <a:off x="5741206" y="1307001"/>
          <a:ext cx="3022842" cy="3496647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442236">
                  <a:extLst>
                    <a:ext uri="{9D8B030D-6E8A-4147-A177-3AD203B41FA5}">
                      <a16:colId xmlns:a16="http://schemas.microsoft.com/office/drawing/2014/main" val="821323810"/>
                    </a:ext>
                  </a:extLst>
                </a:gridCol>
                <a:gridCol w="1580606">
                  <a:extLst>
                    <a:ext uri="{9D8B030D-6E8A-4147-A177-3AD203B41FA5}">
                      <a16:colId xmlns:a16="http://schemas.microsoft.com/office/drawing/2014/main" val="1542475484"/>
                    </a:ext>
                  </a:extLst>
                </a:gridCol>
              </a:tblGrid>
              <a:tr h="490687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kern="0" dirty="0">
                          <a:solidFill>
                            <a:schemeClr val="bg1"/>
                          </a:solidFill>
                          <a:effectLst/>
                        </a:rPr>
                        <a:t>Machine learning analysis</a:t>
                      </a:r>
                      <a:endParaRPr lang="fr-FR" sz="1200" b="1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549387"/>
                  </a:ext>
                </a:extLst>
              </a:tr>
              <a:tr h="4160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Random Forrest</a:t>
                      </a:r>
                      <a:endParaRPr lang="fr-FR" sz="14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Gradient boosting</a:t>
                      </a:r>
                      <a:endParaRPr lang="fr-FR" sz="14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4919645"/>
                  </a:ext>
                </a:extLst>
              </a:tr>
              <a:tr h="32474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kern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0.22</a:t>
                      </a:r>
                      <a:endParaRPr lang="fr-FR" sz="1600" b="1" kern="1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5314109"/>
                  </a:ext>
                </a:extLst>
              </a:tr>
              <a:tr h="30924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6841622"/>
                  </a:ext>
                </a:extLst>
              </a:tr>
              <a:tr h="30924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0.13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0.094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5463774"/>
                  </a:ext>
                </a:extLst>
              </a:tr>
              <a:tr h="43806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7769645"/>
                  </a:ext>
                </a:extLst>
              </a:tr>
              <a:tr h="41281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0.095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9712537"/>
                  </a:ext>
                </a:extLst>
              </a:tr>
              <a:tr h="3471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0.023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6285587"/>
                  </a:ext>
                </a:extLst>
              </a:tr>
              <a:tr h="43464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0.139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7531067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7680584A-A23B-9D07-9DAE-635710F20989}"/>
              </a:ext>
            </a:extLst>
          </p:cNvPr>
          <p:cNvSpPr txBox="1"/>
          <p:nvPr/>
        </p:nvSpPr>
        <p:spPr>
          <a:xfrm>
            <a:off x="2819709" y="5072896"/>
            <a:ext cx="801146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E02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Clonal hematopoiesis (OR: 2.8) +++ in machine learning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E02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 lesions (OR: 3.9)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E02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Women sex (OR: 0.35)</a:t>
            </a:r>
          </a:p>
          <a:p>
            <a:pPr>
              <a:spcBef>
                <a:spcPct val="50000"/>
              </a:spcBef>
            </a:pPr>
            <a:endParaRPr lang="en-US" sz="2000" b="1" dirty="0">
              <a:solidFill>
                <a:srgbClr val="E0243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0A5CF4D0-FC5D-498A-AEC7-39E88AF734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874502"/>
              </p:ext>
            </p:extLst>
          </p:nvPr>
        </p:nvGraphicFramePr>
        <p:xfrm>
          <a:off x="406138" y="1476359"/>
          <a:ext cx="11017037" cy="324687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773908">
                  <a:extLst>
                    <a:ext uri="{9D8B030D-6E8A-4147-A177-3AD203B41FA5}">
                      <a16:colId xmlns:a16="http://schemas.microsoft.com/office/drawing/2014/main" val="2614032568"/>
                    </a:ext>
                  </a:extLst>
                </a:gridCol>
                <a:gridCol w="2624117">
                  <a:extLst>
                    <a:ext uri="{9D8B030D-6E8A-4147-A177-3AD203B41FA5}">
                      <a16:colId xmlns:a16="http://schemas.microsoft.com/office/drawing/2014/main" val="1695557062"/>
                    </a:ext>
                  </a:extLst>
                </a:gridCol>
                <a:gridCol w="1768828">
                  <a:extLst>
                    <a:ext uri="{9D8B030D-6E8A-4147-A177-3AD203B41FA5}">
                      <a16:colId xmlns:a16="http://schemas.microsoft.com/office/drawing/2014/main" val="2530753891"/>
                    </a:ext>
                  </a:extLst>
                </a:gridCol>
                <a:gridCol w="1925092">
                  <a:extLst>
                    <a:ext uri="{9D8B030D-6E8A-4147-A177-3AD203B41FA5}">
                      <a16:colId xmlns:a16="http://schemas.microsoft.com/office/drawing/2014/main" val="4099688909"/>
                    </a:ext>
                  </a:extLst>
                </a:gridCol>
                <a:gridCol w="1925092">
                  <a:extLst>
                    <a:ext uri="{9D8B030D-6E8A-4147-A177-3AD203B41FA5}">
                      <a16:colId xmlns:a16="http://schemas.microsoft.com/office/drawing/2014/main" val="4041861967"/>
                    </a:ext>
                  </a:extLst>
                </a:gridCol>
              </a:tblGrid>
              <a:tr h="329520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effectLst/>
                        </a:rPr>
                        <a:t>Multivariable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effectLst/>
                        </a:rPr>
                        <a:t>Machine learning analyses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855819"/>
                  </a:ext>
                </a:extLst>
              </a:tr>
              <a:tr h="3646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effectLst/>
                        </a:rPr>
                        <a:t>OR (95% CI)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effectLst/>
                        </a:rPr>
                        <a:t>p-value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effectLst/>
                        </a:rPr>
                        <a:t>Random Forrest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effectLst/>
                        </a:rPr>
                        <a:t>Gradient boosting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3615192"/>
                  </a:ext>
                </a:extLst>
              </a:tr>
              <a:tr h="3646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effectLst/>
                        </a:rPr>
                        <a:t>Female sex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0.3589 (0.1339 – 0. 9562)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effectLst/>
                        </a:rPr>
                        <a:t>0.0406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0.139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0.20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2297748339"/>
                  </a:ext>
                </a:extLst>
              </a:tr>
              <a:tr h="3646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effectLst/>
                        </a:rPr>
                        <a:t>Neurodegenerative lesions 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0.3877 (0.1080 – 1. 431)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0.1506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0.023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0.05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2233132030"/>
                  </a:ext>
                </a:extLst>
              </a:tr>
              <a:tr h="3646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effectLst/>
                        </a:rPr>
                        <a:t>ENT lesions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3.985 (1.391 – 13.39)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effectLst/>
                        </a:rPr>
                        <a:t>0.0089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0.095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0.08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1029056623"/>
                  </a:ext>
                </a:extLst>
              </a:tr>
              <a:tr h="3646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effectLst/>
                        </a:rPr>
                        <a:t>Right atrium lesions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1.377 (0.4553 – 4. 774)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0.5816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0.04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0.02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833865304"/>
                  </a:ext>
                </a:extLst>
              </a:tr>
              <a:tr h="3646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effectLst/>
                        </a:rPr>
                        <a:t>Hypothalamic lesions 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0.5785 (0.2327 – 1. 456)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0.2415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0.13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0.094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2997752920"/>
                  </a:ext>
                </a:extLst>
              </a:tr>
              <a:tr h="3646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effectLst/>
                        </a:rPr>
                        <a:t>Lymph nodes 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0.5729 (0.1477 –2.481)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 0.4391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0.02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0.005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25170794"/>
                  </a:ext>
                </a:extLst>
              </a:tr>
              <a:tr h="3646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effectLst/>
                        </a:rPr>
                        <a:t>Clonal hematopoiesis  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2.809 (1.122 – 7. 588)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effectLst/>
                        </a:rPr>
                        <a:t>0.0270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0.22</a:t>
                      </a:r>
                      <a:endParaRPr lang="fr-FR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0.25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164862767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2762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905"/>
    </mc:Choice>
    <mc:Fallback xmlns="">
      <p:transition spd="slow" advTm="609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AD4459-671F-8FDE-78F0-C168D4EB3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1"/>
            <a:ext cx="10515600" cy="2261937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Result in ECD with first line INF</a:t>
            </a:r>
            <a:r>
              <a:rPr lang="en-US" sz="2400" b="1" dirty="0"/>
              <a:t>-α (n=255)</a:t>
            </a:r>
            <a:br>
              <a:rPr lang="en-US" sz="1800" b="1" dirty="0"/>
            </a:br>
            <a:r>
              <a:rPr lang="en-US" sz="1800" b="1" dirty="0"/>
              <a:t>		</a:t>
            </a:r>
            <a:r>
              <a:rPr lang="en-US" sz="1800" b="1" u="sng" dirty="0"/>
              <a:t>Overall response (CR, PR, and SD) : 88% (225/255) with mostly SD (n=200)</a:t>
            </a:r>
            <a:br>
              <a:rPr lang="en-US" sz="3200" b="1" u="sng" dirty="0"/>
            </a:br>
            <a:br>
              <a:rPr lang="en-US" sz="3200" b="1" dirty="0"/>
            </a:b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E446DE-C98A-1848-515D-F25B1242E3E1}"/>
              </a:ext>
            </a:extLst>
          </p:cNvPr>
          <p:cNvSpPr/>
          <p:nvPr/>
        </p:nvSpPr>
        <p:spPr>
          <a:xfrm>
            <a:off x="0" y="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15C60E-DE94-F3C3-7C1B-BAF8AB4F58C7}"/>
              </a:ext>
            </a:extLst>
          </p:cNvPr>
          <p:cNvSpPr/>
          <p:nvPr/>
        </p:nvSpPr>
        <p:spPr>
          <a:xfrm>
            <a:off x="1" y="655320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2776D5B-6E38-AC49-484A-64B0E669C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679655"/>
              </p:ext>
            </p:extLst>
          </p:nvPr>
        </p:nvGraphicFramePr>
        <p:xfrm>
          <a:off x="3385604" y="1077260"/>
          <a:ext cx="7203304" cy="541327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140306">
                  <a:extLst>
                    <a:ext uri="{9D8B030D-6E8A-4147-A177-3AD203B41FA5}">
                      <a16:colId xmlns:a16="http://schemas.microsoft.com/office/drawing/2014/main" val="3188534694"/>
                    </a:ext>
                  </a:extLst>
                </a:gridCol>
                <a:gridCol w="1724414">
                  <a:extLst>
                    <a:ext uri="{9D8B030D-6E8A-4147-A177-3AD203B41FA5}">
                      <a16:colId xmlns:a16="http://schemas.microsoft.com/office/drawing/2014/main" val="863996474"/>
                    </a:ext>
                  </a:extLst>
                </a:gridCol>
                <a:gridCol w="1522549">
                  <a:extLst>
                    <a:ext uri="{9D8B030D-6E8A-4147-A177-3AD203B41FA5}">
                      <a16:colId xmlns:a16="http://schemas.microsoft.com/office/drawing/2014/main" val="704619165"/>
                    </a:ext>
                  </a:extLst>
                </a:gridCol>
                <a:gridCol w="816035">
                  <a:extLst>
                    <a:ext uri="{9D8B030D-6E8A-4147-A177-3AD203B41FA5}">
                      <a16:colId xmlns:a16="http://schemas.microsoft.com/office/drawing/2014/main" val="2899593680"/>
                    </a:ext>
                  </a:extLst>
                </a:gridCol>
              </a:tblGrid>
              <a:tr h="30932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effectLst/>
                        </a:rPr>
                        <a:t>Characteristics</a:t>
                      </a:r>
                      <a:endParaRPr lang="fr-FR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effectLst/>
                        </a:rPr>
                        <a:t>Responders (n=225)</a:t>
                      </a:r>
                      <a:endParaRPr lang="fr-FR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effectLst/>
                        </a:rPr>
                        <a:t>Non-responders (n=30)</a:t>
                      </a:r>
                      <a:endParaRPr lang="fr-FR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effectLst/>
                        </a:rPr>
                        <a:t>P value</a:t>
                      </a:r>
                      <a:endParaRPr lang="fr-FR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59711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Age at ECD diagnosis median IQR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59[49-68]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54.5[44.7-61]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effectLst/>
                        </a:rPr>
                        <a:t>0.0500*</a:t>
                      </a:r>
                      <a:endParaRPr lang="fr-FR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1412348707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Sex (women) n (%)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9 (4.0%)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6 (20.0%)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0.2798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142264476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Age at first ECD manifestation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56[43-664]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51.5[39.75-56.25]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0.1162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3338943321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Clinical characteristic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r-FR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r-FR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r-FR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246680716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Lone bone osteosclerosis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185 (82.2%)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28 (93.3%)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0.1895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3158192056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Long bone lytic lesions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15 (6.7%)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2 (6.7%)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&gt;0,999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2082111032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Central nervous system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59 (26.2%)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11 (36.7%)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0.2776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3811294021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Neurodegenerative lesions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27 (12.0%)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7 (23.3%)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0.1478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1909213981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ENT lesions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93 (41.3%)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10 (33.3%)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0.4331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919885316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Heart lesions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91 (40.4%)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7 (23.3%)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0.0741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1357801307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Right atrium lesion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69 (30.7%)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6 (20.0%)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0.3912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2908016009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Large vessels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136 (60.4%)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16 (53.3%)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0.4335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961059014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Lung interstitial/pleura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57 (25.3%)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5 (16.7%)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0.3690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560197063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Lung nodule/cyst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5 (2.2%)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 (0.0%)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0.6376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730791619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Peri-renal and adrenal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145 (64.4%)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16 (53.3%)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0.2292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676262415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skin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68 (30.2%)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11 (36.7%)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0.5312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4262388975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Hypothalamic lesions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65 (30.2%)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12 (40.0%)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0.2905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2293892031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Mixed LCH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23 (10.2%)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2 (6.7%)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0.7502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975346080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Mixed RDD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7 (3.1%)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 (0.0%)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0.6138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1205821826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testis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12 (5.3%)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 (0.0%)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0.3801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299743349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Lymph node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16 (7.1%)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6 (20.0%)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0.0976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3635974986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Digestive lesions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19 (8.4%)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4 (13.3%)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0.4890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2535385317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Number of involved site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4[3-6]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4[2.7-6.2]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0.8993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3488064308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Widespread disease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150 (67.3%)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17 (56.7%)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0.3048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669951601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Elevated CRP at diagnosis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185 (82.2%)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11 (36.7%)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effectLst/>
                        </a:rPr>
                        <a:t>0.0448*</a:t>
                      </a:r>
                      <a:endParaRPr lang="fr-FR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1615265666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BRAF mutation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146 (64.9%)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19 (63.3%)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0.9584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469717011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MAP2 K1 mutation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18 (8.0%)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 (3.3%)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0.4992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1196586355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Other mutation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9 (4.0%)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4 (13.3%)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0.0870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610621441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Myeloid neoplasm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42 (18.7%)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2 (6.7%)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0.1891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2743316749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Solid cancer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38 (16.9%)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3 (10.0%)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0.5897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3644788784"/>
                  </a:ext>
                </a:extLst>
              </a:tr>
              <a:tr h="1546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CH when NGS performed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73 (32.7%)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5 (16.7%)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0.1220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2564841653"/>
                  </a:ext>
                </a:extLst>
              </a:tr>
              <a:tr h="30932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Number of bones mutation median [IQR]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1[1-2]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0[0-1]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effectLst/>
                        </a:rPr>
                        <a:t>0.0013**</a:t>
                      </a:r>
                      <a:endParaRPr lang="fr-FR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85" marR="51785" marT="0" marB="0"/>
                </a:tc>
                <a:extLst>
                  <a:ext uri="{0D108BD9-81ED-4DB2-BD59-A6C34878D82A}">
                    <a16:rowId xmlns:a16="http://schemas.microsoft.com/office/drawing/2014/main" val="1204776399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22FB3EA0-83B3-4E63-8821-6092C18B9D57}"/>
              </a:ext>
            </a:extLst>
          </p:cNvPr>
          <p:cNvSpPr/>
          <p:nvPr/>
        </p:nvSpPr>
        <p:spPr>
          <a:xfrm>
            <a:off x="3376028" y="6154489"/>
            <a:ext cx="7209257" cy="3032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3B7803-5812-9ED7-D8E7-1AD6BFFB3A89}"/>
              </a:ext>
            </a:extLst>
          </p:cNvPr>
          <p:cNvSpPr/>
          <p:nvPr/>
        </p:nvSpPr>
        <p:spPr>
          <a:xfrm>
            <a:off x="3359255" y="5101115"/>
            <a:ext cx="7226031" cy="1316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4DBA12-DD33-01E4-B1C0-A10003C6B9B6}"/>
              </a:ext>
            </a:extLst>
          </p:cNvPr>
          <p:cNvSpPr/>
          <p:nvPr/>
        </p:nvSpPr>
        <p:spPr>
          <a:xfrm>
            <a:off x="3378773" y="1360387"/>
            <a:ext cx="7210136" cy="2018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650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05"/>
    </mc:Choice>
    <mc:Fallback xmlns="">
      <p:transition spd="slow" advTm="291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AD4459-671F-8FDE-78F0-C168D4EB3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73672"/>
            <a:ext cx="10515600" cy="560033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	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Result in ECD with first line INF</a:t>
            </a:r>
            <a:r>
              <a:rPr lang="en-US" sz="3200" b="1" dirty="0"/>
              <a:t>-α (n=255)</a:t>
            </a:r>
            <a:br>
              <a:rPr lang="en-US" sz="2400" b="1" dirty="0"/>
            </a:b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E446DE-C98A-1848-515D-F25B1242E3E1}"/>
              </a:ext>
            </a:extLst>
          </p:cNvPr>
          <p:cNvSpPr/>
          <p:nvPr/>
        </p:nvSpPr>
        <p:spPr>
          <a:xfrm>
            <a:off x="0" y="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15C60E-DE94-F3C3-7C1B-BAF8AB4F58C7}"/>
              </a:ext>
            </a:extLst>
          </p:cNvPr>
          <p:cNvSpPr/>
          <p:nvPr/>
        </p:nvSpPr>
        <p:spPr>
          <a:xfrm>
            <a:off x="1" y="655320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A0A6B81-04E8-0863-9CDC-7FF7B123F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818" y="1784918"/>
            <a:ext cx="5715027" cy="3675998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92002D2-EDE7-17C5-4D11-22FF3616E2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816075"/>
              </p:ext>
            </p:extLst>
          </p:nvPr>
        </p:nvGraphicFramePr>
        <p:xfrm>
          <a:off x="6861555" y="1530627"/>
          <a:ext cx="3384845" cy="326003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615679">
                  <a:extLst>
                    <a:ext uri="{9D8B030D-6E8A-4147-A177-3AD203B41FA5}">
                      <a16:colId xmlns:a16="http://schemas.microsoft.com/office/drawing/2014/main" val="197487057"/>
                    </a:ext>
                  </a:extLst>
                </a:gridCol>
                <a:gridCol w="1769166">
                  <a:extLst>
                    <a:ext uri="{9D8B030D-6E8A-4147-A177-3AD203B41FA5}">
                      <a16:colId xmlns:a16="http://schemas.microsoft.com/office/drawing/2014/main" val="4073483746"/>
                    </a:ext>
                  </a:extLst>
                </a:gridCol>
              </a:tblGrid>
              <a:tr h="401743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kern="0" dirty="0">
                          <a:solidFill>
                            <a:schemeClr val="bg1"/>
                          </a:solidFill>
                          <a:effectLst/>
                        </a:rPr>
                        <a:t>Machine learning analysis</a:t>
                      </a:r>
                      <a:endParaRPr lang="fr-FR" sz="20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724778"/>
                  </a:ext>
                </a:extLst>
              </a:tr>
              <a:tr h="3991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Random Forrest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Gradient Boosting</a:t>
                      </a:r>
                      <a:endParaRPr lang="fr-FR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6233695"/>
                  </a:ext>
                </a:extLst>
              </a:tr>
              <a:tr h="5683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</a:t>
                      </a:r>
                      <a:endParaRPr lang="fr-FR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</a:t>
                      </a:r>
                      <a:endParaRPr lang="fr-FR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2624836"/>
                  </a:ext>
                </a:extLst>
              </a:tr>
              <a:tr h="6639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0.070</a:t>
                      </a:r>
                      <a:endParaRPr lang="fr-FR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  <a:endParaRPr lang="fr-FR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445420"/>
                  </a:ext>
                </a:extLst>
              </a:tr>
              <a:tr h="56364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0.034</a:t>
                      </a:r>
                      <a:endParaRPr lang="fr-FR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  <a:endParaRPr lang="fr-FR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5729244"/>
                  </a:ext>
                </a:extLst>
              </a:tr>
              <a:tr h="66316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kern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0.616</a:t>
                      </a:r>
                      <a:endParaRPr lang="fr-FR" sz="1800" b="1" kern="1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0.746</a:t>
                      </a:r>
                      <a:endParaRPr lang="fr-FR" sz="18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9391286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2696BFEA-C641-4975-050D-38E5F2E00F7F}"/>
              </a:ext>
            </a:extLst>
          </p:cNvPr>
          <p:cNvSpPr txBox="1"/>
          <p:nvPr/>
        </p:nvSpPr>
        <p:spPr>
          <a:xfrm>
            <a:off x="2860306" y="5910476"/>
            <a:ext cx="77790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presence of CH (OR:21) +++ in machine learning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D66CF2E-8EA8-F3B1-83B2-CA828A0B0E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049247"/>
              </p:ext>
            </p:extLst>
          </p:nvPr>
        </p:nvGraphicFramePr>
        <p:xfrm>
          <a:off x="1125353" y="2704454"/>
          <a:ext cx="10079921" cy="18973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82506">
                  <a:extLst>
                    <a:ext uri="{9D8B030D-6E8A-4147-A177-3AD203B41FA5}">
                      <a16:colId xmlns:a16="http://schemas.microsoft.com/office/drawing/2014/main" val="1823354170"/>
                    </a:ext>
                  </a:extLst>
                </a:gridCol>
                <a:gridCol w="2052104">
                  <a:extLst>
                    <a:ext uri="{9D8B030D-6E8A-4147-A177-3AD203B41FA5}">
                      <a16:colId xmlns:a16="http://schemas.microsoft.com/office/drawing/2014/main" val="2109531934"/>
                    </a:ext>
                  </a:extLst>
                </a:gridCol>
                <a:gridCol w="1630705">
                  <a:extLst>
                    <a:ext uri="{9D8B030D-6E8A-4147-A177-3AD203B41FA5}">
                      <a16:colId xmlns:a16="http://schemas.microsoft.com/office/drawing/2014/main" val="2428844697"/>
                    </a:ext>
                  </a:extLst>
                </a:gridCol>
                <a:gridCol w="1757303">
                  <a:extLst>
                    <a:ext uri="{9D8B030D-6E8A-4147-A177-3AD203B41FA5}">
                      <a16:colId xmlns:a16="http://schemas.microsoft.com/office/drawing/2014/main" val="2390704923"/>
                    </a:ext>
                  </a:extLst>
                </a:gridCol>
                <a:gridCol w="1757303">
                  <a:extLst>
                    <a:ext uri="{9D8B030D-6E8A-4147-A177-3AD203B41FA5}">
                      <a16:colId xmlns:a16="http://schemas.microsoft.com/office/drawing/2014/main" val="2185863848"/>
                    </a:ext>
                  </a:extLst>
                </a:gridCol>
              </a:tblGrid>
              <a:tr h="221615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Multivariable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Machine learning  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799285"/>
                  </a:ext>
                </a:extLst>
              </a:tr>
              <a:tr h="22161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effectLst/>
                        </a:rPr>
                        <a:t>OR (95% CI)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effectLst/>
                        </a:rPr>
                        <a:t>p-value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effectLst/>
                        </a:rPr>
                        <a:t>Random Forrest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effectLst/>
                        </a:rPr>
                        <a:t>Gradient Boosting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13190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effectLst/>
                        </a:rPr>
                        <a:t>Lymph nodes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1.346[0.1440-17.78]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0.8045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0.070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0.01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406503308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effectLst/>
                        </a:rPr>
                        <a:t>Clonal hematopoiesis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21.90[4.390-140]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effectLst/>
                        </a:rPr>
                        <a:t>0.0001***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effectLst/>
                        </a:rPr>
                        <a:t>0.616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0.746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61961946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effectLst/>
                        </a:rPr>
                        <a:t>TET2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2.036[0.2793-41.08]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0.5118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0.034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0.01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286228947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effectLst/>
                        </a:rPr>
                        <a:t>Other mutations on biopsies (not BRAF or MAP2K1)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0.6561[0.0855-7.342]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0.7086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0.07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0.06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/>
                </a:tc>
                <a:extLst>
                  <a:ext uri="{0D108BD9-81ED-4DB2-BD59-A6C34878D82A}">
                    <a16:rowId xmlns:a16="http://schemas.microsoft.com/office/drawing/2014/main" val="385551653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6423DB60-C94D-9F6F-E4D0-556A1AAFC0BA}"/>
              </a:ext>
            </a:extLst>
          </p:cNvPr>
          <p:cNvSpPr txBox="1"/>
          <p:nvPr/>
        </p:nvSpPr>
        <p:spPr>
          <a:xfrm>
            <a:off x="16226725" y="-17048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516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05"/>
    </mc:Choice>
    <mc:Fallback xmlns="">
      <p:transition spd="slow" advTm="291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CCEF23-C00D-2280-0262-7084C92A8BD3}"/>
              </a:ext>
            </a:extLst>
          </p:cNvPr>
          <p:cNvSpPr/>
          <p:nvPr/>
        </p:nvSpPr>
        <p:spPr>
          <a:xfrm>
            <a:off x="0" y="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B8EEA9-80DB-6462-CF56-177820675121}"/>
              </a:ext>
            </a:extLst>
          </p:cNvPr>
          <p:cNvSpPr/>
          <p:nvPr/>
        </p:nvSpPr>
        <p:spPr>
          <a:xfrm>
            <a:off x="1" y="655320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721673B-4192-A445-C6F5-2757CEDA4D59}"/>
              </a:ext>
            </a:extLst>
          </p:cNvPr>
          <p:cNvSpPr txBox="1"/>
          <p:nvPr/>
        </p:nvSpPr>
        <p:spPr>
          <a:xfrm>
            <a:off x="3009013" y="393404"/>
            <a:ext cx="816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Response in patients with bone marrow mutations (n=85)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2C4AE8-5C7C-82B9-0797-0BEB7FBC87A4}"/>
              </a:ext>
            </a:extLst>
          </p:cNvPr>
          <p:cNvSpPr txBox="1"/>
          <p:nvPr/>
        </p:nvSpPr>
        <p:spPr>
          <a:xfrm>
            <a:off x="318976" y="1488558"/>
            <a:ext cx="65390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/>
              <a:t>Patients with clonal hematopoiesis (n=59)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i="1" dirty="0"/>
              <a:t>TET2 : n= </a:t>
            </a:r>
            <a:r>
              <a:rPr lang="fr-FR" dirty="0"/>
              <a:t>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i="1" dirty="0"/>
              <a:t>DNMT3A</a:t>
            </a:r>
            <a:r>
              <a:rPr lang="fr-FR" dirty="0"/>
              <a:t>: n=15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i="1" dirty="0"/>
              <a:t>ASXL1</a:t>
            </a:r>
            <a:r>
              <a:rPr lang="fr-FR" dirty="0"/>
              <a:t>: n= 9 </a:t>
            </a:r>
          </a:p>
          <a:p>
            <a:r>
              <a:rPr lang="fr-FR" dirty="0"/>
              <a:t>ORR: 88% and 93 % in first line recipient ( n=45)</a:t>
            </a:r>
          </a:p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C099B0-B2FE-E517-AF20-219C590B14DC}"/>
              </a:ext>
            </a:extLst>
          </p:cNvPr>
          <p:cNvSpPr txBox="1"/>
          <p:nvPr/>
        </p:nvSpPr>
        <p:spPr>
          <a:xfrm>
            <a:off x="5789947" y="1509824"/>
            <a:ext cx="63101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u="sng" dirty="0"/>
              <a:t>Patients with hematological malignancy (n=26)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Mostly myeloid neoplasm (MDS: n=9, ET: n= 6, CMML: n= 5)</a:t>
            </a:r>
          </a:p>
          <a:p>
            <a:endParaRPr lang="fr-FR" dirty="0"/>
          </a:p>
          <a:p>
            <a:r>
              <a:rPr lang="fr-FR" dirty="0"/>
              <a:t>ORR: 88% and one patient with hemopathy worsening </a:t>
            </a:r>
          </a:p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CE6C1A3-52EA-3DD3-8600-F8BD0E269B53}"/>
              </a:ext>
            </a:extLst>
          </p:cNvPr>
          <p:cNvSpPr txBox="1"/>
          <p:nvPr/>
        </p:nvSpPr>
        <p:spPr>
          <a:xfrm>
            <a:off x="3101766" y="4202351"/>
            <a:ext cx="655378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u="sng" dirty="0"/>
              <a:t>Patients with identified bone marrow mutations ( CH and HM)</a:t>
            </a:r>
          </a:p>
          <a:p>
            <a:pPr algn="ctr"/>
            <a:r>
              <a:rPr lang="fr-FR" dirty="0"/>
              <a:t>141 mutations identified range [1-4] </a:t>
            </a:r>
          </a:p>
          <a:p>
            <a:pPr algn="ctr"/>
            <a:r>
              <a:rPr lang="fr-FR" dirty="0"/>
              <a:t>ORR: 89% </a:t>
            </a:r>
          </a:p>
          <a:p>
            <a:pPr algn="ctr"/>
            <a:r>
              <a:rPr lang="fr-FR" dirty="0"/>
              <a:t>ORR: 96 % in patients with two mutations (n=27) </a:t>
            </a:r>
          </a:p>
          <a:p>
            <a:pPr algn="ctr"/>
            <a:r>
              <a:rPr lang="fr-FR" dirty="0"/>
              <a:t>ORR: 87% in patients with three mutations (n=8)</a:t>
            </a:r>
          </a:p>
          <a:p>
            <a:pPr algn="ctr"/>
            <a:r>
              <a:rPr lang="fr-FR" dirty="0"/>
              <a:t>ORR: 86 % on patients with one mutation (n=45)  </a:t>
            </a:r>
          </a:p>
          <a:p>
            <a:pPr algn="ctr"/>
            <a:r>
              <a:rPr lang="fr-FR" dirty="0"/>
              <a:t>ORR: 80% in patients with four mutations (n=5)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9D065C-800F-4A3D-52D0-839B29AE8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477" y="3138905"/>
            <a:ext cx="38481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58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4E9D81-00AE-9F21-5175-17F5C64AF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672944" cy="1325563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	MPN(n=77)  and pooled cohort (n=377)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61B9FE-56E7-5B6E-D406-70E9D2C10C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4688" y="1783648"/>
            <a:ext cx="5181600" cy="4351338"/>
          </a:xfrm>
        </p:spPr>
        <p:txBody>
          <a:bodyPr>
            <a:normAutofit/>
          </a:bodyPr>
          <a:lstStyle/>
          <a:p>
            <a:pPr algn="ctr"/>
            <a:r>
              <a:rPr lang="en-US" sz="3600" b="1" u="sng" dirty="0"/>
              <a:t>MPN cohort (n=77)</a:t>
            </a:r>
          </a:p>
          <a:p>
            <a:r>
              <a:rPr lang="en-US" sz="1800" dirty="0"/>
              <a:t>CML: n=48</a:t>
            </a:r>
          </a:p>
          <a:p>
            <a:pPr marL="285750" indent="-285750"/>
            <a:r>
              <a:rPr lang="en-US" sz="1800" dirty="0"/>
              <a:t>PV: n=11</a:t>
            </a:r>
          </a:p>
          <a:p>
            <a:pPr marL="285750" indent="-285750"/>
            <a:r>
              <a:rPr lang="en-US" sz="1800" dirty="0"/>
              <a:t>ET: n=10</a:t>
            </a:r>
          </a:p>
          <a:p>
            <a:pPr marL="285750" indent="-285750"/>
            <a:r>
              <a:rPr lang="en-US" sz="1800" dirty="0"/>
              <a:t>PMF: n=7</a:t>
            </a:r>
          </a:p>
          <a:p>
            <a:pPr marL="285750" indent="-285750"/>
            <a:r>
              <a:rPr lang="en-US" sz="1800" dirty="0"/>
              <a:t>Systemic mastocytosis: n=1</a:t>
            </a:r>
          </a:p>
          <a:p>
            <a:pPr marL="0" indent="0" algn="ctr">
              <a:buNone/>
            </a:pPr>
            <a:endParaRPr lang="en-US" sz="1800" b="1" u="sng" dirty="0"/>
          </a:p>
          <a:p>
            <a:pPr lvl="1"/>
            <a:r>
              <a:rPr lang="en-US" sz="2800" dirty="0"/>
              <a:t>ORR: 79%</a:t>
            </a:r>
          </a:p>
          <a:p>
            <a:pPr marL="457200" lvl="1" indent="0">
              <a:buNone/>
            </a:pPr>
            <a:endParaRPr lang="en-US" sz="2000" dirty="0"/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First line treatment : </a:t>
            </a: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OR:3.328</a:t>
            </a:r>
            <a:r>
              <a:rPr lang="en-US" sz="2000" dirty="0"/>
              <a:t>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C5F606B-3498-28F6-D402-0C6EF6E53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8163" y="1889170"/>
            <a:ext cx="6019800" cy="4351338"/>
          </a:xfrm>
        </p:spPr>
        <p:txBody>
          <a:bodyPr>
            <a:normAutofit/>
          </a:bodyPr>
          <a:lstStyle/>
          <a:p>
            <a:pPr algn="ctr"/>
            <a:r>
              <a:rPr lang="en-CA" b="1" u="sng" dirty="0">
                <a:latin typeface="Arial" panose="020B0604020202020204" pitchFamily="34" charset="0"/>
                <a:cs typeface="Arial" panose="020B0604020202020204" pitchFamily="34" charset="0"/>
              </a:rPr>
              <a:t>ECD and MPN cohort (n=377)</a:t>
            </a:r>
          </a:p>
          <a:p>
            <a:pPr lvl="1">
              <a:spcBef>
                <a:spcPct val="50000"/>
              </a:spcBef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ORR: 82% </a:t>
            </a:r>
          </a:p>
          <a:p>
            <a:pPr lvl="1">
              <a:spcBef>
                <a:spcPct val="50000"/>
              </a:spcBef>
            </a:pPr>
            <a:r>
              <a:rPr lang="en-CA" sz="2000" u="sng" dirty="0">
                <a:latin typeface="Arial" panose="020B0604020202020204" pitchFamily="34" charset="0"/>
                <a:cs typeface="Arial" panose="020B0604020202020204" pitchFamily="34" charset="0"/>
              </a:rPr>
              <a:t>Predictors of response (after imputation model): </a:t>
            </a:r>
          </a:p>
          <a:p>
            <a:pPr marL="457200" lvl="1" indent="0">
              <a:spcBef>
                <a:spcPct val="50000"/>
              </a:spcBef>
              <a:buNone/>
            </a:pPr>
            <a:endParaRPr lang="en-CA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50000"/>
              </a:spcBef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CH: </a:t>
            </a: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OR: 1.94</a:t>
            </a:r>
          </a:p>
          <a:p>
            <a:pPr lvl="1">
              <a:spcBef>
                <a:spcPct val="50000"/>
              </a:spcBef>
            </a:pPr>
            <a:endParaRPr lang="en-US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50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First line treatment </a:t>
            </a: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OR: 1.90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142B91-E232-0AB4-3DE6-B37285154177}"/>
              </a:ext>
            </a:extLst>
          </p:cNvPr>
          <p:cNvSpPr/>
          <p:nvPr/>
        </p:nvSpPr>
        <p:spPr>
          <a:xfrm>
            <a:off x="0" y="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3E6988-C5EA-A19E-D894-82E08780820F}"/>
              </a:ext>
            </a:extLst>
          </p:cNvPr>
          <p:cNvSpPr/>
          <p:nvPr/>
        </p:nvSpPr>
        <p:spPr>
          <a:xfrm>
            <a:off x="1" y="655320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819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00"/>
    </mc:Choice>
    <mc:Fallback xmlns="">
      <p:transition spd="slow" advTm="33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094728-A317-BFCB-347D-6993F96A5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80004"/>
          </a:xfrm>
        </p:spPr>
        <p:txBody>
          <a:bodyPr>
            <a:normAutofit fontScale="90000"/>
          </a:bodyPr>
          <a:lstStyle/>
          <a:p>
            <a:r>
              <a:rPr lang="en-US" dirty="0"/>
              <a:t>		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Overall response of IFN-α (&gt;80%)</a:t>
            </a: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				PR+CR+SD</a:t>
            </a: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B58E86-509A-8124-5EAF-A845B46351C0}"/>
              </a:ext>
            </a:extLst>
          </p:cNvPr>
          <p:cNvSpPr/>
          <p:nvPr/>
        </p:nvSpPr>
        <p:spPr>
          <a:xfrm>
            <a:off x="0" y="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92D114-9E86-8A36-CC3B-96B1CA6D7957}"/>
              </a:ext>
            </a:extLst>
          </p:cNvPr>
          <p:cNvSpPr/>
          <p:nvPr/>
        </p:nvSpPr>
        <p:spPr>
          <a:xfrm>
            <a:off x="0" y="655320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7369CE-7A7C-4EE3-F9AB-07CC24B79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057" y="1441378"/>
            <a:ext cx="5611295" cy="486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05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51"/>
    </mc:Choice>
    <mc:Fallback xmlns="">
      <p:transition spd="slow" advTm="1975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0698E-FF87-B490-7E0E-C022DAE2B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		</a:t>
            </a:r>
            <a:r>
              <a:rPr lang="fr-FR" b="1" dirty="0"/>
              <a:t>Discussion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B26671-1921-8302-D127-680CFEF04A3F}"/>
              </a:ext>
            </a:extLst>
          </p:cNvPr>
          <p:cNvSpPr/>
          <p:nvPr/>
        </p:nvSpPr>
        <p:spPr>
          <a:xfrm>
            <a:off x="0" y="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203ABC-8547-4CD8-9EFE-EE69F579FCBA}"/>
              </a:ext>
            </a:extLst>
          </p:cNvPr>
          <p:cNvSpPr/>
          <p:nvPr/>
        </p:nvSpPr>
        <p:spPr>
          <a:xfrm>
            <a:off x="0" y="655320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594A6E-7863-5A6C-A4B4-1561A9B5BC78}"/>
              </a:ext>
            </a:extLst>
          </p:cNvPr>
          <p:cNvSpPr txBox="1"/>
          <p:nvPr/>
        </p:nvSpPr>
        <p:spPr>
          <a:xfrm>
            <a:off x="404037" y="2062715"/>
            <a:ext cx="59010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Large multicenter study evaluating interferon in ECD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High response rate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Factor associated with response with machine Learning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CH as a robust predictor of response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BBC4246-5CC5-6A9C-54C6-F10B3C8D1CD8}"/>
              </a:ext>
            </a:extLst>
          </p:cNvPr>
          <p:cNvSpPr txBox="1"/>
          <p:nvPr/>
        </p:nvSpPr>
        <p:spPr>
          <a:xfrm>
            <a:off x="6657707" y="2062716"/>
            <a:ext cx="5367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Absence of mechanistic experiments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Inclusion of SD patients into response rate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Absence of comparison with KI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2FC49C1-23EF-0FC8-D0B0-56DA00A83D55}"/>
              </a:ext>
            </a:extLst>
          </p:cNvPr>
          <p:cNvSpPr txBox="1"/>
          <p:nvPr/>
        </p:nvSpPr>
        <p:spPr>
          <a:xfrm>
            <a:off x="4915353" y="5173908"/>
            <a:ext cx="3253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Further directions: </a:t>
            </a:r>
          </a:p>
          <a:p>
            <a:pPr marL="285750" indent="-285750">
              <a:buFontTx/>
              <a:buChar char="-"/>
            </a:pPr>
            <a:r>
              <a:rPr lang="fr-FR" dirty="0" err="1"/>
              <a:t>Larger</a:t>
            </a:r>
            <a:r>
              <a:rPr lang="fr-FR" dirty="0"/>
              <a:t> MPN cohort</a:t>
            </a:r>
          </a:p>
          <a:p>
            <a:pPr marL="285750" indent="-285750">
              <a:buFontTx/>
              <a:buChar char="-"/>
            </a:pPr>
            <a:r>
              <a:rPr lang="fr-FR" dirty="0"/>
              <a:t>Direct comparison with KI </a:t>
            </a:r>
          </a:p>
        </p:txBody>
      </p:sp>
    </p:spTree>
    <p:extLst>
      <p:ext uri="{BB962C8B-B14F-4D97-AF65-F5344CB8AC3E}">
        <p14:creationId xmlns:p14="http://schemas.microsoft.com/office/powerpoint/2010/main" val="2762096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24FA8-BDC8-2DA0-6F04-43652BCC6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				</a:t>
            </a:r>
            <a:r>
              <a:rPr lang="en-US" b="1"/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337583-5CCD-29BE-1AC6-910A32745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0174"/>
            <a:ext cx="11353800" cy="4351338"/>
          </a:xfrm>
        </p:spPr>
        <p:txBody>
          <a:bodyPr/>
          <a:lstStyle/>
          <a:p>
            <a:r>
              <a:rPr lang="en-US"/>
              <a:t>IFN-</a:t>
            </a:r>
            <a:r>
              <a:rPr lang="en-US">
                <a:cs typeface="Arial" panose="020B0604020202020204" pitchFamily="34" charset="0"/>
              </a:rPr>
              <a:t>α is effective in ECD and MPN (overall response rate&gt;80%)</a:t>
            </a:r>
          </a:p>
          <a:p>
            <a:endParaRPr lang="en-US">
              <a:cs typeface="Arial" panose="020B0604020202020204" pitchFamily="34" charset="0"/>
            </a:endParaRPr>
          </a:p>
          <a:p>
            <a:endParaRPr lang="en-US">
              <a:cs typeface="Arial" panose="020B0604020202020204" pitchFamily="34" charset="0"/>
            </a:endParaRPr>
          </a:p>
          <a:p>
            <a:r>
              <a:rPr lang="en-US">
                <a:cs typeface="Arial" panose="020B0604020202020204" pitchFamily="34" charset="0"/>
              </a:rPr>
              <a:t>Clonal hematopoiesis independently predicts response in ECD</a:t>
            </a:r>
          </a:p>
          <a:p>
            <a:endParaRPr lang="en-US">
              <a:cs typeface="Arial" panose="020B0604020202020204" pitchFamily="34" charset="0"/>
            </a:endParaRPr>
          </a:p>
          <a:p>
            <a:endParaRPr lang="en-US">
              <a:cs typeface="Arial" panose="020B0604020202020204" pitchFamily="34" charset="0"/>
            </a:endParaRPr>
          </a:p>
          <a:p>
            <a:r>
              <a:rPr lang="en-US">
                <a:cs typeface="Arial" panose="020B0604020202020204" pitchFamily="34" charset="0"/>
              </a:rPr>
              <a:t>CH status could help to guide treatment decision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099E30-0C38-5DA0-7350-2D0B01DD705E}"/>
              </a:ext>
            </a:extLst>
          </p:cNvPr>
          <p:cNvSpPr/>
          <p:nvPr/>
        </p:nvSpPr>
        <p:spPr>
          <a:xfrm>
            <a:off x="0" y="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EE8DF8-433A-C965-035F-A421F5330FDE}"/>
              </a:ext>
            </a:extLst>
          </p:cNvPr>
          <p:cNvSpPr/>
          <p:nvPr/>
        </p:nvSpPr>
        <p:spPr>
          <a:xfrm>
            <a:off x="1" y="655320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3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20"/>
    </mc:Choice>
    <mc:Fallback xmlns="">
      <p:transition spd="slow" advTm="1342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774E43-0818-1851-9269-8DDBAB2E0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			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8D1C78-3D2F-775F-3D1D-D5F13D8D250B}"/>
              </a:ext>
            </a:extLst>
          </p:cNvPr>
          <p:cNvSpPr/>
          <p:nvPr/>
        </p:nvSpPr>
        <p:spPr>
          <a:xfrm>
            <a:off x="0" y="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604EFB-ADCA-985C-922D-92450236196B}"/>
              </a:ext>
            </a:extLst>
          </p:cNvPr>
          <p:cNvSpPr/>
          <p:nvPr/>
        </p:nvSpPr>
        <p:spPr>
          <a:xfrm>
            <a:off x="1" y="6553200"/>
            <a:ext cx="12191999" cy="304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A520B0-6E30-4374-6C72-DED7D1973188}"/>
              </a:ext>
            </a:extLst>
          </p:cNvPr>
          <p:cNvSpPr txBox="1"/>
          <p:nvPr/>
        </p:nvSpPr>
        <p:spPr>
          <a:xfrm>
            <a:off x="914400" y="1957892"/>
            <a:ext cx="355764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/>
              <a:t>French histiocytosis network</a:t>
            </a:r>
            <a:r>
              <a:rPr lang="en-US"/>
              <a:t>:</a:t>
            </a:r>
          </a:p>
          <a:p>
            <a:pPr algn="ctr"/>
            <a:r>
              <a:rPr lang="en-US"/>
              <a:t> Julien Haroche </a:t>
            </a:r>
          </a:p>
          <a:p>
            <a:pPr algn="ctr"/>
            <a:r>
              <a:rPr lang="en-US"/>
              <a:t>Fleur Cohen-Aubart</a:t>
            </a:r>
          </a:p>
          <a:p>
            <a:pPr algn="ctr"/>
            <a:r>
              <a:rPr lang="en-US"/>
              <a:t>Matthias Papo</a:t>
            </a:r>
          </a:p>
          <a:p>
            <a:pPr algn="ctr"/>
            <a:r>
              <a:rPr lang="en-US"/>
              <a:t>Felicien Triboulet</a:t>
            </a:r>
          </a:p>
          <a:p>
            <a:pPr algn="ctr"/>
            <a:r>
              <a:rPr lang="en-US"/>
              <a:t>Jean-Francois Emile </a:t>
            </a:r>
          </a:p>
          <a:p>
            <a:pPr algn="ctr"/>
            <a:r>
              <a:rPr lang="en-US"/>
              <a:t>Zahir Amoura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602D954-7272-E266-B058-BCF5E7B83E97}"/>
              </a:ext>
            </a:extLst>
          </p:cNvPr>
          <p:cNvSpPr txBox="1"/>
          <p:nvPr/>
        </p:nvSpPr>
        <p:spPr>
          <a:xfrm>
            <a:off x="7777779" y="1968650"/>
            <a:ext cx="35929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/>
              <a:t>Firenze histiocytosis network</a:t>
            </a:r>
            <a:r>
              <a:rPr lang="en-US"/>
              <a:t>:</a:t>
            </a:r>
          </a:p>
          <a:p>
            <a:pPr algn="ctr"/>
            <a:r>
              <a:rPr lang="en-US"/>
              <a:t>Francesco Pegoraro </a:t>
            </a:r>
          </a:p>
          <a:p>
            <a:pPr algn="ctr"/>
            <a:r>
              <a:rPr lang="en-US"/>
              <a:t>Augusto Vaglio</a:t>
            </a:r>
          </a:p>
          <a:p>
            <a:pPr algn="ctr"/>
            <a:r>
              <a:rPr lang="en-US"/>
              <a:t>Francesco Poeta  </a:t>
            </a:r>
          </a:p>
          <a:p>
            <a:endParaRPr lang="en-US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3D13584-55FB-EDBA-E98E-B4CC4FEFB009}"/>
              </a:ext>
            </a:extLst>
          </p:cNvPr>
          <p:cNvSpPr txBox="1"/>
          <p:nvPr/>
        </p:nvSpPr>
        <p:spPr>
          <a:xfrm>
            <a:off x="4024523" y="4943430"/>
            <a:ext cx="48106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/>
              <a:t>Memorial Sloan Kettering Cancer Center: </a:t>
            </a:r>
          </a:p>
          <a:p>
            <a:pPr algn="ctr"/>
            <a:r>
              <a:rPr lang="en-US"/>
              <a:t>Dana Bossert </a:t>
            </a:r>
          </a:p>
          <a:p>
            <a:pPr algn="ctr"/>
            <a:r>
              <a:rPr lang="en-US"/>
              <a:t>Eli Diamond</a:t>
            </a:r>
          </a:p>
          <a:p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23BAE86-CB6E-5E04-AC24-E32CD25B8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4806" y="1839558"/>
            <a:ext cx="2706879" cy="245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5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87"/>
    </mc:Choice>
    <mc:Fallback xmlns="">
      <p:transition spd="slow" advTm="24387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9|30.1|7.8|0.7|15.5|0.7|8.2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9.3|27.7|6.1|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9.3|2.8|6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9.3|2.8|6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12.4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FF780BC63824D8531A24244433FB7" ma:contentTypeVersion="18" ma:contentTypeDescription="Create a new document." ma:contentTypeScope="" ma:versionID="722470c33f68b32f93b9fdb3e682f6f9">
  <xsd:schema xmlns:xsd="http://www.w3.org/2001/XMLSchema" xmlns:xs="http://www.w3.org/2001/XMLSchema" xmlns:p="http://schemas.microsoft.com/office/2006/metadata/properties" xmlns:ns2="ab4e1aff-ca9b-482e-b103-5edf16d0868d" xmlns:ns3="b428c153-a3e5-4436-8cd3-bbed743e9f27" targetNamespace="http://schemas.microsoft.com/office/2006/metadata/properties" ma:root="true" ma:fieldsID="a5068b30f5fe29312d434b812d3003f0" ns2:_="" ns3:_="">
    <xsd:import namespace="ab4e1aff-ca9b-482e-b103-5edf16d0868d"/>
    <xsd:import namespace="b428c153-a3e5-4436-8cd3-bbed743e9f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e1aff-ca9b-482e-b103-5edf16d086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50afc756-41f4-452f-81cc-3d01026f6d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8c153-a3e5-4436-8cd3-bbed743e9f2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8e1285b-5ece-4f15-b32e-180393852ab1}" ma:internalName="TaxCatchAll" ma:showField="CatchAllData" ma:web="b428c153-a3e5-4436-8cd3-bbed743e9f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28c153-a3e5-4436-8cd3-bbed743e9f27" xsi:nil="true"/>
    <lcf76f155ced4ddcb4097134ff3c332f xmlns="ab4e1aff-ca9b-482e-b103-5edf16d086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BAFE600-201C-470E-83D6-DB66DC802255}"/>
</file>

<file path=customXml/itemProps2.xml><?xml version="1.0" encoding="utf-8"?>
<ds:datastoreItem xmlns:ds="http://schemas.openxmlformats.org/officeDocument/2006/customXml" ds:itemID="{B0767DAA-8CE2-4DCA-A46A-899198CC15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694594-5DFE-4F3D-8E5C-B6DD898E6E74}">
  <ds:schemaRefs>
    <ds:schemaRef ds:uri="74dfe1e6-c35d-4d05-98f1-499028ebc63d"/>
    <ds:schemaRef ds:uri="http://purl.org/dc/dcmitype/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6abbc871-17b8-4bd6-898f-a16e7a00556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978</TotalTime>
  <Words>1740</Words>
  <Application>Microsoft Office PowerPoint</Application>
  <PresentationFormat>Widescreen</PresentationFormat>
  <Paragraphs>458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Aptos</vt:lpstr>
      <vt:lpstr>Times New Roman</vt:lpstr>
      <vt:lpstr>Calibri</vt:lpstr>
      <vt:lpstr>Aptos Display</vt:lpstr>
      <vt:lpstr>Thème Office</vt:lpstr>
      <vt:lpstr>Clonal hematopoiesis predicts response to Interferon-α in Erdheim-Chester disease </vt:lpstr>
      <vt:lpstr>    Background</vt:lpstr>
      <vt:lpstr>PowerPoint Presentation</vt:lpstr>
      <vt:lpstr>   Result in ECD cohort (n=300)</vt:lpstr>
      <vt:lpstr>  Result in ECD with first line INF-α (n=255)   Overall response (CR, PR, and SD) : 88% (225/255) with mostly SD (n=200)  </vt:lpstr>
      <vt:lpstr> Result in ECD with first line INF-α (n=255) </vt:lpstr>
      <vt:lpstr>PowerPoint Presentation</vt:lpstr>
      <vt:lpstr> MPN(n=77)  and pooled cohort (n=377)</vt:lpstr>
      <vt:lpstr>  Overall response of IFN-α (&gt;80%)     PR+CR+SD </vt:lpstr>
      <vt:lpstr>    Discussion </vt:lpstr>
      <vt:lpstr>    Conclusion</vt:lpstr>
      <vt:lpstr>   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jerome razanamahery</dc:creator>
  <cp:lastModifiedBy>Kathleen Brewer</cp:lastModifiedBy>
  <cp:revision>14</cp:revision>
  <dcterms:created xsi:type="dcterms:W3CDTF">2026-03-24T08:14:05Z</dcterms:created>
  <dcterms:modified xsi:type="dcterms:W3CDTF">2026-04-27T19:35:44Z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0x010100624FF780BC63824D8531A24244433FB7</vt:lpwstr>
  </property>
  <property fmtid="{D5CDD505-2E9C-101B-9397-08002B2CF9AE}" pid="3" name="Order">
    <vt:r8>935500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MediaServiceImageTags">
    <vt:lpwstr/>
  </property>
</Properties>
</file>