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charts/style6.xml" ContentType="application/vnd.ms-office.chartstyl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hart4.xml" ContentType="application/vnd.openxmlformats-officedocument.drawingml.chart+xml"/>
  <Override PartName="/ppt/charts/colors2.xml" ContentType="application/vnd.ms-office.chartcolorstyle+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colors6.xml" ContentType="application/vnd.ms-office.chartcolorstyle+xml"/>
  <Override PartName="/ppt/charts/chart3.xml" ContentType="application/vnd.openxmlformats-officedocument.drawingml.chart+xml"/>
  <Override PartName="/ppt/theme/themeOverride1.xml" ContentType="application/vnd.openxmlformats-officedocument.themeOverride+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56" r:id="rId2"/>
    <p:sldId id="257" r:id="rId3"/>
    <p:sldId id="278" r:id="rId4"/>
    <p:sldId id="276" r:id="rId5"/>
    <p:sldId id="272" r:id="rId6"/>
    <p:sldId id="281" r:id="rId7"/>
    <p:sldId id="273" r:id="rId8"/>
    <p:sldId id="262" r:id="rId9"/>
    <p:sldId id="263" r:id="rId10"/>
    <p:sldId id="264" r:id="rId11"/>
    <p:sldId id="267" r:id="rId12"/>
    <p:sldId id="274" r:id="rId13"/>
    <p:sldId id="275" r:id="rId14"/>
    <p:sldId id="266" r:id="rId15"/>
    <p:sldId id="269" r:id="rId16"/>
    <p:sldId id="280" r:id="rId17"/>
    <p:sldId id="279" r:id="rId18"/>
  </p:sldIdLst>
  <p:sldSz cx="12192000" cy="6858000"/>
  <p:notesSz cx="6858000" cy="9144000"/>
  <p:embeddedFontLst>
    <p:embeddedFont>
      <p:font typeface="Helvetica" panose="020B0604020202020204" pitchFamily="34" charset="0"/>
      <p:regular r:id="rId20"/>
      <p:bold r:id="rId21"/>
      <p:italic r:id="rId22"/>
      <p:boldItalic r:id="rId23"/>
    </p:embeddedFont>
  </p:embeddedFontLst>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63A1"/>
    <a:srgbClr val="E041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650"/>
    <p:restoredTop sz="95659"/>
  </p:normalViewPr>
  <p:slideViewPr>
    <p:cSldViewPr snapToGrid="0">
      <p:cViewPr varScale="1">
        <p:scale>
          <a:sx n="92" d="100"/>
          <a:sy n="92" d="100"/>
        </p:scale>
        <p:origin x="7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 Id="rId30"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Users\irena21\Desktop\Projects\Projet%20MAP2K1\Plasma%20et%20tri%20cellulaire\Histiocyte%20Society%202025\PBMC%20sorting_update08mars2026%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irena21\Desktop\Projects\Projet%20MAP2K1\Plasma%20et%20tri%20cellulaire\Histiocyte%20Society%202025\PBMC%20sorting_update08mars2026%2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irena21\Desktop\Projects\Projet%20MAP2K1\Plasma%20et%20tri%20cellulaire\Histiocyte%20Society%202025\PBMC%20sorting_update08mars2026%20.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Users\irena21\Desktop\Projects\Projet%20MAP2K1\Plasma%20et%20tri%20cellulaire\Histiocyte%20Society%202025\PBMC%20sorting_update18Aug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irena21\Desktop\Projects\Projet%20MAP2K1\Plasma%20et%20tri%20cellulaire\Histiocyte%20Society%202025\PBMC%20sorting_update18Aug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irena21\Desktop\Projects\Projet%20MAP2K1\Plasma%20et%20tri%20cellulaire\Histiocyte%20Society%202025\PBMC%20sorting_update08mars2026%20.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'ECD and pbmc'!$A$2</c:f>
              <c:strCache>
                <c:ptCount val="1"/>
                <c:pt idx="0">
                  <c:v>PBMC+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'ECD and pbmc'!$B$1:$C$1</c:f>
              <c:strCache>
                <c:ptCount val="2"/>
                <c:pt idx="0">
                  <c:v>CNS/ heart involvement</c:v>
                </c:pt>
                <c:pt idx="1">
                  <c:v>No CNS/heart involvement</c:v>
                </c:pt>
              </c:strCache>
            </c:strRef>
          </c:cat>
          <c:val>
            <c:numRef>
              <c:f>'ECD and pbmc'!$B$2:$C$2</c:f>
              <c:numCache>
                <c:formatCode>General</c:formatCode>
                <c:ptCount val="2"/>
                <c:pt idx="0">
                  <c:v>6</c:v>
                </c:pt>
                <c:pt idx="1">
                  <c:v>7</c:v>
                </c:pt>
              </c:numCache>
            </c:numRef>
          </c:val>
          <c:extLst>
            <c:ext xmlns:c16="http://schemas.microsoft.com/office/drawing/2014/chart" uri="{C3380CC4-5D6E-409C-BE32-E72D297353CC}">
              <c16:uniqueId val="{00000000-E0FD-6644-BF0F-EE359BE2C5FD}"/>
            </c:ext>
          </c:extLst>
        </c:ser>
        <c:ser>
          <c:idx val="1"/>
          <c:order val="1"/>
          <c:tx>
            <c:strRef>
              <c:f>'ECD and pbmc'!$A$3</c:f>
              <c:strCache>
                <c:ptCount val="1"/>
                <c:pt idx="0">
                  <c:v>PBMC-</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'ECD and pbmc'!$B$1:$C$1</c:f>
              <c:strCache>
                <c:ptCount val="2"/>
                <c:pt idx="0">
                  <c:v>CNS/ heart involvement</c:v>
                </c:pt>
                <c:pt idx="1">
                  <c:v>No CNS/heart involvement</c:v>
                </c:pt>
              </c:strCache>
            </c:strRef>
          </c:cat>
          <c:val>
            <c:numRef>
              <c:f>'ECD and pbmc'!$B$3:$C$3</c:f>
              <c:numCache>
                <c:formatCode>General</c:formatCode>
                <c:ptCount val="2"/>
                <c:pt idx="0">
                  <c:v>2</c:v>
                </c:pt>
                <c:pt idx="1">
                  <c:v>4</c:v>
                </c:pt>
              </c:numCache>
            </c:numRef>
          </c:val>
          <c:extLst>
            <c:ext xmlns:c16="http://schemas.microsoft.com/office/drawing/2014/chart" uri="{C3380CC4-5D6E-409C-BE32-E72D297353CC}">
              <c16:uniqueId val="{00000001-E0FD-6644-BF0F-EE359BE2C5FD}"/>
            </c:ext>
          </c:extLst>
        </c:ser>
        <c:dLbls>
          <c:dLblPos val="inEnd"/>
          <c:showLegendKey val="0"/>
          <c:showVal val="1"/>
          <c:showCatName val="0"/>
          <c:showSerName val="0"/>
          <c:showPercent val="0"/>
          <c:showBubbleSize val="0"/>
        </c:dLbls>
        <c:gapWidth val="219"/>
        <c:overlap val="-27"/>
        <c:axId val="1655889792"/>
        <c:axId val="1655894272"/>
      </c:barChart>
      <c:catAx>
        <c:axId val="165588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FR"/>
          </a:p>
        </c:txPr>
        <c:crossAx val="1655894272"/>
        <c:crosses val="autoZero"/>
        <c:auto val="1"/>
        <c:lblAlgn val="ctr"/>
        <c:lblOffset val="100"/>
        <c:noMultiLvlLbl val="0"/>
      </c:catAx>
      <c:valAx>
        <c:axId val="1655894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No. of patients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FR"/>
          </a:p>
        </c:txPr>
        <c:crossAx val="165588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FR"/>
        </a:p>
      </c:txPr>
    </c:legend>
    <c:plotVisOnly val="1"/>
    <c:dispBlanksAs val="gap"/>
    <c:showDLblsOverMax val="0"/>
  </c:chart>
  <c:spPr>
    <a:noFill/>
    <a:ln>
      <a:noFill/>
    </a:ln>
    <a:effectLst/>
  </c:spPr>
  <c:txPr>
    <a:bodyPr/>
    <a:lstStyle/>
    <a:p>
      <a:pPr>
        <a:defRPr/>
      </a:pPr>
      <a:endParaRPr lang="en-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'Remission therapy patients'!$B$25</c:f>
              <c:strCache>
                <c:ptCount val="1"/>
                <c:pt idx="0">
                  <c:v>PBMC+</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'Remission therapy patients'!$A$26:$A$27</c:f>
              <c:strCache>
                <c:ptCount val="2"/>
                <c:pt idx="0">
                  <c:v>Active 
disease</c:v>
                </c:pt>
                <c:pt idx="1">
                  <c:v>Partial/complete 
response</c:v>
                </c:pt>
              </c:strCache>
            </c:strRef>
          </c:cat>
          <c:val>
            <c:numRef>
              <c:f>'Remission therapy patients'!$B$26:$B$27</c:f>
              <c:numCache>
                <c:formatCode>General</c:formatCode>
                <c:ptCount val="2"/>
                <c:pt idx="0">
                  <c:v>2</c:v>
                </c:pt>
                <c:pt idx="1">
                  <c:v>17</c:v>
                </c:pt>
              </c:numCache>
            </c:numRef>
          </c:val>
          <c:extLst>
            <c:ext xmlns:c16="http://schemas.microsoft.com/office/drawing/2014/chart" uri="{C3380CC4-5D6E-409C-BE32-E72D297353CC}">
              <c16:uniqueId val="{00000000-0427-1B45-877B-AAD22FEC9BDB}"/>
            </c:ext>
          </c:extLst>
        </c:ser>
        <c:ser>
          <c:idx val="1"/>
          <c:order val="1"/>
          <c:tx>
            <c:strRef>
              <c:f>'Remission therapy patients'!$C$25</c:f>
              <c:strCache>
                <c:ptCount val="1"/>
                <c:pt idx="0">
                  <c:v>PBMC-</c:v>
                </c:pt>
              </c:strCache>
            </c:strRef>
          </c:tx>
          <c:spPr>
            <a:solidFill>
              <a:srgbClr val="CC3B3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'Remission therapy patients'!$A$26:$A$27</c:f>
              <c:strCache>
                <c:ptCount val="2"/>
                <c:pt idx="0">
                  <c:v>Active 
disease</c:v>
                </c:pt>
                <c:pt idx="1">
                  <c:v>Partial/complete 
response</c:v>
                </c:pt>
              </c:strCache>
            </c:strRef>
          </c:cat>
          <c:val>
            <c:numRef>
              <c:f>'Remission therapy patients'!$C$26:$C$27</c:f>
              <c:numCache>
                <c:formatCode>General</c:formatCode>
                <c:ptCount val="2"/>
                <c:pt idx="0">
                  <c:v>2</c:v>
                </c:pt>
                <c:pt idx="1">
                  <c:v>2</c:v>
                </c:pt>
              </c:numCache>
            </c:numRef>
          </c:val>
          <c:extLst>
            <c:ext xmlns:c16="http://schemas.microsoft.com/office/drawing/2014/chart" uri="{C3380CC4-5D6E-409C-BE32-E72D297353CC}">
              <c16:uniqueId val="{00000001-0427-1B45-877B-AAD22FEC9BDB}"/>
            </c:ext>
          </c:extLst>
        </c:ser>
        <c:dLbls>
          <c:dLblPos val="inEnd"/>
          <c:showLegendKey val="0"/>
          <c:showVal val="1"/>
          <c:showCatName val="0"/>
          <c:showSerName val="0"/>
          <c:showPercent val="0"/>
          <c:showBubbleSize val="0"/>
        </c:dLbls>
        <c:gapWidth val="150"/>
        <c:axId val="756997984"/>
        <c:axId val="756999696"/>
      </c:barChart>
      <c:catAx>
        <c:axId val="756997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F497D"/>
                </a:solidFill>
                <a:latin typeface="+mn-lt"/>
                <a:ea typeface="+mn-ea"/>
                <a:cs typeface="+mn-cs"/>
              </a:defRPr>
            </a:pPr>
            <a:endParaRPr lang="en-FR"/>
          </a:p>
        </c:txPr>
        <c:crossAx val="756999696"/>
        <c:crosses val="autoZero"/>
        <c:auto val="1"/>
        <c:lblAlgn val="ctr"/>
        <c:lblOffset val="100"/>
        <c:noMultiLvlLbl val="0"/>
      </c:catAx>
      <c:valAx>
        <c:axId val="756999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GB" sz="1050" b="1" dirty="0">
                    <a:solidFill>
                      <a:srgbClr val="1F497D"/>
                    </a:solidFill>
                  </a:rPr>
                  <a:t>No. of samples </a:t>
                </a: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FR"/>
          </a:p>
        </c:txPr>
        <c:crossAx val="756997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078701365612415"/>
          <c:y val="4.8499938897714777E-2"/>
          <c:w val="0.79006507143886329"/>
          <c:h val="0.80713140046437737"/>
        </c:manualLayout>
      </c:layout>
      <c:barChart>
        <c:barDir val="col"/>
        <c:grouping val="clustered"/>
        <c:varyColors val="0"/>
        <c:ser>
          <c:idx val="0"/>
          <c:order val="0"/>
          <c:tx>
            <c:strRef>
              <c:f>'Remission therapy patients'!$B$33</c:f>
              <c:strCache>
                <c:ptCount val="1"/>
                <c:pt idx="0">
                  <c:v>PBMC+</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layout>
                <c:manualLayout>
                  <c:x val="2.1476872620921225E-2"/>
                  <c:y val="3.2185690497662241E-2"/>
                </c:manualLayout>
              </c:layout>
              <c:tx>
                <c:rich>
                  <a:bodyPr/>
                  <a:lstStyle/>
                  <a:p>
                    <a:fld id="{B23B063A-239C-D344-96B1-FF89FB1CC009}" type="VALUE">
                      <a:rPr lang="en-US" sz="900"/>
                      <a:pPr/>
                      <a:t>[VALUE]</a:t>
                    </a:fld>
                    <a:r>
                      <a:rPr lang="en-US" sz="900" dirty="0"/>
                      <a:t>/11; 81%</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37894445776098334"/>
                      <c:h val="0.11555555555555554"/>
                    </c:manualLayout>
                  </c15:layout>
                  <c15:dlblFieldTable/>
                  <c15:showDataLabelsRange val="0"/>
                </c:ext>
                <c:ext xmlns:c16="http://schemas.microsoft.com/office/drawing/2014/chart" uri="{C3380CC4-5D6E-409C-BE32-E72D297353CC}">
                  <c16:uniqueId val="{00000000-E042-4D48-9FFC-B183AD16AC23}"/>
                </c:ext>
              </c:extLst>
            </c:dLbl>
            <c:dLbl>
              <c:idx val="1"/>
              <c:tx>
                <c:rich>
                  <a:bodyPr/>
                  <a:lstStyle/>
                  <a:p>
                    <a:fld id="{17BBAD85-60BD-6049-ACF6-5F30F0B8CA49}" type="VALUE">
                      <a:rPr lang="en-US"/>
                      <a:pPr/>
                      <a:t>[VALUE]</a:t>
                    </a:fld>
                    <a:r>
                      <a:rPr lang="en-US"/>
                      <a:t>/4;75%</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042-4D48-9FFC-B183AD16AC23}"/>
                </c:ext>
              </c:extLst>
            </c:dLbl>
            <c:dLbl>
              <c:idx val="2"/>
              <c:layout>
                <c:manualLayout>
                  <c:x val="-1.9669167696845777E-2"/>
                  <c:y val="-8.8915527486049441E-17"/>
                </c:manualLayout>
              </c:layout>
              <c:tx>
                <c:rich>
                  <a:bodyPr/>
                  <a:lstStyle/>
                  <a:p>
                    <a:fld id="{D54D29F7-B166-B74F-BE99-31CDBEE9C3A5}" type="VALUE">
                      <a:rPr lang="en-US"/>
                      <a:pPr/>
                      <a:t>[VALUE]</a:t>
                    </a:fld>
                    <a:r>
                      <a:rPr lang="en-US"/>
                      <a:t>/5; 40%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042-4D48-9FFC-B183AD16AC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'Remission therapy patients'!$A$34:$A$36</c:f>
              <c:strCache>
                <c:ptCount val="3"/>
                <c:pt idx="0">
                  <c:v>MEKi therapy</c:v>
                </c:pt>
                <c:pt idx="1">
                  <c:v>Interferon</c:v>
                </c:pt>
                <c:pt idx="2">
                  <c:v>No treatment</c:v>
                </c:pt>
              </c:strCache>
            </c:strRef>
          </c:cat>
          <c:val>
            <c:numRef>
              <c:f>'Remission therapy patients'!$B$34:$B$36</c:f>
              <c:numCache>
                <c:formatCode>General</c:formatCode>
                <c:ptCount val="3"/>
                <c:pt idx="0">
                  <c:v>9</c:v>
                </c:pt>
                <c:pt idx="1">
                  <c:v>3</c:v>
                </c:pt>
                <c:pt idx="2">
                  <c:v>2</c:v>
                </c:pt>
              </c:numCache>
            </c:numRef>
          </c:val>
          <c:extLst>
            <c:ext xmlns:c16="http://schemas.microsoft.com/office/drawing/2014/chart" uri="{C3380CC4-5D6E-409C-BE32-E72D297353CC}">
              <c16:uniqueId val="{00000003-E042-4D48-9FFC-B183AD16AC23}"/>
            </c:ext>
          </c:extLst>
        </c:ser>
        <c:ser>
          <c:idx val="1"/>
          <c:order val="1"/>
          <c:tx>
            <c:strRef>
              <c:f>'Remission therapy patients'!$C$33</c:f>
              <c:strCache>
                <c:ptCount val="1"/>
                <c:pt idx="0">
                  <c:v>PBMC-</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layout>
                <c:manualLayout>
                  <c:x val="0.03"/>
                  <c:y val="0"/>
                </c:manualLayout>
              </c:layout>
              <c:tx>
                <c:rich>
                  <a:bodyPr/>
                  <a:lstStyle/>
                  <a:p>
                    <a:fld id="{95C50E51-E076-AF46-B2FF-F956A536285D}" type="VALUE">
                      <a:rPr lang="en-US"/>
                      <a:pPr/>
                      <a:t>[VALUE]</a:t>
                    </a:fld>
                    <a:r>
                      <a:rPr lang="en-US"/>
                      <a:t>/11; 18%</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042-4D48-9FFC-B183AD16AC23}"/>
                </c:ext>
              </c:extLst>
            </c:dLbl>
            <c:dLbl>
              <c:idx val="1"/>
              <c:layout>
                <c:manualLayout>
                  <c:x val="1.5735334157476622E-2"/>
                  <c:y val="-8.8915527486049441E-17"/>
                </c:manualLayout>
              </c:layout>
              <c:tx>
                <c:rich>
                  <a:bodyPr/>
                  <a:lstStyle/>
                  <a:p>
                    <a:fld id="{C31904C6-65BB-9F4C-B6E0-F625A4F38F69}" type="VALUE">
                      <a:rPr lang="en-US"/>
                      <a:pPr/>
                      <a:t>[VALUE]</a:t>
                    </a:fld>
                    <a:r>
                      <a:rPr lang="en-US"/>
                      <a:t>/4;25%</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042-4D48-9FFC-B183AD16AC23}"/>
                </c:ext>
              </c:extLst>
            </c:dLbl>
            <c:dLbl>
              <c:idx val="2"/>
              <c:tx>
                <c:rich>
                  <a:bodyPr/>
                  <a:lstStyle/>
                  <a:p>
                    <a:fld id="{ABD04F1C-7032-F14B-9CC2-D2AD0806D44C}" type="VALUE">
                      <a:rPr lang="en-US"/>
                      <a:pPr/>
                      <a:t>[VALUE]</a:t>
                    </a:fld>
                    <a:r>
                      <a:rPr lang="en-US"/>
                      <a:t>/5; 50%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042-4D48-9FFC-B183AD16AC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'Remission therapy patients'!$A$34:$A$36</c:f>
              <c:strCache>
                <c:ptCount val="3"/>
                <c:pt idx="0">
                  <c:v>MEKi therapy</c:v>
                </c:pt>
                <c:pt idx="1">
                  <c:v>Interferon</c:v>
                </c:pt>
                <c:pt idx="2">
                  <c:v>No treatment</c:v>
                </c:pt>
              </c:strCache>
            </c:strRef>
          </c:cat>
          <c:val>
            <c:numRef>
              <c:f>'Remission therapy patients'!$C$34:$C$36</c:f>
              <c:numCache>
                <c:formatCode>General</c:formatCode>
                <c:ptCount val="3"/>
                <c:pt idx="0">
                  <c:v>2</c:v>
                </c:pt>
                <c:pt idx="1">
                  <c:v>1</c:v>
                </c:pt>
                <c:pt idx="2">
                  <c:v>3</c:v>
                </c:pt>
              </c:numCache>
            </c:numRef>
          </c:val>
          <c:extLst>
            <c:ext xmlns:c16="http://schemas.microsoft.com/office/drawing/2014/chart" uri="{C3380CC4-5D6E-409C-BE32-E72D297353CC}">
              <c16:uniqueId val="{00000007-E042-4D48-9FFC-B183AD16AC23}"/>
            </c:ext>
          </c:extLst>
        </c:ser>
        <c:dLbls>
          <c:dLblPos val="outEnd"/>
          <c:showLegendKey val="0"/>
          <c:showVal val="1"/>
          <c:showCatName val="0"/>
          <c:showSerName val="0"/>
          <c:showPercent val="0"/>
          <c:showBubbleSize val="0"/>
        </c:dLbls>
        <c:gapWidth val="100"/>
        <c:overlap val="-24"/>
        <c:axId val="1647720448"/>
        <c:axId val="1647720896"/>
      </c:barChart>
      <c:catAx>
        <c:axId val="16477204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FR"/>
          </a:p>
        </c:txPr>
        <c:crossAx val="1647720896"/>
        <c:crosses val="autoZero"/>
        <c:auto val="1"/>
        <c:lblAlgn val="ctr"/>
        <c:lblOffset val="100"/>
        <c:noMultiLvlLbl val="0"/>
      </c:catAx>
      <c:valAx>
        <c:axId val="1647720896"/>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2"/>
                    </a:solidFill>
                    <a:latin typeface="+mn-lt"/>
                    <a:ea typeface="+mn-ea"/>
                    <a:cs typeface="+mn-cs"/>
                  </a:defRPr>
                </a:pPr>
                <a:r>
                  <a:rPr lang="en-GB" sz="1050"/>
                  <a:t>No. of samples</a:t>
                </a:r>
              </a:p>
            </c:rich>
          </c:tx>
          <c:layout>
            <c:manualLayout>
              <c:xMode val="edge"/>
              <c:yMode val="edge"/>
              <c:x val="3.3333333333333333E-2"/>
              <c:y val="0.32167950813008017"/>
            </c:manualLayout>
          </c:layout>
          <c:overlay val="0"/>
          <c:spPr>
            <a:noFill/>
            <a:ln>
              <a:noFill/>
            </a:ln>
            <a:effectLst/>
          </c:spPr>
          <c:txPr>
            <a:bodyPr rot="-5400000" spcFirstLastPara="1" vertOverflow="ellipsis" vert="horz" wrap="square" anchor="ctr" anchorCtr="1"/>
            <a:lstStyle/>
            <a:p>
              <a:pPr>
                <a:defRPr sz="1050" b="1" i="0" u="none" strike="noStrike" kern="1200" baseline="0">
                  <a:solidFill>
                    <a:schemeClr val="tx2"/>
                  </a:solidFill>
                  <a:latin typeface="+mn-lt"/>
                  <a:ea typeface="+mn-ea"/>
                  <a:cs typeface="+mn-cs"/>
                </a:defRPr>
              </a:pPr>
              <a:endParaRPr lang="en-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FR"/>
          </a:p>
        </c:txPr>
        <c:crossAx val="1647720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dirty="0">
                <a:solidFill>
                  <a:schemeClr val="tx1"/>
                </a:solidFill>
              </a:rPr>
              <a:t>Patients with detectable </a:t>
            </a:r>
            <a:r>
              <a:rPr lang="en-GB" sz="1400" i="1" dirty="0">
                <a:solidFill>
                  <a:schemeClr val="tx1"/>
                </a:solidFill>
              </a:rPr>
              <a:t>MAP2K1</a:t>
            </a:r>
            <a:r>
              <a:rPr lang="en-GB" sz="1400" dirty="0">
                <a:solidFill>
                  <a:schemeClr val="tx1"/>
                </a:solidFill>
              </a:rPr>
              <a:t> variants in PBMC</a:t>
            </a:r>
            <a:r>
              <a:rPr lang="en-GB" sz="1400" baseline="0" dirty="0">
                <a:solidFill>
                  <a:schemeClr val="tx1"/>
                </a:solidFill>
              </a:rPr>
              <a:t> subsets</a:t>
            </a:r>
            <a:endParaRPr lang="en-GB" sz="14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clustered"/>
        <c:varyColors val="0"/>
        <c:ser>
          <c:idx val="0"/>
          <c:order val="0"/>
          <c:tx>
            <c:strRef>
              <c:f>'No. of positive patients'!$B$11</c:f>
              <c:strCache>
                <c:ptCount val="1"/>
                <c:pt idx="0">
                  <c:v>Number of patients positive</c:v>
                </c:pt>
              </c:strCache>
            </c:strRef>
          </c:tx>
          <c:spPr>
            <a:solidFill>
              <a:srgbClr val="7F63A1"/>
            </a:solidFill>
            <a:ln>
              <a:noFill/>
            </a:ln>
            <a:effectLst/>
          </c:spPr>
          <c:invertIfNegative val="0"/>
          <c:dLbls>
            <c:dLbl>
              <c:idx val="0"/>
              <c:tx>
                <c:rich>
                  <a:bodyPr/>
                  <a:lstStyle/>
                  <a:p>
                    <a:fld id="{DAD3CD9F-5366-FB4D-BF80-DF6516C21E8B}" type="VALUE">
                      <a:rPr lang="en-US"/>
                      <a:pPr/>
                      <a:t>[VALUE]</a:t>
                    </a:fld>
                    <a:r>
                      <a:rPr lang="en-US"/>
                      <a:t> (41%)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CF-C040-B70B-FA554A071F4E}"/>
                </c:ext>
              </c:extLst>
            </c:dLbl>
            <c:dLbl>
              <c:idx val="1"/>
              <c:tx>
                <c:rich>
                  <a:bodyPr/>
                  <a:lstStyle/>
                  <a:p>
                    <a:fld id="{2BF36F9A-D5B7-1446-887E-6FF29B046BF6}" type="VALUE">
                      <a:rPr lang="en-US"/>
                      <a:pPr/>
                      <a:t>[VALUE]</a:t>
                    </a:fld>
                    <a:r>
                      <a:rPr lang="en-US"/>
                      <a:t> (35%)</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CF-C040-B70B-FA554A071F4E}"/>
                </c:ext>
              </c:extLst>
            </c:dLbl>
            <c:dLbl>
              <c:idx val="2"/>
              <c:tx>
                <c:rich>
                  <a:bodyPr/>
                  <a:lstStyle/>
                  <a:p>
                    <a:fld id="{9201596D-B396-B344-8B6F-13A4B52021DB}" type="VALUE">
                      <a:rPr lang="en-US"/>
                      <a:pPr/>
                      <a:t>[VALUE]</a:t>
                    </a:fld>
                    <a:r>
                      <a:rPr lang="en-US"/>
                      <a:t> (32%)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3CF-C040-B70B-FA554A071F4E}"/>
                </c:ext>
              </c:extLst>
            </c:dLbl>
            <c:dLbl>
              <c:idx val="3"/>
              <c:tx>
                <c:rich>
                  <a:bodyPr/>
                  <a:lstStyle/>
                  <a:p>
                    <a:fld id="{32BBD464-51FB-2A4A-B333-4E82564AF034}" type="VALUE">
                      <a:rPr lang="en-US"/>
                      <a:pPr/>
                      <a:t>[VALUE]</a:t>
                    </a:fld>
                    <a:r>
                      <a:rPr lang="en-US"/>
                      <a:t> (29%)</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3CF-C040-B70B-FA554A071F4E}"/>
                </c:ext>
              </c:extLst>
            </c:dLbl>
            <c:dLbl>
              <c:idx val="4"/>
              <c:tx>
                <c:rich>
                  <a:bodyPr/>
                  <a:lstStyle/>
                  <a:p>
                    <a:fld id="{9768E267-A697-CF43-BAE9-4B9D7F3E8746}" type="VALUE">
                      <a:rPr lang="en-US"/>
                      <a:pPr/>
                      <a:t>[VALUE]</a:t>
                    </a:fld>
                    <a:r>
                      <a:rPr lang="en-US"/>
                      <a:t> (26%)</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3CF-C040-B70B-FA554A071F4E}"/>
                </c:ext>
              </c:extLst>
            </c:dLbl>
            <c:dLbl>
              <c:idx val="5"/>
              <c:tx>
                <c:rich>
                  <a:bodyPr/>
                  <a:lstStyle/>
                  <a:p>
                    <a:fld id="{24E6C952-ADD3-AC46-953E-99242E2C36D9}" type="VALUE">
                      <a:rPr lang="en-US"/>
                      <a:pPr/>
                      <a:t>[VALUE]</a:t>
                    </a:fld>
                    <a:r>
                      <a:rPr lang="en-US"/>
                      <a:t> (23%)</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3CF-C040-B70B-FA554A071F4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'No. of positive patients'!$A$12:$A$16</c:f>
              <c:strCache>
                <c:ptCount val="5"/>
                <c:pt idx="0">
                  <c:v>B lymphocytes </c:v>
                </c:pt>
                <c:pt idx="1">
                  <c:v>Monocytes</c:v>
                </c:pt>
                <c:pt idx="2">
                  <c:v>mDCs</c:v>
                </c:pt>
                <c:pt idx="3">
                  <c:v>T lymphocytes</c:v>
                </c:pt>
                <c:pt idx="4">
                  <c:v>pDCs</c:v>
                </c:pt>
              </c:strCache>
            </c:strRef>
          </c:cat>
          <c:val>
            <c:numRef>
              <c:f>'No. of positive patients'!$B$12:$B$16</c:f>
              <c:numCache>
                <c:formatCode>General</c:formatCode>
                <c:ptCount val="5"/>
                <c:pt idx="0">
                  <c:v>14</c:v>
                </c:pt>
                <c:pt idx="1">
                  <c:v>11</c:v>
                </c:pt>
                <c:pt idx="2">
                  <c:v>10</c:v>
                </c:pt>
                <c:pt idx="3">
                  <c:v>9</c:v>
                </c:pt>
                <c:pt idx="4">
                  <c:v>8</c:v>
                </c:pt>
              </c:numCache>
            </c:numRef>
          </c:val>
          <c:extLst>
            <c:ext xmlns:c16="http://schemas.microsoft.com/office/drawing/2014/chart" uri="{C3380CC4-5D6E-409C-BE32-E72D297353CC}">
              <c16:uniqueId val="{00000006-E3CF-C040-B70B-FA554A071F4E}"/>
            </c:ext>
          </c:extLst>
        </c:ser>
        <c:dLbls>
          <c:showLegendKey val="0"/>
          <c:showVal val="0"/>
          <c:showCatName val="0"/>
          <c:showSerName val="0"/>
          <c:showPercent val="0"/>
          <c:showBubbleSize val="0"/>
        </c:dLbls>
        <c:gapWidth val="219"/>
        <c:overlap val="-27"/>
        <c:axId val="1533534096"/>
        <c:axId val="1533563264"/>
      </c:barChart>
      <c:catAx>
        <c:axId val="153353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FR"/>
          </a:p>
        </c:txPr>
        <c:crossAx val="1533563264"/>
        <c:crosses val="autoZero"/>
        <c:auto val="1"/>
        <c:lblAlgn val="ctr"/>
        <c:lblOffset val="100"/>
        <c:noMultiLvlLbl val="0"/>
      </c:catAx>
      <c:valAx>
        <c:axId val="1533563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GB" sz="1050"/>
                  <a:t>No.</a:t>
                </a:r>
                <a:r>
                  <a:rPr lang="en-GB" sz="1050" baseline="0"/>
                  <a:t> of patients </a:t>
                </a:r>
                <a:endParaRPr lang="en-GB" sz="1050"/>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GB"/>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FR"/>
          </a:p>
        </c:txPr>
        <c:crossAx val="1533534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'By class and type of mutation'!$B$1</c:f>
              <c:strCache>
                <c:ptCount val="1"/>
                <c:pt idx="0">
                  <c:v>PBMC+</c:v>
                </c:pt>
              </c:strCache>
            </c:strRef>
          </c:tx>
          <c:spPr>
            <a:gradFill rotWithShape="1">
              <a:gsLst>
                <a:gs pos="0">
                  <a:schemeClr val="accent1">
                    <a:shade val="76000"/>
                    <a:shade val="51000"/>
                    <a:satMod val="130000"/>
                  </a:schemeClr>
                </a:gs>
                <a:gs pos="80000">
                  <a:schemeClr val="accent1">
                    <a:shade val="76000"/>
                    <a:shade val="93000"/>
                    <a:satMod val="130000"/>
                  </a:schemeClr>
                </a:gs>
                <a:gs pos="100000">
                  <a:schemeClr val="accent1">
                    <a:shade val="76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fld id="{96D6C2DF-DDDB-4242-8DED-9DF1CBBF6EE1}"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8B8-8F40-9735-788BC4935F3D}"/>
                </c:ext>
              </c:extLst>
            </c:dLbl>
            <c:dLbl>
              <c:idx val="1"/>
              <c:tx>
                <c:rich>
                  <a:bodyPr/>
                  <a:lstStyle/>
                  <a:p>
                    <a:fld id="{EF4E1E1B-ED37-0841-B8EF-026C0F478573}"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8B8-8F40-9735-788BC4935F3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 class and type of mutation'!$A$2:$A$4</c:f>
              <c:strCache>
                <c:ptCount val="3"/>
                <c:pt idx="0">
                  <c:v>Class 2</c:v>
                </c:pt>
                <c:pt idx="1">
                  <c:v>Class 3</c:v>
                </c:pt>
                <c:pt idx="2">
                  <c:v>not studied</c:v>
                </c:pt>
              </c:strCache>
            </c:strRef>
          </c:cat>
          <c:val>
            <c:numRef>
              <c:f>'By class and type of mutation'!$B$2:$B$4</c:f>
              <c:numCache>
                <c:formatCode>General</c:formatCode>
                <c:ptCount val="3"/>
                <c:pt idx="0">
                  <c:v>11</c:v>
                </c:pt>
                <c:pt idx="1">
                  <c:v>3</c:v>
                </c:pt>
                <c:pt idx="2">
                  <c:v>1</c:v>
                </c:pt>
              </c:numCache>
            </c:numRef>
          </c:val>
          <c:extLst>
            <c:ext xmlns:c16="http://schemas.microsoft.com/office/drawing/2014/chart" uri="{C3380CC4-5D6E-409C-BE32-E72D297353CC}">
              <c16:uniqueId val="{00000002-98B8-8F40-9735-788BC4935F3D}"/>
            </c:ext>
          </c:extLst>
        </c:ser>
        <c:ser>
          <c:idx val="1"/>
          <c:order val="1"/>
          <c:tx>
            <c:strRef>
              <c:f>'By class and type of mutation'!$C$1</c:f>
              <c:strCache>
                <c:ptCount val="1"/>
                <c:pt idx="0">
                  <c:v>PBMC-</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fld id="{9007A2AF-C50D-A541-AFD8-CEBB1946901B}"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8B8-8F40-9735-788BC4935F3D}"/>
                </c:ext>
              </c:extLst>
            </c:dLbl>
            <c:dLbl>
              <c:idx val="1"/>
              <c:tx>
                <c:rich>
                  <a:bodyPr/>
                  <a:lstStyle/>
                  <a:p>
                    <a:fld id="{B15F5109-C2BC-3E47-893A-CFA2F713D8B9}"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8B8-8F40-9735-788BC4935F3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 class and type of mutation'!$A$2:$A$4</c:f>
              <c:strCache>
                <c:ptCount val="3"/>
                <c:pt idx="0">
                  <c:v>Class 2</c:v>
                </c:pt>
                <c:pt idx="1">
                  <c:v>Class 3</c:v>
                </c:pt>
                <c:pt idx="2">
                  <c:v>not studied</c:v>
                </c:pt>
              </c:strCache>
            </c:strRef>
          </c:cat>
          <c:val>
            <c:numRef>
              <c:f>'By class and type of mutation'!$C$2:$C$4</c:f>
              <c:numCache>
                <c:formatCode>General</c:formatCode>
                <c:ptCount val="3"/>
                <c:pt idx="0">
                  <c:v>11</c:v>
                </c:pt>
                <c:pt idx="1">
                  <c:v>12</c:v>
                </c:pt>
              </c:numCache>
            </c:numRef>
          </c:val>
          <c:extLst>
            <c:ext xmlns:c16="http://schemas.microsoft.com/office/drawing/2014/chart" uri="{C3380CC4-5D6E-409C-BE32-E72D297353CC}">
              <c16:uniqueId val="{00000005-98B8-8F40-9735-788BC4935F3D}"/>
            </c:ext>
          </c:extLst>
        </c:ser>
        <c:dLbls>
          <c:dLblPos val="outEnd"/>
          <c:showLegendKey val="0"/>
          <c:showVal val="1"/>
          <c:showCatName val="0"/>
          <c:showSerName val="0"/>
          <c:showPercent val="0"/>
          <c:showBubbleSize val="0"/>
        </c:dLbls>
        <c:gapWidth val="100"/>
        <c:overlap val="-24"/>
        <c:axId val="928220703"/>
        <c:axId val="1662380175"/>
      </c:barChart>
      <c:catAx>
        <c:axId val="92822070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FR"/>
          </a:p>
        </c:txPr>
        <c:crossAx val="1662380175"/>
        <c:crosses val="autoZero"/>
        <c:auto val="1"/>
        <c:lblAlgn val="ctr"/>
        <c:lblOffset val="100"/>
        <c:noMultiLvlLbl val="0"/>
      </c:catAx>
      <c:valAx>
        <c:axId val="1662380175"/>
        <c:scaling>
          <c:orientation val="minMax"/>
          <c:max val="1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sz="1400"/>
                  <a:t>No. of patients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FR"/>
          </a:p>
        </c:txPr>
        <c:crossAx val="928220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FR"/>
        </a:p>
      </c:txPr>
    </c:legend>
    <c:plotVisOnly val="1"/>
    <c:dispBlanksAs val="gap"/>
    <c:showDLblsOverMax val="0"/>
  </c:chart>
  <c:spPr>
    <a:noFill/>
    <a:ln>
      <a:noFill/>
    </a:ln>
    <a:effectLst/>
  </c:spPr>
  <c:txPr>
    <a:bodyPr/>
    <a:lstStyle/>
    <a:p>
      <a:pPr>
        <a:defRPr/>
      </a:pPr>
      <a:endParaRPr lang="en-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dLblPos val="outEnd"/>
          <c:showLegendKey val="0"/>
          <c:showVal val="1"/>
          <c:showCatName val="0"/>
          <c:showSerName val="0"/>
          <c:showPercent val="0"/>
          <c:showBubbleSize val="0"/>
        </c:dLbls>
        <c:gapWidth val="150"/>
        <c:axId val="1733322816"/>
        <c:axId val="1733328192"/>
      </c:barChart>
      <c:catAx>
        <c:axId val="1733322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FR"/>
          </a:p>
        </c:txPr>
        <c:crossAx val="1733328192"/>
        <c:crosses val="autoZero"/>
        <c:auto val="1"/>
        <c:lblAlgn val="ctr"/>
        <c:lblOffset val="100"/>
        <c:noMultiLvlLbl val="0"/>
      </c:catAx>
      <c:valAx>
        <c:axId val="1733328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GB" sz="1100" i="1"/>
                  <a:t>MAP22K1</a:t>
                </a:r>
                <a:r>
                  <a:rPr lang="en-GB" sz="1100"/>
                  <a:t> VAF %</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FR"/>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FR"/>
          </a:p>
        </c:txPr>
        <c:crossAx val="1733322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2706FC-7C3F-3142-B613-7349135DE991}" type="datetimeFigureOut">
              <a:rPr lang="en-FR" smtClean="0"/>
              <a:t>04/27/2026</a:t>
            </a:fld>
            <a:endParaRPr lang="en-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7FEC30-EF66-AC4D-8770-03110C212E49}" type="slidenum">
              <a:rPr lang="en-FR" smtClean="0"/>
              <a:t>‹#›</a:t>
            </a:fld>
            <a:endParaRPr lang="en-FR"/>
          </a:p>
        </p:txBody>
      </p:sp>
    </p:spTree>
    <p:extLst>
      <p:ext uri="{BB962C8B-B14F-4D97-AF65-F5344CB8AC3E}">
        <p14:creationId xmlns:p14="http://schemas.microsoft.com/office/powerpoint/2010/main" val="1644402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RAS/RAF/MEK/ERK </a:t>
            </a:r>
            <a:r>
              <a:rPr lang="en-GB" sz="1200" b="0" i="0" u="none" strike="noStrike" kern="1200" dirty="0" err="1">
                <a:solidFill>
                  <a:schemeClr val="tx1"/>
                </a:solidFill>
                <a:effectLst/>
                <a:latin typeface="+mn-lt"/>
                <a:ea typeface="+mn-ea"/>
                <a:cs typeface="+mn-cs"/>
              </a:rPr>
              <a:t>signaling</a:t>
            </a:r>
            <a:r>
              <a:rPr lang="en-GB" sz="1200" b="0" i="0" u="none" strike="noStrike" kern="1200" dirty="0">
                <a:solidFill>
                  <a:schemeClr val="tx1"/>
                </a:solidFill>
                <a:effectLst/>
                <a:latin typeface="+mn-lt"/>
                <a:ea typeface="+mn-ea"/>
                <a:cs typeface="+mn-cs"/>
              </a:rPr>
              <a:t> pathway. Under homeostatic conditions the RAS/RAF/MEK/ERK is activated through the binding of extracellular ligands (i.e. hormones, growth factors, and cytokines) to receptor tyrosine kinases (RTKs) leading to dimerization and phosphorylation. In turn, this leads to the induction of the active form RAS-GTP, which leads to a downstream cascade that is characterized by the activation through phosphorylation of Raf, MEK, and ERK. Activated ERK can then trigger the transcription of numerous genes involved in the growth, proliferation, and survival of the cell. In the presence of activating mutations of Raf (i.e. </a:t>
            </a:r>
            <a:r>
              <a:rPr lang="en-GB" sz="1200" b="0" i="1" kern="1200" dirty="0">
                <a:solidFill>
                  <a:schemeClr val="tx1"/>
                </a:solidFill>
                <a:effectLst/>
                <a:latin typeface="+mn-lt"/>
                <a:ea typeface="+mn-ea"/>
                <a:cs typeface="+mn-cs"/>
              </a:rPr>
              <a:t>BRAF</a:t>
            </a:r>
            <a:r>
              <a:rPr lang="en-GB" sz="1200" b="0" i="1" kern="1200" baseline="30000" dirty="0">
                <a:solidFill>
                  <a:schemeClr val="tx1"/>
                </a:solidFill>
                <a:effectLst/>
                <a:latin typeface="+mn-lt"/>
                <a:ea typeface="+mn-ea"/>
                <a:cs typeface="+mn-cs"/>
              </a:rPr>
              <a:t>V600E</a:t>
            </a:r>
            <a:r>
              <a:rPr lang="en-GB" sz="1200" b="0" i="0" u="none" strike="noStrike" kern="1200" dirty="0">
                <a:solidFill>
                  <a:schemeClr val="tx1"/>
                </a:solidFill>
                <a:effectLst/>
                <a:latin typeface="+mn-lt"/>
                <a:ea typeface="+mn-ea"/>
                <a:cs typeface="+mn-cs"/>
              </a:rPr>
              <a:t>) or MEK (MAP2K1 mutations), this pathway becomes constitutively active independent of the ligand-receptor interaction. Constitutive activation of the pathway can consequently lead to oncogenesis through induced cell differentiation, resistance to apoptosis, and oncogene-induced senescence. </a:t>
            </a:r>
            <a:endParaRPr lang="en-FR" dirty="0"/>
          </a:p>
        </p:txBody>
      </p:sp>
      <p:sp>
        <p:nvSpPr>
          <p:cNvPr id="4" name="Slide Number Placeholder 3"/>
          <p:cNvSpPr>
            <a:spLocks noGrp="1"/>
          </p:cNvSpPr>
          <p:nvPr>
            <p:ph type="sldNum" sz="quarter" idx="5"/>
          </p:nvPr>
        </p:nvSpPr>
        <p:spPr/>
        <p:txBody>
          <a:bodyPr/>
          <a:lstStyle/>
          <a:p>
            <a:fld id="{8A7FEC30-EF66-AC4D-8770-03110C212E49}" type="slidenum">
              <a:rPr lang="en-FR" smtClean="0"/>
              <a:t>2</a:t>
            </a:fld>
            <a:endParaRPr lang="en-FR"/>
          </a:p>
        </p:txBody>
      </p:sp>
    </p:spTree>
    <p:extLst>
      <p:ext uri="{BB962C8B-B14F-4D97-AF65-F5344CB8AC3E}">
        <p14:creationId xmlns:p14="http://schemas.microsoft.com/office/powerpoint/2010/main" val="4082820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6488D-4A14-8231-7135-216F06522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E2896-287C-FCB8-47DA-DEC055CB8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9E16B-E93C-35EB-ED44-1C7C9912B1BE}"/>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RAS/RAF/MEK/ERK </a:t>
            </a:r>
            <a:r>
              <a:rPr lang="en-GB" sz="1200" b="0" i="0" u="none" strike="noStrike" kern="1200" dirty="0" err="1">
                <a:solidFill>
                  <a:schemeClr val="tx1"/>
                </a:solidFill>
                <a:effectLst/>
                <a:latin typeface="+mn-lt"/>
                <a:ea typeface="+mn-ea"/>
                <a:cs typeface="+mn-cs"/>
              </a:rPr>
              <a:t>signaling</a:t>
            </a:r>
            <a:r>
              <a:rPr lang="en-GB" sz="1200" b="0" i="0" u="none" strike="noStrike" kern="1200" dirty="0">
                <a:solidFill>
                  <a:schemeClr val="tx1"/>
                </a:solidFill>
                <a:effectLst/>
                <a:latin typeface="+mn-lt"/>
                <a:ea typeface="+mn-ea"/>
                <a:cs typeface="+mn-cs"/>
              </a:rPr>
              <a:t> pathway. Under homeostatic conditions the RAS/RAF/MEK/ERK is activated through the binding of extracellular ligands (i.e. hormones, growth factors, and cytokines) to receptor tyrosine kinases (RTKs) leading to dimerization and phosphorylation. In turn, this leads to the induction of the active form RAS-GTP, which leads to a downstream cascade that is characterized by the activation through phosphorylation of Raf, MEK, and ERK. Activated ERK can then trigger the transcription of numerous genes involved in the growth, proliferation, and survival of the cell. In the presence of activating mutations of Raf (i.e. </a:t>
            </a:r>
            <a:r>
              <a:rPr lang="en-GB" sz="1200" b="0" i="1" kern="1200" dirty="0">
                <a:solidFill>
                  <a:schemeClr val="tx1"/>
                </a:solidFill>
                <a:effectLst/>
                <a:latin typeface="+mn-lt"/>
                <a:ea typeface="+mn-ea"/>
                <a:cs typeface="+mn-cs"/>
              </a:rPr>
              <a:t>BRAF</a:t>
            </a:r>
            <a:r>
              <a:rPr lang="en-GB" sz="1200" b="0" i="1" kern="1200" baseline="30000" dirty="0">
                <a:solidFill>
                  <a:schemeClr val="tx1"/>
                </a:solidFill>
                <a:effectLst/>
                <a:latin typeface="+mn-lt"/>
                <a:ea typeface="+mn-ea"/>
                <a:cs typeface="+mn-cs"/>
              </a:rPr>
              <a:t>V600E</a:t>
            </a:r>
            <a:r>
              <a:rPr lang="en-GB" sz="1200" b="0" i="0" u="none" strike="noStrike" kern="1200" dirty="0">
                <a:solidFill>
                  <a:schemeClr val="tx1"/>
                </a:solidFill>
                <a:effectLst/>
                <a:latin typeface="+mn-lt"/>
                <a:ea typeface="+mn-ea"/>
                <a:cs typeface="+mn-cs"/>
              </a:rPr>
              <a:t>) or MEK (MAP2K1 mutations), this pathway becomes constitutively active independent of the ligand-receptor interaction. Constitutive activation of the pathway can consequently lead to oncogenesis through induced cell differentiation, resistance to apoptosis, and oncogene-induced senescence. </a:t>
            </a:r>
            <a:endParaRPr lang="en-FR" dirty="0"/>
          </a:p>
        </p:txBody>
      </p:sp>
      <p:sp>
        <p:nvSpPr>
          <p:cNvPr id="4" name="Slide Number Placeholder 3">
            <a:extLst>
              <a:ext uri="{FF2B5EF4-FFF2-40B4-BE49-F238E27FC236}">
                <a16:creationId xmlns:a16="http://schemas.microsoft.com/office/drawing/2014/main" id="{334BF353-4758-0C60-C547-28965CD963B3}"/>
              </a:ext>
            </a:extLst>
          </p:cNvPr>
          <p:cNvSpPr>
            <a:spLocks noGrp="1"/>
          </p:cNvSpPr>
          <p:nvPr>
            <p:ph type="sldNum" sz="quarter" idx="5"/>
          </p:nvPr>
        </p:nvSpPr>
        <p:spPr/>
        <p:txBody>
          <a:bodyPr/>
          <a:lstStyle/>
          <a:p>
            <a:fld id="{8A7FEC30-EF66-AC4D-8770-03110C212E49}" type="slidenum">
              <a:rPr lang="en-FR" smtClean="0"/>
              <a:t>3</a:t>
            </a:fld>
            <a:endParaRPr lang="en-FR"/>
          </a:p>
        </p:txBody>
      </p:sp>
    </p:spTree>
    <p:extLst>
      <p:ext uri="{BB962C8B-B14F-4D97-AF65-F5344CB8AC3E}">
        <p14:creationId xmlns:p14="http://schemas.microsoft.com/office/powerpoint/2010/main" val="3408862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ts val="600"/>
              </a:spcAft>
              <a:buClrTx/>
              <a:buSzTx/>
              <a:buFontTx/>
              <a:buNone/>
              <a:tabLst/>
            </a:pPr>
            <a:r>
              <a:rPr kumimoji="0" lang="en-FR" altLang="en-FR" sz="1200" b="1" i="0" u="none" strike="noStrike" cap="none" normalizeH="0" baseline="0" dirty="0">
                <a:ln>
                  <a:noFill/>
                </a:ln>
                <a:solidFill>
                  <a:srgbClr val="000000"/>
                </a:solidFill>
                <a:effectLst/>
                <a:latin typeface="Arial" panose="020B0604020202020204" pitchFamily="34" charset="0"/>
              </a:rPr>
              <a:t>Class I – RAF-dependent</a:t>
            </a:r>
            <a:endParaRPr kumimoji="0" lang="en-FR" altLang="en-FR"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FR" altLang="en-FR" sz="1200" b="0" i="0" u="none" strike="noStrike" cap="none" normalizeH="0" baseline="0" dirty="0">
                <a:ln>
                  <a:noFill/>
                </a:ln>
                <a:solidFill>
                  <a:srgbClr val="000000"/>
                </a:solidFill>
                <a:effectLst/>
                <a:latin typeface="Arial" panose="020B0604020202020204" pitchFamily="34" charset="0"/>
              </a:rPr>
              <a:t> Requires RAF activation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FR" altLang="en-FR" sz="1200" b="0" i="0" u="none" strike="noStrike" cap="none" normalizeH="0" baseline="0" dirty="0">
                <a:ln>
                  <a:noFill/>
                </a:ln>
                <a:solidFill>
                  <a:srgbClr val="000000"/>
                </a:solidFill>
                <a:effectLst/>
                <a:latin typeface="Arial" panose="020B0604020202020204" pitchFamily="34" charset="0"/>
              </a:rPr>
              <a:t> Low ERK output and weak transforming activity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FR" altLang="en-FR" sz="1200" b="0" i="0" u="none" strike="noStrike" cap="none" normalizeH="0" baseline="0" dirty="0">
                <a:ln>
                  <a:noFill/>
                </a:ln>
                <a:solidFill>
                  <a:srgbClr val="000000"/>
                </a:solidFill>
                <a:effectLst/>
                <a:latin typeface="Arial" panose="020B0604020202020204" pitchFamily="34" charset="0"/>
              </a:rPr>
              <a:t> Often co-exists with other ERK-activating mutations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FR" altLang="en-FR" sz="1200" b="0" i="0" u="none" strike="noStrike" cap="none" normalizeH="0" baseline="0" dirty="0">
              <a:ln>
                <a:noFill/>
              </a:ln>
              <a:solidFill>
                <a:srgbClr val="000000"/>
              </a:solidFill>
              <a:effectLst/>
              <a:latin typeface="Arial" panose="020B0604020202020204" pitchFamily="34" charset="0"/>
            </a:endParaRPr>
          </a:p>
          <a:p>
            <a:pPr lvl="0" eaLnBrk="0" fontAlgn="base" hangingPunct="0">
              <a:spcBef>
                <a:spcPct val="0"/>
              </a:spcBef>
              <a:spcAft>
                <a:spcPts val="600"/>
              </a:spcAft>
            </a:pPr>
            <a:r>
              <a:rPr lang="en-FR" altLang="en-FR" b="1" dirty="0">
                <a:solidFill>
                  <a:srgbClr val="000000"/>
                </a:solidFill>
                <a:latin typeface="Arial" panose="020B0604020202020204" pitchFamily="34" charset="0"/>
              </a:rPr>
              <a:t>Class II – Partially RAF-independent</a:t>
            </a:r>
            <a:endParaRPr lang="en-FR" altLang="en-FR" dirty="0">
              <a:latin typeface="Arial" panose="020B0604020202020204" pitchFamily="34" charset="0"/>
            </a:endParaRP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Baseline activity without RAF</a:t>
            </a: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Further activated by RAF-mediated phosphorylation</a:t>
            </a: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Frequently (but not always) co-mutated with others</a:t>
            </a:r>
          </a:p>
          <a:p>
            <a:pPr lvl="0" eaLnBrk="0" fontAlgn="base" hangingPunct="0">
              <a:spcBef>
                <a:spcPct val="0"/>
              </a:spcBef>
              <a:spcAft>
                <a:spcPct val="0"/>
              </a:spcAft>
              <a:buFontTx/>
              <a:buChar char="•"/>
            </a:pPr>
            <a:endParaRPr lang="en-FR" altLang="en-FR" dirty="0">
              <a:solidFill>
                <a:srgbClr val="000000"/>
              </a:solidFill>
              <a:latin typeface="Arial" panose="020B0604020202020204" pitchFamily="34" charset="0"/>
            </a:endParaRPr>
          </a:p>
          <a:p>
            <a:pPr lvl="0" eaLnBrk="0" fontAlgn="base" hangingPunct="0">
              <a:spcBef>
                <a:spcPct val="0"/>
              </a:spcBef>
              <a:spcAft>
                <a:spcPts val="600"/>
              </a:spcAft>
            </a:pPr>
            <a:r>
              <a:rPr lang="en-FR" altLang="en-FR" b="1" dirty="0">
                <a:solidFill>
                  <a:srgbClr val="000000"/>
                </a:solidFill>
                <a:latin typeface="Arial" panose="020B0604020202020204" pitchFamily="34" charset="0"/>
              </a:rPr>
              <a:t>Class III – RAF- independent</a:t>
            </a:r>
            <a:endParaRPr lang="en-FR" altLang="en-FR" dirty="0">
              <a:latin typeface="Arial" panose="020B0604020202020204" pitchFamily="34" charset="0"/>
            </a:endParaRP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Independent of RAF and phosphorylation</a:t>
            </a: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Constitutively active → high ERK output</a:t>
            </a:r>
          </a:p>
          <a:p>
            <a:pPr lvl="0" eaLnBrk="0" fontAlgn="base" hangingPunct="0">
              <a:spcBef>
                <a:spcPct val="0"/>
              </a:spcBef>
              <a:spcAft>
                <a:spcPct val="0"/>
              </a:spcAft>
              <a:buFontTx/>
              <a:buChar char="•"/>
            </a:pPr>
            <a:r>
              <a:rPr lang="en-FR" altLang="en-FR" dirty="0">
                <a:solidFill>
                  <a:srgbClr val="000000"/>
                </a:solidFill>
                <a:latin typeface="Arial" panose="020B0604020202020204" pitchFamily="34" charset="0"/>
              </a:rPr>
              <a:t> Strong transforming potential</a:t>
            </a:r>
          </a:p>
          <a:p>
            <a:pPr lvl="0" eaLnBrk="0" fontAlgn="base" hangingPunct="0">
              <a:spcBef>
                <a:spcPct val="0"/>
              </a:spcBef>
              <a:spcAft>
                <a:spcPct val="0"/>
              </a:spcAft>
              <a:buFontTx/>
              <a:buChar char="•"/>
            </a:pPr>
            <a:r>
              <a:rPr lang="en-GB" altLang="en-FR" dirty="0">
                <a:solidFill>
                  <a:srgbClr val="000000"/>
                </a:solidFill>
                <a:latin typeface="Arial" panose="020B0604020202020204" pitchFamily="34" charset="0"/>
              </a:rPr>
              <a:t> Unresponsive to current MEK inhibitors </a:t>
            </a:r>
            <a:r>
              <a:rPr lang="en-GB" altLang="en-FR" dirty="0">
                <a:solidFill>
                  <a:srgbClr val="FF0000"/>
                </a:solidFill>
                <a:latin typeface="Arial" panose="020B0604020202020204" pitchFamily="34" charset="0"/>
              </a:rPr>
              <a:t>in vitro</a:t>
            </a:r>
            <a:endParaRPr kumimoji="0" lang="en-FR" altLang="en-FR" sz="12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FR" altLang="en-FR" sz="1200" b="0" i="0" u="none" strike="noStrike" cap="none" normalizeH="0" baseline="0" dirty="0">
              <a:ln>
                <a:noFill/>
              </a:ln>
              <a:solidFill>
                <a:schemeClr val="tx1"/>
              </a:solidFill>
              <a:effectLst/>
              <a:latin typeface="Arial" panose="020B0604020202020204" pitchFamily="34" charset="0"/>
            </a:endParaRPr>
          </a:p>
          <a:p>
            <a:endParaRPr lang="en-FR" dirty="0"/>
          </a:p>
        </p:txBody>
      </p:sp>
      <p:sp>
        <p:nvSpPr>
          <p:cNvPr id="4" name="Slide Number Placeholder 3"/>
          <p:cNvSpPr>
            <a:spLocks noGrp="1"/>
          </p:cNvSpPr>
          <p:nvPr>
            <p:ph type="sldNum" sz="quarter" idx="5"/>
          </p:nvPr>
        </p:nvSpPr>
        <p:spPr/>
        <p:txBody>
          <a:bodyPr/>
          <a:lstStyle/>
          <a:p>
            <a:fld id="{8A7FEC30-EF66-AC4D-8770-03110C212E49}" type="slidenum">
              <a:rPr lang="en-FR" smtClean="0"/>
              <a:t>4</a:t>
            </a:fld>
            <a:endParaRPr lang="en-FR"/>
          </a:p>
        </p:txBody>
      </p:sp>
    </p:spTree>
    <p:extLst>
      <p:ext uri="{BB962C8B-B14F-4D97-AF65-F5344CB8AC3E}">
        <p14:creationId xmlns:p14="http://schemas.microsoft.com/office/powerpoint/2010/main" val="3985667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LCH: MSRO+, MSRO- and SS.</a:t>
            </a:r>
          </a:p>
        </p:txBody>
      </p:sp>
      <p:sp>
        <p:nvSpPr>
          <p:cNvPr id="4" name="Slide Number Placeholder 3"/>
          <p:cNvSpPr>
            <a:spLocks noGrp="1"/>
          </p:cNvSpPr>
          <p:nvPr>
            <p:ph type="sldNum" sz="quarter" idx="5"/>
          </p:nvPr>
        </p:nvSpPr>
        <p:spPr/>
        <p:txBody>
          <a:bodyPr/>
          <a:lstStyle/>
          <a:p>
            <a:fld id="{8A7FEC30-EF66-AC4D-8770-03110C212E49}" type="slidenum">
              <a:rPr lang="en-FR" smtClean="0"/>
              <a:t>10</a:t>
            </a:fld>
            <a:endParaRPr lang="en-FR"/>
          </a:p>
        </p:txBody>
      </p:sp>
    </p:spTree>
    <p:extLst>
      <p:ext uri="{BB962C8B-B14F-4D97-AF65-F5344CB8AC3E}">
        <p14:creationId xmlns:p14="http://schemas.microsoft.com/office/powerpoint/2010/main" val="2386652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AC90-199E-5BAD-17BD-A23616B5475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R"/>
          </a:p>
        </p:txBody>
      </p:sp>
      <p:sp>
        <p:nvSpPr>
          <p:cNvPr id="3" name="Subtitle 2">
            <a:extLst>
              <a:ext uri="{FF2B5EF4-FFF2-40B4-BE49-F238E27FC236}">
                <a16:creationId xmlns:a16="http://schemas.microsoft.com/office/drawing/2014/main" id="{2AC7987E-24A4-A720-5633-A22792D5DD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R"/>
          </a:p>
        </p:txBody>
      </p:sp>
      <p:sp>
        <p:nvSpPr>
          <p:cNvPr id="4" name="Date Placeholder 3">
            <a:extLst>
              <a:ext uri="{FF2B5EF4-FFF2-40B4-BE49-F238E27FC236}">
                <a16:creationId xmlns:a16="http://schemas.microsoft.com/office/drawing/2014/main" id="{6C87FFCE-9FBB-986D-AE8F-9E327C496273}"/>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DE9AAC39-92BA-1CCC-397B-1328C86A4701}"/>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E2050A41-6927-3469-45AB-7C0AAAA8566F}"/>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338244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2F3E4-CE83-82AF-AC21-8E680D9E53E9}"/>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41B56D4B-C06F-2B43-CBA7-970A44C4DA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86D63C6C-02C3-FEA2-6415-2E325E5254E1}"/>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87421CC6-953E-9960-0F8F-3817D3F19A70}"/>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982C75DA-AD55-F4BE-3FBF-F2845939C944}"/>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4199852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7C2A-AE41-0D33-DABE-A5F99AA3145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1917C521-3754-F95A-BCB1-14C5C366B8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DD970E-4931-2D6F-4AB8-BD2F83A2E43F}"/>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027A699E-924C-2728-4CDD-8B70551EB474}"/>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D919403D-6F83-0260-DF09-C165CF3B1FAA}"/>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1541105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3781-956F-34D0-E491-3528419757DE}"/>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E35E0991-F1FD-9874-C1C0-C165AB13F9C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Content Placeholder 3">
            <a:extLst>
              <a:ext uri="{FF2B5EF4-FFF2-40B4-BE49-F238E27FC236}">
                <a16:creationId xmlns:a16="http://schemas.microsoft.com/office/drawing/2014/main" id="{740498FA-2498-D30F-4829-7B32ED1EA4F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Date Placeholder 4">
            <a:extLst>
              <a:ext uri="{FF2B5EF4-FFF2-40B4-BE49-F238E27FC236}">
                <a16:creationId xmlns:a16="http://schemas.microsoft.com/office/drawing/2014/main" id="{1CB0DD76-CE65-5D95-96AE-232F7C5997FE}"/>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6" name="Footer Placeholder 5">
            <a:extLst>
              <a:ext uri="{FF2B5EF4-FFF2-40B4-BE49-F238E27FC236}">
                <a16:creationId xmlns:a16="http://schemas.microsoft.com/office/drawing/2014/main" id="{DCD225B3-2CEE-308E-88A1-92953A2CF4A3}"/>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E172DBFE-EA46-97A1-163E-CC6E3E25D5FD}"/>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38818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97EBB-7025-24EB-AC69-409B2FCC0A17}"/>
              </a:ext>
            </a:extLst>
          </p:cNvPr>
          <p:cNvSpPr>
            <a:spLocks noGrp="1"/>
          </p:cNvSpPr>
          <p:nvPr>
            <p:ph type="title"/>
          </p:nvPr>
        </p:nvSpPr>
        <p:spPr>
          <a:xfrm>
            <a:off x="839788" y="365125"/>
            <a:ext cx="10515600" cy="1325563"/>
          </a:xfrm>
        </p:spPr>
        <p:txBody>
          <a:bodyPr/>
          <a:lstStyle/>
          <a:p>
            <a:r>
              <a:rPr lang="en-GB"/>
              <a:t>Click to edit Master title style</a:t>
            </a:r>
            <a:endParaRPr lang="en-FR"/>
          </a:p>
        </p:txBody>
      </p:sp>
      <p:sp>
        <p:nvSpPr>
          <p:cNvPr id="3" name="Text Placeholder 2">
            <a:extLst>
              <a:ext uri="{FF2B5EF4-FFF2-40B4-BE49-F238E27FC236}">
                <a16:creationId xmlns:a16="http://schemas.microsoft.com/office/drawing/2014/main" id="{FE9A9794-AF9B-8BD4-6705-9BAC16FF01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B8A0F9-728C-7EB1-77C6-AB363A80B6F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DDFA1530-B0B0-813D-9ACE-16903B8581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334C3CB-7878-B698-2E63-5E6823BD20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6">
            <a:extLst>
              <a:ext uri="{FF2B5EF4-FFF2-40B4-BE49-F238E27FC236}">
                <a16:creationId xmlns:a16="http://schemas.microsoft.com/office/drawing/2014/main" id="{ED75CB50-4F90-0235-ED28-0A8A965431EA}"/>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8" name="Footer Placeholder 7">
            <a:extLst>
              <a:ext uri="{FF2B5EF4-FFF2-40B4-BE49-F238E27FC236}">
                <a16:creationId xmlns:a16="http://schemas.microsoft.com/office/drawing/2014/main" id="{26865F19-1746-B51B-EA79-8D6A1A90CC43}"/>
              </a:ext>
            </a:extLst>
          </p:cNvPr>
          <p:cNvSpPr>
            <a:spLocks noGrp="1"/>
          </p:cNvSpPr>
          <p:nvPr>
            <p:ph type="ftr" sz="quarter" idx="11"/>
          </p:nvPr>
        </p:nvSpPr>
        <p:spPr/>
        <p:txBody>
          <a:bodyPr/>
          <a:lstStyle/>
          <a:p>
            <a:endParaRPr lang="en-FR"/>
          </a:p>
        </p:txBody>
      </p:sp>
      <p:sp>
        <p:nvSpPr>
          <p:cNvPr id="9" name="Slide Number Placeholder 8">
            <a:extLst>
              <a:ext uri="{FF2B5EF4-FFF2-40B4-BE49-F238E27FC236}">
                <a16:creationId xmlns:a16="http://schemas.microsoft.com/office/drawing/2014/main" id="{F59FACCC-45C9-008A-70F9-6584DC4ABE94}"/>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1405493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7110-751D-58BA-C5C0-2E9129D4649D}"/>
              </a:ext>
            </a:extLst>
          </p:cNvPr>
          <p:cNvSpPr>
            <a:spLocks noGrp="1"/>
          </p:cNvSpPr>
          <p:nvPr>
            <p:ph type="title"/>
          </p:nvPr>
        </p:nvSpPr>
        <p:spPr/>
        <p:txBody>
          <a:bodyPr/>
          <a:lstStyle/>
          <a:p>
            <a:r>
              <a:rPr lang="en-GB"/>
              <a:t>Click to edit Master title style</a:t>
            </a:r>
            <a:endParaRPr lang="en-FR"/>
          </a:p>
        </p:txBody>
      </p:sp>
      <p:sp>
        <p:nvSpPr>
          <p:cNvPr id="3" name="Date Placeholder 2">
            <a:extLst>
              <a:ext uri="{FF2B5EF4-FFF2-40B4-BE49-F238E27FC236}">
                <a16:creationId xmlns:a16="http://schemas.microsoft.com/office/drawing/2014/main" id="{8242940C-A637-66F9-AD6A-EA2E3CF3A533}"/>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4" name="Footer Placeholder 3">
            <a:extLst>
              <a:ext uri="{FF2B5EF4-FFF2-40B4-BE49-F238E27FC236}">
                <a16:creationId xmlns:a16="http://schemas.microsoft.com/office/drawing/2014/main" id="{F296E6E1-47BE-9AC5-A8BE-DEA944315D42}"/>
              </a:ext>
            </a:extLst>
          </p:cNvPr>
          <p:cNvSpPr>
            <a:spLocks noGrp="1"/>
          </p:cNvSpPr>
          <p:nvPr>
            <p:ph type="ftr" sz="quarter" idx="11"/>
          </p:nvPr>
        </p:nvSpPr>
        <p:spPr/>
        <p:txBody>
          <a:bodyPr/>
          <a:lstStyle/>
          <a:p>
            <a:endParaRPr lang="en-FR"/>
          </a:p>
        </p:txBody>
      </p:sp>
      <p:sp>
        <p:nvSpPr>
          <p:cNvPr id="5" name="Slide Number Placeholder 4">
            <a:extLst>
              <a:ext uri="{FF2B5EF4-FFF2-40B4-BE49-F238E27FC236}">
                <a16:creationId xmlns:a16="http://schemas.microsoft.com/office/drawing/2014/main" id="{60BD2199-C1DB-EB0B-01B3-242F71DBD91A}"/>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4252555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F2F821-10EA-C83A-63BA-AF75ADFF63E8}"/>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3" name="Footer Placeholder 2">
            <a:extLst>
              <a:ext uri="{FF2B5EF4-FFF2-40B4-BE49-F238E27FC236}">
                <a16:creationId xmlns:a16="http://schemas.microsoft.com/office/drawing/2014/main" id="{4CDD35E4-4947-6A41-9CFB-6BED3C870449}"/>
              </a:ext>
            </a:extLst>
          </p:cNvPr>
          <p:cNvSpPr>
            <a:spLocks noGrp="1"/>
          </p:cNvSpPr>
          <p:nvPr>
            <p:ph type="ftr" sz="quarter" idx="11"/>
          </p:nvPr>
        </p:nvSpPr>
        <p:spPr/>
        <p:txBody>
          <a:bodyPr/>
          <a:lstStyle/>
          <a:p>
            <a:endParaRPr lang="en-FR"/>
          </a:p>
        </p:txBody>
      </p:sp>
      <p:sp>
        <p:nvSpPr>
          <p:cNvPr id="4" name="Slide Number Placeholder 3">
            <a:extLst>
              <a:ext uri="{FF2B5EF4-FFF2-40B4-BE49-F238E27FC236}">
                <a16:creationId xmlns:a16="http://schemas.microsoft.com/office/drawing/2014/main" id="{150BDC26-2A14-C2A7-36F3-175C369614FF}"/>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3198636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1CBB-74C2-26A6-117C-BB5D6DF0EE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Content Placeholder 2">
            <a:extLst>
              <a:ext uri="{FF2B5EF4-FFF2-40B4-BE49-F238E27FC236}">
                <a16:creationId xmlns:a16="http://schemas.microsoft.com/office/drawing/2014/main" id="{16757453-8024-4C53-9561-7F3F5A16B6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Text Placeholder 3">
            <a:extLst>
              <a:ext uri="{FF2B5EF4-FFF2-40B4-BE49-F238E27FC236}">
                <a16:creationId xmlns:a16="http://schemas.microsoft.com/office/drawing/2014/main" id="{1D3DC284-8F91-7389-8AE2-A44F92B16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0A199D-5BC0-7B9A-2FF6-79B3CA4B0EAB}"/>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6" name="Footer Placeholder 5">
            <a:extLst>
              <a:ext uri="{FF2B5EF4-FFF2-40B4-BE49-F238E27FC236}">
                <a16:creationId xmlns:a16="http://schemas.microsoft.com/office/drawing/2014/main" id="{404907C1-64DF-AC0B-F64E-3BAAD84D40B3}"/>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BFBB7056-E60B-4909-51B6-26CA4452F4ED}"/>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2306999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E428-3C60-4DDE-8FAC-4D9EF2E843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Picture Placeholder 2">
            <a:extLst>
              <a:ext uri="{FF2B5EF4-FFF2-40B4-BE49-F238E27FC236}">
                <a16:creationId xmlns:a16="http://schemas.microsoft.com/office/drawing/2014/main" id="{DAF36BD3-1A68-AFF3-580B-ED6E281FD8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4" name="Text Placeholder 3">
            <a:extLst>
              <a:ext uri="{FF2B5EF4-FFF2-40B4-BE49-F238E27FC236}">
                <a16:creationId xmlns:a16="http://schemas.microsoft.com/office/drawing/2014/main" id="{07A03234-AB35-C32C-82B8-B775E847BC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685B65-29C2-48B2-6939-BE2D1037D863}"/>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6" name="Footer Placeholder 5">
            <a:extLst>
              <a:ext uri="{FF2B5EF4-FFF2-40B4-BE49-F238E27FC236}">
                <a16:creationId xmlns:a16="http://schemas.microsoft.com/office/drawing/2014/main" id="{13B5EE4E-794D-7395-E8D5-73ECAD7B004E}"/>
              </a:ext>
            </a:extLst>
          </p:cNvPr>
          <p:cNvSpPr>
            <a:spLocks noGrp="1"/>
          </p:cNvSpPr>
          <p:nvPr>
            <p:ph type="ftr" sz="quarter" idx="11"/>
          </p:nvPr>
        </p:nvSpPr>
        <p:spPr/>
        <p:txBody>
          <a:bodyPr/>
          <a:lstStyle/>
          <a:p>
            <a:endParaRPr lang="en-FR"/>
          </a:p>
        </p:txBody>
      </p:sp>
      <p:sp>
        <p:nvSpPr>
          <p:cNvPr id="7" name="Slide Number Placeholder 6">
            <a:extLst>
              <a:ext uri="{FF2B5EF4-FFF2-40B4-BE49-F238E27FC236}">
                <a16:creationId xmlns:a16="http://schemas.microsoft.com/office/drawing/2014/main" id="{DC5E93E8-1120-576D-F1A7-8CE96699E122}"/>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734633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6B38-57F0-4C19-0858-7CAFE9CD4DE1}"/>
              </a:ext>
            </a:extLst>
          </p:cNvPr>
          <p:cNvSpPr>
            <a:spLocks noGrp="1"/>
          </p:cNvSpPr>
          <p:nvPr>
            <p:ph type="title"/>
          </p:nvPr>
        </p:nvSpPr>
        <p:spPr/>
        <p:txBody>
          <a:bodyPr/>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7BA1EB1E-ADBE-BC18-6BBD-11E12DAE266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88674B38-ED04-AC2E-AB0E-A3895D516C8A}"/>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AB31EA11-C10C-9514-A7F3-FDF8832631EB}"/>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68C4198A-3D75-444F-2BBF-46BC21199B04}"/>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2028653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E315F1-B394-771E-C482-F6D34799AE5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31FA730A-B96D-D4D9-60F6-BF831C4A097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0C451DC3-2D4C-0241-A139-9C489B1E7892}"/>
              </a:ext>
            </a:extLst>
          </p:cNvPr>
          <p:cNvSpPr>
            <a:spLocks noGrp="1"/>
          </p:cNvSpPr>
          <p:nvPr>
            <p:ph type="dt" sz="half" idx="10"/>
          </p:nvPr>
        </p:nvSpPr>
        <p:spPr/>
        <p:txBody>
          <a:body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85E560FA-34C9-71BF-12E4-1D9F01F03274}"/>
              </a:ext>
            </a:extLst>
          </p:cNvPr>
          <p:cNvSpPr>
            <a:spLocks noGrp="1"/>
          </p:cNvSpPr>
          <p:nvPr>
            <p:ph type="ftr" sz="quarter" idx="11"/>
          </p:nvPr>
        </p:nvSpPr>
        <p:spPr/>
        <p:txBody>
          <a:bodyPr/>
          <a:lstStyle/>
          <a:p>
            <a:endParaRPr lang="en-FR"/>
          </a:p>
        </p:txBody>
      </p:sp>
      <p:sp>
        <p:nvSpPr>
          <p:cNvPr id="6" name="Slide Number Placeholder 5">
            <a:extLst>
              <a:ext uri="{FF2B5EF4-FFF2-40B4-BE49-F238E27FC236}">
                <a16:creationId xmlns:a16="http://schemas.microsoft.com/office/drawing/2014/main" id="{A5A46DDD-7DA5-093A-8EEE-4DCEC1DFBA5F}"/>
              </a:ext>
            </a:extLst>
          </p:cNvPr>
          <p:cNvSpPr>
            <a:spLocks noGrp="1"/>
          </p:cNvSpPr>
          <p:nvPr>
            <p:ph type="sldNum" sz="quarter" idx="12"/>
          </p:nvPr>
        </p:nvSpPr>
        <p:spPr/>
        <p:txBody>
          <a:bodyPr/>
          <a:lstStyle/>
          <a:p>
            <a:fld id="{67719647-6A0F-D741-A766-1E32E8935751}" type="slidenum">
              <a:rPr lang="en-FR" smtClean="0"/>
              <a:t>‹#›</a:t>
            </a:fld>
            <a:endParaRPr lang="en-FR"/>
          </a:p>
        </p:txBody>
      </p:sp>
    </p:spTree>
    <p:extLst>
      <p:ext uri="{BB962C8B-B14F-4D97-AF65-F5344CB8AC3E}">
        <p14:creationId xmlns:p14="http://schemas.microsoft.com/office/powerpoint/2010/main" val="366634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3F1B7-4EB2-7012-9598-176A27C271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R"/>
          </a:p>
        </p:txBody>
      </p:sp>
      <p:sp>
        <p:nvSpPr>
          <p:cNvPr id="3" name="Text Placeholder 2">
            <a:extLst>
              <a:ext uri="{FF2B5EF4-FFF2-40B4-BE49-F238E27FC236}">
                <a16:creationId xmlns:a16="http://schemas.microsoft.com/office/drawing/2014/main" id="{70ABB804-5B49-D5A0-7A8D-86816CBF0B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5C4EFD3A-5061-6534-42F9-C23539D306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4E7317-6257-4947-BB88-D93DE3A06A8C}" type="datetimeFigureOut">
              <a:rPr lang="en-FR" smtClean="0"/>
              <a:t>04/27/2026</a:t>
            </a:fld>
            <a:endParaRPr lang="en-FR"/>
          </a:p>
        </p:txBody>
      </p:sp>
      <p:sp>
        <p:nvSpPr>
          <p:cNvPr id="5" name="Footer Placeholder 4">
            <a:extLst>
              <a:ext uri="{FF2B5EF4-FFF2-40B4-BE49-F238E27FC236}">
                <a16:creationId xmlns:a16="http://schemas.microsoft.com/office/drawing/2014/main" id="{29521180-4CBC-F742-0E33-D052631BF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FR"/>
          </a:p>
        </p:txBody>
      </p:sp>
      <p:sp>
        <p:nvSpPr>
          <p:cNvPr id="6" name="Slide Number Placeholder 5">
            <a:extLst>
              <a:ext uri="{FF2B5EF4-FFF2-40B4-BE49-F238E27FC236}">
                <a16:creationId xmlns:a16="http://schemas.microsoft.com/office/drawing/2014/main" id="{B6552E92-7697-5043-3E82-1FE8E602A0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719647-6A0F-D741-A766-1E32E8935751}" type="slidenum">
              <a:rPr lang="en-FR" smtClean="0"/>
              <a:t>‹#›</a:t>
            </a:fld>
            <a:endParaRPr lang="en-FR"/>
          </a:p>
        </p:txBody>
      </p:sp>
    </p:spTree>
    <p:extLst>
      <p:ext uri="{BB962C8B-B14F-4D97-AF65-F5344CB8AC3E}">
        <p14:creationId xmlns:p14="http://schemas.microsoft.com/office/powerpoint/2010/main" val="244458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EF5C1-1736-01A4-1147-829DAC940B18}"/>
              </a:ext>
            </a:extLst>
          </p:cNvPr>
          <p:cNvSpPr>
            <a:spLocks noGrp="1"/>
          </p:cNvSpPr>
          <p:nvPr>
            <p:ph type="ctrTitle"/>
          </p:nvPr>
        </p:nvSpPr>
        <p:spPr>
          <a:xfrm>
            <a:off x="1524000" y="1841190"/>
            <a:ext cx="9144000" cy="2387600"/>
          </a:xfrm>
        </p:spPr>
        <p:txBody>
          <a:bodyPr>
            <a:noAutofit/>
          </a:bodyPr>
          <a:lstStyle/>
          <a:p>
            <a:r>
              <a:rPr lang="en-GB" sz="4400" dirty="0">
                <a:effectLst/>
                <a:latin typeface="Helvetica" pitchFamily="2" charset="0"/>
              </a:rPr>
              <a:t>Distribution of </a:t>
            </a:r>
            <a:r>
              <a:rPr lang="en-GB" sz="4400" i="1" dirty="0">
                <a:effectLst/>
                <a:latin typeface="Helvetica" pitchFamily="2" charset="0"/>
              </a:rPr>
              <a:t>MAP2K1</a:t>
            </a:r>
            <a:r>
              <a:rPr lang="en-GB" sz="4400" dirty="0">
                <a:effectLst/>
                <a:latin typeface="Helvetica" pitchFamily="2" charset="0"/>
              </a:rPr>
              <a:t> variants across </a:t>
            </a:r>
            <a:r>
              <a:rPr lang="en-GB" sz="4400" dirty="0">
                <a:latin typeface="Helvetica" pitchFamily="2" charset="0"/>
              </a:rPr>
              <a:t>p</a:t>
            </a:r>
            <a:r>
              <a:rPr lang="en-GB" sz="4400" dirty="0">
                <a:effectLst/>
                <a:latin typeface="Helvetica" pitchFamily="2" charset="0"/>
              </a:rPr>
              <a:t>eripheral </a:t>
            </a:r>
            <a:r>
              <a:rPr lang="en-GB" sz="4400" dirty="0">
                <a:latin typeface="Helvetica" pitchFamily="2" charset="0"/>
              </a:rPr>
              <a:t>b</a:t>
            </a:r>
            <a:r>
              <a:rPr lang="en-GB" sz="4400" dirty="0">
                <a:effectLst/>
                <a:latin typeface="Helvetica" pitchFamily="2" charset="0"/>
              </a:rPr>
              <a:t>lood cells in Erdheim-Chester Disease and other </a:t>
            </a:r>
            <a:r>
              <a:rPr lang="en-GB" sz="4400" dirty="0">
                <a:latin typeface="Helvetica" pitchFamily="2" charset="0"/>
              </a:rPr>
              <a:t>h</a:t>
            </a:r>
            <a:r>
              <a:rPr lang="en-GB" sz="4400" dirty="0">
                <a:effectLst/>
                <a:latin typeface="Helvetica" pitchFamily="2" charset="0"/>
              </a:rPr>
              <a:t>istiocytoses </a:t>
            </a:r>
            <a:endParaRPr lang="en-FR" sz="4400" dirty="0"/>
          </a:p>
        </p:txBody>
      </p:sp>
      <p:sp>
        <p:nvSpPr>
          <p:cNvPr id="3" name="Subtitle 2">
            <a:extLst>
              <a:ext uri="{FF2B5EF4-FFF2-40B4-BE49-F238E27FC236}">
                <a16:creationId xmlns:a16="http://schemas.microsoft.com/office/drawing/2014/main" id="{FF116FCB-29B2-F149-A311-84B729DBEE7E}"/>
              </a:ext>
            </a:extLst>
          </p:cNvPr>
          <p:cNvSpPr>
            <a:spLocks noGrp="1"/>
          </p:cNvSpPr>
          <p:nvPr>
            <p:ph type="subTitle" idx="1"/>
          </p:nvPr>
        </p:nvSpPr>
        <p:spPr>
          <a:xfrm>
            <a:off x="271669" y="5241400"/>
            <a:ext cx="11648661" cy="1529539"/>
          </a:xfrm>
        </p:spPr>
        <p:txBody>
          <a:bodyPr>
            <a:normAutofit/>
          </a:bodyPr>
          <a:lstStyle/>
          <a:p>
            <a:pPr>
              <a:lnSpc>
                <a:spcPct val="120000"/>
              </a:lnSpc>
              <a:spcBef>
                <a:spcPts val="0"/>
              </a:spcBef>
            </a:pPr>
            <a:r>
              <a:rPr lang="en-FR" dirty="0"/>
              <a:t>Irena Ungureanu, MD</a:t>
            </a:r>
            <a:br>
              <a:rPr lang="en-FR" sz="2800" dirty="0"/>
            </a:br>
            <a:r>
              <a:rPr lang="en-FR" sz="1800" dirty="0"/>
              <a:t>Pathology Department, Ambroise-Paré Hospital, Boulogne-Billancourt, France</a:t>
            </a:r>
          </a:p>
          <a:p>
            <a:pPr>
              <a:lnSpc>
                <a:spcPct val="120000"/>
              </a:lnSpc>
              <a:spcBef>
                <a:spcPts val="0"/>
              </a:spcBef>
            </a:pPr>
            <a:r>
              <a:rPr lang="en-FR" sz="1800" dirty="0"/>
              <a:t>Versailles Saint-Quentin-en-Yvelines University</a:t>
            </a:r>
          </a:p>
          <a:p>
            <a:pPr>
              <a:lnSpc>
                <a:spcPct val="120000"/>
              </a:lnSpc>
              <a:spcBef>
                <a:spcPts val="0"/>
              </a:spcBef>
            </a:pPr>
            <a:r>
              <a:rPr lang="en-GB" sz="1800" dirty="0"/>
              <a:t>Doctoral School of Paris-Saclay University, Paris, France </a:t>
            </a:r>
          </a:p>
        </p:txBody>
      </p:sp>
      <p:pic>
        <p:nvPicPr>
          <p:cNvPr id="5" name="Picture 2" descr="R:\Interne Chercheur Stagiaires\Irena\Gastrites sous immunothérapie\Gastrites\ECP 2022\structures_photo_logo_2524.png">
            <a:extLst>
              <a:ext uri="{FF2B5EF4-FFF2-40B4-BE49-F238E27FC236}">
                <a16:creationId xmlns:a16="http://schemas.microsoft.com/office/drawing/2014/main" id="{226228D8-1E22-7745-F962-9366E96CB12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671" t="15217" r="7695" b="19449"/>
          <a:stretch/>
        </p:blipFill>
        <p:spPr bwMode="auto">
          <a:xfrm>
            <a:off x="0" y="77528"/>
            <a:ext cx="2783430" cy="1044339"/>
          </a:xfrm>
          <a:prstGeom prst="rect">
            <a:avLst/>
          </a:prstGeom>
          <a:solidFill>
            <a:schemeClr val="bg1"/>
          </a:solidFill>
        </p:spPr>
      </p:pic>
      <p:pic>
        <p:nvPicPr>
          <p:cNvPr id="8" name="Image 37">
            <a:extLst>
              <a:ext uri="{FF2B5EF4-FFF2-40B4-BE49-F238E27FC236}">
                <a16:creationId xmlns:a16="http://schemas.microsoft.com/office/drawing/2014/main" id="{A09922E1-68CA-8065-8B3F-E7DE37F2F1C7}"/>
              </a:ext>
            </a:extLst>
          </p:cNvPr>
          <p:cNvPicPr>
            <a:picLocks noChangeAspect="1"/>
          </p:cNvPicPr>
          <p:nvPr/>
        </p:nvPicPr>
        <p:blipFill>
          <a:blip r:embed="rId3"/>
          <a:stretch>
            <a:fillRect/>
          </a:stretch>
        </p:blipFill>
        <p:spPr>
          <a:xfrm>
            <a:off x="2966688" y="67353"/>
            <a:ext cx="2327806" cy="1054514"/>
          </a:xfrm>
          <a:prstGeom prst="rect">
            <a:avLst/>
          </a:prstGeom>
        </p:spPr>
      </p:pic>
      <p:pic>
        <p:nvPicPr>
          <p:cNvPr id="9" name="Picture 3" descr="R:\Interne Chercheur Stagiaires\Irena\Gastrites sous immunothérapie\Gastrites\ECP 2022\logo-UVSQ-2020-RVB.jpg">
            <a:extLst>
              <a:ext uri="{FF2B5EF4-FFF2-40B4-BE49-F238E27FC236}">
                <a16:creationId xmlns:a16="http://schemas.microsoft.com/office/drawing/2014/main" id="{BEBA04FB-DC1E-1894-55B1-52B3F71C21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9997" y="87061"/>
            <a:ext cx="1821809" cy="9380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7F13CC1-D03F-F22C-B1D3-7357DA8392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558" y="67353"/>
            <a:ext cx="1979018" cy="938067"/>
          </a:xfrm>
          <a:prstGeom prst="rect">
            <a:avLst/>
          </a:prstGeom>
          <a:solidFill>
            <a:schemeClr val="bg1"/>
          </a:solidFill>
        </p:spPr>
      </p:pic>
      <p:pic>
        <p:nvPicPr>
          <p:cNvPr id="12" name="Picture 11">
            <a:extLst>
              <a:ext uri="{FF2B5EF4-FFF2-40B4-BE49-F238E27FC236}">
                <a16:creationId xmlns:a16="http://schemas.microsoft.com/office/drawing/2014/main" id="{774FED69-03EE-7DAF-EB03-28EDEF512E69}"/>
              </a:ext>
            </a:extLst>
          </p:cNvPr>
          <p:cNvPicPr>
            <a:picLocks noChangeAspect="1"/>
          </p:cNvPicPr>
          <p:nvPr/>
        </p:nvPicPr>
        <p:blipFill>
          <a:blip r:embed="rId6"/>
          <a:stretch>
            <a:fillRect/>
          </a:stretch>
        </p:blipFill>
        <p:spPr>
          <a:xfrm>
            <a:off x="10374086" y="0"/>
            <a:ext cx="1698171" cy="1698171"/>
          </a:xfrm>
          <a:prstGeom prst="rect">
            <a:avLst/>
          </a:prstGeom>
        </p:spPr>
      </p:pic>
      <p:sp>
        <p:nvSpPr>
          <p:cNvPr id="13" name="Subtitle 2">
            <a:extLst>
              <a:ext uri="{FF2B5EF4-FFF2-40B4-BE49-F238E27FC236}">
                <a16:creationId xmlns:a16="http://schemas.microsoft.com/office/drawing/2014/main" id="{E9FF1F2C-A287-CB7F-CA04-CBC5C73516A9}"/>
              </a:ext>
            </a:extLst>
          </p:cNvPr>
          <p:cNvSpPr txBox="1">
            <a:spLocks/>
          </p:cNvSpPr>
          <p:nvPr/>
        </p:nvSpPr>
        <p:spPr>
          <a:xfrm>
            <a:off x="0" y="4584613"/>
            <a:ext cx="11648661" cy="5660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FR" sz="3200" dirty="0">
                <a:solidFill>
                  <a:schemeClr val="accent1"/>
                </a:solidFill>
              </a:rPr>
              <a:t>ECDGA meeting, Birmingham, USA, 2026</a:t>
            </a:r>
          </a:p>
        </p:txBody>
      </p:sp>
    </p:spTree>
    <p:extLst>
      <p:ext uri="{BB962C8B-B14F-4D97-AF65-F5344CB8AC3E}">
        <p14:creationId xmlns:p14="http://schemas.microsoft.com/office/powerpoint/2010/main" val="1657662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88F5-87FD-0F4C-545A-6AB9CECA94F9}"/>
              </a:ext>
            </a:extLst>
          </p:cNvPr>
          <p:cNvSpPr>
            <a:spLocks noGrp="1"/>
          </p:cNvSpPr>
          <p:nvPr>
            <p:ph type="title"/>
          </p:nvPr>
        </p:nvSpPr>
        <p:spPr>
          <a:xfrm>
            <a:off x="355600" y="219982"/>
            <a:ext cx="11480799" cy="1042761"/>
          </a:xfrm>
          <a:noFill/>
        </p:spPr>
        <p:txBody>
          <a:bodyPr>
            <a:normAutofit/>
          </a:bodyPr>
          <a:lstStyle/>
          <a:p>
            <a:pPr algn="ctr"/>
            <a:r>
              <a:rPr lang="en-FR" sz="4000" i="1" dirty="0">
                <a:latin typeface="Calibri" panose="020F0502020204030204" pitchFamily="34" charset="0"/>
                <a:cs typeface="Calibri" panose="020F0502020204030204" pitchFamily="34" charset="0"/>
              </a:rPr>
              <a:t>MAP2K1</a:t>
            </a:r>
            <a:r>
              <a:rPr lang="en-FR" sz="4000" dirty="0">
                <a:latin typeface="Calibri" panose="020F0502020204030204" pitchFamily="34" charset="0"/>
                <a:cs typeface="Calibri" panose="020F0502020204030204" pitchFamily="34" charset="0"/>
              </a:rPr>
              <a:t> mutations in histiocytoses</a:t>
            </a:r>
          </a:p>
        </p:txBody>
      </p:sp>
      <p:pic>
        <p:nvPicPr>
          <p:cNvPr id="9" name="Content Placeholder 8">
            <a:extLst>
              <a:ext uri="{FF2B5EF4-FFF2-40B4-BE49-F238E27FC236}">
                <a16:creationId xmlns:a16="http://schemas.microsoft.com/office/drawing/2014/main" id="{F6D2AF34-2552-0278-403E-5F6CE9E6D28F}"/>
              </a:ext>
            </a:extLst>
          </p:cNvPr>
          <p:cNvPicPr>
            <a:picLocks noGrp="1" noChangeAspect="1"/>
          </p:cNvPicPr>
          <p:nvPr>
            <p:ph idx="1"/>
          </p:nvPr>
        </p:nvPicPr>
        <p:blipFill>
          <a:blip r:embed="rId3"/>
          <a:srcRect l="50461" t="6783"/>
          <a:stretch>
            <a:fillRect/>
          </a:stretch>
        </p:blipFill>
        <p:spPr>
          <a:xfrm>
            <a:off x="6752912" y="2117078"/>
            <a:ext cx="2746462" cy="4056203"/>
          </a:xfrm>
          <a:prstGeom prst="rect">
            <a:avLst/>
          </a:prstGeom>
        </p:spPr>
      </p:pic>
      <p:sp>
        <p:nvSpPr>
          <p:cNvPr id="10" name="TextBox 9">
            <a:extLst>
              <a:ext uri="{FF2B5EF4-FFF2-40B4-BE49-F238E27FC236}">
                <a16:creationId xmlns:a16="http://schemas.microsoft.com/office/drawing/2014/main" id="{7E2CECA5-407C-F299-494C-C41AB92C28B0}"/>
              </a:ext>
            </a:extLst>
          </p:cNvPr>
          <p:cNvSpPr txBox="1"/>
          <p:nvPr/>
        </p:nvSpPr>
        <p:spPr>
          <a:xfrm>
            <a:off x="6622244" y="3151298"/>
            <a:ext cx="1465672" cy="461665"/>
          </a:xfrm>
          <a:prstGeom prst="rect">
            <a:avLst/>
          </a:prstGeom>
          <a:noFill/>
        </p:spPr>
        <p:txBody>
          <a:bodyPr wrap="square" rtlCol="0">
            <a:spAutoFit/>
          </a:bodyPr>
          <a:lstStyle/>
          <a:p>
            <a:r>
              <a:rPr lang="en-FR" sz="1200" dirty="0"/>
              <a:t>BRAFV600E                 </a:t>
            </a:r>
          </a:p>
          <a:p>
            <a:endParaRPr lang="en-FR" sz="1200" dirty="0"/>
          </a:p>
        </p:txBody>
      </p:sp>
      <p:sp>
        <p:nvSpPr>
          <p:cNvPr id="11" name="TextBox 10">
            <a:extLst>
              <a:ext uri="{FF2B5EF4-FFF2-40B4-BE49-F238E27FC236}">
                <a16:creationId xmlns:a16="http://schemas.microsoft.com/office/drawing/2014/main" id="{3F7D06BD-D57F-F68A-6247-5ABC08F2B210}"/>
              </a:ext>
            </a:extLst>
          </p:cNvPr>
          <p:cNvSpPr txBox="1"/>
          <p:nvPr/>
        </p:nvSpPr>
        <p:spPr>
          <a:xfrm>
            <a:off x="6701746" y="3766781"/>
            <a:ext cx="1744717" cy="461665"/>
          </a:xfrm>
          <a:prstGeom prst="rect">
            <a:avLst/>
          </a:prstGeom>
          <a:noFill/>
        </p:spPr>
        <p:txBody>
          <a:bodyPr wrap="square" rtlCol="0">
            <a:spAutoFit/>
          </a:bodyPr>
          <a:lstStyle/>
          <a:p>
            <a:r>
              <a:rPr lang="en-FR" sz="1200" i="1" dirty="0"/>
              <a:t>MAP2K1</a:t>
            </a:r>
            <a:r>
              <a:rPr lang="en-FR" sz="1200" dirty="0"/>
              <a:t>                  </a:t>
            </a:r>
          </a:p>
          <a:p>
            <a:endParaRPr lang="en-FR" sz="1200" dirty="0"/>
          </a:p>
        </p:txBody>
      </p:sp>
      <p:sp>
        <p:nvSpPr>
          <p:cNvPr id="13" name="TextBox 12">
            <a:extLst>
              <a:ext uri="{FF2B5EF4-FFF2-40B4-BE49-F238E27FC236}">
                <a16:creationId xmlns:a16="http://schemas.microsoft.com/office/drawing/2014/main" id="{6CF59DB0-32F2-9A88-8B82-A42AB10E31C2}"/>
              </a:ext>
            </a:extLst>
          </p:cNvPr>
          <p:cNvSpPr txBox="1"/>
          <p:nvPr/>
        </p:nvSpPr>
        <p:spPr>
          <a:xfrm>
            <a:off x="7151924" y="6546874"/>
            <a:ext cx="2347450" cy="246221"/>
          </a:xfrm>
          <a:prstGeom prst="rect">
            <a:avLst/>
          </a:prstGeom>
          <a:noFill/>
        </p:spPr>
        <p:txBody>
          <a:bodyPr wrap="square">
            <a:spAutoFit/>
          </a:bodyPr>
          <a:lstStyle/>
          <a:p>
            <a:r>
              <a:rPr lang="en-GB" sz="1000" b="0" i="1" dirty="0" err="1">
                <a:solidFill>
                  <a:srgbClr val="282828"/>
                </a:solidFill>
                <a:effectLst/>
                <a:latin typeface="ThinSpaceFallback"/>
              </a:rPr>
              <a:t>Sconocchia</a:t>
            </a:r>
            <a:r>
              <a:rPr lang="en-GB" sz="1000" b="0" i="1" dirty="0">
                <a:solidFill>
                  <a:srgbClr val="282828"/>
                </a:solidFill>
                <a:effectLst/>
                <a:latin typeface="ThinSpaceFallback"/>
              </a:rPr>
              <a:t> Front. Immunol, 2023</a:t>
            </a:r>
            <a:endParaRPr lang="en-FR" sz="1000" i="1" dirty="0"/>
          </a:p>
        </p:txBody>
      </p:sp>
      <p:sp>
        <p:nvSpPr>
          <p:cNvPr id="14" name="TextBox 13">
            <a:extLst>
              <a:ext uri="{FF2B5EF4-FFF2-40B4-BE49-F238E27FC236}">
                <a16:creationId xmlns:a16="http://schemas.microsoft.com/office/drawing/2014/main" id="{1C4944E1-AD3E-8D10-168A-F235F6010021}"/>
              </a:ext>
            </a:extLst>
          </p:cNvPr>
          <p:cNvSpPr txBox="1"/>
          <p:nvPr/>
        </p:nvSpPr>
        <p:spPr>
          <a:xfrm>
            <a:off x="449049" y="1787767"/>
            <a:ext cx="6066250" cy="2957861"/>
          </a:xfrm>
          <a:prstGeom prst="rect">
            <a:avLst/>
          </a:prstGeom>
          <a:noFill/>
        </p:spPr>
        <p:txBody>
          <a:bodyPr wrap="square" rtlCol="0">
            <a:spAutoFit/>
          </a:bodyPr>
          <a:lstStyle/>
          <a:p>
            <a:pPr marL="285750" indent="-285750">
              <a:lnSpc>
                <a:spcPct val="150000"/>
              </a:lnSpc>
              <a:buFont typeface="Wingdings" pitchFamily="2" charset="2"/>
              <a:buChar char="Ø"/>
            </a:pPr>
            <a:r>
              <a:rPr lang="en-FR" dirty="0">
                <a:latin typeface="Calibri" panose="020F0502020204030204" pitchFamily="34" charset="0"/>
                <a:cs typeface="Calibri" panose="020F0502020204030204" pitchFamily="34" charset="0"/>
              </a:rPr>
              <a:t>Histiocytoses - clonal proliferations with activation of MAPkinase pathway</a:t>
            </a:r>
          </a:p>
          <a:p>
            <a:pPr marL="285750" indent="-285750">
              <a:lnSpc>
                <a:spcPct val="150000"/>
              </a:lnSpc>
              <a:buFont typeface="Wingdings" pitchFamily="2" charset="2"/>
              <a:buChar char="Ø"/>
            </a:pPr>
            <a:r>
              <a:rPr lang="en-FR" i="1" dirty="0">
                <a:latin typeface="Calibri" panose="020F0502020204030204" pitchFamily="34" charset="0"/>
                <a:cs typeface="Calibri" panose="020F0502020204030204" pitchFamily="34" charset="0"/>
              </a:rPr>
              <a:t>MAP2K1</a:t>
            </a:r>
            <a:r>
              <a:rPr lang="en-FR" dirty="0">
                <a:latin typeface="Calibri" panose="020F0502020204030204" pitchFamily="34" charset="0"/>
                <a:cs typeface="Calibri" panose="020F0502020204030204" pitchFamily="34" charset="0"/>
              </a:rPr>
              <a:t> gene - second most frequently mutated in Erdheim-Chester disease and Langerhans-cell histiocytosis</a:t>
            </a:r>
          </a:p>
          <a:p>
            <a:pPr marL="285750" indent="-285750">
              <a:lnSpc>
                <a:spcPct val="150000"/>
              </a:lnSpc>
              <a:buFont typeface="Wingdings" pitchFamily="2" charset="2"/>
              <a:buChar char="Ø"/>
            </a:pPr>
            <a:r>
              <a:rPr lang="en-FR" dirty="0">
                <a:latin typeface="Calibri" panose="020F0502020204030204" pitchFamily="34" charset="0"/>
                <a:cs typeface="Calibri" panose="020F0502020204030204" pitchFamily="34" charset="0"/>
              </a:rPr>
              <a:t>The most frequent in Rosai-Dorfman disease</a:t>
            </a:r>
          </a:p>
          <a:p>
            <a:pPr marL="285750" indent="-285750">
              <a:lnSpc>
                <a:spcPct val="150000"/>
              </a:lnSpc>
              <a:buFont typeface="Wingdings" pitchFamily="2" charset="2"/>
              <a:buChar char="Ø"/>
            </a:pPr>
            <a:r>
              <a:rPr lang="en-FR" dirty="0">
                <a:latin typeface="Calibri" panose="020F0502020204030204" pitchFamily="34" charset="0"/>
                <a:cs typeface="Calibri" panose="020F0502020204030204" pitchFamily="34" charset="0"/>
              </a:rPr>
              <a:t>Phenotype overlaps with BRAFV600E</a:t>
            </a:r>
          </a:p>
          <a:p>
            <a:pPr marL="285750" indent="-285750">
              <a:lnSpc>
                <a:spcPct val="150000"/>
              </a:lnSpc>
              <a:buFont typeface="Wingdings" pitchFamily="2" charset="2"/>
              <a:buChar char="Ø"/>
            </a:pPr>
            <a:r>
              <a:rPr lang="en-FR" b="1" dirty="0">
                <a:latin typeface="Calibri" panose="020F0502020204030204" pitchFamily="34" charset="0"/>
                <a:cs typeface="Calibri" panose="020F0502020204030204" pitchFamily="34" charset="0"/>
              </a:rPr>
              <a:t>Typically lack associated neurodegeneration</a:t>
            </a:r>
          </a:p>
        </p:txBody>
      </p:sp>
      <p:sp>
        <p:nvSpPr>
          <p:cNvPr id="24" name="TextBox 23">
            <a:extLst>
              <a:ext uri="{FF2B5EF4-FFF2-40B4-BE49-F238E27FC236}">
                <a16:creationId xmlns:a16="http://schemas.microsoft.com/office/drawing/2014/main" id="{F9E1E777-9C5F-6A40-ED83-75BA74D52A25}"/>
              </a:ext>
            </a:extLst>
          </p:cNvPr>
          <p:cNvSpPr txBox="1"/>
          <p:nvPr/>
        </p:nvSpPr>
        <p:spPr>
          <a:xfrm>
            <a:off x="9686372" y="6534822"/>
            <a:ext cx="2505628" cy="261610"/>
          </a:xfrm>
          <a:prstGeom prst="rect">
            <a:avLst/>
          </a:prstGeom>
          <a:noFill/>
        </p:spPr>
        <p:txBody>
          <a:bodyPr wrap="square">
            <a:spAutoFit/>
          </a:bodyPr>
          <a:lstStyle/>
          <a:p>
            <a:r>
              <a:rPr lang="en-FR" sz="1100" i="1" dirty="0"/>
              <a:t>Razanamahery et al. 2020 Hematologica</a:t>
            </a:r>
          </a:p>
        </p:txBody>
      </p:sp>
      <p:pic>
        <p:nvPicPr>
          <p:cNvPr id="28" name="Picture 27">
            <a:extLst>
              <a:ext uri="{FF2B5EF4-FFF2-40B4-BE49-F238E27FC236}">
                <a16:creationId xmlns:a16="http://schemas.microsoft.com/office/drawing/2014/main" id="{CB8B116F-C3E3-29CA-6DD1-91BD501B3274}"/>
              </a:ext>
            </a:extLst>
          </p:cNvPr>
          <p:cNvPicPr>
            <a:picLocks noChangeAspect="1"/>
          </p:cNvPicPr>
          <p:nvPr/>
        </p:nvPicPr>
        <p:blipFill>
          <a:blip r:embed="rId4"/>
          <a:stretch>
            <a:fillRect/>
          </a:stretch>
        </p:blipFill>
        <p:spPr>
          <a:xfrm>
            <a:off x="9775076" y="2332583"/>
            <a:ext cx="2233041" cy="3655511"/>
          </a:xfrm>
          <a:prstGeom prst="rect">
            <a:avLst/>
          </a:prstGeom>
        </p:spPr>
      </p:pic>
      <p:sp>
        <p:nvSpPr>
          <p:cNvPr id="30" name="TextBox 29">
            <a:extLst>
              <a:ext uri="{FF2B5EF4-FFF2-40B4-BE49-F238E27FC236}">
                <a16:creationId xmlns:a16="http://schemas.microsoft.com/office/drawing/2014/main" id="{EC120EFB-C898-1609-F8FC-6FD5592A6747}"/>
              </a:ext>
            </a:extLst>
          </p:cNvPr>
          <p:cNvSpPr txBox="1"/>
          <p:nvPr/>
        </p:nvSpPr>
        <p:spPr>
          <a:xfrm>
            <a:off x="9597474" y="6056616"/>
            <a:ext cx="2875924" cy="338554"/>
          </a:xfrm>
          <a:prstGeom prst="rect">
            <a:avLst/>
          </a:prstGeom>
          <a:noFill/>
        </p:spPr>
        <p:txBody>
          <a:bodyPr wrap="square">
            <a:spAutoFit/>
          </a:bodyPr>
          <a:lstStyle/>
          <a:p>
            <a:r>
              <a:rPr lang="en-FR" sz="1400" dirty="0"/>
              <a:t>overlapping</a:t>
            </a:r>
            <a:r>
              <a:rPr lang="en-FR" sz="1600" dirty="0"/>
              <a:t> cases of ECD-RDD</a:t>
            </a:r>
          </a:p>
        </p:txBody>
      </p:sp>
      <p:pic>
        <p:nvPicPr>
          <p:cNvPr id="4" name="Picture 3">
            <a:extLst>
              <a:ext uri="{FF2B5EF4-FFF2-40B4-BE49-F238E27FC236}">
                <a16:creationId xmlns:a16="http://schemas.microsoft.com/office/drawing/2014/main" id="{123ABC51-5311-D8A1-2F14-E5F21CE5A300}"/>
              </a:ext>
            </a:extLst>
          </p:cNvPr>
          <p:cNvPicPr>
            <a:picLocks noChangeAspect="1"/>
          </p:cNvPicPr>
          <p:nvPr/>
        </p:nvPicPr>
        <p:blipFill>
          <a:blip r:embed="rId5"/>
          <a:srcRect l="24810" t="60504" r="59080" b="18943"/>
          <a:stretch>
            <a:fillRect/>
          </a:stretch>
        </p:blipFill>
        <p:spPr>
          <a:xfrm>
            <a:off x="4324129" y="5070233"/>
            <a:ext cx="1786983" cy="1424751"/>
          </a:xfrm>
          <a:prstGeom prst="rect">
            <a:avLst/>
          </a:prstGeom>
        </p:spPr>
      </p:pic>
      <p:sp>
        <p:nvSpPr>
          <p:cNvPr id="5" name="TextBox 4">
            <a:extLst>
              <a:ext uri="{FF2B5EF4-FFF2-40B4-BE49-F238E27FC236}">
                <a16:creationId xmlns:a16="http://schemas.microsoft.com/office/drawing/2014/main" id="{1522E438-74E5-42C5-A7E6-858F9369C59E}"/>
              </a:ext>
            </a:extLst>
          </p:cNvPr>
          <p:cNvSpPr txBox="1"/>
          <p:nvPr/>
        </p:nvSpPr>
        <p:spPr>
          <a:xfrm>
            <a:off x="4411396" y="6528361"/>
            <a:ext cx="2022270" cy="261610"/>
          </a:xfrm>
          <a:prstGeom prst="rect">
            <a:avLst/>
          </a:prstGeom>
          <a:noFill/>
        </p:spPr>
        <p:txBody>
          <a:bodyPr wrap="square">
            <a:spAutoFit/>
          </a:bodyPr>
          <a:lstStyle/>
          <a:p>
            <a:r>
              <a:rPr lang="en-GB" sz="1100" b="0" i="1" dirty="0">
                <a:solidFill>
                  <a:srgbClr val="282828"/>
                </a:solidFill>
                <a:effectLst/>
                <a:latin typeface="ThinSpaceFallback"/>
              </a:rPr>
              <a:t>Emile JF Blood 2016</a:t>
            </a:r>
            <a:endParaRPr lang="en-FR" sz="1100" i="1" dirty="0"/>
          </a:p>
        </p:txBody>
      </p:sp>
      <p:sp>
        <p:nvSpPr>
          <p:cNvPr id="6" name="Rectangle 5">
            <a:extLst>
              <a:ext uri="{FF2B5EF4-FFF2-40B4-BE49-F238E27FC236}">
                <a16:creationId xmlns:a16="http://schemas.microsoft.com/office/drawing/2014/main" id="{ACC37C2D-3830-CCF6-0FC7-610CC424CE3B}"/>
              </a:ext>
            </a:extLst>
          </p:cNvPr>
          <p:cNvSpPr/>
          <p:nvPr/>
        </p:nvSpPr>
        <p:spPr>
          <a:xfrm>
            <a:off x="4324129" y="6239435"/>
            <a:ext cx="147018" cy="2083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Tree>
    <p:extLst>
      <p:ext uri="{BB962C8B-B14F-4D97-AF65-F5344CB8AC3E}">
        <p14:creationId xmlns:p14="http://schemas.microsoft.com/office/powerpoint/2010/main" val="112312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DAC4B-4F69-0345-DDD5-43EFD05EF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927DD-A5C3-BC2F-DB71-FC241F097CB7}"/>
              </a:ext>
            </a:extLst>
          </p:cNvPr>
          <p:cNvSpPr>
            <a:spLocks noGrp="1"/>
          </p:cNvSpPr>
          <p:nvPr>
            <p:ph type="title"/>
          </p:nvPr>
        </p:nvSpPr>
        <p:spPr>
          <a:xfrm>
            <a:off x="355600" y="219982"/>
            <a:ext cx="11480799" cy="1042761"/>
          </a:xfrm>
          <a:noFill/>
        </p:spPr>
        <p:txBody>
          <a:bodyPr>
            <a:normAutofit/>
          </a:bodyPr>
          <a:lstStyle/>
          <a:p>
            <a:pPr algn="ctr"/>
            <a:r>
              <a:rPr lang="en-FR" sz="4000" i="1" dirty="0">
                <a:latin typeface="Calibri" panose="020F0502020204030204" pitchFamily="34" charset="0"/>
                <a:cs typeface="Calibri" panose="020F0502020204030204" pitchFamily="34" charset="0"/>
              </a:rPr>
              <a:t>MAP2K1</a:t>
            </a:r>
            <a:r>
              <a:rPr lang="en-FR" sz="4000" dirty="0">
                <a:latin typeface="Calibri" panose="020F0502020204030204" pitchFamily="34" charset="0"/>
                <a:cs typeface="Calibri" panose="020F0502020204030204" pitchFamily="34" charset="0"/>
              </a:rPr>
              <a:t> mutations in histiocytoses</a:t>
            </a:r>
          </a:p>
        </p:txBody>
      </p:sp>
      <p:sp>
        <p:nvSpPr>
          <p:cNvPr id="14" name="TextBox 13">
            <a:extLst>
              <a:ext uri="{FF2B5EF4-FFF2-40B4-BE49-F238E27FC236}">
                <a16:creationId xmlns:a16="http://schemas.microsoft.com/office/drawing/2014/main" id="{10B5EC77-0240-D11E-3EAD-74A8966AD522}"/>
              </a:ext>
            </a:extLst>
          </p:cNvPr>
          <p:cNvSpPr txBox="1"/>
          <p:nvPr/>
        </p:nvSpPr>
        <p:spPr>
          <a:xfrm>
            <a:off x="521480" y="1800101"/>
            <a:ext cx="5574519" cy="1754326"/>
          </a:xfrm>
          <a:prstGeom prst="rect">
            <a:avLst/>
          </a:prstGeom>
          <a:solidFill>
            <a:schemeClr val="bg1">
              <a:lumMod val="95000"/>
            </a:schemeClr>
          </a:solidFill>
          <a:ln>
            <a:solidFill>
              <a:schemeClr val="tx1"/>
            </a:solidFill>
          </a:ln>
        </p:spPr>
        <p:txBody>
          <a:bodyPr wrap="square" rtlCol="0">
            <a:spAutoFit/>
          </a:bodyPr>
          <a:lstStyle/>
          <a:p>
            <a:r>
              <a:rPr lang="en-FR" dirty="0"/>
              <a:t>Any age, any localisation, any type of histiocytosis</a:t>
            </a:r>
          </a:p>
          <a:p>
            <a:endParaRPr lang="en-FR" i="1" dirty="0"/>
          </a:p>
          <a:p>
            <a:r>
              <a:rPr lang="en-FR" i="1" dirty="0"/>
              <a:t>MAP2K1 </a:t>
            </a:r>
            <a:r>
              <a:rPr lang="en-FR" dirty="0"/>
              <a:t>- over 60 variants found in histiocytoses</a:t>
            </a:r>
          </a:p>
          <a:p>
            <a:endParaRPr lang="en-FR" dirty="0"/>
          </a:p>
          <a:p>
            <a:r>
              <a:rPr lang="en-FR" dirty="0">
                <a:sym typeface="Wingdings" pitchFamily="2" charset="2"/>
              </a:rPr>
              <a:t> </a:t>
            </a:r>
            <a:r>
              <a:rPr lang="en-FR" dirty="0"/>
              <a:t>Single base substitutions associated with ECD &amp; RDD</a:t>
            </a:r>
          </a:p>
          <a:p>
            <a:r>
              <a:rPr lang="en-FR" dirty="0">
                <a:sym typeface="Wingdings" pitchFamily="2" charset="2"/>
              </a:rPr>
              <a:t> </a:t>
            </a:r>
            <a:r>
              <a:rPr lang="en-FR" dirty="0"/>
              <a:t>Delins associated with LCH</a:t>
            </a:r>
          </a:p>
        </p:txBody>
      </p:sp>
      <p:pic>
        <p:nvPicPr>
          <p:cNvPr id="22" name="Picture 21">
            <a:extLst>
              <a:ext uri="{FF2B5EF4-FFF2-40B4-BE49-F238E27FC236}">
                <a16:creationId xmlns:a16="http://schemas.microsoft.com/office/drawing/2014/main" id="{F89BB990-9FEA-22B7-D527-14C2FFE57A1F}"/>
              </a:ext>
            </a:extLst>
          </p:cNvPr>
          <p:cNvPicPr>
            <a:picLocks noChangeAspect="1"/>
          </p:cNvPicPr>
          <p:nvPr/>
        </p:nvPicPr>
        <p:blipFill>
          <a:blip r:embed="rId3"/>
          <a:stretch>
            <a:fillRect/>
          </a:stretch>
        </p:blipFill>
        <p:spPr>
          <a:xfrm>
            <a:off x="6095999" y="2268578"/>
            <a:ext cx="5870398" cy="4281454"/>
          </a:xfrm>
          <a:prstGeom prst="rect">
            <a:avLst/>
          </a:prstGeom>
        </p:spPr>
      </p:pic>
      <p:sp>
        <p:nvSpPr>
          <p:cNvPr id="6" name="TextBox 5">
            <a:extLst>
              <a:ext uri="{FF2B5EF4-FFF2-40B4-BE49-F238E27FC236}">
                <a16:creationId xmlns:a16="http://schemas.microsoft.com/office/drawing/2014/main" id="{DD69A3E6-945D-01DC-51BD-169A0157DBBC}"/>
              </a:ext>
            </a:extLst>
          </p:cNvPr>
          <p:cNvSpPr txBox="1"/>
          <p:nvPr/>
        </p:nvSpPr>
        <p:spPr>
          <a:xfrm>
            <a:off x="8393775" y="6581001"/>
            <a:ext cx="2917107" cy="276999"/>
          </a:xfrm>
          <a:prstGeom prst="rect">
            <a:avLst/>
          </a:prstGeom>
          <a:noFill/>
        </p:spPr>
        <p:txBody>
          <a:bodyPr wrap="square">
            <a:spAutoFit/>
          </a:bodyPr>
          <a:lstStyle/>
          <a:p>
            <a:r>
              <a:rPr lang="en-FR" sz="1200" i="1" dirty="0"/>
              <a:t>Razanamahery et al. 2020 Hematologica</a:t>
            </a:r>
          </a:p>
        </p:txBody>
      </p:sp>
      <p:pic>
        <p:nvPicPr>
          <p:cNvPr id="8" name="Picture 7">
            <a:extLst>
              <a:ext uri="{FF2B5EF4-FFF2-40B4-BE49-F238E27FC236}">
                <a16:creationId xmlns:a16="http://schemas.microsoft.com/office/drawing/2014/main" id="{33758EB5-6D81-8867-4D77-B2D75B5C86BF}"/>
              </a:ext>
            </a:extLst>
          </p:cNvPr>
          <p:cNvPicPr>
            <a:picLocks noChangeAspect="1"/>
          </p:cNvPicPr>
          <p:nvPr/>
        </p:nvPicPr>
        <p:blipFill>
          <a:blip r:embed="rId4"/>
          <a:srcRect t="-73"/>
          <a:stretch>
            <a:fillRect/>
          </a:stretch>
        </p:blipFill>
        <p:spPr>
          <a:xfrm>
            <a:off x="309380" y="4090511"/>
            <a:ext cx="5786619" cy="1754325"/>
          </a:xfrm>
          <a:prstGeom prst="rect">
            <a:avLst/>
          </a:prstGeom>
        </p:spPr>
      </p:pic>
      <p:sp>
        <p:nvSpPr>
          <p:cNvPr id="12" name="TextBox 11">
            <a:extLst>
              <a:ext uri="{FF2B5EF4-FFF2-40B4-BE49-F238E27FC236}">
                <a16:creationId xmlns:a16="http://schemas.microsoft.com/office/drawing/2014/main" id="{CEAFDC23-9516-F6F9-4AB3-8D491480F2C2}"/>
              </a:ext>
            </a:extLst>
          </p:cNvPr>
          <p:cNvSpPr txBox="1"/>
          <p:nvPr/>
        </p:nvSpPr>
        <p:spPr>
          <a:xfrm>
            <a:off x="521480" y="6499518"/>
            <a:ext cx="2917107" cy="276999"/>
          </a:xfrm>
          <a:prstGeom prst="rect">
            <a:avLst/>
          </a:prstGeom>
          <a:noFill/>
        </p:spPr>
        <p:txBody>
          <a:bodyPr wrap="square">
            <a:spAutoFit/>
          </a:bodyPr>
          <a:lstStyle/>
          <a:p>
            <a:r>
              <a:rPr lang="en-FR" sz="1200" i="1" dirty="0"/>
              <a:t>Emile JF et al. Blood Adv 2023</a:t>
            </a:r>
          </a:p>
        </p:txBody>
      </p:sp>
    </p:spTree>
    <p:extLst>
      <p:ext uri="{BB962C8B-B14F-4D97-AF65-F5344CB8AC3E}">
        <p14:creationId xmlns:p14="http://schemas.microsoft.com/office/powerpoint/2010/main" val="1325590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EF79-71EF-7F22-FBB2-110DD60C405F}"/>
              </a:ext>
            </a:extLst>
          </p:cNvPr>
          <p:cNvSpPr>
            <a:spLocks noGrp="1"/>
          </p:cNvSpPr>
          <p:nvPr>
            <p:ph type="title"/>
          </p:nvPr>
        </p:nvSpPr>
        <p:spPr>
          <a:xfrm>
            <a:off x="586195" y="113776"/>
            <a:ext cx="10268213" cy="1325563"/>
          </a:xfrm>
        </p:spPr>
        <p:txBody>
          <a:bodyPr>
            <a:normAutofit/>
          </a:bodyPr>
          <a:lstStyle/>
          <a:p>
            <a:pPr algn="ctr"/>
            <a:r>
              <a:rPr lang="en-FR" sz="4000" dirty="0">
                <a:latin typeface="Calibri" panose="020F0502020204030204" pitchFamily="34" charset="0"/>
                <a:cs typeface="Calibri" panose="020F0502020204030204" pitchFamily="34" charset="0"/>
              </a:rPr>
              <a:t>Functional classes of </a:t>
            </a:r>
            <a:r>
              <a:rPr lang="en-FR" sz="4000" i="1" dirty="0">
                <a:latin typeface="Calibri" panose="020F0502020204030204" pitchFamily="34" charset="0"/>
                <a:cs typeface="Calibri" panose="020F0502020204030204" pitchFamily="34" charset="0"/>
              </a:rPr>
              <a:t>MAP2K1</a:t>
            </a:r>
            <a:r>
              <a:rPr lang="en-FR" sz="4000" dirty="0">
                <a:latin typeface="Calibri" panose="020F0502020204030204" pitchFamily="34" charset="0"/>
                <a:cs typeface="Calibri" panose="020F0502020204030204" pitchFamily="34" charset="0"/>
              </a:rPr>
              <a:t> mutations</a:t>
            </a:r>
          </a:p>
        </p:txBody>
      </p:sp>
      <p:sp>
        <p:nvSpPr>
          <p:cNvPr id="7" name="Rectangle 1">
            <a:extLst>
              <a:ext uri="{FF2B5EF4-FFF2-40B4-BE49-F238E27FC236}">
                <a16:creationId xmlns:a16="http://schemas.microsoft.com/office/drawing/2014/main" id="{5C8A97C9-0951-E467-F478-9B7F4415ACF5}"/>
              </a:ext>
            </a:extLst>
          </p:cNvPr>
          <p:cNvSpPr>
            <a:spLocks noChangeArrowheads="1"/>
          </p:cNvSpPr>
          <p:nvPr/>
        </p:nvSpPr>
        <p:spPr bwMode="auto">
          <a:xfrm>
            <a:off x="454051" y="1700907"/>
            <a:ext cx="6510788"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spcBef>
                <a:spcPct val="0"/>
              </a:spcBef>
              <a:spcAft>
                <a:spcPts val="1200"/>
              </a:spcAft>
              <a:buClrTx/>
              <a:buSzTx/>
              <a:tabLst/>
            </a:pPr>
            <a:r>
              <a:rPr kumimoji="0" lang="en-FR" altLang="en-FR" sz="1800" b="1" i="0" u="none" strike="noStrike" cap="none" normalizeH="0" baseline="0" dirty="0">
                <a:ln>
                  <a:noFill/>
                </a:ln>
                <a:solidFill>
                  <a:srgbClr val="000000"/>
                </a:solidFill>
                <a:effectLst/>
                <a:latin typeface="Arial" panose="020B0604020202020204" pitchFamily="34" charset="0"/>
              </a:rPr>
              <a:t>3 classes first described by Gao et al. in 2018.</a:t>
            </a:r>
          </a:p>
          <a:p>
            <a:pPr marR="0" lvl="0" algn="l" defTabSz="914400" rtl="0" eaLnBrk="0" fontAlgn="base" latinLnBrk="0" hangingPunct="0">
              <a:spcBef>
                <a:spcPct val="0"/>
              </a:spcBef>
              <a:spcAft>
                <a:spcPts val="600"/>
              </a:spcAft>
              <a:buClrTx/>
              <a:buSzTx/>
              <a:tabLst/>
            </a:pPr>
            <a:r>
              <a:rPr kumimoji="0" lang="en-FR" altLang="en-FR" sz="1800" b="1" i="0" u="none" strike="noStrike" cap="none" normalizeH="0" baseline="0" dirty="0">
                <a:ln>
                  <a:noFill/>
                </a:ln>
                <a:solidFill>
                  <a:srgbClr val="000000"/>
                </a:solidFill>
                <a:effectLst/>
                <a:latin typeface="Arial" panose="020B0604020202020204" pitchFamily="34" charset="0"/>
              </a:rPr>
              <a:t>Class I – RAF-dependent</a:t>
            </a:r>
          </a:p>
          <a:p>
            <a:pPr marR="0" lvl="0" algn="l" defTabSz="914400" rtl="0" eaLnBrk="0" fontAlgn="base" latinLnBrk="0" hangingPunct="0">
              <a:spcBef>
                <a:spcPct val="0"/>
              </a:spcBef>
              <a:spcAft>
                <a:spcPts val="600"/>
              </a:spcAft>
              <a:buClrTx/>
              <a:buSzTx/>
              <a:tabLst/>
            </a:pPr>
            <a:r>
              <a:rPr kumimoji="0" lang="en-FR" altLang="en-FR" sz="1800" b="0" i="0" u="none" strike="noStrike" cap="none" normalizeH="0" baseline="0" dirty="0">
                <a:ln>
                  <a:noFill/>
                </a:ln>
                <a:solidFill>
                  <a:srgbClr val="000000"/>
                </a:solidFill>
                <a:effectLst/>
                <a:latin typeface="Arial" panose="020B0604020202020204" pitchFamily="34" charset="0"/>
              </a:rPr>
              <a:t>Low ERK output and weak transforming activity</a:t>
            </a:r>
          </a:p>
          <a:p>
            <a:pPr marL="0" marR="0" lvl="0" indent="0" algn="l" defTabSz="914400" rtl="0" eaLnBrk="0" fontAlgn="base" latinLnBrk="0" hangingPunct="0">
              <a:spcBef>
                <a:spcPct val="0"/>
              </a:spcBef>
              <a:spcAft>
                <a:spcPct val="0"/>
              </a:spcAft>
              <a:buClrTx/>
              <a:buSzTx/>
              <a:tabLst/>
            </a:pPr>
            <a:r>
              <a:rPr kumimoji="0" lang="en-FR" altLang="en-FR" sz="1800" b="0" i="0" u="none" strike="noStrike" cap="none" normalizeH="0" baseline="0" dirty="0">
                <a:ln>
                  <a:noFill/>
                </a:ln>
                <a:solidFill>
                  <a:srgbClr val="000000"/>
                </a:solidFill>
                <a:effectLst/>
                <a:latin typeface="Arial" panose="020B0604020202020204" pitchFamily="34" charset="0"/>
              </a:rPr>
              <a:t>Often co-exists with other ERK-activating mutations</a:t>
            </a:r>
          </a:p>
          <a:p>
            <a:pPr marL="0" marR="0" lvl="0" indent="0" algn="l" defTabSz="914400" rtl="0" eaLnBrk="0" fontAlgn="base" latinLnBrk="0" hangingPunct="0">
              <a:spcBef>
                <a:spcPct val="0"/>
              </a:spcBef>
              <a:spcAft>
                <a:spcPct val="0"/>
              </a:spcAft>
              <a:buClrTx/>
              <a:buSzTx/>
              <a:tabLst/>
            </a:pPr>
            <a:endParaRPr kumimoji="0" lang="en-FR" altLang="en-FR" sz="1800" b="0" i="0" u="none" strike="noStrike" cap="none" normalizeH="0" baseline="0" dirty="0">
              <a:ln>
                <a:noFill/>
              </a:ln>
              <a:solidFill>
                <a:srgbClr val="000000"/>
              </a:solidFill>
              <a:effectLst/>
              <a:latin typeface="Arial" panose="020B0604020202020204" pitchFamily="34" charset="0"/>
            </a:endParaRPr>
          </a:p>
          <a:p>
            <a:pPr lvl="0" eaLnBrk="0" fontAlgn="base" hangingPunct="0">
              <a:spcBef>
                <a:spcPct val="0"/>
              </a:spcBef>
              <a:spcAft>
                <a:spcPts val="600"/>
              </a:spcAft>
            </a:pPr>
            <a:r>
              <a:rPr lang="en-FR" altLang="en-FR" b="1" dirty="0">
                <a:solidFill>
                  <a:srgbClr val="000000"/>
                </a:solidFill>
                <a:latin typeface="Arial" panose="020B0604020202020204" pitchFamily="34" charset="0"/>
              </a:rPr>
              <a:t>Class II – Partially RAF- regulated </a:t>
            </a:r>
          </a:p>
          <a:p>
            <a:pPr lvl="0" eaLnBrk="0" fontAlgn="base" hangingPunct="0">
              <a:spcBef>
                <a:spcPct val="0"/>
              </a:spcBef>
              <a:spcAft>
                <a:spcPct val="0"/>
              </a:spcAft>
            </a:pPr>
            <a:endParaRPr lang="en-FR" altLang="en-FR" dirty="0">
              <a:solidFill>
                <a:srgbClr val="000000"/>
              </a:solidFill>
              <a:latin typeface="Arial" panose="020B0604020202020204" pitchFamily="34" charset="0"/>
            </a:endParaRPr>
          </a:p>
          <a:p>
            <a:pPr lvl="0" eaLnBrk="0" fontAlgn="base" hangingPunct="0">
              <a:spcBef>
                <a:spcPct val="0"/>
              </a:spcBef>
              <a:spcAft>
                <a:spcPts val="600"/>
              </a:spcAft>
            </a:pPr>
            <a:r>
              <a:rPr lang="en-FR" altLang="en-FR" b="1" dirty="0">
                <a:solidFill>
                  <a:srgbClr val="000000"/>
                </a:solidFill>
                <a:latin typeface="Arial" panose="020B0604020202020204" pitchFamily="34" charset="0"/>
              </a:rPr>
              <a:t>Class III – Completely RAF- independent</a:t>
            </a:r>
          </a:p>
          <a:p>
            <a:pPr lvl="0" eaLnBrk="0" fontAlgn="base" hangingPunct="0">
              <a:spcBef>
                <a:spcPct val="0"/>
              </a:spcBef>
              <a:spcAft>
                <a:spcPts val="600"/>
              </a:spcAft>
            </a:pPr>
            <a:r>
              <a:rPr lang="en-FR" altLang="en-FR" dirty="0">
                <a:solidFill>
                  <a:srgbClr val="000000"/>
                </a:solidFill>
                <a:latin typeface="Arial" panose="020B0604020202020204" pitchFamily="34" charset="0"/>
              </a:rPr>
              <a:t>Constitutively active → high ERK output</a:t>
            </a:r>
          </a:p>
          <a:p>
            <a:pPr lvl="0" eaLnBrk="0" fontAlgn="base" hangingPunct="0">
              <a:spcBef>
                <a:spcPct val="0"/>
              </a:spcBef>
              <a:spcAft>
                <a:spcPts val="600"/>
              </a:spcAft>
            </a:pPr>
            <a:r>
              <a:rPr lang="en-FR" altLang="en-FR" dirty="0">
                <a:solidFill>
                  <a:srgbClr val="000000"/>
                </a:solidFill>
                <a:latin typeface="Arial" panose="020B0604020202020204" pitchFamily="34" charset="0"/>
              </a:rPr>
              <a:t>Strong transforming potential</a:t>
            </a:r>
          </a:p>
          <a:p>
            <a:pPr lvl="0" eaLnBrk="0" fontAlgn="base" hangingPunct="0">
              <a:spcBef>
                <a:spcPct val="0"/>
              </a:spcBef>
              <a:spcAft>
                <a:spcPts val="600"/>
              </a:spcAft>
            </a:pPr>
            <a:r>
              <a:rPr lang="en-GB" altLang="en-FR" dirty="0">
                <a:solidFill>
                  <a:srgbClr val="000000"/>
                </a:solidFill>
                <a:latin typeface="Arial" panose="020B0604020202020204" pitchFamily="34" charset="0"/>
              </a:rPr>
              <a:t>Unresponsive to current MEK inhibitors</a:t>
            </a:r>
          </a:p>
          <a:p>
            <a:pPr eaLnBrk="0" fontAlgn="base" hangingPunct="0">
              <a:spcBef>
                <a:spcPct val="0"/>
              </a:spcBef>
              <a:spcAft>
                <a:spcPts val="600"/>
              </a:spcAft>
            </a:pPr>
            <a:r>
              <a:rPr lang="en-GB" altLang="en-FR" dirty="0">
                <a:solidFill>
                  <a:srgbClr val="000000"/>
                </a:solidFill>
                <a:latin typeface="Arial" panose="020B0604020202020204" pitchFamily="34" charset="0"/>
              </a:rPr>
              <a:t>Responsive to ERK inhibitors </a:t>
            </a:r>
            <a:r>
              <a:rPr lang="en-GB" altLang="en-FR" sz="1400" dirty="0">
                <a:solidFill>
                  <a:srgbClr val="000000"/>
                </a:solidFill>
                <a:latin typeface="Arial" panose="020B0604020202020204" pitchFamily="34" charset="0"/>
              </a:rPr>
              <a:t>(</a:t>
            </a:r>
            <a:r>
              <a:rPr lang="en-GB" sz="1400" i="1" dirty="0">
                <a:solidFill>
                  <a:srgbClr val="000000"/>
                </a:solidFill>
                <a:latin typeface="Helvetica Neue" panose="02000503000000020004" pitchFamily="2" charset="0"/>
              </a:rPr>
              <a:t>Diamond Cancer Cell 2026)</a:t>
            </a:r>
            <a:endParaRPr lang="en-GB" altLang="en-FR" sz="1400" dirty="0">
              <a:solidFill>
                <a:srgbClr val="000000"/>
              </a:solidFill>
              <a:latin typeface="Arial" panose="020B0604020202020204" pitchFamily="34" charset="0"/>
            </a:endParaRPr>
          </a:p>
          <a:p>
            <a:pPr lvl="0" eaLnBrk="0" fontAlgn="base" hangingPunct="0">
              <a:spcBef>
                <a:spcPct val="0"/>
              </a:spcBef>
              <a:spcAft>
                <a:spcPct val="0"/>
              </a:spcAft>
            </a:pPr>
            <a:endParaRPr lang="en-GB" altLang="en-FR" dirty="0">
              <a:solidFill>
                <a:srgbClr val="000000"/>
              </a:solidFill>
              <a:latin typeface="Arial" panose="020B0604020202020204" pitchFamily="34" charset="0"/>
            </a:endParaRPr>
          </a:p>
          <a:p>
            <a:pPr lvl="0" eaLnBrk="0" fontAlgn="base" hangingPunct="0">
              <a:spcBef>
                <a:spcPct val="0"/>
              </a:spcBef>
              <a:spcAft>
                <a:spcPct val="0"/>
              </a:spcAft>
            </a:pPr>
            <a:r>
              <a:rPr lang="en-GB" altLang="en-FR" dirty="0">
                <a:solidFill>
                  <a:srgbClr val="000000"/>
                </a:solidFill>
                <a:latin typeface="Arial" panose="020B0604020202020204" pitchFamily="34" charset="0"/>
              </a:rPr>
              <a:t>All three classes are found in histiocytoses.</a:t>
            </a:r>
            <a:endParaRPr lang="en-GB" altLang="en-FR" dirty="0">
              <a:solidFill>
                <a:srgbClr val="FF0000"/>
              </a:solidFill>
              <a:latin typeface="Arial" panose="020B0604020202020204" pitchFamily="34" charset="0"/>
            </a:endParaRPr>
          </a:p>
        </p:txBody>
      </p:sp>
      <p:pic>
        <p:nvPicPr>
          <p:cNvPr id="13" name="Picture 12">
            <a:extLst>
              <a:ext uri="{FF2B5EF4-FFF2-40B4-BE49-F238E27FC236}">
                <a16:creationId xmlns:a16="http://schemas.microsoft.com/office/drawing/2014/main" id="{9AC67AFE-A860-087E-A3D2-4DAC6F0CA692}"/>
              </a:ext>
            </a:extLst>
          </p:cNvPr>
          <p:cNvPicPr>
            <a:picLocks noChangeAspect="1"/>
          </p:cNvPicPr>
          <p:nvPr/>
        </p:nvPicPr>
        <p:blipFill>
          <a:blip r:embed="rId3"/>
          <a:srcRect l="23173" t="17601" r="46269" b="55112"/>
          <a:stretch>
            <a:fillRect/>
          </a:stretch>
        </p:blipFill>
        <p:spPr>
          <a:xfrm>
            <a:off x="7216053" y="1562408"/>
            <a:ext cx="4005583" cy="2235582"/>
          </a:xfrm>
          <a:prstGeom prst="rect">
            <a:avLst/>
          </a:prstGeom>
        </p:spPr>
      </p:pic>
      <p:sp>
        <p:nvSpPr>
          <p:cNvPr id="16" name="TextBox 15">
            <a:extLst>
              <a:ext uri="{FF2B5EF4-FFF2-40B4-BE49-F238E27FC236}">
                <a16:creationId xmlns:a16="http://schemas.microsoft.com/office/drawing/2014/main" id="{FF762A62-930B-FC46-FEB0-8C8F9D359155}"/>
              </a:ext>
            </a:extLst>
          </p:cNvPr>
          <p:cNvSpPr txBox="1"/>
          <p:nvPr/>
        </p:nvSpPr>
        <p:spPr>
          <a:xfrm>
            <a:off x="9157063" y="6425750"/>
            <a:ext cx="3034937" cy="307777"/>
          </a:xfrm>
          <a:prstGeom prst="rect">
            <a:avLst/>
          </a:prstGeom>
          <a:noFill/>
        </p:spPr>
        <p:txBody>
          <a:bodyPr wrap="square">
            <a:spAutoFit/>
          </a:bodyPr>
          <a:lstStyle/>
          <a:p>
            <a:pPr>
              <a:buNone/>
            </a:pPr>
            <a:r>
              <a:rPr lang="en-GB" sz="1400" i="1" dirty="0">
                <a:solidFill>
                  <a:srgbClr val="000000"/>
                </a:solidFill>
                <a:effectLst/>
                <a:latin typeface="Helvetica Neue" panose="02000503000000020004" pitchFamily="2" charset="0"/>
              </a:rPr>
              <a:t>Diamond et al. Cancer Cell 2026</a:t>
            </a:r>
          </a:p>
        </p:txBody>
      </p:sp>
      <p:pic>
        <p:nvPicPr>
          <p:cNvPr id="20" name="Picture 19">
            <a:extLst>
              <a:ext uri="{FF2B5EF4-FFF2-40B4-BE49-F238E27FC236}">
                <a16:creationId xmlns:a16="http://schemas.microsoft.com/office/drawing/2014/main" id="{7834CFB6-B026-2663-C029-B63D7C22ED20}"/>
              </a:ext>
            </a:extLst>
          </p:cNvPr>
          <p:cNvPicPr>
            <a:picLocks noChangeAspect="1"/>
          </p:cNvPicPr>
          <p:nvPr/>
        </p:nvPicPr>
        <p:blipFill>
          <a:blip r:embed="rId4"/>
          <a:stretch>
            <a:fillRect/>
          </a:stretch>
        </p:blipFill>
        <p:spPr>
          <a:xfrm>
            <a:off x="7830962" y="4044127"/>
            <a:ext cx="2775763" cy="2098584"/>
          </a:xfrm>
          <a:prstGeom prst="rect">
            <a:avLst/>
          </a:prstGeom>
        </p:spPr>
      </p:pic>
    </p:spTree>
    <p:extLst>
      <p:ext uri="{BB962C8B-B14F-4D97-AF65-F5344CB8AC3E}">
        <p14:creationId xmlns:p14="http://schemas.microsoft.com/office/powerpoint/2010/main" val="373028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0646E-332E-D9B8-C11F-C57CB80EB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A29483-C860-8C4F-DAE9-A9A932E67E79}"/>
              </a:ext>
            </a:extLst>
          </p:cNvPr>
          <p:cNvSpPr>
            <a:spLocks noGrp="1"/>
          </p:cNvSpPr>
          <p:nvPr>
            <p:ph type="title"/>
          </p:nvPr>
        </p:nvSpPr>
        <p:spPr>
          <a:xfrm>
            <a:off x="596348" y="276646"/>
            <a:ext cx="11021857" cy="972780"/>
          </a:xfrm>
          <a:noFill/>
        </p:spPr>
        <p:txBody>
          <a:bodyPr>
            <a:normAutofit/>
          </a:bodyPr>
          <a:lstStyle/>
          <a:p>
            <a:pPr algn="ctr"/>
            <a:r>
              <a:rPr lang="en-FR" sz="3600" dirty="0">
                <a:latin typeface="Calibri" panose="020F0502020204030204" pitchFamily="34" charset="0"/>
                <a:cs typeface="Calibri" panose="020F0502020204030204" pitchFamily="34" charset="0"/>
              </a:rPr>
              <a:t>BRAF</a:t>
            </a:r>
            <a:r>
              <a:rPr lang="en-FR" sz="3600" baseline="30000" dirty="0">
                <a:latin typeface="Calibri" panose="020F0502020204030204" pitchFamily="34" charset="0"/>
                <a:cs typeface="Calibri" panose="020F0502020204030204" pitchFamily="34" charset="0"/>
              </a:rPr>
              <a:t>V600E</a:t>
            </a:r>
            <a:r>
              <a:rPr lang="en-FR" sz="3600" dirty="0">
                <a:latin typeface="Calibri" panose="020F0502020204030204" pitchFamily="34" charset="0"/>
                <a:cs typeface="Calibri" panose="020F0502020204030204" pitchFamily="34" charset="0"/>
              </a:rPr>
              <a:t> in hematopoietic progenitors and PBMCs</a:t>
            </a:r>
          </a:p>
        </p:txBody>
      </p:sp>
      <p:sp>
        <p:nvSpPr>
          <p:cNvPr id="7" name="Content Placeholder 6">
            <a:extLst>
              <a:ext uri="{FF2B5EF4-FFF2-40B4-BE49-F238E27FC236}">
                <a16:creationId xmlns:a16="http://schemas.microsoft.com/office/drawing/2014/main" id="{707E795B-9E27-42B1-8781-84A3FC11F82B}"/>
              </a:ext>
            </a:extLst>
          </p:cNvPr>
          <p:cNvSpPr>
            <a:spLocks noGrp="1"/>
          </p:cNvSpPr>
          <p:nvPr>
            <p:ph idx="1"/>
          </p:nvPr>
        </p:nvSpPr>
        <p:spPr>
          <a:xfrm>
            <a:off x="504070" y="1434022"/>
            <a:ext cx="6309513" cy="2594073"/>
          </a:xfrm>
        </p:spPr>
        <p:txBody>
          <a:bodyPr>
            <a:noAutofit/>
          </a:bodyPr>
          <a:lstStyle/>
          <a:p>
            <a:pPr>
              <a:lnSpc>
                <a:spcPct val="100000"/>
              </a:lnSpc>
              <a:buFont typeface="Wingdings" pitchFamily="2" charset="2"/>
              <a:buChar char="Ø"/>
            </a:pPr>
            <a:r>
              <a:rPr lang="en-GB" sz="1800" dirty="0">
                <a:latin typeface="Calibri" panose="020F0502020204030204" pitchFamily="34" charset="0"/>
                <a:cs typeface="Calibri" panose="020F0502020204030204" pitchFamily="34" charset="0"/>
              </a:rPr>
              <a:t>BRAF</a:t>
            </a:r>
            <a:r>
              <a:rPr lang="en-GB" sz="1800" baseline="30000" dirty="0">
                <a:latin typeface="Calibri" panose="020F0502020204030204" pitchFamily="34" charset="0"/>
                <a:cs typeface="Calibri" panose="020F0502020204030204" pitchFamily="34" charset="0"/>
              </a:rPr>
              <a:t>V600E</a:t>
            </a:r>
            <a:r>
              <a:rPr lang="en-GB" sz="1800" dirty="0">
                <a:latin typeface="Calibri" panose="020F0502020204030204" pitchFamily="34" charset="0"/>
                <a:cs typeface="Calibri" panose="020F0502020204030204" pitchFamily="34" charset="0"/>
              </a:rPr>
              <a:t> - detectable in circulating hematopoietic cells and bone marrow-based progenitors in adults with ECD and LCH </a:t>
            </a:r>
            <a:r>
              <a:rPr lang="en-GB" sz="1800" i="1" dirty="0">
                <a:latin typeface="Calibri" panose="020F0502020204030204" pitchFamily="34" charset="0"/>
                <a:cs typeface="Calibri" panose="020F0502020204030204" pitchFamily="34" charset="0"/>
              </a:rPr>
              <a:t>(Durham et al. Blood 2017) </a:t>
            </a:r>
          </a:p>
          <a:p>
            <a:pPr>
              <a:lnSpc>
                <a:spcPct val="100000"/>
              </a:lnSpc>
              <a:buFont typeface="Wingdings" pitchFamily="2" charset="2"/>
              <a:buChar char="Ø"/>
            </a:pPr>
            <a:r>
              <a:rPr lang="en-GB" sz="1800" dirty="0">
                <a:latin typeface="Calibri" panose="020F0502020204030204" pitchFamily="34" charset="0"/>
                <a:cs typeface="Calibri" panose="020F0502020204030204" pitchFamily="34" charset="0"/>
              </a:rPr>
              <a:t>In LCH - BRAF</a:t>
            </a:r>
            <a:r>
              <a:rPr lang="en-GB" sz="1800" baseline="30000" dirty="0">
                <a:latin typeface="Calibri" panose="020F0502020204030204" pitchFamily="34" charset="0"/>
                <a:cs typeface="Calibri" panose="020F0502020204030204" pitchFamily="34" charset="0"/>
              </a:rPr>
              <a:t>V600E</a:t>
            </a:r>
            <a:r>
              <a:rPr lang="en-GB" sz="1800" dirty="0">
                <a:latin typeface="Calibri" panose="020F0502020204030204" pitchFamily="34" charset="0"/>
                <a:cs typeface="Calibri" panose="020F0502020204030204" pitchFamily="34" charset="0"/>
              </a:rPr>
              <a:t> mutation burden in PBMCs correlates with clinical risk </a:t>
            </a:r>
            <a:r>
              <a:rPr lang="en-GB" sz="1800" i="1" dirty="0">
                <a:latin typeface="Calibri" panose="020F0502020204030204" pitchFamily="34" charset="0"/>
                <a:cs typeface="Calibri" panose="020F0502020204030204" pitchFamily="34" charset="0"/>
              </a:rPr>
              <a:t>(Milne et al. Blood adv 2020), </a:t>
            </a:r>
            <a:r>
              <a:rPr lang="en-GB" sz="1800" dirty="0">
                <a:latin typeface="Calibri" panose="020F0502020204030204" pitchFamily="34" charset="0"/>
                <a:cs typeface="Calibri" panose="020F0502020204030204" pitchFamily="34" charset="0"/>
              </a:rPr>
              <a:t>switch to T lineage after long treatment with </a:t>
            </a:r>
            <a:r>
              <a:rPr lang="en-GB" sz="1800" dirty="0" err="1">
                <a:latin typeface="Calibri" panose="020F0502020204030204" pitchFamily="34" charset="0"/>
                <a:cs typeface="Calibri" panose="020F0502020204030204" pitchFamily="34" charset="0"/>
              </a:rPr>
              <a:t>MEKi</a:t>
            </a:r>
            <a:r>
              <a:rPr lang="en-GB" sz="1800" dirty="0">
                <a:latin typeface="Calibri" panose="020F0502020204030204" pitchFamily="34" charset="0"/>
                <a:cs typeface="Calibri" panose="020F0502020204030204" pitchFamily="34" charset="0"/>
              </a:rPr>
              <a:t>.</a:t>
            </a:r>
          </a:p>
          <a:p>
            <a:pPr>
              <a:lnSpc>
                <a:spcPct val="100000"/>
              </a:lnSpc>
              <a:buFont typeface="Wingdings" pitchFamily="2" charset="2"/>
              <a:buChar char="Ø"/>
            </a:pPr>
            <a:r>
              <a:rPr lang="en-GB" sz="1800" dirty="0">
                <a:latin typeface="Calibri" panose="020F0502020204030204" pitchFamily="34" charset="0"/>
                <a:cs typeface="Calibri" panose="020F0502020204030204" pitchFamily="34" charset="0"/>
              </a:rPr>
              <a:t>In Erdheim Chester Disease - BRAF</a:t>
            </a:r>
            <a:r>
              <a:rPr lang="en-GB" sz="1800" baseline="30000" dirty="0">
                <a:latin typeface="Calibri" panose="020F0502020204030204" pitchFamily="34" charset="0"/>
                <a:cs typeface="Calibri" panose="020F0502020204030204" pitchFamily="34" charset="0"/>
              </a:rPr>
              <a:t>V600E</a:t>
            </a:r>
            <a:r>
              <a:rPr lang="en-GB" sz="1800" dirty="0">
                <a:latin typeface="Calibri" panose="020F0502020204030204" pitchFamily="34" charset="0"/>
                <a:cs typeface="Calibri" panose="020F0502020204030204" pitchFamily="34" charset="0"/>
              </a:rPr>
              <a:t> detected in myeloid </a:t>
            </a:r>
          </a:p>
          <a:p>
            <a:pPr marL="0" indent="180975">
              <a:lnSpc>
                <a:spcPct val="100000"/>
              </a:lnSpc>
              <a:spcBef>
                <a:spcPts val="0"/>
              </a:spcBef>
              <a:buNone/>
            </a:pPr>
            <a:r>
              <a:rPr lang="en-GB" sz="1800" dirty="0">
                <a:latin typeface="Calibri" panose="020F0502020204030204" pitchFamily="34" charset="0"/>
                <a:cs typeface="Calibri" panose="020F0502020204030204" pitchFamily="34" charset="0"/>
              </a:rPr>
              <a:t>and lymphoid cells</a:t>
            </a:r>
            <a:endParaRPr lang="en-GB" sz="1800" i="1" dirty="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5FCE82AE-41BD-B767-7F50-89206237AC71}"/>
              </a:ext>
            </a:extLst>
          </p:cNvPr>
          <p:cNvGrpSpPr/>
          <p:nvPr/>
        </p:nvGrpSpPr>
        <p:grpSpPr>
          <a:xfrm>
            <a:off x="6825343" y="1654572"/>
            <a:ext cx="5025572" cy="5038856"/>
            <a:chOff x="5431971" y="855965"/>
            <a:chExt cx="5025572" cy="5038856"/>
          </a:xfrm>
        </p:grpSpPr>
        <p:pic>
          <p:nvPicPr>
            <p:cNvPr id="12" name="Picture 11">
              <a:extLst>
                <a:ext uri="{FF2B5EF4-FFF2-40B4-BE49-F238E27FC236}">
                  <a16:creationId xmlns:a16="http://schemas.microsoft.com/office/drawing/2014/main" id="{565F088B-E7DB-12AC-5D37-BBAA48D3DDED}"/>
                </a:ext>
              </a:extLst>
            </p:cNvPr>
            <p:cNvPicPr>
              <a:picLocks noChangeAspect="1"/>
            </p:cNvPicPr>
            <p:nvPr/>
          </p:nvPicPr>
          <p:blipFill>
            <a:blip r:embed="rId2">
              <a:alphaModFix/>
            </a:blip>
            <a:srcRect l="64617" t="68859" r="9175"/>
            <a:stretch>
              <a:fillRect/>
            </a:stretch>
          </p:blipFill>
          <p:spPr>
            <a:xfrm>
              <a:off x="8436428" y="3356429"/>
              <a:ext cx="2021115" cy="1704558"/>
            </a:xfrm>
            <a:prstGeom prst="rect">
              <a:avLst/>
            </a:prstGeom>
          </p:spPr>
        </p:pic>
        <p:pic>
          <p:nvPicPr>
            <p:cNvPr id="9" name="Picture 8">
              <a:extLst>
                <a:ext uri="{FF2B5EF4-FFF2-40B4-BE49-F238E27FC236}">
                  <a16:creationId xmlns:a16="http://schemas.microsoft.com/office/drawing/2014/main" id="{3360C35F-04F0-8A98-50EC-D5DD53ECE097}"/>
                </a:ext>
              </a:extLst>
            </p:cNvPr>
            <p:cNvPicPr>
              <a:picLocks noChangeAspect="1"/>
            </p:cNvPicPr>
            <p:nvPr/>
          </p:nvPicPr>
          <p:blipFill>
            <a:blip r:embed="rId3">
              <a:alphaModFix/>
            </a:blip>
            <a:srcRect t="47480" r="53795"/>
            <a:stretch>
              <a:fillRect/>
            </a:stretch>
          </p:blipFill>
          <p:spPr>
            <a:xfrm>
              <a:off x="5431971" y="3333523"/>
              <a:ext cx="3004457" cy="2561298"/>
            </a:xfrm>
            <a:prstGeom prst="rect">
              <a:avLst/>
            </a:prstGeom>
          </p:spPr>
        </p:pic>
        <p:pic>
          <p:nvPicPr>
            <p:cNvPr id="13" name="Picture 12">
              <a:extLst>
                <a:ext uri="{FF2B5EF4-FFF2-40B4-BE49-F238E27FC236}">
                  <a16:creationId xmlns:a16="http://schemas.microsoft.com/office/drawing/2014/main" id="{69598C3E-9645-B5A2-F4E5-EFA23A5B1F26}"/>
                </a:ext>
              </a:extLst>
            </p:cNvPr>
            <p:cNvPicPr>
              <a:picLocks noChangeAspect="1"/>
            </p:cNvPicPr>
            <p:nvPr/>
          </p:nvPicPr>
          <p:blipFill>
            <a:blip r:embed="rId2">
              <a:alphaModFix/>
            </a:blip>
            <a:srcRect l="21218" r="23338" b="56241"/>
            <a:stretch>
              <a:fillRect/>
            </a:stretch>
          </p:blipFill>
          <p:spPr>
            <a:xfrm>
              <a:off x="5811659" y="855965"/>
              <a:ext cx="4275770" cy="2395236"/>
            </a:xfrm>
            <a:prstGeom prst="rect">
              <a:avLst/>
            </a:prstGeom>
          </p:spPr>
        </p:pic>
      </p:grpSp>
      <p:sp>
        <p:nvSpPr>
          <p:cNvPr id="18" name="TextBox 17">
            <a:extLst>
              <a:ext uri="{FF2B5EF4-FFF2-40B4-BE49-F238E27FC236}">
                <a16:creationId xmlns:a16="http://schemas.microsoft.com/office/drawing/2014/main" id="{551379AF-2921-1DD4-E16B-4E371A294212}"/>
              </a:ext>
            </a:extLst>
          </p:cNvPr>
          <p:cNvSpPr txBox="1"/>
          <p:nvPr/>
        </p:nvSpPr>
        <p:spPr>
          <a:xfrm>
            <a:off x="6835409" y="3761710"/>
            <a:ext cx="2389131" cy="307777"/>
          </a:xfrm>
          <a:prstGeom prst="rect">
            <a:avLst/>
          </a:prstGeom>
          <a:solidFill>
            <a:schemeClr val="bg1"/>
          </a:solidFill>
        </p:spPr>
        <p:txBody>
          <a:bodyPr wrap="square" rtlCol="0">
            <a:spAutoFit/>
          </a:bodyPr>
          <a:lstStyle/>
          <a:p>
            <a:pPr algn="ctr"/>
            <a:r>
              <a:rPr lang="en-FR" sz="1400" dirty="0"/>
              <a:t>Common myeloid progenitor</a:t>
            </a:r>
          </a:p>
        </p:txBody>
      </p:sp>
      <p:sp>
        <p:nvSpPr>
          <p:cNvPr id="19" name="TextBox 18">
            <a:extLst>
              <a:ext uri="{FF2B5EF4-FFF2-40B4-BE49-F238E27FC236}">
                <a16:creationId xmlns:a16="http://schemas.microsoft.com/office/drawing/2014/main" id="{2266FBF9-C33D-FBE7-9492-C7820FBD1F36}"/>
              </a:ext>
            </a:extLst>
          </p:cNvPr>
          <p:cNvSpPr txBox="1"/>
          <p:nvPr/>
        </p:nvSpPr>
        <p:spPr>
          <a:xfrm>
            <a:off x="9224540" y="3792488"/>
            <a:ext cx="2393665" cy="307777"/>
          </a:xfrm>
          <a:prstGeom prst="rect">
            <a:avLst/>
          </a:prstGeom>
          <a:solidFill>
            <a:schemeClr val="bg1"/>
          </a:solidFill>
        </p:spPr>
        <p:txBody>
          <a:bodyPr wrap="square" rtlCol="0">
            <a:spAutoFit/>
          </a:bodyPr>
          <a:lstStyle/>
          <a:p>
            <a:pPr algn="ctr"/>
            <a:r>
              <a:rPr lang="en-FR" sz="1400" dirty="0"/>
              <a:t>Common lymphoid progenitor</a:t>
            </a:r>
          </a:p>
        </p:txBody>
      </p:sp>
      <p:cxnSp>
        <p:nvCxnSpPr>
          <p:cNvPr id="25" name="Straight Arrow Connector 24">
            <a:extLst>
              <a:ext uri="{FF2B5EF4-FFF2-40B4-BE49-F238E27FC236}">
                <a16:creationId xmlns:a16="http://schemas.microsoft.com/office/drawing/2014/main" id="{C447980C-4D43-9C9B-0D08-E6BA861A1C71}"/>
              </a:ext>
            </a:extLst>
          </p:cNvPr>
          <p:cNvCxnSpPr/>
          <p:nvPr/>
        </p:nvCxnSpPr>
        <p:spPr>
          <a:xfrm flipH="1">
            <a:off x="9852372" y="2272433"/>
            <a:ext cx="198620" cy="1798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40FA536-35ED-9C45-596B-41A4B018BA04}"/>
              </a:ext>
            </a:extLst>
          </p:cNvPr>
          <p:cNvCxnSpPr/>
          <p:nvPr/>
        </p:nvCxnSpPr>
        <p:spPr>
          <a:xfrm flipH="1">
            <a:off x="7488382" y="4312579"/>
            <a:ext cx="198620" cy="1798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D60033ED-91D4-12F6-4D27-83C045D46BDB}"/>
              </a:ext>
            </a:extLst>
          </p:cNvPr>
          <p:cNvCxnSpPr/>
          <p:nvPr/>
        </p:nvCxnSpPr>
        <p:spPr>
          <a:xfrm flipH="1">
            <a:off x="7498857" y="5504047"/>
            <a:ext cx="198620" cy="1798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17222EE-D7EB-FBC1-B2FB-1339E4DEC81B}"/>
              </a:ext>
            </a:extLst>
          </p:cNvPr>
          <p:cNvPicPr>
            <a:picLocks noChangeAspect="1"/>
          </p:cNvPicPr>
          <p:nvPr/>
        </p:nvPicPr>
        <p:blipFill>
          <a:blip r:embed="rId4">
            <a:alphaModFix/>
          </a:blip>
          <a:stretch>
            <a:fillRect/>
          </a:stretch>
        </p:blipFill>
        <p:spPr>
          <a:xfrm>
            <a:off x="8452003" y="4994371"/>
            <a:ext cx="393700" cy="381000"/>
          </a:xfrm>
          <a:prstGeom prst="rect">
            <a:avLst/>
          </a:prstGeom>
        </p:spPr>
      </p:pic>
      <p:pic>
        <p:nvPicPr>
          <p:cNvPr id="30" name="Picture 29">
            <a:extLst>
              <a:ext uri="{FF2B5EF4-FFF2-40B4-BE49-F238E27FC236}">
                <a16:creationId xmlns:a16="http://schemas.microsoft.com/office/drawing/2014/main" id="{A88A22E3-275C-3907-2707-BAC5CC997CC8}"/>
              </a:ext>
            </a:extLst>
          </p:cNvPr>
          <p:cNvPicPr>
            <a:picLocks noChangeAspect="1"/>
          </p:cNvPicPr>
          <p:nvPr/>
        </p:nvPicPr>
        <p:blipFill>
          <a:blip r:embed="rId4">
            <a:alphaModFix/>
          </a:blip>
          <a:stretch>
            <a:fillRect/>
          </a:stretch>
        </p:blipFill>
        <p:spPr>
          <a:xfrm>
            <a:off x="9327252" y="4344365"/>
            <a:ext cx="393700" cy="381000"/>
          </a:xfrm>
          <a:prstGeom prst="rect">
            <a:avLst/>
          </a:prstGeom>
        </p:spPr>
      </p:pic>
      <p:pic>
        <p:nvPicPr>
          <p:cNvPr id="31" name="Picture 30">
            <a:extLst>
              <a:ext uri="{FF2B5EF4-FFF2-40B4-BE49-F238E27FC236}">
                <a16:creationId xmlns:a16="http://schemas.microsoft.com/office/drawing/2014/main" id="{E5AF5B6C-F8FD-EC10-5E79-0828DAC360AA}"/>
              </a:ext>
            </a:extLst>
          </p:cNvPr>
          <p:cNvPicPr>
            <a:picLocks noChangeAspect="1"/>
          </p:cNvPicPr>
          <p:nvPr/>
        </p:nvPicPr>
        <p:blipFill>
          <a:blip r:embed="rId4">
            <a:alphaModFix/>
          </a:blip>
          <a:stretch>
            <a:fillRect/>
          </a:stretch>
        </p:blipFill>
        <p:spPr>
          <a:xfrm>
            <a:off x="10420197" y="4696543"/>
            <a:ext cx="393700" cy="381000"/>
          </a:xfrm>
          <a:prstGeom prst="rect">
            <a:avLst/>
          </a:prstGeom>
        </p:spPr>
      </p:pic>
      <p:pic>
        <p:nvPicPr>
          <p:cNvPr id="32" name="Picture 31">
            <a:extLst>
              <a:ext uri="{FF2B5EF4-FFF2-40B4-BE49-F238E27FC236}">
                <a16:creationId xmlns:a16="http://schemas.microsoft.com/office/drawing/2014/main" id="{7D3081B8-15EE-4EA8-866D-0090A1FAFA81}"/>
              </a:ext>
            </a:extLst>
          </p:cNvPr>
          <p:cNvPicPr>
            <a:picLocks noChangeAspect="1"/>
          </p:cNvPicPr>
          <p:nvPr/>
        </p:nvPicPr>
        <p:blipFill>
          <a:blip r:embed="rId4">
            <a:alphaModFix/>
          </a:blip>
          <a:stretch>
            <a:fillRect/>
          </a:stretch>
        </p:blipFill>
        <p:spPr>
          <a:xfrm>
            <a:off x="11347612" y="4671605"/>
            <a:ext cx="393700" cy="381000"/>
          </a:xfrm>
          <a:prstGeom prst="rect">
            <a:avLst/>
          </a:prstGeom>
        </p:spPr>
      </p:pic>
      <p:pic>
        <p:nvPicPr>
          <p:cNvPr id="34" name="Picture 33">
            <a:extLst>
              <a:ext uri="{FF2B5EF4-FFF2-40B4-BE49-F238E27FC236}">
                <a16:creationId xmlns:a16="http://schemas.microsoft.com/office/drawing/2014/main" id="{03C4D91B-7511-3691-8223-8104CC20FE90}"/>
              </a:ext>
            </a:extLst>
          </p:cNvPr>
          <p:cNvPicPr>
            <a:picLocks noChangeAspect="1"/>
          </p:cNvPicPr>
          <p:nvPr/>
        </p:nvPicPr>
        <p:blipFill>
          <a:blip r:embed="rId5">
            <a:alphaModFix/>
          </a:blip>
          <a:stretch>
            <a:fillRect/>
          </a:stretch>
        </p:blipFill>
        <p:spPr>
          <a:xfrm>
            <a:off x="580081" y="4426266"/>
            <a:ext cx="5008970" cy="1528491"/>
          </a:xfrm>
          <a:prstGeom prst="rect">
            <a:avLst/>
          </a:prstGeom>
          <a:ln>
            <a:solidFill>
              <a:schemeClr val="tx1"/>
            </a:solidFill>
          </a:ln>
        </p:spPr>
      </p:pic>
      <p:sp>
        <p:nvSpPr>
          <p:cNvPr id="35" name="TextBox 34">
            <a:extLst>
              <a:ext uri="{FF2B5EF4-FFF2-40B4-BE49-F238E27FC236}">
                <a16:creationId xmlns:a16="http://schemas.microsoft.com/office/drawing/2014/main" id="{752BB877-2F83-EC7A-76A4-A20510A1F7B7}"/>
              </a:ext>
            </a:extLst>
          </p:cNvPr>
          <p:cNvSpPr txBox="1"/>
          <p:nvPr/>
        </p:nvSpPr>
        <p:spPr>
          <a:xfrm>
            <a:off x="726971" y="6111839"/>
            <a:ext cx="4862080" cy="369332"/>
          </a:xfrm>
          <a:prstGeom prst="rect">
            <a:avLst/>
          </a:prstGeom>
          <a:noFill/>
        </p:spPr>
        <p:txBody>
          <a:bodyPr wrap="square" rtlCol="0">
            <a:spAutoFit/>
          </a:bodyPr>
          <a:lstStyle/>
          <a:p>
            <a:r>
              <a:rPr lang="en-US" dirty="0"/>
              <a:t>BRAF</a:t>
            </a:r>
            <a:r>
              <a:rPr lang="en-US" baseline="30000" dirty="0"/>
              <a:t>V600E</a:t>
            </a:r>
            <a:r>
              <a:rPr lang="en-US" dirty="0"/>
              <a:t> in LCH patients (</a:t>
            </a:r>
            <a:r>
              <a:rPr lang="en-US" i="1" dirty="0"/>
              <a:t>Poch et al. </a:t>
            </a:r>
            <a:r>
              <a:rPr lang="en-US" i="1" dirty="0" err="1"/>
              <a:t>Bjh</a:t>
            </a:r>
            <a:r>
              <a:rPr lang="en-US" i="1" dirty="0"/>
              <a:t> 2021) </a:t>
            </a:r>
            <a:endParaRPr lang="en-FR" i="1" dirty="0"/>
          </a:p>
        </p:txBody>
      </p:sp>
      <p:sp>
        <p:nvSpPr>
          <p:cNvPr id="37" name="Oval 36">
            <a:extLst>
              <a:ext uri="{FF2B5EF4-FFF2-40B4-BE49-F238E27FC236}">
                <a16:creationId xmlns:a16="http://schemas.microsoft.com/office/drawing/2014/main" id="{88493798-B529-FF23-C21A-8CEE3BF1DC59}"/>
              </a:ext>
            </a:extLst>
          </p:cNvPr>
          <p:cNvSpPr/>
          <p:nvPr/>
        </p:nvSpPr>
        <p:spPr>
          <a:xfrm>
            <a:off x="11141765" y="1918252"/>
            <a:ext cx="476440" cy="5340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38" name="Oval 37">
            <a:extLst>
              <a:ext uri="{FF2B5EF4-FFF2-40B4-BE49-F238E27FC236}">
                <a16:creationId xmlns:a16="http://schemas.microsoft.com/office/drawing/2014/main" id="{984BB093-A9F6-5AA5-EBE8-061EEF214DC7}"/>
              </a:ext>
            </a:extLst>
          </p:cNvPr>
          <p:cNvSpPr/>
          <p:nvPr/>
        </p:nvSpPr>
        <p:spPr>
          <a:xfrm>
            <a:off x="5933662" y="5504047"/>
            <a:ext cx="1875023" cy="1275247"/>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39" name="TextBox 38">
            <a:extLst>
              <a:ext uri="{FF2B5EF4-FFF2-40B4-BE49-F238E27FC236}">
                <a16:creationId xmlns:a16="http://schemas.microsoft.com/office/drawing/2014/main" id="{91D94216-4AAD-1DA8-1403-10151F4B8261}"/>
              </a:ext>
            </a:extLst>
          </p:cNvPr>
          <p:cNvSpPr txBox="1"/>
          <p:nvPr/>
        </p:nvSpPr>
        <p:spPr>
          <a:xfrm>
            <a:off x="5976186" y="5773285"/>
            <a:ext cx="891681" cy="523220"/>
          </a:xfrm>
          <a:prstGeom prst="rect">
            <a:avLst/>
          </a:prstGeom>
          <a:noFill/>
        </p:spPr>
        <p:txBody>
          <a:bodyPr wrap="square" rtlCol="0">
            <a:spAutoFit/>
          </a:bodyPr>
          <a:lstStyle/>
          <a:p>
            <a:pPr algn="ctr"/>
            <a:r>
              <a:rPr lang="en-FR" sz="1400" dirty="0">
                <a:solidFill>
                  <a:schemeClr val="accent1"/>
                </a:solidFill>
              </a:rPr>
              <a:t>tissue biopsies</a:t>
            </a:r>
          </a:p>
        </p:txBody>
      </p:sp>
      <p:sp>
        <p:nvSpPr>
          <p:cNvPr id="40" name="TextBox 39">
            <a:extLst>
              <a:ext uri="{FF2B5EF4-FFF2-40B4-BE49-F238E27FC236}">
                <a16:creationId xmlns:a16="http://schemas.microsoft.com/office/drawing/2014/main" id="{E99967F8-2A39-0152-7E54-76DF982E6D3D}"/>
              </a:ext>
            </a:extLst>
          </p:cNvPr>
          <p:cNvSpPr txBox="1"/>
          <p:nvPr/>
        </p:nvSpPr>
        <p:spPr>
          <a:xfrm>
            <a:off x="9010665" y="5537730"/>
            <a:ext cx="2393665" cy="307777"/>
          </a:xfrm>
          <a:prstGeom prst="rect">
            <a:avLst/>
          </a:prstGeom>
          <a:solidFill>
            <a:schemeClr val="bg1"/>
          </a:solidFill>
        </p:spPr>
        <p:txBody>
          <a:bodyPr wrap="square" rtlCol="0">
            <a:spAutoFit/>
          </a:bodyPr>
          <a:lstStyle/>
          <a:p>
            <a:pPr algn="ctr"/>
            <a:r>
              <a:rPr lang="en-FR" sz="1400" dirty="0"/>
              <a:t>T lymphocytes</a:t>
            </a:r>
          </a:p>
        </p:txBody>
      </p:sp>
      <p:sp>
        <p:nvSpPr>
          <p:cNvPr id="41" name="TextBox 40">
            <a:extLst>
              <a:ext uri="{FF2B5EF4-FFF2-40B4-BE49-F238E27FC236}">
                <a16:creationId xmlns:a16="http://schemas.microsoft.com/office/drawing/2014/main" id="{6EEC022D-7C85-A6C1-14E9-9F7A003D93FE}"/>
              </a:ext>
            </a:extLst>
          </p:cNvPr>
          <p:cNvSpPr txBox="1"/>
          <p:nvPr/>
        </p:nvSpPr>
        <p:spPr>
          <a:xfrm>
            <a:off x="10840357" y="5523643"/>
            <a:ext cx="1302017" cy="307777"/>
          </a:xfrm>
          <a:prstGeom prst="rect">
            <a:avLst/>
          </a:prstGeom>
          <a:solidFill>
            <a:schemeClr val="bg1"/>
          </a:solidFill>
        </p:spPr>
        <p:txBody>
          <a:bodyPr wrap="square" rtlCol="0">
            <a:spAutoFit/>
          </a:bodyPr>
          <a:lstStyle/>
          <a:p>
            <a:pPr algn="ctr"/>
            <a:r>
              <a:rPr lang="en-FR" sz="1400" dirty="0"/>
              <a:t>B lymphocytes</a:t>
            </a:r>
          </a:p>
        </p:txBody>
      </p:sp>
      <p:sp>
        <p:nvSpPr>
          <p:cNvPr id="42" name="TextBox 41">
            <a:extLst>
              <a:ext uri="{FF2B5EF4-FFF2-40B4-BE49-F238E27FC236}">
                <a16:creationId xmlns:a16="http://schemas.microsoft.com/office/drawing/2014/main" id="{662FD246-6771-1890-52BF-8731D91593C3}"/>
              </a:ext>
            </a:extLst>
          </p:cNvPr>
          <p:cNvSpPr txBox="1"/>
          <p:nvPr/>
        </p:nvSpPr>
        <p:spPr>
          <a:xfrm>
            <a:off x="8420232" y="1847791"/>
            <a:ext cx="2393665" cy="307777"/>
          </a:xfrm>
          <a:prstGeom prst="rect">
            <a:avLst/>
          </a:prstGeom>
          <a:solidFill>
            <a:schemeClr val="bg1"/>
          </a:solidFill>
        </p:spPr>
        <p:txBody>
          <a:bodyPr wrap="square" rtlCol="0">
            <a:spAutoFit/>
          </a:bodyPr>
          <a:lstStyle/>
          <a:p>
            <a:pPr algn="ctr"/>
            <a:r>
              <a:rPr lang="en-FR" sz="1400" dirty="0"/>
              <a:t>Hematopoietic stem cells</a:t>
            </a:r>
          </a:p>
        </p:txBody>
      </p:sp>
    </p:spTree>
    <p:extLst>
      <p:ext uri="{BB962C8B-B14F-4D97-AF65-F5344CB8AC3E}">
        <p14:creationId xmlns:p14="http://schemas.microsoft.com/office/powerpoint/2010/main" val="2264059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783A5B-1391-2A0D-3693-D5F48EA806F4}"/>
              </a:ext>
            </a:extLst>
          </p:cNvPr>
          <p:cNvSpPr>
            <a:spLocks noGrp="1"/>
          </p:cNvSpPr>
          <p:nvPr>
            <p:ph idx="1"/>
          </p:nvPr>
        </p:nvSpPr>
        <p:spPr>
          <a:xfrm>
            <a:off x="838200" y="1905835"/>
            <a:ext cx="10515600" cy="2040523"/>
          </a:xfrm>
          <a:solidFill>
            <a:schemeClr val="accent5">
              <a:lumMod val="20000"/>
              <a:lumOff val="80000"/>
            </a:schemeClr>
          </a:solidFill>
        </p:spPr>
        <p:txBody>
          <a:bodyPr lIns="540000" tIns="360000" rIns="360000" bIns="360000">
            <a:normAutofit/>
          </a:bodyPr>
          <a:lstStyle/>
          <a:p>
            <a:pPr marL="0" indent="0" algn="ctr">
              <a:lnSpc>
                <a:spcPct val="100000"/>
              </a:lnSpc>
              <a:buNone/>
            </a:pPr>
            <a:r>
              <a:rPr lang="en-FR" sz="4000" dirty="0">
                <a:solidFill>
                  <a:schemeClr val="accent1">
                    <a:lumMod val="75000"/>
                  </a:schemeClr>
                </a:solidFill>
              </a:rPr>
              <a:t>Are </a:t>
            </a:r>
            <a:r>
              <a:rPr lang="en-FR" sz="4000" i="1" dirty="0">
                <a:solidFill>
                  <a:schemeClr val="accent1">
                    <a:lumMod val="75000"/>
                  </a:schemeClr>
                </a:solidFill>
              </a:rPr>
              <a:t>MAP2K1</a:t>
            </a:r>
            <a:r>
              <a:rPr lang="en-FR" sz="4000" dirty="0">
                <a:solidFill>
                  <a:schemeClr val="accent1">
                    <a:lumMod val="75000"/>
                  </a:schemeClr>
                </a:solidFill>
              </a:rPr>
              <a:t> mutations detectable in peripheral blood in histiocytoses ?</a:t>
            </a:r>
          </a:p>
        </p:txBody>
      </p:sp>
    </p:spTree>
    <p:extLst>
      <p:ext uri="{BB962C8B-B14F-4D97-AF65-F5344CB8AC3E}">
        <p14:creationId xmlns:p14="http://schemas.microsoft.com/office/powerpoint/2010/main" val="358139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9C3876-7A9B-4086-C86F-BED06693F1C1}"/>
              </a:ext>
            </a:extLst>
          </p:cNvPr>
          <p:cNvSpPr>
            <a:spLocks noGrp="1"/>
          </p:cNvSpPr>
          <p:nvPr>
            <p:ph idx="1"/>
          </p:nvPr>
        </p:nvSpPr>
        <p:spPr>
          <a:xfrm>
            <a:off x="699304" y="2194146"/>
            <a:ext cx="10515600" cy="3234381"/>
          </a:xfrm>
        </p:spPr>
        <p:txBody>
          <a:bodyPr>
            <a:normAutofit lnSpcReduction="10000"/>
          </a:bodyPr>
          <a:lstStyle/>
          <a:p>
            <a:pPr algn="just" eaLnBrk="0" fontAlgn="base" hangingPunct="0">
              <a:lnSpc>
                <a:spcPct val="150000"/>
              </a:lnSpc>
              <a:spcBef>
                <a:spcPct val="0"/>
              </a:spcBef>
              <a:spcAft>
                <a:spcPts val="600"/>
              </a:spcAft>
            </a:pPr>
            <a:r>
              <a:rPr lang="en-FR" altLang="en-FR" dirty="0">
                <a:solidFill>
                  <a:srgbClr val="000000"/>
                </a:solidFill>
                <a:latin typeface="Calibri" panose="020F0502020204030204" pitchFamily="34" charset="0"/>
                <a:cs typeface="Calibri" panose="020F0502020204030204" pitchFamily="34" charset="0"/>
              </a:rPr>
              <a:t>To investigate the distribution of </a:t>
            </a:r>
            <a:r>
              <a:rPr lang="en-FR" altLang="en-FR" i="1" dirty="0">
                <a:solidFill>
                  <a:srgbClr val="000000"/>
                </a:solidFill>
                <a:latin typeface="Calibri" panose="020F0502020204030204" pitchFamily="34" charset="0"/>
                <a:cs typeface="Calibri" panose="020F0502020204030204" pitchFamily="34" charset="0"/>
              </a:rPr>
              <a:t>MAP2K1 </a:t>
            </a:r>
            <a:r>
              <a:rPr lang="en-FR" altLang="en-FR" dirty="0">
                <a:solidFill>
                  <a:srgbClr val="000000"/>
                </a:solidFill>
                <a:latin typeface="Calibri" panose="020F0502020204030204" pitchFamily="34" charset="0"/>
                <a:cs typeface="Calibri" panose="020F0502020204030204" pitchFamily="34" charset="0"/>
              </a:rPr>
              <a:t>mutations in circulating blood cell populations in patients with histiocytosis</a:t>
            </a:r>
          </a:p>
          <a:p>
            <a:pPr marL="0" lvl="0" indent="0" algn="just" eaLnBrk="0" fontAlgn="base" hangingPunct="0">
              <a:lnSpc>
                <a:spcPct val="150000"/>
              </a:lnSpc>
              <a:spcBef>
                <a:spcPct val="0"/>
              </a:spcBef>
              <a:spcAft>
                <a:spcPts val="600"/>
              </a:spcAft>
              <a:buFontTx/>
              <a:buChar char="•"/>
            </a:pPr>
            <a:r>
              <a:rPr lang="en-FR" altLang="en-FR" dirty="0">
                <a:solidFill>
                  <a:srgbClr val="000000"/>
                </a:solidFill>
                <a:latin typeface="Calibri" panose="020F0502020204030204" pitchFamily="34" charset="0"/>
                <a:cs typeface="Calibri" panose="020F0502020204030204" pitchFamily="34" charset="0"/>
              </a:rPr>
              <a:t> To correlate the detection with treatment and disease activity</a:t>
            </a:r>
          </a:p>
          <a:p>
            <a:pPr marL="274638" lvl="0" indent="-261938" algn="just" eaLnBrk="0" fontAlgn="base" hangingPunct="0">
              <a:lnSpc>
                <a:spcPct val="150000"/>
              </a:lnSpc>
              <a:spcBef>
                <a:spcPct val="0"/>
              </a:spcBef>
              <a:spcAft>
                <a:spcPts val="600"/>
              </a:spcAft>
              <a:buFontTx/>
              <a:buChar char="•"/>
            </a:pPr>
            <a:r>
              <a:rPr lang="en-FR" altLang="en-FR" dirty="0">
                <a:solidFill>
                  <a:srgbClr val="000000"/>
                </a:solidFill>
                <a:latin typeface="Calibri" panose="020F0502020204030204" pitchFamily="34" charset="0"/>
                <a:cs typeface="Calibri" panose="020F0502020204030204" pitchFamily="34" charset="0"/>
              </a:rPr>
              <a:t>To improve understanding of disease ontogeny in histiocytoses with </a:t>
            </a:r>
            <a:r>
              <a:rPr lang="en-FR" altLang="en-FR" i="1" dirty="0">
                <a:solidFill>
                  <a:srgbClr val="000000"/>
                </a:solidFill>
                <a:latin typeface="Calibri" panose="020F0502020204030204" pitchFamily="34" charset="0"/>
                <a:cs typeface="Calibri" panose="020F0502020204030204" pitchFamily="34" charset="0"/>
              </a:rPr>
              <a:t>MAP2K1</a:t>
            </a:r>
            <a:r>
              <a:rPr lang="en-FR" altLang="en-FR" dirty="0">
                <a:solidFill>
                  <a:srgbClr val="000000"/>
                </a:solidFill>
                <a:latin typeface="Calibri" panose="020F0502020204030204" pitchFamily="34" charset="0"/>
                <a:cs typeface="Calibri" panose="020F0502020204030204" pitchFamily="34" charset="0"/>
              </a:rPr>
              <a:t> mutation</a:t>
            </a:r>
            <a:endParaRPr lang="en-FR" altLang="en-FR" dirty="0">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969A304C-CD3E-3F47-1586-12020423239D}"/>
              </a:ext>
            </a:extLst>
          </p:cNvPr>
          <p:cNvSpPr>
            <a:spLocks noGrp="1"/>
          </p:cNvSpPr>
          <p:nvPr>
            <p:ph type="title"/>
          </p:nvPr>
        </p:nvSpPr>
        <p:spPr>
          <a:xfrm>
            <a:off x="699304" y="353552"/>
            <a:ext cx="10515600" cy="1151158"/>
          </a:xfrm>
          <a:noFill/>
        </p:spPr>
        <p:txBody>
          <a:bodyPr/>
          <a:lstStyle/>
          <a:p>
            <a:pPr indent="230188" algn="ctr"/>
            <a:r>
              <a:rPr lang="en-FR" dirty="0"/>
              <a:t>Objectives of the study</a:t>
            </a:r>
          </a:p>
        </p:txBody>
      </p:sp>
    </p:spTree>
    <p:extLst>
      <p:ext uri="{BB962C8B-B14F-4D97-AF65-F5344CB8AC3E}">
        <p14:creationId xmlns:p14="http://schemas.microsoft.com/office/powerpoint/2010/main" val="286203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99684-DA63-85DE-8DCC-AF6B042CAE31}"/>
              </a:ext>
            </a:extLst>
          </p:cNvPr>
          <p:cNvSpPr>
            <a:spLocks noGrp="1"/>
          </p:cNvSpPr>
          <p:nvPr>
            <p:ph type="title"/>
          </p:nvPr>
        </p:nvSpPr>
        <p:spPr>
          <a:xfrm>
            <a:off x="397669" y="254269"/>
            <a:ext cx="11249502" cy="835286"/>
          </a:xfrm>
          <a:noFill/>
        </p:spPr>
        <p:txBody>
          <a:bodyPr>
            <a:normAutofit/>
          </a:bodyPr>
          <a:lstStyle/>
          <a:p>
            <a:pPr algn="ctr"/>
            <a:r>
              <a:rPr lang="en-FR" sz="4000" dirty="0">
                <a:latin typeface="Calibri" panose="020F0502020204030204" pitchFamily="34" charset="0"/>
                <a:cs typeface="Calibri" panose="020F0502020204030204" pitchFamily="34" charset="0"/>
              </a:rPr>
              <a:t>Methods</a:t>
            </a:r>
          </a:p>
        </p:txBody>
      </p:sp>
      <p:sp>
        <p:nvSpPr>
          <p:cNvPr id="3" name="Content Placeholder 2">
            <a:extLst>
              <a:ext uri="{FF2B5EF4-FFF2-40B4-BE49-F238E27FC236}">
                <a16:creationId xmlns:a16="http://schemas.microsoft.com/office/drawing/2014/main" id="{7F5A3489-2E2B-BEA8-CE1D-224C05DF4435}"/>
              </a:ext>
            </a:extLst>
          </p:cNvPr>
          <p:cNvSpPr>
            <a:spLocks noGrp="1"/>
          </p:cNvSpPr>
          <p:nvPr>
            <p:ph idx="1"/>
          </p:nvPr>
        </p:nvSpPr>
        <p:spPr>
          <a:xfrm>
            <a:off x="425375" y="1354704"/>
            <a:ext cx="4397129" cy="3158182"/>
          </a:xfrm>
          <a:solidFill>
            <a:schemeClr val="bg1">
              <a:lumMod val="95000"/>
            </a:schemeClr>
          </a:solidFill>
          <a:ln>
            <a:solidFill>
              <a:schemeClr val="tx1"/>
            </a:solidFill>
          </a:ln>
        </p:spPr>
        <p:txBody>
          <a:bodyPr>
            <a:noAutofit/>
          </a:bodyPr>
          <a:lstStyle/>
          <a:p>
            <a:pPr marL="0" indent="0">
              <a:lnSpc>
                <a:spcPct val="110000"/>
              </a:lnSpc>
              <a:buNone/>
            </a:pPr>
            <a:r>
              <a:rPr lang="en-US" sz="1600" b="1" dirty="0"/>
              <a:t>Study cohort (n = 34):  </a:t>
            </a:r>
          </a:p>
          <a:p>
            <a:pPr marL="0" indent="0">
              <a:lnSpc>
                <a:spcPct val="120000"/>
              </a:lnSpc>
              <a:spcBef>
                <a:spcPts val="0"/>
              </a:spcBef>
              <a:buNone/>
            </a:pPr>
            <a:r>
              <a:rPr lang="en-US" sz="1600" dirty="0"/>
              <a:t>Patients with </a:t>
            </a:r>
            <a:r>
              <a:rPr lang="en-US" sz="1600" i="1" dirty="0"/>
              <a:t>MAP2K1 </a:t>
            </a:r>
            <a:r>
              <a:rPr lang="en-US" sz="1600" dirty="0"/>
              <a:t>mutation confirmed on the biopsy</a:t>
            </a:r>
          </a:p>
          <a:p>
            <a:pPr marL="0" indent="0">
              <a:lnSpc>
                <a:spcPct val="120000"/>
              </a:lnSpc>
              <a:spcBef>
                <a:spcPts val="0"/>
              </a:spcBef>
              <a:buNone/>
            </a:pPr>
            <a:r>
              <a:rPr lang="en-US" sz="1600" b="1" dirty="0"/>
              <a:t>Distribution of diseases: </a:t>
            </a:r>
            <a:endParaRPr lang="en-US" sz="1600" dirty="0"/>
          </a:p>
          <a:p>
            <a:pPr marL="0" indent="0">
              <a:lnSpc>
                <a:spcPct val="110000"/>
              </a:lnSpc>
              <a:spcBef>
                <a:spcPts val="0"/>
              </a:spcBef>
              <a:buNone/>
            </a:pPr>
            <a:r>
              <a:rPr lang="en-US" sz="1600" dirty="0"/>
              <a:t>19 Erdheim-Chester disease (pure/ mixed)</a:t>
            </a:r>
          </a:p>
          <a:p>
            <a:pPr marL="0" indent="0">
              <a:lnSpc>
                <a:spcPct val="110000"/>
              </a:lnSpc>
              <a:spcBef>
                <a:spcPts val="0"/>
              </a:spcBef>
              <a:buNone/>
            </a:pPr>
            <a:r>
              <a:rPr lang="en-US" sz="1600" dirty="0"/>
              <a:t>11 Langerhans cell histiocytosis</a:t>
            </a:r>
          </a:p>
          <a:p>
            <a:pPr marL="0" indent="0">
              <a:lnSpc>
                <a:spcPct val="110000"/>
              </a:lnSpc>
              <a:spcBef>
                <a:spcPts val="0"/>
              </a:spcBef>
              <a:buNone/>
            </a:pPr>
            <a:r>
              <a:rPr lang="en-US" sz="1600" dirty="0"/>
              <a:t>3 Rosai-Dorfman disease</a:t>
            </a:r>
          </a:p>
          <a:p>
            <a:pPr marL="0" indent="0">
              <a:lnSpc>
                <a:spcPct val="110000"/>
              </a:lnSpc>
              <a:spcBef>
                <a:spcPts val="0"/>
              </a:spcBef>
              <a:spcAft>
                <a:spcPts val="600"/>
              </a:spcAft>
              <a:buNone/>
            </a:pPr>
            <a:r>
              <a:rPr lang="en-US" sz="1600" dirty="0"/>
              <a:t>1 L group histiocytosis</a:t>
            </a:r>
          </a:p>
          <a:p>
            <a:pPr marL="0" indent="0">
              <a:lnSpc>
                <a:spcPct val="110000"/>
              </a:lnSpc>
              <a:spcBef>
                <a:spcPts val="0"/>
              </a:spcBef>
              <a:buNone/>
            </a:pPr>
            <a:r>
              <a:rPr lang="en-US" sz="1400" b="1" dirty="0"/>
              <a:t>median age=58 </a:t>
            </a:r>
            <a:r>
              <a:rPr lang="en-US" sz="1400" b="1" dirty="0" err="1"/>
              <a:t>yo</a:t>
            </a:r>
            <a:r>
              <a:rPr lang="en-US" sz="1400" b="1" dirty="0"/>
              <a:t>.</a:t>
            </a:r>
          </a:p>
          <a:p>
            <a:pPr marL="0" indent="0">
              <a:lnSpc>
                <a:spcPct val="110000"/>
              </a:lnSpc>
              <a:spcBef>
                <a:spcPts val="0"/>
              </a:spcBef>
              <a:buNone/>
            </a:pPr>
            <a:r>
              <a:rPr lang="en-US" sz="1200" i="1" dirty="0"/>
              <a:t>Internal Medicine Department, </a:t>
            </a:r>
            <a:r>
              <a:rPr lang="en-US" sz="1200" i="1" dirty="0" err="1"/>
              <a:t>Pitié</a:t>
            </a:r>
            <a:r>
              <a:rPr lang="en-US" sz="1200" i="1" dirty="0"/>
              <a:t> - Salpêtrière Hospital, Paris</a:t>
            </a:r>
          </a:p>
          <a:p>
            <a:pPr marL="0" indent="0">
              <a:lnSpc>
                <a:spcPct val="110000"/>
              </a:lnSpc>
              <a:spcBef>
                <a:spcPts val="0"/>
              </a:spcBef>
              <a:buNone/>
            </a:pPr>
            <a:r>
              <a:rPr lang="en-US" sz="1200" i="1" dirty="0"/>
              <a:t>Pediatric Hemato-Oncology Department, Trousseau Hospital, Paris </a:t>
            </a:r>
          </a:p>
        </p:txBody>
      </p:sp>
      <p:pic>
        <p:nvPicPr>
          <p:cNvPr id="5" name="Picture 4">
            <a:extLst>
              <a:ext uri="{FF2B5EF4-FFF2-40B4-BE49-F238E27FC236}">
                <a16:creationId xmlns:a16="http://schemas.microsoft.com/office/drawing/2014/main" id="{B0AFADB4-394B-0739-9D4B-7D5E4FD6A84B}"/>
              </a:ext>
            </a:extLst>
          </p:cNvPr>
          <p:cNvPicPr>
            <a:picLocks noChangeAspect="1"/>
          </p:cNvPicPr>
          <p:nvPr/>
        </p:nvPicPr>
        <p:blipFill>
          <a:blip r:embed="rId2"/>
          <a:stretch>
            <a:fillRect/>
          </a:stretch>
        </p:blipFill>
        <p:spPr>
          <a:xfrm>
            <a:off x="6070756" y="1827155"/>
            <a:ext cx="961151" cy="835286"/>
          </a:xfrm>
          <a:prstGeom prst="rect">
            <a:avLst/>
          </a:prstGeom>
        </p:spPr>
      </p:pic>
      <p:sp>
        <p:nvSpPr>
          <p:cNvPr id="11" name="Right Arrow 10">
            <a:extLst>
              <a:ext uri="{FF2B5EF4-FFF2-40B4-BE49-F238E27FC236}">
                <a16:creationId xmlns:a16="http://schemas.microsoft.com/office/drawing/2014/main" id="{8426AF5C-D8D9-A5B9-E2E1-CAE12CFD41FD}"/>
              </a:ext>
            </a:extLst>
          </p:cNvPr>
          <p:cNvSpPr/>
          <p:nvPr/>
        </p:nvSpPr>
        <p:spPr>
          <a:xfrm>
            <a:off x="5098215" y="2241214"/>
            <a:ext cx="501174" cy="3028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dirty="0"/>
              <a:t>  </a:t>
            </a:r>
          </a:p>
        </p:txBody>
      </p:sp>
      <p:sp>
        <p:nvSpPr>
          <p:cNvPr id="12" name="TextBox 11">
            <a:extLst>
              <a:ext uri="{FF2B5EF4-FFF2-40B4-BE49-F238E27FC236}">
                <a16:creationId xmlns:a16="http://schemas.microsoft.com/office/drawing/2014/main" id="{54FB5E05-DDB0-79DD-3DC4-29E7E2FD4019}"/>
              </a:ext>
            </a:extLst>
          </p:cNvPr>
          <p:cNvSpPr txBox="1"/>
          <p:nvPr/>
        </p:nvSpPr>
        <p:spPr>
          <a:xfrm>
            <a:off x="5807461" y="2730513"/>
            <a:ext cx="1658153" cy="523220"/>
          </a:xfrm>
          <a:prstGeom prst="rect">
            <a:avLst/>
          </a:prstGeom>
          <a:noFill/>
        </p:spPr>
        <p:txBody>
          <a:bodyPr wrap="square" rtlCol="0">
            <a:spAutoFit/>
          </a:bodyPr>
          <a:lstStyle/>
          <a:p>
            <a:r>
              <a:rPr lang="en-FR" sz="1400" dirty="0"/>
              <a:t>PBMC collection</a:t>
            </a:r>
          </a:p>
          <a:p>
            <a:r>
              <a:rPr lang="en-FR" sz="1400" dirty="0"/>
              <a:t>plasma separation</a:t>
            </a:r>
          </a:p>
        </p:txBody>
      </p:sp>
      <p:sp>
        <p:nvSpPr>
          <p:cNvPr id="20" name="Right Arrow 19">
            <a:extLst>
              <a:ext uri="{FF2B5EF4-FFF2-40B4-BE49-F238E27FC236}">
                <a16:creationId xmlns:a16="http://schemas.microsoft.com/office/drawing/2014/main" id="{E0716B0A-17F9-4090-B794-E715A469777F}"/>
              </a:ext>
            </a:extLst>
          </p:cNvPr>
          <p:cNvSpPr/>
          <p:nvPr/>
        </p:nvSpPr>
        <p:spPr>
          <a:xfrm>
            <a:off x="7359447" y="2207986"/>
            <a:ext cx="501174" cy="3028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22" name="TextBox 21">
            <a:extLst>
              <a:ext uri="{FF2B5EF4-FFF2-40B4-BE49-F238E27FC236}">
                <a16:creationId xmlns:a16="http://schemas.microsoft.com/office/drawing/2014/main" id="{F3DDFDEF-CEEF-391D-8B27-14C3DD48DAFD}"/>
              </a:ext>
            </a:extLst>
          </p:cNvPr>
          <p:cNvSpPr txBox="1"/>
          <p:nvPr/>
        </p:nvSpPr>
        <p:spPr>
          <a:xfrm>
            <a:off x="8004448" y="2174758"/>
            <a:ext cx="3350165" cy="369332"/>
          </a:xfrm>
          <a:prstGeom prst="rect">
            <a:avLst/>
          </a:prstGeom>
          <a:noFill/>
        </p:spPr>
        <p:txBody>
          <a:bodyPr wrap="square">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FR" sz="1800" b="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Avenir Next"/>
              </a:rPr>
              <a:t>FACS - sorted cell populations: </a:t>
            </a:r>
          </a:p>
        </p:txBody>
      </p:sp>
      <p:sp>
        <p:nvSpPr>
          <p:cNvPr id="23" name="Right Arrow 22">
            <a:extLst>
              <a:ext uri="{FF2B5EF4-FFF2-40B4-BE49-F238E27FC236}">
                <a16:creationId xmlns:a16="http://schemas.microsoft.com/office/drawing/2014/main" id="{802CE8AC-33D0-8D1D-C83A-B0C7D3653A2F}"/>
              </a:ext>
            </a:extLst>
          </p:cNvPr>
          <p:cNvSpPr/>
          <p:nvPr/>
        </p:nvSpPr>
        <p:spPr>
          <a:xfrm rot="10800000">
            <a:off x="4327939" y="5533617"/>
            <a:ext cx="501174" cy="3028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pic>
        <p:nvPicPr>
          <p:cNvPr id="25" name="Picture 24">
            <a:extLst>
              <a:ext uri="{FF2B5EF4-FFF2-40B4-BE49-F238E27FC236}">
                <a16:creationId xmlns:a16="http://schemas.microsoft.com/office/drawing/2014/main" id="{0667EA77-81D5-239B-65FD-C69D6DA42D45}"/>
              </a:ext>
            </a:extLst>
          </p:cNvPr>
          <p:cNvPicPr>
            <a:picLocks noChangeAspect="1"/>
          </p:cNvPicPr>
          <p:nvPr/>
        </p:nvPicPr>
        <p:blipFill>
          <a:blip r:embed="rId3"/>
          <a:srcRect t="16626" r="4153" b="29311"/>
          <a:stretch>
            <a:fillRect/>
          </a:stretch>
        </p:blipFill>
        <p:spPr>
          <a:xfrm>
            <a:off x="2516699" y="4989503"/>
            <a:ext cx="1416741" cy="1233212"/>
          </a:xfrm>
          <a:prstGeom prst="rect">
            <a:avLst/>
          </a:prstGeom>
        </p:spPr>
      </p:pic>
      <p:sp>
        <p:nvSpPr>
          <p:cNvPr id="26" name="TextBox 25">
            <a:extLst>
              <a:ext uri="{FF2B5EF4-FFF2-40B4-BE49-F238E27FC236}">
                <a16:creationId xmlns:a16="http://schemas.microsoft.com/office/drawing/2014/main" id="{7668A1AF-5A54-679D-13EE-36760129AC2F}"/>
              </a:ext>
            </a:extLst>
          </p:cNvPr>
          <p:cNvSpPr txBox="1"/>
          <p:nvPr/>
        </p:nvSpPr>
        <p:spPr>
          <a:xfrm>
            <a:off x="2122200" y="6147532"/>
            <a:ext cx="2514926" cy="584775"/>
          </a:xfrm>
          <a:prstGeom prst="rect">
            <a:avLst/>
          </a:prstGeom>
          <a:noFill/>
        </p:spPr>
        <p:txBody>
          <a:bodyPr wrap="square" rtlCol="0">
            <a:spAutoFit/>
          </a:bodyPr>
          <a:lstStyle/>
          <a:p>
            <a:pPr algn="ctr"/>
            <a:r>
              <a:rPr lang="en-FR" sz="1600" dirty="0"/>
              <a:t>digital PCR testing for </a:t>
            </a:r>
            <a:r>
              <a:rPr lang="en-FR" sz="1600" i="1" dirty="0"/>
              <a:t>MAP2K1</a:t>
            </a:r>
            <a:r>
              <a:rPr lang="en-FR" sz="1600" dirty="0"/>
              <a:t> variants</a:t>
            </a:r>
          </a:p>
        </p:txBody>
      </p:sp>
      <p:grpSp>
        <p:nvGrpSpPr>
          <p:cNvPr id="6" name="Group 5">
            <a:extLst>
              <a:ext uri="{FF2B5EF4-FFF2-40B4-BE49-F238E27FC236}">
                <a16:creationId xmlns:a16="http://schemas.microsoft.com/office/drawing/2014/main" id="{66F8C247-8A7A-ED56-48FD-E14CA031FEAB}"/>
              </a:ext>
            </a:extLst>
          </p:cNvPr>
          <p:cNvGrpSpPr/>
          <p:nvPr/>
        </p:nvGrpSpPr>
        <p:grpSpPr>
          <a:xfrm>
            <a:off x="7231015" y="2974260"/>
            <a:ext cx="4888571" cy="3344847"/>
            <a:chOff x="20386169" y="13382169"/>
            <a:chExt cx="8149646" cy="5574434"/>
          </a:xfrm>
        </p:grpSpPr>
        <p:pic>
          <p:nvPicPr>
            <p:cNvPr id="7" name="Picture 6">
              <a:extLst>
                <a:ext uri="{FF2B5EF4-FFF2-40B4-BE49-F238E27FC236}">
                  <a16:creationId xmlns:a16="http://schemas.microsoft.com/office/drawing/2014/main" id="{97EDDD98-12E2-6616-4249-CCB8864473DD}"/>
                </a:ext>
              </a:extLst>
            </p:cNvPr>
            <p:cNvPicPr>
              <a:picLocks noChangeAspect="1"/>
            </p:cNvPicPr>
            <p:nvPr/>
          </p:nvPicPr>
          <p:blipFill>
            <a:blip r:embed="rId4"/>
            <a:srcRect l="22314" t="10875" r="9398" b="2337"/>
            <a:stretch>
              <a:fillRect/>
            </a:stretch>
          </p:blipFill>
          <p:spPr>
            <a:xfrm>
              <a:off x="21173382" y="13693260"/>
              <a:ext cx="7362433" cy="5263343"/>
            </a:xfrm>
            <a:prstGeom prst="rect">
              <a:avLst/>
            </a:prstGeom>
          </p:spPr>
        </p:pic>
        <p:sp>
          <p:nvSpPr>
            <p:cNvPr id="8" name="Rectangle 7">
              <a:extLst>
                <a:ext uri="{FF2B5EF4-FFF2-40B4-BE49-F238E27FC236}">
                  <a16:creationId xmlns:a16="http://schemas.microsoft.com/office/drawing/2014/main" id="{5F0CB985-2AF5-115D-DEC8-F1E018FD85EA}"/>
                </a:ext>
              </a:extLst>
            </p:cNvPr>
            <p:cNvSpPr/>
            <p:nvPr/>
          </p:nvSpPr>
          <p:spPr>
            <a:xfrm>
              <a:off x="20505882" y="15253487"/>
              <a:ext cx="428214" cy="267037"/>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25000" lnSpcReduction="20000"/>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FR" sz="8400" b="0" i="0" u="none" strike="noStrike" cap="none" spc="0" normalizeH="0" baseline="0">
                <a:ln>
                  <a:noFill/>
                </a:ln>
                <a:solidFill>
                  <a:srgbClr val="000000"/>
                </a:solidFill>
                <a:effectLst/>
                <a:uFillTx/>
                <a:latin typeface="+mn-lt"/>
                <a:ea typeface="+mn-ea"/>
                <a:cs typeface="+mn-cs"/>
                <a:sym typeface="Avenir Next"/>
              </a:endParaRPr>
            </a:p>
          </p:txBody>
        </p:sp>
        <p:sp>
          <p:nvSpPr>
            <p:cNvPr id="9" name="Rectangle 8">
              <a:extLst>
                <a:ext uri="{FF2B5EF4-FFF2-40B4-BE49-F238E27FC236}">
                  <a16:creationId xmlns:a16="http://schemas.microsoft.com/office/drawing/2014/main" id="{B2F9EBE6-ECF7-5B87-637E-99B98F5AF1C5}"/>
                </a:ext>
              </a:extLst>
            </p:cNvPr>
            <p:cNvSpPr/>
            <p:nvPr/>
          </p:nvSpPr>
          <p:spPr>
            <a:xfrm>
              <a:off x="20386169" y="15051187"/>
              <a:ext cx="428214" cy="995320"/>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47500" lnSpcReduction="20000"/>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FR" sz="8400" b="0" i="0" u="none" strike="noStrike" cap="none" spc="0" normalizeH="0" baseline="0">
                <a:ln>
                  <a:noFill/>
                </a:ln>
                <a:solidFill>
                  <a:srgbClr val="000000"/>
                </a:solidFill>
                <a:effectLst/>
                <a:uFillTx/>
                <a:latin typeface="+mn-lt"/>
                <a:ea typeface="+mn-ea"/>
                <a:cs typeface="+mn-cs"/>
                <a:sym typeface="Avenir Next"/>
              </a:endParaRPr>
            </a:p>
          </p:txBody>
        </p:sp>
        <p:sp>
          <p:nvSpPr>
            <p:cNvPr id="10" name="Rectangle 9">
              <a:extLst>
                <a:ext uri="{FF2B5EF4-FFF2-40B4-BE49-F238E27FC236}">
                  <a16:creationId xmlns:a16="http://schemas.microsoft.com/office/drawing/2014/main" id="{1797AB57-982C-7403-2E6A-86DABE73DA24}"/>
                </a:ext>
              </a:extLst>
            </p:cNvPr>
            <p:cNvSpPr/>
            <p:nvPr/>
          </p:nvSpPr>
          <p:spPr>
            <a:xfrm>
              <a:off x="20386169" y="13382169"/>
              <a:ext cx="428214" cy="439753"/>
            </a:xfrm>
            <a:prstGeom prst="rect">
              <a:avLst/>
            </a:prstGeom>
            <a:solidFill>
              <a:schemeClr val="bg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25000" lnSpcReduction="20000"/>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FR" sz="8400" b="0" i="0" u="none" strike="noStrike" cap="none" spc="0" normalizeH="0" baseline="0">
                <a:ln>
                  <a:noFill/>
                </a:ln>
                <a:solidFill>
                  <a:srgbClr val="000000"/>
                </a:solidFill>
                <a:effectLst/>
                <a:uFillTx/>
                <a:latin typeface="+mn-lt"/>
                <a:ea typeface="+mn-ea"/>
                <a:cs typeface="+mn-cs"/>
                <a:sym typeface="Avenir Next"/>
              </a:endParaRPr>
            </a:p>
          </p:txBody>
        </p:sp>
      </p:grpSp>
      <p:sp>
        <p:nvSpPr>
          <p:cNvPr id="30" name="TextBox 29">
            <a:extLst>
              <a:ext uri="{FF2B5EF4-FFF2-40B4-BE49-F238E27FC236}">
                <a16:creationId xmlns:a16="http://schemas.microsoft.com/office/drawing/2014/main" id="{8AC5D69B-992D-C0E2-4438-050F9556370A}"/>
              </a:ext>
            </a:extLst>
          </p:cNvPr>
          <p:cNvSpPr txBox="1"/>
          <p:nvPr/>
        </p:nvSpPr>
        <p:spPr>
          <a:xfrm>
            <a:off x="5098215" y="5051664"/>
            <a:ext cx="3308696" cy="1569660"/>
          </a:xfrm>
          <a:prstGeom prst="rect">
            <a:avLst/>
          </a:prstGeom>
          <a:solidFill>
            <a:schemeClr val="bg1">
              <a:lumMod val="95000"/>
            </a:schemeClr>
          </a:solidFill>
          <a:ln>
            <a:solidFill>
              <a:schemeClr val="tx1"/>
            </a:solidFill>
          </a:ln>
        </p:spPr>
        <p:txBody>
          <a:bodyPr wrap="square" rtlCol="0">
            <a:spAutoFit/>
          </a:bodyPr>
          <a:lstStyle/>
          <a:p>
            <a:pPr algn="ctr"/>
            <a:r>
              <a:rPr lang="en-FR" sz="1600" dirty="0">
                <a:solidFill>
                  <a:schemeClr val="accent1"/>
                </a:solidFill>
              </a:rPr>
              <a:t>Blood cell populations:</a:t>
            </a:r>
          </a:p>
          <a:p>
            <a:pPr algn="ctr"/>
            <a:r>
              <a:rPr lang="en-FR" sz="1600" dirty="0"/>
              <a:t>Monocytes CD14+</a:t>
            </a:r>
          </a:p>
          <a:p>
            <a:pPr algn="ctr"/>
            <a:r>
              <a:rPr lang="en-FR" sz="1600" dirty="0"/>
              <a:t>Myeloid dendritic cells CD1c+ </a:t>
            </a:r>
          </a:p>
          <a:p>
            <a:pPr algn="ctr"/>
            <a:r>
              <a:rPr lang="en-FR" sz="1600" dirty="0"/>
              <a:t>Plasmacytoid dendritic cells CD123+</a:t>
            </a:r>
          </a:p>
          <a:p>
            <a:pPr algn="ctr"/>
            <a:r>
              <a:rPr lang="en-FR" sz="1600" dirty="0"/>
              <a:t>T lymphocytes CD3+</a:t>
            </a:r>
          </a:p>
          <a:p>
            <a:pPr algn="ctr"/>
            <a:r>
              <a:rPr lang="en-FR" sz="1600" dirty="0"/>
              <a:t>B lymphocytes CD19+</a:t>
            </a:r>
          </a:p>
        </p:txBody>
      </p:sp>
    </p:spTree>
    <p:extLst>
      <p:ext uri="{BB962C8B-B14F-4D97-AF65-F5344CB8AC3E}">
        <p14:creationId xmlns:p14="http://schemas.microsoft.com/office/powerpoint/2010/main" val="2512247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1C6326-366C-9030-FDAF-77000533ECC6}"/>
              </a:ext>
            </a:extLst>
          </p:cNvPr>
          <p:cNvSpPr>
            <a:spLocks noGrp="1"/>
          </p:cNvSpPr>
          <p:nvPr>
            <p:ph idx="1"/>
          </p:nvPr>
        </p:nvSpPr>
        <p:spPr>
          <a:xfrm>
            <a:off x="6748135" y="2323256"/>
            <a:ext cx="4914784" cy="3163144"/>
          </a:xfrm>
          <a:solidFill>
            <a:schemeClr val="bg1">
              <a:lumMod val="95000"/>
            </a:schemeClr>
          </a:solidFill>
          <a:ln>
            <a:solidFill>
              <a:schemeClr val="tx1"/>
            </a:solidFill>
          </a:ln>
        </p:spPr>
        <p:txBody>
          <a:bodyPr>
            <a:noAutofit/>
          </a:bodyPr>
          <a:lstStyle/>
          <a:p>
            <a:pPr marL="90488" lvl="0" indent="0" eaLnBrk="0" fontAlgn="base" hangingPunct="0">
              <a:lnSpc>
                <a:spcPct val="110000"/>
              </a:lnSpc>
              <a:spcBef>
                <a:spcPct val="0"/>
              </a:spcBef>
              <a:spcAft>
                <a:spcPts val="1200"/>
              </a:spcAft>
              <a:buNone/>
            </a:pPr>
            <a:r>
              <a:rPr lang="en-FR" altLang="en-FR" sz="2000" dirty="0">
                <a:solidFill>
                  <a:srgbClr val="000000"/>
                </a:solidFill>
                <a:latin typeface="Calibri" panose="020F0502020204030204" pitchFamily="34" charset="0"/>
                <a:cs typeface="Calibri" panose="020F0502020204030204" pitchFamily="34" charset="0"/>
              </a:rPr>
              <a:t>Available probes in the Pathology Department of Ambroise-Paré Hospital:</a:t>
            </a:r>
            <a:endParaRPr lang="en-FR" altLang="en-FR" sz="2000" dirty="0">
              <a:latin typeface="Calibri" panose="020F0502020204030204" pitchFamily="34" charset="0"/>
              <a:cs typeface="Calibri" panose="020F0502020204030204" pitchFamily="34" charset="0"/>
            </a:endParaRPr>
          </a:p>
          <a:p>
            <a:pPr marL="230188" lvl="0" indent="-219075" algn="just" eaLnBrk="0" fontAlgn="base" hangingPunct="0">
              <a:lnSpc>
                <a:spcPct val="100000"/>
              </a:lnSpc>
              <a:spcBef>
                <a:spcPts val="600"/>
              </a:spcBef>
              <a:spcAft>
                <a:spcPts val="600"/>
              </a:spcAft>
              <a:buFontTx/>
              <a:buChar char="•"/>
            </a:pPr>
            <a:r>
              <a:rPr lang="en-FR" altLang="en-FR" sz="2000" dirty="0">
                <a:solidFill>
                  <a:srgbClr val="000000"/>
                </a:solidFill>
                <a:latin typeface="Calibri" panose="020F0502020204030204" pitchFamily="34" charset="0"/>
                <a:cs typeface="Calibri" panose="020F0502020204030204" pitchFamily="34" charset="0"/>
              </a:rPr>
              <a:t>Panel targeting </a:t>
            </a:r>
            <a:r>
              <a:rPr lang="en-FR" altLang="en-FR" sz="2000" b="1" dirty="0">
                <a:solidFill>
                  <a:srgbClr val="000000"/>
                </a:solidFill>
                <a:latin typeface="Calibri" panose="020F0502020204030204" pitchFamily="34" charset="0"/>
                <a:cs typeface="Calibri" panose="020F0502020204030204" pitchFamily="34" charset="0"/>
              </a:rPr>
              <a:t>20 </a:t>
            </a:r>
            <a:r>
              <a:rPr lang="en-FR" altLang="en-FR" sz="2000" b="1" i="1" dirty="0">
                <a:solidFill>
                  <a:srgbClr val="000000"/>
                </a:solidFill>
                <a:latin typeface="Calibri" panose="020F0502020204030204" pitchFamily="34" charset="0"/>
                <a:cs typeface="Calibri" panose="020F0502020204030204" pitchFamily="34" charset="0"/>
              </a:rPr>
              <a:t>MAP2K1</a:t>
            </a:r>
            <a:r>
              <a:rPr lang="en-FR" altLang="en-FR" sz="2000" b="1" dirty="0">
                <a:solidFill>
                  <a:srgbClr val="000000"/>
                </a:solidFill>
                <a:latin typeface="Calibri" panose="020F0502020204030204" pitchFamily="34" charset="0"/>
                <a:cs typeface="Calibri" panose="020F0502020204030204" pitchFamily="34" charset="0"/>
              </a:rPr>
              <a:t> variants</a:t>
            </a:r>
            <a:endParaRPr lang="en-FR" altLang="en-FR" sz="2000" dirty="0">
              <a:solidFill>
                <a:srgbClr val="000000"/>
              </a:solidFill>
              <a:latin typeface="Calibri" panose="020F0502020204030204" pitchFamily="34" charset="0"/>
              <a:cs typeface="Calibri" panose="020F0502020204030204" pitchFamily="34" charset="0"/>
            </a:endParaRPr>
          </a:p>
          <a:p>
            <a:pPr marL="230188" indent="-219075" algn="just" eaLnBrk="0" fontAlgn="base" hangingPunct="0">
              <a:lnSpc>
                <a:spcPct val="100000"/>
              </a:lnSpc>
              <a:spcBef>
                <a:spcPts val="600"/>
              </a:spcBef>
              <a:spcAft>
                <a:spcPts val="600"/>
              </a:spcAft>
              <a:buFontTx/>
              <a:buChar char="•"/>
            </a:pPr>
            <a:r>
              <a:rPr lang="en-FR" sz="2000" dirty="0">
                <a:solidFill>
                  <a:srgbClr val="000000"/>
                </a:solidFill>
                <a:latin typeface="Calibri" panose="020F0502020204030204" pitchFamily="34" charset="0"/>
                <a:cs typeface="Calibri" panose="020F0502020204030204" pitchFamily="34" charset="0"/>
              </a:rPr>
              <a:t>Covering ~ 80% of histiocytoses</a:t>
            </a:r>
            <a:endParaRPr lang="en-FR" sz="2000" dirty="0">
              <a:latin typeface="Calibri" panose="020F0502020204030204" pitchFamily="34" charset="0"/>
              <a:cs typeface="Calibri" panose="020F0502020204030204" pitchFamily="34" charset="0"/>
            </a:endParaRPr>
          </a:p>
          <a:p>
            <a:pPr marL="230188" lvl="0" indent="-219075" algn="just" eaLnBrk="0" fontAlgn="base" hangingPunct="0">
              <a:lnSpc>
                <a:spcPct val="100000"/>
              </a:lnSpc>
              <a:spcBef>
                <a:spcPts val="600"/>
              </a:spcBef>
              <a:spcAft>
                <a:spcPts val="600"/>
              </a:spcAft>
              <a:buFontTx/>
              <a:buChar char="•"/>
            </a:pPr>
            <a:r>
              <a:rPr lang="en-FR" altLang="en-FR" sz="2000" dirty="0">
                <a:solidFill>
                  <a:srgbClr val="000000"/>
                </a:solidFill>
                <a:latin typeface="Calibri" panose="020F0502020204030204" pitchFamily="34" charset="0"/>
                <a:cs typeface="Calibri" panose="020F0502020204030204" pitchFamily="34" charset="0"/>
              </a:rPr>
              <a:t>High-sensitivity detection</a:t>
            </a:r>
          </a:p>
          <a:p>
            <a:pPr marL="230188" lvl="0" indent="-219075" algn="just" eaLnBrk="0" fontAlgn="base" hangingPunct="0">
              <a:lnSpc>
                <a:spcPct val="100000"/>
              </a:lnSpc>
              <a:spcBef>
                <a:spcPts val="600"/>
              </a:spcBef>
              <a:spcAft>
                <a:spcPts val="600"/>
              </a:spcAft>
              <a:buFontTx/>
              <a:buChar char="•"/>
            </a:pPr>
            <a:r>
              <a:rPr lang="en-FR" sz="2000" dirty="0">
                <a:solidFill>
                  <a:srgbClr val="000000"/>
                </a:solidFill>
                <a:latin typeface="Calibri" panose="020F0502020204030204" pitchFamily="34" charset="0"/>
                <a:cs typeface="Calibri" panose="020F0502020204030204" pitchFamily="34" charset="0"/>
              </a:rPr>
              <a:t>Detection of very low VAFs - LOD ~ 0.01%</a:t>
            </a:r>
          </a:p>
        </p:txBody>
      </p:sp>
      <p:grpSp>
        <p:nvGrpSpPr>
          <p:cNvPr id="4" name="Group 3">
            <a:extLst>
              <a:ext uri="{FF2B5EF4-FFF2-40B4-BE49-F238E27FC236}">
                <a16:creationId xmlns:a16="http://schemas.microsoft.com/office/drawing/2014/main" id="{5EE6BA29-E0B6-0263-40D2-3720BFD7E02F}"/>
              </a:ext>
            </a:extLst>
          </p:cNvPr>
          <p:cNvGrpSpPr/>
          <p:nvPr/>
        </p:nvGrpSpPr>
        <p:grpSpPr>
          <a:xfrm>
            <a:off x="173805" y="374136"/>
            <a:ext cx="6014023" cy="5936331"/>
            <a:chOff x="191565" y="1290637"/>
            <a:chExt cx="4466221" cy="4017155"/>
          </a:xfrm>
        </p:grpSpPr>
        <p:pic>
          <p:nvPicPr>
            <p:cNvPr id="5" name="Picture 2" descr="Mutations of MAP2K1 in histiocytoses. Description of all mutation detected, corresponding to either (A) SBSs or (B) DELINs. Correlation of the type of genetic alteration with age and subtype of histiocytosis. C1: SBSs and C2: DELINs">
              <a:extLst>
                <a:ext uri="{FF2B5EF4-FFF2-40B4-BE49-F238E27FC236}">
                  <a16:creationId xmlns:a16="http://schemas.microsoft.com/office/drawing/2014/main" id="{6E7E1875-8F63-00B6-781B-9A594E4F0C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347"/>
            <a:stretch>
              <a:fillRect/>
            </a:stretch>
          </p:blipFill>
          <p:spPr bwMode="auto">
            <a:xfrm>
              <a:off x="237067" y="1290637"/>
              <a:ext cx="4420719" cy="401715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6">
              <a:extLst>
                <a:ext uri="{FF2B5EF4-FFF2-40B4-BE49-F238E27FC236}">
                  <a16:creationId xmlns:a16="http://schemas.microsoft.com/office/drawing/2014/main" id="{35A97B52-618B-4C6F-8699-59D967540B3C}"/>
                </a:ext>
              </a:extLst>
            </p:cNvPr>
            <p:cNvSpPr txBox="1"/>
            <p:nvPr/>
          </p:nvSpPr>
          <p:spPr>
            <a:xfrm>
              <a:off x="818328" y="3764702"/>
              <a:ext cx="725324" cy="219026"/>
            </a:xfrm>
            <a:prstGeom prst="rect">
              <a:avLst/>
            </a:prstGeom>
            <a:noFill/>
          </p:spPr>
          <p:txBody>
            <a:bodyPr wrap="none" rtlCol="0">
              <a:spAutoFit/>
            </a:bodyPr>
            <a:lstStyle/>
            <a:p>
              <a:r>
                <a:rPr lang="fr-FR" sz="1000" dirty="0"/>
                <a:t>c.159_173del</a:t>
              </a:r>
            </a:p>
          </p:txBody>
        </p:sp>
        <p:sp>
          <p:nvSpPr>
            <p:cNvPr id="7" name="ZoneTexte 9">
              <a:extLst>
                <a:ext uri="{FF2B5EF4-FFF2-40B4-BE49-F238E27FC236}">
                  <a16:creationId xmlns:a16="http://schemas.microsoft.com/office/drawing/2014/main" id="{8823C52B-2B00-E56D-DF5F-251D70D1B7CC}"/>
                </a:ext>
              </a:extLst>
            </p:cNvPr>
            <p:cNvSpPr txBox="1"/>
            <p:nvPr/>
          </p:nvSpPr>
          <p:spPr>
            <a:xfrm>
              <a:off x="897378" y="4385801"/>
              <a:ext cx="660935" cy="270757"/>
            </a:xfrm>
            <a:prstGeom prst="rect">
              <a:avLst/>
            </a:prstGeom>
            <a:noFill/>
          </p:spPr>
          <p:txBody>
            <a:bodyPr wrap="none" rtlCol="0">
              <a:spAutoFit/>
            </a:bodyPr>
            <a:lstStyle/>
            <a:p>
              <a:r>
                <a:rPr lang="fr-FR" sz="1000" dirty="0"/>
                <a:t>c.173_187del</a:t>
              </a:r>
            </a:p>
            <a:p>
              <a:r>
                <a:rPr lang="fr-FR" sz="1000" dirty="0"/>
                <a:t>c.172_186del</a:t>
              </a:r>
            </a:p>
          </p:txBody>
        </p:sp>
        <p:sp>
          <p:nvSpPr>
            <p:cNvPr id="8" name="ZoneTexte 7">
              <a:extLst>
                <a:ext uri="{FF2B5EF4-FFF2-40B4-BE49-F238E27FC236}">
                  <a16:creationId xmlns:a16="http://schemas.microsoft.com/office/drawing/2014/main" id="{FAD47466-D5EF-4280-48A7-FC8A05CCEB1B}"/>
                </a:ext>
              </a:extLst>
            </p:cNvPr>
            <p:cNvSpPr txBox="1"/>
            <p:nvPr/>
          </p:nvSpPr>
          <p:spPr>
            <a:xfrm>
              <a:off x="991829" y="1974174"/>
              <a:ext cx="555490" cy="219026"/>
            </a:xfrm>
            <a:prstGeom prst="rect">
              <a:avLst/>
            </a:prstGeom>
            <a:noFill/>
          </p:spPr>
          <p:txBody>
            <a:bodyPr wrap="none" rtlCol="0">
              <a:spAutoFit/>
            </a:bodyPr>
            <a:lstStyle/>
            <a:p>
              <a:r>
                <a:rPr lang="fr-FR" sz="1000" dirty="0"/>
                <a:t>c.171G&gt;C</a:t>
              </a:r>
            </a:p>
          </p:txBody>
        </p:sp>
        <p:cxnSp>
          <p:nvCxnSpPr>
            <p:cNvPr id="9" name="Connecteur droit avec flèche 10">
              <a:extLst>
                <a:ext uri="{FF2B5EF4-FFF2-40B4-BE49-F238E27FC236}">
                  <a16:creationId xmlns:a16="http://schemas.microsoft.com/office/drawing/2014/main" id="{82B7B03B-3F79-B425-1A8F-104A0D6EE27F}"/>
                </a:ext>
              </a:extLst>
            </p:cNvPr>
            <p:cNvCxnSpPr>
              <a:cxnSpLocks/>
            </p:cNvCxnSpPr>
            <p:nvPr/>
          </p:nvCxnSpPr>
          <p:spPr>
            <a:xfrm flipH="1" flipV="1">
              <a:off x="890226" y="1914525"/>
              <a:ext cx="167049" cy="176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14">
              <a:extLst>
                <a:ext uri="{FF2B5EF4-FFF2-40B4-BE49-F238E27FC236}">
                  <a16:creationId xmlns:a16="http://schemas.microsoft.com/office/drawing/2014/main" id="{E3338C3A-1578-9014-81E7-7C6A6DCFA4FB}"/>
                </a:ext>
              </a:extLst>
            </p:cNvPr>
            <p:cNvSpPr txBox="1"/>
            <p:nvPr/>
          </p:nvSpPr>
          <p:spPr>
            <a:xfrm>
              <a:off x="191565" y="1948980"/>
              <a:ext cx="550264" cy="219026"/>
            </a:xfrm>
            <a:prstGeom prst="rect">
              <a:avLst/>
            </a:prstGeom>
            <a:noFill/>
          </p:spPr>
          <p:txBody>
            <a:bodyPr wrap="none" rtlCol="0">
              <a:spAutoFit/>
            </a:bodyPr>
            <a:lstStyle/>
            <a:p>
              <a:r>
                <a:rPr lang="fr-FR" sz="1000" dirty="0"/>
                <a:t>c.167A&gt;C</a:t>
              </a:r>
            </a:p>
          </p:txBody>
        </p:sp>
        <p:cxnSp>
          <p:nvCxnSpPr>
            <p:cNvPr id="11" name="Connecteur droit avec flèche 15">
              <a:extLst>
                <a:ext uri="{FF2B5EF4-FFF2-40B4-BE49-F238E27FC236}">
                  <a16:creationId xmlns:a16="http://schemas.microsoft.com/office/drawing/2014/main" id="{32ABC8D2-FC98-3236-C945-9B8E99253D87}"/>
                </a:ext>
              </a:extLst>
            </p:cNvPr>
            <p:cNvCxnSpPr>
              <a:cxnSpLocks/>
            </p:cNvCxnSpPr>
            <p:nvPr/>
          </p:nvCxnSpPr>
          <p:spPr>
            <a:xfrm flipV="1">
              <a:off x="609600" y="1831001"/>
              <a:ext cx="215767" cy="143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7">
              <a:extLst>
                <a:ext uri="{FF2B5EF4-FFF2-40B4-BE49-F238E27FC236}">
                  <a16:creationId xmlns:a16="http://schemas.microsoft.com/office/drawing/2014/main" id="{2F5C87AB-88BB-E734-8BA3-8E816DBC0A3B}"/>
                </a:ext>
              </a:extLst>
            </p:cNvPr>
            <p:cNvSpPr txBox="1"/>
            <p:nvPr/>
          </p:nvSpPr>
          <p:spPr>
            <a:xfrm>
              <a:off x="1057275" y="2739290"/>
              <a:ext cx="509749" cy="166619"/>
            </a:xfrm>
            <a:prstGeom prst="rect">
              <a:avLst/>
            </a:prstGeom>
            <a:noFill/>
          </p:spPr>
          <p:txBody>
            <a:bodyPr wrap="none" rtlCol="0">
              <a:spAutoFit/>
            </a:bodyPr>
            <a:lstStyle/>
            <a:p>
              <a:r>
                <a:rPr lang="fr-FR" sz="1000" dirty="0"/>
                <a:t>c.169A&gt;G</a:t>
              </a:r>
            </a:p>
          </p:txBody>
        </p:sp>
        <p:cxnSp>
          <p:nvCxnSpPr>
            <p:cNvPr id="13" name="Connecteur droit avec flèche 18">
              <a:extLst>
                <a:ext uri="{FF2B5EF4-FFF2-40B4-BE49-F238E27FC236}">
                  <a16:creationId xmlns:a16="http://schemas.microsoft.com/office/drawing/2014/main" id="{B45FCB26-B8F4-CA99-4A5D-4AFAA744CA7C}"/>
                </a:ext>
              </a:extLst>
            </p:cNvPr>
            <p:cNvCxnSpPr>
              <a:cxnSpLocks/>
            </p:cNvCxnSpPr>
            <p:nvPr/>
          </p:nvCxnSpPr>
          <p:spPr>
            <a:xfrm flipH="1" flipV="1">
              <a:off x="870734" y="2845712"/>
              <a:ext cx="24219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9">
              <a:extLst>
                <a:ext uri="{FF2B5EF4-FFF2-40B4-BE49-F238E27FC236}">
                  <a16:creationId xmlns:a16="http://schemas.microsoft.com/office/drawing/2014/main" id="{4C45AF69-E6F2-E386-0A3A-8524F4CE9CCE}"/>
                </a:ext>
              </a:extLst>
            </p:cNvPr>
            <p:cNvSpPr txBox="1"/>
            <p:nvPr/>
          </p:nvSpPr>
          <p:spPr>
            <a:xfrm>
              <a:off x="890226" y="3990651"/>
              <a:ext cx="660935" cy="166619"/>
            </a:xfrm>
            <a:prstGeom prst="rect">
              <a:avLst/>
            </a:prstGeom>
            <a:noFill/>
          </p:spPr>
          <p:txBody>
            <a:bodyPr wrap="none" rtlCol="0">
              <a:spAutoFit/>
            </a:bodyPr>
            <a:lstStyle/>
            <a:p>
              <a:r>
                <a:rPr lang="fr-FR" sz="1000" dirty="0">
                  <a:cs typeface="Arial" panose="020B0604020202020204" pitchFamily="34" charset="0"/>
                </a:rPr>
                <a:t>c.167_181del</a:t>
              </a:r>
              <a:endParaRPr lang="fr-FR" sz="1000" dirty="0"/>
            </a:p>
          </p:txBody>
        </p:sp>
        <p:sp>
          <p:nvSpPr>
            <p:cNvPr id="15" name="ZoneTexte 21">
              <a:extLst>
                <a:ext uri="{FF2B5EF4-FFF2-40B4-BE49-F238E27FC236}">
                  <a16:creationId xmlns:a16="http://schemas.microsoft.com/office/drawing/2014/main" id="{DC701753-CA3C-0C34-56E5-D89105998AC2}"/>
                </a:ext>
              </a:extLst>
            </p:cNvPr>
            <p:cNvSpPr txBox="1"/>
            <p:nvPr/>
          </p:nvSpPr>
          <p:spPr>
            <a:xfrm>
              <a:off x="866257" y="3882048"/>
              <a:ext cx="660935" cy="166619"/>
            </a:xfrm>
            <a:prstGeom prst="rect">
              <a:avLst/>
            </a:prstGeom>
            <a:noFill/>
          </p:spPr>
          <p:txBody>
            <a:bodyPr wrap="none" rtlCol="0">
              <a:spAutoFit/>
            </a:bodyPr>
            <a:lstStyle/>
            <a:p>
              <a:r>
                <a:rPr lang="fr-FR" sz="1000" dirty="0">
                  <a:cs typeface="Arial" panose="020B0604020202020204" pitchFamily="34" charset="0"/>
                </a:rPr>
                <a:t>c.165_179del</a:t>
              </a:r>
              <a:endParaRPr lang="fr-FR" sz="1000" dirty="0"/>
            </a:p>
          </p:txBody>
        </p:sp>
        <p:sp>
          <p:nvSpPr>
            <p:cNvPr id="16" name="ZoneTexte 22">
              <a:extLst>
                <a:ext uri="{FF2B5EF4-FFF2-40B4-BE49-F238E27FC236}">
                  <a16:creationId xmlns:a16="http://schemas.microsoft.com/office/drawing/2014/main" id="{204A780A-6B6D-B259-3A46-C70916A3ACC4}"/>
                </a:ext>
              </a:extLst>
            </p:cNvPr>
            <p:cNvSpPr txBox="1"/>
            <p:nvPr/>
          </p:nvSpPr>
          <p:spPr>
            <a:xfrm>
              <a:off x="2546309" y="2440083"/>
              <a:ext cx="989498" cy="166619"/>
            </a:xfrm>
            <a:prstGeom prst="rect">
              <a:avLst/>
            </a:prstGeom>
            <a:noFill/>
          </p:spPr>
          <p:txBody>
            <a:bodyPr wrap="none" rtlCol="0">
              <a:spAutoFit/>
            </a:bodyPr>
            <a:lstStyle/>
            <a:p>
              <a:r>
                <a:rPr lang="fr-FR" sz="1000" dirty="0"/>
                <a:t>c.361T&gt;A/</a:t>
              </a:r>
              <a:r>
                <a:rPr lang="fr-FR" sz="1000" dirty="0">
                  <a:latin typeface="Arial" panose="020B0604020202020204" pitchFamily="34" charset="0"/>
                  <a:cs typeface="Arial" panose="020B0604020202020204" pitchFamily="34" charset="0"/>
                </a:rPr>
                <a:t> c.362G&gt;C</a:t>
              </a:r>
              <a:endParaRPr lang="fr-FR" sz="1000" dirty="0"/>
            </a:p>
          </p:txBody>
        </p:sp>
        <p:cxnSp>
          <p:nvCxnSpPr>
            <p:cNvPr id="17" name="Connecteur droit avec flèche 23">
              <a:extLst>
                <a:ext uri="{FF2B5EF4-FFF2-40B4-BE49-F238E27FC236}">
                  <a16:creationId xmlns:a16="http://schemas.microsoft.com/office/drawing/2014/main" id="{F375BD22-F8A4-BE26-518B-FFC3304F300C}"/>
                </a:ext>
              </a:extLst>
            </p:cNvPr>
            <p:cNvCxnSpPr>
              <a:cxnSpLocks/>
            </p:cNvCxnSpPr>
            <p:nvPr/>
          </p:nvCxnSpPr>
          <p:spPr>
            <a:xfrm flipH="1" flipV="1">
              <a:off x="2444706" y="2380434"/>
              <a:ext cx="167049" cy="176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24">
              <a:extLst>
                <a:ext uri="{FF2B5EF4-FFF2-40B4-BE49-F238E27FC236}">
                  <a16:creationId xmlns:a16="http://schemas.microsoft.com/office/drawing/2014/main" id="{BBCF991C-3F12-4CA9-A9CD-D840B0E52575}"/>
                </a:ext>
              </a:extLst>
            </p:cNvPr>
            <p:cNvSpPr txBox="1"/>
            <p:nvPr/>
          </p:nvSpPr>
          <p:spPr>
            <a:xfrm>
              <a:off x="1896598" y="1799216"/>
              <a:ext cx="506177" cy="166619"/>
            </a:xfrm>
            <a:prstGeom prst="rect">
              <a:avLst/>
            </a:prstGeom>
            <a:noFill/>
          </p:spPr>
          <p:txBody>
            <a:bodyPr wrap="none" rtlCol="0">
              <a:spAutoFit/>
            </a:bodyPr>
            <a:lstStyle/>
            <a:p>
              <a:r>
                <a:rPr lang="fr-FR" sz="1000" dirty="0"/>
                <a:t>c.371C&gt;G</a:t>
              </a:r>
            </a:p>
          </p:txBody>
        </p:sp>
        <p:cxnSp>
          <p:nvCxnSpPr>
            <p:cNvPr id="19" name="Connecteur droit avec flèche 25">
              <a:extLst>
                <a:ext uri="{FF2B5EF4-FFF2-40B4-BE49-F238E27FC236}">
                  <a16:creationId xmlns:a16="http://schemas.microsoft.com/office/drawing/2014/main" id="{661DB849-8672-EBE1-E108-8F79052BDD5D}"/>
                </a:ext>
              </a:extLst>
            </p:cNvPr>
            <p:cNvCxnSpPr>
              <a:cxnSpLocks/>
            </p:cNvCxnSpPr>
            <p:nvPr/>
          </p:nvCxnSpPr>
          <p:spPr>
            <a:xfrm flipV="1">
              <a:off x="2290148" y="1640751"/>
              <a:ext cx="215767" cy="143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26">
              <a:extLst>
                <a:ext uri="{FF2B5EF4-FFF2-40B4-BE49-F238E27FC236}">
                  <a16:creationId xmlns:a16="http://schemas.microsoft.com/office/drawing/2014/main" id="{94F0F7F4-D251-EBFF-1129-971DE1A67A6F}"/>
                </a:ext>
              </a:extLst>
            </p:cNvPr>
            <p:cNvSpPr txBox="1"/>
            <p:nvPr/>
          </p:nvSpPr>
          <p:spPr>
            <a:xfrm>
              <a:off x="1399906" y="1838183"/>
              <a:ext cx="545038" cy="219026"/>
            </a:xfrm>
            <a:prstGeom prst="rect">
              <a:avLst/>
            </a:prstGeom>
            <a:noFill/>
          </p:spPr>
          <p:txBody>
            <a:bodyPr wrap="none" rtlCol="0">
              <a:spAutoFit/>
            </a:bodyPr>
            <a:lstStyle/>
            <a:p>
              <a:r>
                <a:rPr lang="fr-FR" sz="1000" dirty="0">
                  <a:solidFill>
                    <a:schemeClr val="accent6">
                      <a:lumMod val="50000"/>
                    </a:schemeClr>
                  </a:solidFill>
                </a:rPr>
                <a:t>c.308T&gt;A</a:t>
              </a:r>
            </a:p>
          </p:txBody>
        </p:sp>
        <p:cxnSp>
          <p:nvCxnSpPr>
            <p:cNvPr id="21" name="Connecteur droit avec flèche 27">
              <a:extLst>
                <a:ext uri="{FF2B5EF4-FFF2-40B4-BE49-F238E27FC236}">
                  <a16:creationId xmlns:a16="http://schemas.microsoft.com/office/drawing/2014/main" id="{7F38C96A-0D1E-F3B3-00E4-9FF4B245AF70}"/>
                </a:ext>
              </a:extLst>
            </p:cNvPr>
            <p:cNvCxnSpPr>
              <a:cxnSpLocks/>
            </p:cNvCxnSpPr>
            <p:nvPr/>
          </p:nvCxnSpPr>
          <p:spPr>
            <a:xfrm flipV="1">
              <a:off x="1793456" y="1679718"/>
              <a:ext cx="215767" cy="143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28">
              <a:extLst>
                <a:ext uri="{FF2B5EF4-FFF2-40B4-BE49-F238E27FC236}">
                  <a16:creationId xmlns:a16="http://schemas.microsoft.com/office/drawing/2014/main" id="{6A8E9A1C-FF25-9353-D1EB-83188D1BBF69}"/>
                </a:ext>
              </a:extLst>
            </p:cNvPr>
            <p:cNvSpPr txBox="1"/>
            <p:nvPr/>
          </p:nvSpPr>
          <p:spPr>
            <a:xfrm>
              <a:off x="1927485" y="4139485"/>
              <a:ext cx="725324" cy="219026"/>
            </a:xfrm>
            <a:prstGeom prst="rect">
              <a:avLst/>
            </a:prstGeom>
            <a:noFill/>
          </p:spPr>
          <p:txBody>
            <a:bodyPr wrap="none" rtlCol="0">
              <a:spAutoFit/>
            </a:bodyPr>
            <a:lstStyle/>
            <a:p>
              <a:r>
                <a:rPr lang="fr-FR" sz="1000" dirty="0">
                  <a:solidFill>
                    <a:schemeClr val="accent6">
                      <a:lumMod val="50000"/>
                    </a:schemeClr>
                  </a:solidFill>
                  <a:cs typeface="Arial" panose="020B0604020202020204" pitchFamily="34" charset="0"/>
                </a:rPr>
                <a:t>c.302_307del</a:t>
              </a:r>
              <a:endParaRPr lang="fr-FR" sz="1000" dirty="0">
                <a:solidFill>
                  <a:schemeClr val="accent6">
                    <a:lumMod val="50000"/>
                  </a:schemeClr>
                </a:solidFill>
              </a:endParaRPr>
            </a:p>
          </p:txBody>
        </p:sp>
        <p:sp>
          <p:nvSpPr>
            <p:cNvPr id="23" name="ZoneTexte 29">
              <a:extLst>
                <a:ext uri="{FF2B5EF4-FFF2-40B4-BE49-F238E27FC236}">
                  <a16:creationId xmlns:a16="http://schemas.microsoft.com/office/drawing/2014/main" id="{BAD30953-13E3-6949-E176-28F6F998A5D6}"/>
                </a:ext>
              </a:extLst>
            </p:cNvPr>
            <p:cNvSpPr txBox="1"/>
            <p:nvPr/>
          </p:nvSpPr>
          <p:spPr>
            <a:xfrm>
              <a:off x="2035369" y="4978398"/>
              <a:ext cx="725324" cy="219026"/>
            </a:xfrm>
            <a:prstGeom prst="rect">
              <a:avLst/>
            </a:prstGeom>
            <a:noFill/>
          </p:spPr>
          <p:txBody>
            <a:bodyPr wrap="none" rtlCol="0">
              <a:spAutoFit/>
            </a:bodyPr>
            <a:lstStyle/>
            <a:p>
              <a:r>
                <a:rPr lang="fr-FR" sz="1000" dirty="0">
                  <a:solidFill>
                    <a:schemeClr val="accent6">
                      <a:lumMod val="50000"/>
                    </a:schemeClr>
                  </a:solidFill>
                  <a:cs typeface="Arial" panose="020B0604020202020204" pitchFamily="34" charset="0"/>
                </a:rPr>
                <a:t>c.314_318del</a:t>
              </a:r>
              <a:endParaRPr lang="fr-FR" sz="1000" dirty="0">
                <a:solidFill>
                  <a:schemeClr val="accent6">
                    <a:lumMod val="50000"/>
                  </a:schemeClr>
                </a:solidFill>
              </a:endParaRPr>
            </a:p>
          </p:txBody>
        </p:sp>
        <p:sp>
          <p:nvSpPr>
            <p:cNvPr id="24" name="ZoneTexte 35">
              <a:extLst>
                <a:ext uri="{FF2B5EF4-FFF2-40B4-BE49-F238E27FC236}">
                  <a16:creationId xmlns:a16="http://schemas.microsoft.com/office/drawing/2014/main" id="{39BA504B-04AE-ED2F-984F-6774DF0FCFAE}"/>
                </a:ext>
              </a:extLst>
            </p:cNvPr>
            <p:cNvSpPr txBox="1"/>
            <p:nvPr/>
          </p:nvSpPr>
          <p:spPr>
            <a:xfrm>
              <a:off x="266436" y="1786415"/>
              <a:ext cx="493083" cy="166619"/>
            </a:xfrm>
            <a:prstGeom prst="rect">
              <a:avLst/>
            </a:prstGeom>
            <a:noFill/>
          </p:spPr>
          <p:txBody>
            <a:bodyPr wrap="none" rtlCol="0">
              <a:spAutoFit/>
            </a:bodyPr>
            <a:lstStyle/>
            <a:p>
              <a:r>
                <a:rPr lang="fr-FR" sz="1000" dirty="0"/>
                <a:t>c.157T&gt;C</a:t>
              </a:r>
            </a:p>
          </p:txBody>
        </p:sp>
        <p:cxnSp>
          <p:nvCxnSpPr>
            <p:cNvPr id="25" name="Connecteur droit avec flèche 36">
              <a:extLst>
                <a:ext uri="{FF2B5EF4-FFF2-40B4-BE49-F238E27FC236}">
                  <a16:creationId xmlns:a16="http://schemas.microsoft.com/office/drawing/2014/main" id="{347F0A7D-A06A-41EB-AC82-4304D7274090}"/>
                </a:ext>
              </a:extLst>
            </p:cNvPr>
            <p:cNvCxnSpPr>
              <a:cxnSpLocks/>
            </p:cNvCxnSpPr>
            <p:nvPr/>
          </p:nvCxnSpPr>
          <p:spPr>
            <a:xfrm flipV="1">
              <a:off x="543907" y="1623374"/>
              <a:ext cx="215767" cy="143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40">
              <a:extLst>
                <a:ext uri="{FF2B5EF4-FFF2-40B4-BE49-F238E27FC236}">
                  <a16:creationId xmlns:a16="http://schemas.microsoft.com/office/drawing/2014/main" id="{BEAC72AA-A2DE-8B94-1DE0-F95BB032663B}"/>
                </a:ext>
              </a:extLst>
            </p:cNvPr>
            <p:cNvSpPr txBox="1"/>
            <p:nvPr/>
          </p:nvSpPr>
          <p:spPr>
            <a:xfrm>
              <a:off x="1131183" y="3115319"/>
              <a:ext cx="502606" cy="166619"/>
            </a:xfrm>
            <a:prstGeom prst="rect">
              <a:avLst/>
            </a:prstGeom>
            <a:noFill/>
          </p:spPr>
          <p:txBody>
            <a:bodyPr wrap="none" rtlCol="0">
              <a:spAutoFit/>
            </a:bodyPr>
            <a:lstStyle/>
            <a:p>
              <a:r>
                <a:rPr lang="fr-FR" sz="1000" dirty="0"/>
                <a:t>c.170A&gt;C</a:t>
              </a:r>
            </a:p>
          </p:txBody>
        </p:sp>
        <p:cxnSp>
          <p:nvCxnSpPr>
            <p:cNvPr id="27" name="Connecteur droit avec flèche 41">
              <a:extLst>
                <a:ext uri="{FF2B5EF4-FFF2-40B4-BE49-F238E27FC236}">
                  <a16:creationId xmlns:a16="http://schemas.microsoft.com/office/drawing/2014/main" id="{7CD31A6B-2B2B-4917-60A0-96D1D88D1E52}"/>
                </a:ext>
              </a:extLst>
            </p:cNvPr>
            <p:cNvCxnSpPr>
              <a:cxnSpLocks/>
            </p:cNvCxnSpPr>
            <p:nvPr/>
          </p:nvCxnSpPr>
          <p:spPr>
            <a:xfrm flipH="1" flipV="1">
              <a:off x="892501" y="3206453"/>
              <a:ext cx="24219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ZoneTexte 42">
              <a:extLst>
                <a:ext uri="{FF2B5EF4-FFF2-40B4-BE49-F238E27FC236}">
                  <a16:creationId xmlns:a16="http://schemas.microsoft.com/office/drawing/2014/main" id="{3EB16606-2184-7A5A-0CF7-2439E59D17A1}"/>
                </a:ext>
              </a:extLst>
            </p:cNvPr>
            <p:cNvSpPr txBox="1"/>
            <p:nvPr/>
          </p:nvSpPr>
          <p:spPr>
            <a:xfrm>
              <a:off x="3773075" y="1914177"/>
              <a:ext cx="513320" cy="166619"/>
            </a:xfrm>
            <a:prstGeom prst="rect">
              <a:avLst/>
            </a:prstGeom>
            <a:noFill/>
          </p:spPr>
          <p:txBody>
            <a:bodyPr wrap="none" rtlCol="0">
              <a:spAutoFit/>
            </a:bodyPr>
            <a:lstStyle/>
            <a:p>
              <a:r>
                <a:rPr lang="fr-FR" sz="1000" dirty="0"/>
                <a:t>c.607G&gt;A</a:t>
              </a:r>
            </a:p>
          </p:txBody>
        </p:sp>
        <p:cxnSp>
          <p:nvCxnSpPr>
            <p:cNvPr id="29" name="Connecteur droit avec flèche 43">
              <a:extLst>
                <a:ext uri="{FF2B5EF4-FFF2-40B4-BE49-F238E27FC236}">
                  <a16:creationId xmlns:a16="http://schemas.microsoft.com/office/drawing/2014/main" id="{9C120489-9607-F678-02B3-095E7B9F9444}"/>
                </a:ext>
              </a:extLst>
            </p:cNvPr>
            <p:cNvCxnSpPr>
              <a:cxnSpLocks/>
            </p:cNvCxnSpPr>
            <p:nvPr/>
          </p:nvCxnSpPr>
          <p:spPr>
            <a:xfrm flipV="1">
              <a:off x="4191110" y="1796198"/>
              <a:ext cx="215767" cy="143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E2A21F01-89F0-8B1A-C783-B1B2E0D5ED3A}"/>
              </a:ext>
            </a:extLst>
          </p:cNvPr>
          <p:cNvSpPr txBox="1"/>
          <p:nvPr/>
        </p:nvSpPr>
        <p:spPr>
          <a:xfrm>
            <a:off x="173806" y="4091977"/>
            <a:ext cx="740962" cy="200055"/>
          </a:xfrm>
          <a:prstGeom prst="rect">
            <a:avLst/>
          </a:prstGeom>
          <a:noFill/>
        </p:spPr>
        <p:txBody>
          <a:bodyPr wrap="square">
            <a:spAutoFit/>
          </a:bodyPr>
          <a:lstStyle/>
          <a:p>
            <a:r>
              <a:rPr lang="fr-FR" sz="700" dirty="0">
                <a:latin typeface="Arial" panose="020B0604020202020204" pitchFamily="34" charset="0"/>
                <a:cs typeface="Arial" panose="020B0604020202020204" pitchFamily="34" charset="0"/>
              </a:rPr>
              <a:t>c.120_158del</a:t>
            </a:r>
            <a:endParaRPr lang="en-FR" sz="700" dirty="0"/>
          </a:p>
        </p:txBody>
      </p:sp>
      <p:sp>
        <p:nvSpPr>
          <p:cNvPr id="36" name="TextBox 35">
            <a:extLst>
              <a:ext uri="{FF2B5EF4-FFF2-40B4-BE49-F238E27FC236}">
                <a16:creationId xmlns:a16="http://schemas.microsoft.com/office/drawing/2014/main" id="{EE2EE86D-AA97-6C84-3B11-15D18CC9D9BC}"/>
              </a:ext>
            </a:extLst>
          </p:cNvPr>
          <p:cNvSpPr txBox="1"/>
          <p:nvPr/>
        </p:nvSpPr>
        <p:spPr>
          <a:xfrm>
            <a:off x="2621386" y="5616898"/>
            <a:ext cx="1948514" cy="230832"/>
          </a:xfrm>
          <a:prstGeom prst="rect">
            <a:avLst/>
          </a:prstGeom>
          <a:noFill/>
        </p:spPr>
        <p:txBody>
          <a:bodyPr wrap="square">
            <a:spAutoFit/>
          </a:bodyPr>
          <a:lstStyle/>
          <a:p>
            <a:r>
              <a:rPr lang="fr-FR" sz="900" dirty="0">
                <a:latin typeface="Arial" panose="020B0604020202020204" pitchFamily="34" charset="0"/>
                <a:cs typeface="Arial" panose="020B0604020202020204" pitchFamily="34" charset="0"/>
              </a:rPr>
              <a:t>c.305_308delinsTGAA </a:t>
            </a:r>
            <a:endParaRPr lang="en-FR" sz="900" dirty="0"/>
          </a:p>
        </p:txBody>
      </p:sp>
      <p:sp>
        <p:nvSpPr>
          <p:cNvPr id="38" name="TextBox 37">
            <a:extLst>
              <a:ext uri="{FF2B5EF4-FFF2-40B4-BE49-F238E27FC236}">
                <a16:creationId xmlns:a16="http://schemas.microsoft.com/office/drawing/2014/main" id="{3D795883-8B18-3276-4BE7-212BF079699F}"/>
              </a:ext>
            </a:extLst>
          </p:cNvPr>
          <p:cNvSpPr txBox="1"/>
          <p:nvPr/>
        </p:nvSpPr>
        <p:spPr>
          <a:xfrm>
            <a:off x="1251406" y="1528924"/>
            <a:ext cx="6210300" cy="230832"/>
          </a:xfrm>
          <a:prstGeom prst="rect">
            <a:avLst/>
          </a:prstGeom>
          <a:noFill/>
        </p:spPr>
        <p:txBody>
          <a:bodyPr wrap="square">
            <a:spAutoFit/>
          </a:bodyPr>
          <a:lstStyle/>
          <a:p>
            <a:r>
              <a:rPr lang="fr-FR" sz="900" dirty="0">
                <a:latin typeface="Arial" panose="020B0604020202020204" pitchFamily="34" charset="0"/>
                <a:cs typeface="Arial" panose="020B0604020202020204" pitchFamily="34" charset="0"/>
              </a:rPr>
              <a:t>c.171G&gt;</a:t>
            </a:r>
            <a:r>
              <a:rPr lang="fr-FR" sz="900" dirty="0" err="1">
                <a:latin typeface="Arial" panose="020B0604020202020204" pitchFamily="34" charset="0"/>
                <a:cs typeface="Arial" panose="020B0604020202020204" pitchFamily="34" charset="0"/>
              </a:rPr>
              <a:t>T</a:t>
            </a:r>
            <a:endParaRPr lang="fr-FR" sz="900" dirty="0">
              <a:latin typeface="Arial" panose="020B0604020202020204" pitchFamily="34" charset="0"/>
              <a:cs typeface="Arial" panose="020B0604020202020204" pitchFamily="34" charset="0"/>
            </a:endParaRPr>
          </a:p>
        </p:txBody>
      </p:sp>
      <p:sp>
        <p:nvSpPr>
          <p:cNvPr id="39" name="ZoneTexte 24">
            <a:extLst>
              <a:ext uri="{FF2B5EF4-FFF2-40B4-BE49-F238E27FC236}">
                <a16:creationId xmlns:a16="http://schemas.microsoft.com/office/drawing/2014/main" id="{E9CB4096-7A1E-4202-ABA1-BDE282E6A921}"/>
              </a:ext>
            </a:extLst>
          </p:cNvPr>
          <p:cNvSpPr txBox="1"/>
          <p:nvPr/>
        </p:nvSpPr>
        <p:spPr>
          <a:xfrm>
            <a:off x="2463453" y="1268602"/>
            <a:ext cx="663964" cy="246221"/>
          </a:xfrm>
          <a:prstGeom prst="rect">
            <a:avLst/>
          </a:prstGeom>
          <a:noFill/>
        </p:spPr>
        <p:txBody>
          <a:bodyPr wrap="none" rtlCol="0">
            <a:spAutoFit/>
          </a:bodyPr>
          <a:lstStyle/>
          <a:p>
            <a:r>
              <a:rPr lang="fr-FR" sz="1000" dirty="0"/>
              <a:t>c.371C&gt;</a:t>
            </a:r>
            <a:r>
              <a:rPr lang="fr-FR" sz="1000" dirty="0" err="1"/>
              <a:t>T</a:t>
            </a:r>
            <a:endParaRPr lang="fr-FR" sz="1000" dirty="0"/>
          </a:p>
        </p:txBody>
      </p:sp>
      <p:sp>
        <p:nvSpPr>
          <p:cNvPr id="40" name="TextBox 39">
            <a:extLst>
              <a:ext uri="{FF2B5EF4-FFF2-40B4-BE49-F238E27FC236}">
                <a16:creationId xmlns:a16="http://schemas.microsoft.com/office/drawing/2014/main" id="{F709FF4B-C85A-7BF7-E811-61F18392FCBB}"/>
              </a:ext>
            </a:extLst>
          </p:cNvPr>
          <p:cNvSpPr txBox="1"/>
          <p:nvPr/>
        </p:nvSpPr>
        <p:spPr>
          <a:xfrm>
            <a:off x="2576878" y="3063020"/>
            <a:ext cx="3519122" cy="461665"/>
          </a:xfrm>
          <a:prstGeom prst="rect">
            <a:avLst/>
          </a:prstGeom>
          <a:solidFill>
            <a:schemeClr val="accent1">
              <a:lumMod val="20000"/>
              <a:lumOff val="80000"/>
            </a:schemeClr>
          </a:solidFill>
        </p:spPr>
        <p:txBody>
          <a:bodyPr wrap="square" rtlCol="0">
            <a:spAutoFit/>
          </a:bodyPr>
          <a:lstStyle/>
          <a:p>
            <a:pPr algn="ctr"/>
            <a:r>
              <a:rPr lang="en-FR" sz="1200" dirty="0"/>
              <a:t>single base substitutions ~ Erdheim-Chester disease &amp;</a:t>
            </a:r>
            <a:br>
              <a:rPr lang="en-FR" sz="1200" dirty="0"/>
            </a:br>
            <a:r>
              <a:rPr lang="en-FR" sz="1200" dirty="0"/>
              <a:t>Rosai-Dorfman disease</a:t>
            </a:r>
          </a:p>
        </p:txBody>
      </p:sp>
      <p:sp>
        <p:nvSpPr>
          <p:cNvPr id="41" name="TextBox 40">
            <a:extLst>
              <a:ext uri="{FF2B5EF4-FFF2-40B4-BE49-F238E27FC236}">
                <a16:creationId xmlns:a16="http://schemas.microsoft.com/office/drawing/2014/main" id="{138EF7A6-3CC3-C703-E2FE-27D3997F3155}"/>
              </a:ext>
            </a:extLst>
          </p:cNvPr>
          <p:cNvSpPr txBox="1"/>
          <p:nvPr/>
        </p:nvSpPr>
        <p:spPr>
          <a:xfrm>
            <a:off x="2604834" y="6379474"/>
            <a:ext cx="3516492" cy="287822"/>
          </a:xfrm>
          <a:prstGeom prst="rect">
            <a:avLst/>
          </a:prstGeom>
          <a:solidFill>
            <a:schemeClr val="accent1">
              <a:lumMod val="20000"/>
              <a:lumOff val="80000"/>
            </a:schemeClr>
          </a:solidFill>
        </p:spPr>
        <p:txBody>
          <a:bodyPr wrap="square" rtlCol="0">
            <a:spAutoFit/>
          </a:bodyPr>
          <a:lstStyle/>
          <a:p>
            <a:pPr algn="ctr"/>
            <a:r>
              <a:rPr lang="en-FR" sz="1200" dirty="0"/>
              <a:t>deletions-insertions ~ Langerhans-cell histiocytosis</a:t>
            </a:r>
          </a:p>
        </p:txBody>
      </p:sp>
      <p:sp>
        <p:nvSpPr>
          <p:cNvPr id="42" name="TextBox 41">
            <a:extLst>
              <a:ext uri="{FF2B5EF4-FFF2-40B4-BE49-F238E27FC236}">
                <a16:creationId xmlns:a16="http://schemas.microsoft.com/office/drawing/2014/main" id="{26EAEED6-4B0F-78F1-13CA-B46B950BB300}"/>
              </a:ext>
            </a:extLst>
          </p:cNvPr>
          <p:cNvSpPr txBox="1"/>
          <p:nvPr/>
        </p:nvSpPr>
        <p:spPr>
          <a:xfrm>
            <a:off x="18522" y="6577653"/>
            <a:ext cx="3951890" cy="307777"/>
          </a:xfrm>
          <a:prstGeom prst="rect">
            <a:avLst/>
          </a:prstGeom>
          <a:noFill/>
        </p:spPr>
        <p:txBody>
          <a:bodyPr wrap="square" rtlCol="0">
            <a:spAutoFit/>
          </a:bodyPr>
          <a:lstStyle/>
          <a:p>
            <a:r>
              <a:rPr lang="en-FR" sz="1400" i="1" dirty="0"/>
              <a:t>Emile et al. Blood Adv. 2023</a:t>
            </a:r>
          </a:p>
        </p:txBody>
      </p:sp>
      <p:sp>
        <p:nvSpPr>
          <p:cNvPr id="44" name="TextBox 43">
            <a:extLst>
              <a:ext uri="{FF2B5EF4-FFF2-40B4-BE49-F238E27FC236}">
                <a16:creationId xmlns:a16="http://schemas.microsoft.com/office/drawing/2014/main" id="{D4B314FB-28DA-7502-A4CD-DBCB09A9EDB3}"/>
              </a:ext>
            </a:extLst>
          </p:cNvPr>
          <p:cNvSpPr txBox="1"/>
          <p:nvPr/>
        </p:nvSpPr>
        <p:spPr>
          <a:xfrm>
            <a:off x="6360961" y="413633"/>
            <a:ext cx="5689131" cy="461665"/>
          </a:xfrm>
          <a:prstGeom prst="rect">
            <a:avLst/>
          </a:prstGeom>
          <a:solidFill>
            <a:schemeClr val="accent5">
              <a:lumMod val="20000"/>
              <a:lumOff val="80000"/>
            </a:schemeClr>
          </a:solidFill>
        </p:spPr>
        <p:txBody>
          <a:bodyPr wrap="square" rtlCol="0">
            <a:spAutoFit/>
          </a:bodyPr>
          <a:lstStyle/>
          <a:p>
            <a:pPr algn="ctr"/>
            <a:r>
              <a:rPr lang="en-FR" sz="2400" dirty="0">
                <a:latin typeface="Calibri" panose="020F0502020204030204" pitchFamily="34" charset="0"/>
                <a:cs typeface="Calibri" panose="020F0502020204030204" pitchFamily="34" charset="0"/>
              </a:rPr>
              <a:t>Detection of MAP2K1 variants by digital PCR</a:t>
            </a:r>
          </a:p>
        </p:txBody>
      </p:sp>
    </p:spTree>
    <p:extLst>
      <p:ext uri="{BB962C8B-B14F-4D97-AF65-F5344CB8AC3E}">
        <p14:creationId xmlns:p14="http://schemas.microsoft.com/office/powerpoint/2010/main" val="2717721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D5D7866-2171-74FF-5624-EDE451E366AF}"/>
              </a:ext>
            </a:extLst>
          </p:cNvPr>
          <p:cNvSpPr txBox="1"/>
          <p:nvPr/>
        </p:nvSpPr>
        <p:spPr>
          <a:xfrm>
            <a:off x="197463" y="166593"/>
            <a:ext cx="11719034" cy="1077218"/>
          </a:xfrm>
          <a:prstGeom prst="rect">
            <a:avLst/>
          </a:prstGeom>
          <a:noFill/>
        </p:spPr>
        <p:txBody>
          <a:bodyPr wrap="square" rtlCol="0">
            <a:spAutoFit/>
          </a:bodyPr>
          <a:lstStyle/>
          <a:p>
            <a:pPr algn="ctr"/>
            <a:r>
              <a:rPr lang="en-GB" sz="3200" dirty="0">
                <a:latin typeface="Calibri" panose="020F0502020204030204" pitchFamily="34" charset="0"/>
                <a:cs typeface="Calibri" panose="020F0502020204030204" pitchFamily="34" charset="0"/>
              </a:rPr>
              <a:t>RESULTS</a:t>
            </a:r>
          </a:p>
          <a:p>
            <a:pPr algn="ctr"/>
            <a:r>
              <a:rPr lang="en-GB" sz="3200" dirty="0">
                <a:latin typeface="Calibri" panose="020F0502020204030204" pitchFamily="34" charset="0"/>
                <a:cs typeface="Calibri" panose="020F0502020204030204" pitchFamily="34" charset="0"/>
              </a:rPr>
              <a:t>  </a:t>
            </a:r>
            <a:r>
              <a:rPr lang="en-GB" sz="2800" dirty="0">
                <a:latin typeface="Calibri" panose="020F0502020204030204" pitchFamily="34" charset="0"/>
                <a:cs typeface="Calibri" panose="020F0502020204030204" pitchFamily="34" charset="0"/>
              </a:rPr>
              <a:t>Detection of </a:t>
            </a:r>
            <a:r>
              <a:rPr lang="en-GB" sz="2800" i="1" dirty="0">
                <a:latin typeface="Calibri" panose="020F0502020204030204" pitchFamily="34" charset="0"/>
                <a:cs typeface="Calibri" panose="020F0502020204030204" pitchFamily="34" charset="0"/>
              </a:rPr>
              <a:t>MAP2K1 in</a:t>
            </a:r>
            <a:r>
              <a:rPr lang="en-GB" sz="2800" dirty="0">
                <a:latin typeface="Calibri" panose="020F0502020204030204" pitchFamily="34" charset="0"/>
                <a:cs typeface="Calibri" panose="020F0502020204030204" pitchFamily="34" charset="0"/>
              </a:rPr>
              <a:t> PBMCs by disease group and risk organ involvement</a:t>
            </a:r>
            <a:endParaRPr lang="en-FR" sz="40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9D2E7C9B-2971-330F-18A3-DE65AA0B0CA5}"/>
              </a:ext>
            </a:extLst>
          </p:cNvPr>
          <p:cNvSpPr txBox="1"/>
          <p:nvPr/>
        </p:nvSpPr>
        <p:spPr>
          <a:xfrm>
            <a:off x="4556337" y="3488620"/>
            <a:ext cx="393700" cy="276999"/>
          </a:xfrm>
          <a:prstGeom prst="rect">
            <a:avLst/>
          </a:prstGeom>
          <a:noFill/>
        </p:spPr>
        <p:txBody>
          <a:bodyPr wrap="square" rtlCol="0">
            <a:spAutoFit/>
          </a:bodyPr>
          <a:lstStyle/>
          <a:p>
            <a:r>
              <a:rPr lang="en-FR" sz="1200" dirty="0">
                <a:solidFill>
                  <a:schemeClr val="bg1"/>
                </a:solidFill>
              </a:rPr>
              <a:t>1</a:t>
            </a:r>
          </a:p>
        </p:txBody>
      </p:sp>
      <p:graphicFrame>
        <p:nvGraphicFramePr>
          <p:cNvPr id="20" name="Table 19">
            <a:extLst>
              <a:ext uri="{FF2B5EF4-FFF2-40B4-BE49-F238E27FC236}">
                <a16:creationId xmlns:a16="http://schemas.microsoft.com/office/drawing/2014/main" id="{1760B1AB-CAB2-4668-A89A-B6676EEC35C6}"/>
              </a:ext>
            </a:extLst>
          </p:cNvPr>
          <p:cNvGraphicFramePr>
            <a:graphicFrameLocks noGrp="1"/>
          </p:cNvGraphicFramePr>
          <p:nvPr>
            <p:extLst>
              <p:ext uri="{D42A27DB-BD31-4B8C-83A1-F6EECF244321}">
                <p14:modId xmlns:p14="http://schemas.microsoft.com/office/powerpoint/2010/main" val="3994459074"/>
              </p:ext>
            </p:extLst>
          </p:nvPr>
        </p:nvGraphicFramePr>
        <p:xfrm>
          <a:off x="275503" y="1838385"/>
          <a:ext cx="7076090" cy="2011680"/>
        </p:xfrm>
        <a:graphic>
          <a:graphicData uri="http://schemas.openxmlformats.org/drawingml/2006/table">
            <a:tbl>
              <a:tblPr>
                <a:tableStyleId>{2D5ABB26-0587-4C30-8999-92F81FD0307C}</a:tableStyleId>
              </a:tblPr>
              <a:tblGrid>
                <a:gridCol w="3100552">
                  <a:extLst>
                    <a:ext uri="{9D8B030D-6E8A-4147-A177-3AD203B41FA5}">
                      <a16:colId xmlns:a16="http://schemas.microsoft.com/office/drawing/2014/main" val="1918146239"/>
                    </a:ext>
                  </a:extLst>
                </a:gridCol>
                <a:gridCol w="2482018">
                  <a:extLst>
                    <a:ext uri="{9D8B030D-6E8A-4147-A177-3AD203B41FA5}">
                      <a16:colId xmlns:a16="http://schemas.microsoft.com/office/drawing/2014/main" val="1128997191"/>
                    </a:ext>
                  </a:extLst>
                </a:gridCol>
                <a:gridCol w="1493520">
                  <a:extLst>
                    <a:ext uri="{9D8B030D-6E8A-4147-A177-3AD203B41FA5}">
                      <a16:colId xmlns:a16="http://schemas.microsoft.com/office/drawing/2014/main" val="292619616"/>
                    </a:ext>
                  </a:extLst>
                </a:gridCol>
              </a:tblGrid>
              <a:tr h="0">
                <a:tc>
                  <a:txBody>
                    <a:bodyPr/>
                    <a:lstStyle/>
                    <a:p>
                      <a:pPr algn="ctr">
                        <a:buNone/>
                      </a:pPr>
                      <a:r>
                        <a:rPr lang="en-GB" sz="1600" dirty="0">
                          <a:solidFill>
                            <a:schemeClr val="accent1">
                              <a:lumMod val="75000"/>
                            </a:schemeClr>
                          </a:solidFill>
                        </a:rPr>
                        <a:t>Disease Group</a:t>
                      </a:r>
                    </a:p>
                  </a:txBody>
                  <a:tcPr anchor="ctr">
                    <a:lnB w="12700" cap="flat" cmpd="sng" algn="ctr">
                      <a:solidFill>
                        <a:schemeClr val="tx1"/>
                      </a:solidFill>
                      <a:prstDash val="solid"/>
                      <a:round/>
                      <a:headEnd type="none" w="med" len="med"/>
                      <a:tailEnd type="none" w="med" len="med"/>
                    </a:lnB>
                  </a:tcPr>
                </a:tc>
                <a:tc>
                  <a:txBody>
                    <a:bodyPr/>
                    <a:lstStyle/>
                    <a:p>
                      <a:pPr algn="ctr">
                        <a:buNone/>
                      </a:pPr>
                      <a:r>
                        <a:rPr lang="en-GB" sz="1600" dirty="0">
                          <a:solidFill>
                            <a:schemeClr val="accent1">
                              <a:lumMod val="75000"/>
                            </a:schemeClr>
                          </a:solidFill>
                        </a:rPr>
                        <a:t>Positive (≥1 PBMC subset)</a:t>
                      </a:r>
                    </a:p>
                  </a:txBody>
                  <a:tcPr anchor="ctr">
                    <a:lnB w="12700" cap="flat" cmpd="sng" algn="ctr">
                      <a:solidFill>
                        <a:schemeClr val="tx1"/>
                      </a:solidFill>
                      <a:prstDash val="solid"/>
                      <a:round/>
                      <a:headEnd type="none" w="med" len="med"/>
                      <a:tailEnd type="none" w="med" len="med"/>
                    </a:lnB>
                  </a:tcPr>
                </a:tc>
                <a:tc>
                  <a:txBody>
                    <a:bodyPr/>
                    <a:lstStyle/>
                    <a:p>
                      <a:pPr algn="ctr">
                        <a:buNone/>
                      </a:pPr>
                      <a:r>
                        <a:rPr lang="en-GB" sz="1600" dirty="0">
                          <a:solidFill>
                            <a:schemeClr val="accent1">
                              <a:lumMod val="75000"/>
                            </a:schemeClr>
                          </a:solidFill>
                        </a:rPr>
                        <a:t>Negative</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4557182"/>
                  </a:ext>
                </a:extLst>
              </a:tr>
              <a:tr h="0">
                <a:tc>
                  <a:txBody>
                    <a:bodyPr/>
                    <a:lstStyle/>
                    <a:p>
                      <a:pPr>
                        <a:buNone/>
                      </a:pPr>
                      <a:r>
                        <a:rPr lang="en-GB" sz="1600" dirty="0"/>
                        <a:t>Erdheim-Chester disease (n=19)</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13 (68%)</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6 (32%)</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749429"/>
                  </a:ext>
                </a:extLst>
              </a:tr>
              <a:tr h="0">
                <a:tc>
                  <a:txBody>
                    <a:bodyPr/>
                    <a:lstStyle/>
                    <a:p>
                      <a:pPr>
                        <a:buNone/>
                      </a:pPr>
                      <a:r>
                        <a:rPr lang="en-GB" sz="1600" dirty="0"/>
                        <a:t>Langerhans cell histiocytosis (n=10)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1 (10%)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10 (90%)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9956764"/>
                  </a:ext>
                </a:extLst>
              </a:tr>
              <a:tr h="0">
                <a:tc>
                  <a:txBody>
                    <a:bodyPr/>
                    <a:lstStyle/>
                    <a:p>
                      <a:pPr>
                        <a:buNone/>
                      </a:pPr>
                      <a:r>
                        <a:rPr lang="en-GB" sz="1600" dirty="0"/>
                        <a:t>Rosai-Dorfman disease (n=3)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3</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2472546"/>
                  </a:ext>
                </a:extLst>
              </a:tr>
              <a:tr h="0">
                <a:tc>
                  <a:txBody>
                    <a:bodyPr/>
                    <a:lstStyle/>
                    <a:p>
                      <a:pPr>
                        <a:buNone/>
                      </a:pPr>
                      <a:r>
                        <a:rPr lang="en-GB" sz="1600" dirty="0"/>
                        <a:t>L group (n=1)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1</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FR" sz="1600" dirty="0"/>
                        <a:t>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4639400"/>
                  </a:ext>
                </a:extLst>
              </a:tr>
              <a:tr h="0">
                <a:tc>
                  <a:txBody>
                    <a:bodyPr/>
                    <a:lstStyle/>
                    <a:p>
                      <a:pPr>
                        <a:buNone/>
                      </a:pPr>
                      <a:r>
                        <a:rPr lang="en-GB" sz="1600" b="1" dirty="0"/>
                        <a:t>Total (n=34)</a:t>
                      </a:r>
                    </a:p>
                  </a:txBody>
                  <a:tcPr anchor="ctr">
                    <a:lnT w="12700" cap="flat" cmpd="sng" algn="ctr">
                      <a:solidFill>
                        <a:schemeClr val="tx1"/>
                      </a:solidFill>
                      <a:prstDash val="solid"/>
                      <a:round/>
                      <a:headEnd type="none" w="med" len="med"/>
                      <a:tailEnd type="none" w="med" len="med"/>
                    </a:lnT>
                  </a:tcPr>
                </a:tc>
                <a:tc>
                  <a:txBody>
                    <a:bodyPr/>
                    <a:lstStyle/>
                    <a:p>
                      <a:pPr algn="ctr">
                        <a:buNone/>
                      </a:pPr>
                      <a:endParaRPr lang="en-FR" sz="1600" dirty="0"/>
                    </a:p>
                  </a:txBody>
                  <a:tcPr anchor="ctr">
                    <a:lnT w="12700" cap="flat" cmpd="sng" algn="ctr">
                      <a:solidFill>
                        <a:schemeClr val="tx1"/>
                      </a:solidFill>
                      <a:prstDash val="solid"/>
                      <a:round/>
                      <a:headEnd type="none" w="med" len="med"/>
                      <a:tailEnd type="none" w="med" len="med"/>
                    </a:lnT>
                  </a:tcPr>
                </a:tc>
                <a:tc>
                  <a:txBody>
                    <a:bodyPr/>
                    <a:lstStyle/>
                    <a:p>
                      <a:pPr algn="ctr">
                        <a:buNone/>
                      </a:pPr>
                      <a:endParaRPr lang="en-FR" sz="1600" dirty="0"/>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34959199"/>
                  </a:ext>
                </a:extLst>
              </a:tr>
            </a:tbl>
          </a:graphicData>
        </a:graphic>
      </p:graphicFrame>
      <p:sp>
        <p:nvSpPr>
          <p:cNvPr id="26" name="TextBox 25">
            <a:extLst>
              <a:ext uri="{FF2B5EF4-FFF2-40B4-BE49-F238E27FC236}">
                <a16:creationId xmlns:a16="http://schemas.microsoft.com/office/drawing/2014/main" id="{D5E9C662-D87F-7D4F-17FD-9C19DBB30E08}"/>
              </a:ext>
            </a:extLst>
          </p:cNvPr>
          <p:cNvSpPr txBox="1"/>
          <p:nvPr/>
        </p:nvSpPr>
        <p:spPr>
          <a:xfrm>
            <a:off x="275503" y="3961996"/>
            <a:ext cx="4101065" cy="338554"/>
          </a:xfrm>
          <a:prstGeom prst="rect">
            <a:avLst/>
          </a:prstGeom>
          <a:noFill/>
        </p:spPr>
        <p:txBody>
          <a:bodyPr wrap="square" rtlCol="0">
            <a:spAutoFit/>
          </a:bodyPr>
          <a:lstStyle/>
          <a:p>
            <a:r>
              <a:rPr lang="en-FR" sz="1600" dirty="0"/>
              <a:t>Total PBMC analysed = 48 (288 sorted samples)</a:t>
            </a:r>
          </a:p>
        </p:txBody>
      </p:sp>
      <p:graphicFrame>
        <p:nvGraphicFramePr>
          <p:cNvPr id="27" name="Chart 26">
            <a:extLst>
              <a:ext uri="{FF2B5EF4-FFF2-40B4-BE49-F238E27FC236}">
                <a16:creationId xmlns:a16="http://schemas.microsoft.com/office/drawing/2014/main" id="{93A1AD4E-9630-7C81-1E78-C4869968E455}"/>
              </a:ext>
            </a:extLst>
          </p:cNvPr>
          <p:cNvGraphicFramePr>
            <a:graphicFrameLocks/>
          </p:cNvGraphicFramePr>
          <p:nvPr>
            <p:extLst>
              <p:ext uri="{D42A27DB-BD31-4B8C-83A1-F6EECF244321}">
                <p14:modId xmlns:p14="http://schemas.microsoft.com/office/powerpoint/2010/main" val="3350537961"/>
              </p:ext>
            </p:extLst>
          </p:nvPr>
        </p:nvGraphicFramePr>
        <p:xfrm>
          <a:off x="8177544" y="2423548"/>
          <a:ext cx="3738953" cy="2853033"/>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a:extLst>
              <a:ext uri="{FF2B5EF4-FFF2-40B4-BE49-F238E27FC236}">
                <a16:creationId xmlns:a16="http://schemas.microsoft.com/office/drawing/2014/main" id="{2C5A078E-E04E-4F30-9EF7-60945C1C4225}"/>
              </a:ext>
            </a:extLst>
          </p:cNvPr>
          <p:cNvSpPr txBox="1"/>
          <p:nvPr/>
        </p:nvSpPr>
        <p:spPr>
          <a:xfrm>
            <a:off x="8350862" y="1802512"/>
            <a:ext cx="3392316" cy="584775"/>
          </a:xfrm>
          <a:prstGeom prst="rect">
            <a:avLst/>
          </a:prstGeom>
          <a:noFill/>
        </p:spPr>
        <p:txBody>
          <a:bodyPr wrap="square" rtlCol="0">
            <a:spAutoFit/>
          </a:bodyPr>
          <a:lstStyle/>
          <a:p>
            <a:pPr algn="ctr"/>
            <a:r>
              <a:rPr lang="en-GB" sz="1600" dirty="0"/>
              <a:t>Detection across risk-organ involvement in ECD:</a:t>
            </a:r>
            <a:endParaRPr lang="en-FR" sz="1400" dirty="0"/>
          </a:p>
        </p:txBody>
      </p:sp>
      <p:sp>
        <p:nvSpPr>
          <p:cNvPr id="29" name="TextBox 28">
            <a:extLst>
              <a:ext uri="{FF2B5EF4-FFF2-40B4-BE49-F238E27FC236}">
                <a16:creationId xmlns:a16="http://schemas.microsoft.com/office/drawing/2014/main" id="{DBC33397-F301-5E80-668A-FC34DCAB831A}"/>
              </a:ext>
            </a:extLst>
          </p:cNvPr>
          <p:cNvSpPr txBox="1"/>
          <p:nvPr/>
        </p:nvSpPr>
        <p:spPr>
          <a:xfrm>
            <a:off x="224094" y="4707194"/>
            <a:ext cx="7953449" cy="1092607"/>
          </a:xfrm>
          <a:prstGeom prst="rect">
            <a:avLst/>
          </a:prstGeom>
          <a:noFill/>
        </p:spPr>
        <p:txBody>
          <a:bodyPr wrap="square" rtlCol="0">
            <a:spAutoFit/>
          </a:bodyPr>
          <a:lstStyle/>
          <a:p>
            <a:pPr marL="342900" indent="-342900">
              <a:spcAft>
                <a:spcPts val="600"/>
              </a:spcAft>
              <a:buFont typeface="Wingdings" pitchFamily="2" charset="2"/>
              <a:buChar char="Ø"/>
            </a:pPr>
            <a:r>
              <a:rPr lang="en-GB" sz="2000" i="1" dirty="0">
                <a:latin typeface="Calibri" panose="020F0502020204030204" pitchFamily="34" charset="0"/>
                <a:cs typeface="Calibri" panose="020F0502020204030204" pitchFamily="34" charset="0"/>
              </a:rPr>
              <a:t>MAP2K1 </a:t>
            </a:r>
            <a:r>
              <a:rPr lang="en-GB" sz="2000" dirty="0">
                <a:latin typeface="Calibri" panose="020F0502020204030204" pitchFamily="34" charset="0"/>
                <a:cs typeface="Calibri" panose="020F0502020204030204" pitchFamily="34" charset="0"/>
              </a:rPr>
              <a:t>variants are detectable in PBMCs of most patients with ECD and rare or absent in LCH and RDD.</a:t>
            </a:r>
          </a:p>
          <a:p>
            <a:pPr marL="342900" indent="-342900">
              <a:buFont typeface="Wingdings" pitchFamily="2" charset="2"/>
              <a:buChar char="Ø"/>
            </a:pPr>
            <a:r>
              <a:rPr lang="en-GB" sz="2000" dirty="0">
                <a:latin typeface="Calibri" panose="020F0502020204030204" pitchFamily="34" charset="0"/>
                <a:cs typeface="Calibri" panose="020F0502020204030204" pitchFamily="34" charset="0"/>
              </a:rPr>
              <a:t>Detection in PBMCs was independent of risk organ involvement in ECD.</a:t>
            </a:r>
          </a:p>
        </p:txBody>
      </p:sp>
    </p:spTree>
    <p:extLst>
      <p:ext uri="{BB962C8B-B14F-4D97-AF65-F5344CB8AC3E}">
        <p14:creationId xmlns:p14="http://schemas.microsoft.com/office/powerpoint/2010/main" val="96532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0F89-AFE7-124C-5EED-ED0294649A59}"/>
              </a:ext>
            </a:extLst>
          </p:cNvPr>
          <p:cNvSpPr>
            <a:spLocks noGrp="1"/>
          </p:cNvSpPr>
          <p:nvPr>
            <p:ph type="title"/>
          </p:nvPr>
        </p:nvSpPr>
        <p:spPr>
          <a:xfrm>
            <a:off x="838200" y="139217"/>
            <a:ext cx="10515600" cy="1325563"/>
          </a:xfrm>
          <a:noFill/>
        </p:spPr>
        <p:txBody>
          <a:bodyPr>
            <a:normAutofit/>
          </a:bodyPr>
          <a:lstStyle/>
          <a:p>
            <a:pPr algn="ctr"/>
            <a:r>
              <a:rPr lang="en-FR" sz="3200" dirty="0">
                <a:latin typeface="Calibri" panose="020F0502020204030204" pitchFamily="34" charset="0"/>
                <a:cs typeface="Calibri" panose="020F0502020204030204" pitchFamily="34" charset="0"/>
              </a:rPr>
              <a:t>Detection of </a:t>
            </a:r>
            <a:r>
              <a:rPr lang="en-FR" sz="3200" i="1" dirty="0">
                <a:latin typeface="Calibri" panose="020F0502020204030204" pitchFamily="34" charset="0"/>
                <a:cs typeface="Calibri" panose="020F0502020204030204" pitchFamily="34" charset="0"/>
              </a:rPr>
              <a:t>MAP2K1</a:t>
            </a:r>
            <a:r>
              <a:rPr lang="en-FR" sz="3200" dirty="0">
                <a:latin typeface="Calibri" panose="020F0502020204030204" pitchFamily="34" charset="0"/>
                <a:cs typeface="Calibri" panose="020F0502020204030204" pitchFamily="34" charset="0"/>
              </a:rPr>
              <a:t> variants according to treatment and disease activity </a:t>
            </a:r>
          </a:p>
        </p:txBody>
      </p:sp>
      <p:graphicFrame>
        <p:nvGraphicFramePr>
          <p:cNvPr id="8" name="Chart 7">
            <a:extLst>
              <a:ext uri="{FF2B5EF4-FFF2-40B4-BE49-F238E27FC236}">
                <a16:creationId xmlns:a16="http://schemas.microsoft.com/office/drawing/2014/main" id="{A017D557-7572-80E4-9936-2B9D79E50CE7}"/>
              </a:ext>
            </a:extLst>
          </p:cNvPr>
          <p:cNvGraphicFramePr>
            <a:graphicFrameLocks/>
          </p:cNvGraphicFramePr>
          <p:nvPr>
            <p:extLst>
              <p:ext uri="{D42A27DB-BD31-4B8C-83A1-F6EECF244321}">
                <p14:modId xmlns:p14="http://schemas.microsoft.com/office/powerpoint/2010/main" val="1658381649"/>
              </p:ext>
            </p:extLst>
          </p:nvPr>
        </p:nvGraphicFramePr>
        <p:xfrm>
          <a:off x="7538678" y="1391957"/>
          <a:ext cx="3043021" cy="26185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6F2ACBFC-8420-2ADC-D7C5-78C0CD4BCDD4}"/>
              </a:ext>
            </a:extLst>
          </p:cNvPr>
          <p:cNvGraphicFramePr>
            <a:graphicFrameLocks/>
          </p:cNvGraphicFramePr>
          <p:nvPr>
            <p:extLst>
              <p:ext uri="{D42A27DB-BD31-4B8C-83A1-F6EECF244321}">
                <p14:modId xmlns:p14="http://schemas.microsoft.com/office/powerpoint/2010/main" val="323329686"/>
              </p:ext>
            </p:extLst>
          </p:nvPr>
        </p:nvGraphicFramePr>
        <p:xfrm>
          <a:off x="7418960" y="4010517"/>
          <a:ext cx="3435455" cy="261856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11">
            <a:extLst>
              <a:ext uri="{FF2B5EF4-FFF2-40B4-BE49-F238E27FC236}">
                <a16:creationId xmlns:a16="http://schemas.microsoft.com/office/drawing/2014/main" id="{1B83BA52-7A73-1EFC-4BC0-E8D10D769978}"/>
              </a:ext>
            </a:extLst>
          </p:cNvPr>
          <p:cNvSpPr txBox="1">
            <a:spLocks/>
          </p:cNvSpPr>
          <p:nvPr/>
        </p:nvSpPr>
        <p:spPr>
          <a:xfrm>
            <a:off x="838200" y="2033974"/>
            <a:ext cx="4663440" cy="2173500"/>
          </a:xfrm>
          <a:prstGeom prst="rect">
            <a:avLst/>
          </a:prstGeom>
          <a:no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 typeface="Wingdings" pitchFamily="2" charset="2"/>
              <a:buChar char="Ø"/>
            </a:pPr>
            <a:r>
              <a:rPr lang="en-FR" sz="2000" dirty="0"/>
              <a:t>23 blood samples of Erdheim-Chester disease - correlated with disease activity.</a:t>
            </a:r>
          </a:p>
          <a:p>
            <a:pPr>
              <a:lnSpc>
                <a:spcPct val="110000"/>
              </a:lnSpc>
              <a:buFont typeface="Wingdings" pitchFamily="2" charset="2"/>
              <a:buChar char="Ø"/>
            </a:pPr>
            <a:r>
              <a:rPr lang="en-FR" sz="2000" i="1" dirty="0"/>
              <a:t>MAP2K1 </a:t>
            </a:r>
            <a:r>
              <a:rPr lang="en-FR" sz="2000" dirty="0"/>
              <a:t>variants were detectable in PBMCs during clinical remission in at least one subset.</a:t>
            </a:r>
          </a:p>
        </p:txBody>
      </p:sp>
      <p:pic>
        <p:nvPicPr>
          <p:cNvPr id="19" name="Picture 18">
            <a:extLst>
              <a:ext uri="{FF2B5EF4-FFF2-40B4-BE49-F238E27FC236}">
                <a16:creationId xmlns:a16="http://schemas.microsoft.com/office/drawing/2014/main" id="{7D10D00D-15CA-9A30-0DEC-CB60CC02D569}"/>
              </a:ext>
            </a:extLst>
          </p:cNvPr>
          <p:cNvPicPr>
            <a:picLocks noChangeAspect="1"/>
          </p:cNvPicPr>
          <p:nvPr/>
        </p:nvPicPr>
        <p:blipFill>
          <a:blip r:embed="rId4"/>
          <a:srcRect l="27406" t="91375" r="50000" b="1167"/>
          <a:stretch>
            <a:fillRect/>
          </a:stretch>
        </p:blipFill>
        <p:spPr>
          <a:xfrm>
            <a:off x="10808069" y="3547729"/>
            <a:ext cx="1159333" cy="373665"/>
          </a:xfrm>
          <a:prstGeom prst="rect">
            <a:avLst/>
          </a:prstGeom>
        </p:spPr>
      </p:pic>
      <p:pic>
        <p:nvPicPr>
          <p:cNvPr id="20" name="Picture 19">
            <a:extLst>
              <a:ext uri="{FF2B5EF4-FFF2-40B4-BE49-F238E27FC236}">
                <a16:creationId xmlns:a16="http://schemas.microsoft.com/office/drawing/2014/main" id="{4D40F482-6D74-1A9D-2259-62918357CF18}"/>
              </a:ext>
            </a:extLst>
          </p:cNvPr>
          <p:cNvPicPr>
            <a:picLocks noChangeAspect="1"/>
          </p:cNvPicPr>
          <p:nvPr/>
        </p:nvPicPr>
        <p:blipFill>
          <a:blip r:embed="rId4"/>
          <a:srcRect l="51162" t="88112" r="26624" b="4158"/>
          <a:stretch>
            <a:fillRect/>
          </a:stretch>
        </p:blipFill>
        <p:spPr>
          <a:xfrm>
            <a:off x="10900762" y="3813560"/>
            <a:ext cx="1159333" cy="393914"/>
          </a:xfrm>
          <a:prstGeom prst="rect">
            <a:avLst/>
          </a:prstGeom>
        </p:spPr>
      </p:pic>
      <p:sp>
        <p:nvSpPr>
          <p:cNvPr id="23" name="Content Placeholder 11">
            <a:extLst>
              <a:ext uri="{FF2B5EF4-FFF2-40B4-BE49-F238E27FC236}">
                <a16:creationId xmlns:a16="http://schemas.microsoft.com/office/drawing/2014/main" id="{B5AF6D82-A204-583F-C57B-6BCA508B8724}"/>
              </a:ext>
            </a:extLst>
          </p:cNvPr>
          <p:cNvSpPr txBox="1">
            <a:spLocks/>
          </p:cNvSpPr>
          <p:nvPr/>
        </p:nvSpPr>
        <p:spPr>
          <a:xfrm>
            <a:off x="838200" y="4535020"/>
            <a:ext cx="4663440" cy="1407559"/>
          </a:xfrm>
          <a:prstGeom prst="rect">
            <a:avLst/>
          </a:prstGeom>
          <a:no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Ø"/>
            </a:pPr>
            <a:r>
              <a:rPr lang="en-FR" sz="2000" dirty="0"/>
              <a:t>40 samples correlated with treatment</a:t>
            </a:r>
          </a:p>
          <a:p>
            <a:pPr>
              <a:lnSpc>
                <a:spcPct val="100000"/>
              </a:lnSpc>
              <a:buFont typeface="Wingdings" pitchFamily="2" charset="2"/>
              <a:buChar char="Ø"/>
            </a:pPr>
            <a:r>
              <a:rPr lang="en-FR" sz="2000" i="1" dirty="0"/>
              <a:t>MAP2K1 </a:t>
            </a:r>
            <a:r>
              <a:rPr lang="en-FR" sz="2000" dirty="0"/>
              <a:t>variants are detectable in PBMCs despite MEK inhibitor or interferon treatment.</a:t>
            </a:r>
          </a:p>
          <a:p>
            <a:pPr marL="0" indent="0" algn="ctr">
              <a:buFont typeface="Arial" panose="020B0604020202020204" pitchFamily="34" charset="0"/>
              <a:buNone/>
            </a:pPr>
            <a:endParaRPr lang="en-FR" sz="2000" dirty="0"/>
          </a:p>
        </p:txBody>
      </p:sp>
    </p:spTree>
    <p:extLst>
      <p:ext uri="{BB962C8B-B14F-4D97-AF65-F5344CB8AC3E}">
        <p14:creationId xmlns:p14="http://schemas.microsoft.com/office/powerpoint/2010/main" val="3991814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B6CD1-657C-DC8A-B65F-33A021B8F58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6FEC2EB-42B4-C175-DC57-A7E4F33E4BE0}"/>
              </a:ext>
            </a:extLst>
          </p:cNvPr>
          <p:cNvSpPr txBox="1"/>
          <p:nvPr/>
        </p:nvSpPr>
        <p:spPr>
          <a:xfrm>
            <a:off x="462455" y="309425"/>
            <a:ext cx="11377473" cy="1138773"/>
          </a:xfrm>
          <a:prstGeom prst="rect">
            <a:avLst/>
          </a:prstGeom>
          <a:noFill/>
        </p:spPr>
        <p:txBody>
          <a:bodyPr wrap="square" rtlCol="0">
            <a:spAutoFit/>
          </a:bodyPr>
          <a:lstStyle/>
          <a:p>
            <a:pPr algn="ctr"/>
            <a:r>
              <a:rPr lang="en-FR" sz="3400" i="1" dirty="0">
                <a:latin typeface="Calibri" panose="020F0502020204030204" pitchFamily="34" charset="0"/>
                <a:cs typeface="Calibri" panose="020F0502020204030204" pitchFamily="34" charset="0"/>
              </a:rPr>
              <a:t>MAP2K1 </a:t>
            </a:r>
            <a:r>
              <a:rPr lang="en-FR" sz="3400" dirty="0">
                <a:latin typeface="Calibri" panose="020F0502020204030204" pitchFamily="34" charset="0"/>
                <a:cs typeface="Calibri" panose="020F0502020204030204" pitchFamily="34" charset="0"/>
              </a:rPr>
              <a:t>detection in PBMC subsets and variant allelic frequencies</a:t>
            </a:r>
          </a:p>
        </p:txBody>
      </p:sp>
      <p:pic>
        <p:nvPicPr>
          <p:cNvPr id="10" name="Picture 9">
            <a:extLst>
              <a:ext uri="{FF2B5EF4-FFF2-40B4-BE49-F238E27FC236}">
                <a16:creationId xmlns:a16="http://schemas.microsoft.com/office/drawing/2014/main" id="{9A76860C-05AE-3908-AF69-C62213B91BE2}"/>
              </a:ext>
            </a:extLst>
          </p:cNvPr>
          <p:cNvPicPr>
            <a:picLocks noChangeAspect="1"/>
          </p:cNvPicPr>
          <p:nvPr/>
        </p:nvPicPr>
        <p:blipFill>
          <a:blip r:embed="rId2"/>
          <a:stretch>
            <a:fillRect/>
          </a:stretch>
        </p:blipFill>
        <p:spPr>
          <a:xfrm>
            <a:off x="5140579" y="1873419"/>
            <a:ext cx="4890465" cy="2627460"/>
          </a:xfrm>
          <a:prstGeom prst="rect">
            <a:avLst/>
          </a:prstGeom>
        </p:spPr>
      </p:pic>
      <p:graphicFrame>
        <p:nvGraphicFramePr>
          <p:cNvPr id="16" name="Chart 15">
            <a:extLst>
              <a:ext uri="{FF2B5EF4-FFF2-40B4-BE49-F238E27FC236}">
                <a16:creationId xmlns:a16="http://schemas.microsoft.com/office/drawing/2014/main" id="{FF368F8D-6A8F-3704-A02D-88F9DA5D899A}"/>
              </a:ext>
            </a:extLst>
          </p:cNvPr>
          <p:cNvGraphicFramePr>
            <a:graphicFrameLocks/>
          </p:cNvGraphicFramePr>
          <p:nvPr>
            <p:extLst>
              <p:ext uri="{D42A27DB-BD31-4B8C-83A1-F6EECF244321}">
                <p14:modId xmlns:p14="http://schemas.microsoft.com/office/powerpoint/2010/main" val="1431473046"/>
              </p:ext>
            </p:extLst>
          </p:nvPr>
        </p:nvGraphicFramePr>
        <p:xfrm>
          <a:off x="0" y="1895575"/>
          <a:ext cx="5023945" cy="258314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54BA5564-10BD-9988-2BFF-C6EA7E001DF4}"/>
              </a:ext>
            </a:extLst>
          </p:cNvPr>
          <p:cNvSpPr txBox="1"/>
          <p:nvPr/>
        </p:nvSpPr>
        <p:spPr>
          <a:xfrm>
            <a:off x="109206" y="4926101"/>
            <a:ext cx="4914739" cy="1200329"/>
          </a:xfrm>
          <a:prstGeom prst="rect">
            <a:avLst/>
          </a:prstGeom>
          <a:noFill/>
        </p:spPr>
        <p:txBody>
          <a:bodyPr wrap="square" rtlCol="0">
            <a:spAutoFit/>
          </a:bodyPr>
          <a:lstStyle/>
          <a:p>
            <a:pPr marL="285750" indent="-285750" algn="ctr">
              <a:buFont typeface="Wingdings" pitchFamily="2" charset="2"/>
              <a:buChar char="Ø"/>
            </a:pPr>
            <a:r>
              <a:rPr lang="en-FR" i="1" dirty="0"/>
              <a:t>MAP2K1</a:t>
            </a:r>
            <a:r>
              <a:rPr lang="en-FR" dirty="0"/>
              <a:t> mutations are detected in all populations.</a:t>
            </a:r>
          </a:p>
          <a:p>
            <a:pPr marL="285750" indent="-285750" algn="ctr">
              <a:buFont typeface="Wingdings" pitchFamily="2" charset="2"/>
              <a:buChar char="Ø"/>
            </a:pPr>
            <a:r>
              <a:rPr lang="en-FR" dirty="0"/>
              <a:t>B lymphocytes were the most frequently mutated population, followed by monocytes.</a:t>
            </a:r>
            <a:endParaRPr lang="en-FR" i="1" dirty="0"/>
          </a:p>
        </p:txBody>
      </p:sp>
      <p:sp>
        <p:nvSpPr>
          <p:cNvPr id="20" name="TextBox 19">
            <a:extLst>
              <a:ext uri="{FF2B5EF4-FFF2-40B4-BE49-F238E27FC236}">
                <a16:creationId xmlns:a16="http://schemas.microsoft.com/office/drawing/2014/main" id="{903660BD-BFF5-9533-1033-3FFA0E8DD4A6}"/>
              </a:ext>
            </a:extLst>
          </p:cNvPr>
          <p:cNvSpPr txBox="1"/>
          <p:nvPr/>
        </p:nvSpPr>
        <p:spPr>
          <a:xfrm>
            <a:off x="5140579" y="5040588"/>
            <a:ext cx="4734385" cy="646331"/>
          </a:xfrm>
          <a:prstGeom prst="rect">
            <a:avLst/>
          </a:prstGeom>
          <a:noFill/>
        </p:spPr>
        <p:txBody>
          <a:bodyPr wrap="square" rtlCol="0">
            <a:spAutoFit/>
          </a:bodyPr>
          <a:lstStyle/>
          <a:p>
            <a:pPr marL="285750" indent="-285750" algn="ctr">
              <a:buFont typeface="Wingdings" pitchFamily="2" charset="2"/>
              <a:buChar char="Ø"/>
            </a:pPr>
            <a:r>
              <a:rPr lang="en-FR" dirty="0"/>
              <a:t>B lymphocytes showed the highest VAF values (range 0.2 - 41.5%).</a:t>
            </a:r>
            <a:endParaRPr lang="en-FR" i="1" dirty="0"/>
          </a:p>
        </p:txBody>
      </p:sp>
      <p:pic>
        <p:nvPicPr>
          <p:cNvPr id="22" name="Picture 21">
            <a:extLst>
              <a:ext uri="{FF2B5EF4-FFF2-40B4-BE49-F238E27FC236}">
                <a16:creationId xmlns:a16="http://schemas.microsoft.com/office/drawing/2014/main" id="{34C6C2FE-93EA-07B5-5305-BBAD0BB68A1B}"/>
              </a:ext>
            </a:extLst>
          </p:cNvPr>
          <p:cNvPicPr>
            <a:picLocks noChangeAspect="1"/>
          </p:cNvPicPr>
          <p:nvPr/>
        </p:nvPicPr>
        <p:blipFill>
          <a:blip r:embed="rId4"/>
          <a:stretch>
            <a:fillRect/>
          </a:stretch>
        </p:blipFill>
        <p:spPr>
          <a:xfrm>
            <a:off x="10303760" y="1895575"/>
            <a:ext cx="1536168" cy="2916644"/>
          </a:xfrm>
          <a:prstGeom prst="rect">
            <a:avLst/>
          </a:prstGeom>
        </p:spPr>
      </p:pic>
      <p:sp>
        <p:nvSpPr>
          <p:cNvPr id="24" name="TextBox 23">
            <a:extLst>
              <a:ext uri="{FF2B5EF4-FFF2-40B4-BE49-F238E27FC236}">
                <a16:creationId xmlns:a16="http://schemas.microsoft.com/office/drawing/2014/main" id="{A6CE5408-2DE3-C0AD-3679-F2B0A3E53C5B}"/>
              </a:ext>
            </a:extLst>
          </p:cNvPr>
          <p:cNvSpPr txBox="1"/>
          <p:nvPr/>
        </p:nvSpPr>
        <p:spPr>
          <a:xfrm>
            <a:off x="9839122" y="4948256"/>
            <a:ext cx="2243671" cy="830997"/>
          </a:xfrm>
          <a:prstGeom prst="rect">
            <a:avLst/>
          </a:prstGeom>
          <a:noFill/>
        </p:spPr>
        <p:txBody>
          <a:bodyPr wrap="square">
            <a:spAutoFit/>
          </a:bodyPr>
          <a:lstStyle/>
          <a:p>
            <a:pPr algn="ctr"/>
            <a:endParaRPr lang="en-FR" sz="1600" dirty="0"/>
          </a:p>
          <a:p>
            <a:pPr marL="285750" indent="-285750" algn="ctr">
              <a:buFont typeface="Wingdings" pitchFamily="2" charset="2"/>
              <a:buChar char="Ø"/>
            </a:pPr>
            <a:r>
              <a:rPr lang="en-FR" sz="1600" dirty="0"/>
              <a:t>VAFs : 0.1 - 41.5%</a:t>
            </a:r>
          </a:p>
          <a:p>
            <a:pPr marL="285750" indent="-285750" algn="ctr">
              <a:buFont typeface="Wingdings" pitchFamily="2" charset="2"/>
              <a:buChar char="Ø"/>
            </a:pPr>
            <a:r>
              <a:rPr lang="en-FR" sz="1600" dirty="0"/>
              <a:t>Median value = 1.6%</a:t>
            </a:r>
          </a:p>
        </p:txBody>
      </p:sp>
      <p:sp>
        <p:nvSpPr>
          <p:cNvPr id="27" name="Oval 26">
            <a:extLst>
              <a:ext uri="{FF2B5EF4-FFF2-40B4-BE49-F238E27FC236}">
                <a16:creationId xmlns:a16="http://schemas.microsoft.com/office/drawing/2014/main" id="{56BA3EC1-51C3-6755-F7F4-1573035D42D6}"/>
              </a:ext>
            </a:extLst>
          </p:cNvPr>
          <p:cNvSpPr/>
          <p:nvPr/>
        </p:nvSpPr>
        <p:spPr>
          <a:xfrm>
            <a:off x="5165290" y="2085072"/>
            <a:ext cx="1228265" cy="253764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Tree>
    <p:extLst>
      <p:ext uri="{BB962C8B-B14F-4D97-AF65-F5344CB8AC3E}">
        <p14:creationId xmlns:p14="http://schemas.microsoft.com/office/powerpoint/2010/main" val="141103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E376B-913F-CFB4-1BDB-104708AE04B0}"/>
              </a:ext>
            </a:extLst>
          </p:cNvPr>
          <p:cNvSpPr>
            <a:spLocks noGrp="1"/>
          </p:cNvSpPr>
          <p:nvPr>
            <p:ph type="title"/>
          </p:nvPr>
        </p:nvSpPr>
        <p:spPr>
          <a:xfrm>
            <a:off x="342900" y="195897"/>
            <a:ext cx="11569700" cy="1090375"/>
          </a:xfrm>
        </p:spPr>
        <p:txBody>
          <a:bodyPr>
            <a:normAutofit/>
          </a:bodyPr>
          <a:lstStyle/>
          <a:p>
            <a:pPr algn="ctr"/>
            <a:r>
              <a:rPr lang="en-FR" sz="3600" dirty="0">
                <a:latin typeface="Calibri" panose="020F0502020204030204" pitchFamily="34" charset="0"/>
                <a:cs typeface="Calibri" panose="020F0502020204030204" pitchFamily="34" charset="0"/>
              </a:rPr>
              <a:t>Detection of </a:t>
            </a:r>
            <a:r>
              <a:rPr lang="en-FR" sz="3600" i="1" dirty="0">
                <a:latin typeface="Calibri" panose="020F0502020204030204" pitchFamily="34" charset="0"/>
                <a:cs typeface="Calibri" panose="020F0502020204030204" pitchFamily="34" charset="0"/>
              </a:rPr>
              <a:t>MAP2K1</a:t>
            </a:r>
            <a:r>
              <a:rPr lang="en-FR" sz="3600" dirty="0">
                <a:latin typeface="Calibri" panose="020F0502020204030204" pitchFamily="34" charset="0"/>
                <a:cs typeface="Calibri" panose="020F0502020204030204" pitchFamily="34" charset="0"/>
              </a:rPr>
              <a:t> variants by functional class</a:t>
            </a:r>
          </a:p>
        </p:txBody>
      </p:sp>
      <p:graphicFrame>
        <p:nvGraphicFramePr>
          <p:cNvPr id="55" name="Content Placeholder 54">
            <a:extLst>
              <a:ext uri="{FF2B5EF4-FFF2-40B4-BE49-F238E27FC236}">
                <a16:creationId xmlns:a16="http://schemas.microsoft.com/office/drawing/2014/main" id="{D6F101C9-5594-F53C-0AD9-465455519A06}"/>
              </a:ext>
            </a:extLst>
          </p:cNvPr>
          <p:cNvGraphicFramePr>
            <a:graphicFrameLocks noGrp="1"/>
          </p:cNvGraphicFramePr>
          <p:nvPr>
            <p:ph idx="1"/>
            <p:extLst>
              <p:ext uri="{D42A27DB-BD31-4B8C-83A1-F6EECF244321}">
                <p14:modId xmlns:p14="http://schemas.microsoft.com/office/powerpoint/2010/main" val="2652670762"/>
              </p:ext>
            </p:extLst>
          </p:nvPr>
        </p:nvGraphicFramePr>
        <p:xfrm>
          <a:off x="184150" y="2033270"/>
          <a:ext cx="7277100" cy="3566160"/>
        </p:xfrm>
        <a:graphic>
          <a:graphicData uri="http://schemas.openxmlformats.org/drawingml/2006/table">
            <a:tbl>
              <a:tblPr/>
              <a:tblGrid>
                <a:gridCol w="2341880">
                  <a:extLst>
                    <a:ext uri="{9D8B030D-6E8A-4147-A177-3AD203B41FA5}">
                      <a16:colId xmlns:a16="http://schemas.microsoft.com/office/drawing/2014/main" val="4158055701"/>
                    </a:ext>
                  </a:extLst>
                </a:gridCol>
                <a:gridCol w="1595120">
                  <a:extLst>
                    <a:ext uri="{9D8B030D-6E8A-4147-A177-3AD203B41FA5}">
                      <a16:colId xmlns:a16="http://schemas.microsoft.com/office/drawing/2014/main" val="247542887"/>
                    </a:ext>
                  </a:extLst>
                </a:gridCol>
                <a:gridCol w="2011680">
                  <a:extLst>
                    <a:ext uri="{9D8B030D-6E8A-4147-A177-3AD203B41FA5}">
                      <a16:colId xmlns:a16="http://schemas.microsoft.com/office/drawing/2014/main" val="3546293591"/>
                    </a:ext>
                  </a:extLst>
                </a:gridCol>
                <a:gridCol w="1328420">
                  <a:extLst>
                    <a:ext uri="{9D8B030D-6E8A-4147-A177-3AD203B41FA5}">
                      <a16:colId xmlns:a16="http://schemas.microsoft.com/office/drawing/2014/main" val="2779214611"/>
                    </a:ext>
                  </a:extLst>
                </a:gridCol>
              </a:tblGrid>
              <a:tr h="0">
                <a:tc>
                  <a:txBody>
                    <a:bodyPr/>
                    <a:lstStyle/>
                    <a:p>
                      <a:pPr algn="ctr">
                        <a:buNone/>
                      </a:pPr>
                      <a:r>
                        <a:rPr lang="en-GB" sz="1600" b="1" dirty="0">
                          <a:solidFill>
                            <a:srgbClr val="0070C0"/>
                          </a:solidFill>
                        </a:rPr>
                        <a:t>Disease Group</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sz="1600" b="1" dirty="0">
                          <a:solidFill>
                            <a:srgbClr val="0070C0"/>
                          </a:solidFill>
                        </a:rPr>
                        <a:t>Class 3 Variants*</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sz="1600" b="1" dirty="0">
                          <a:solidFill>
                            <a:srgbClr val="0070C0"/>
                          </a:solidFill>
                        </a:rPr>
                        <a:t>Class 2 Variants*</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buNone/>
                      </a:pPr>
                      <a:r>
                        <a:rPr lang="en-GB" sz="1600" b="1" dirty="0">
                          <a:solidFill>
                            <a:srgbClr val="0070C0"/>
                          </a:solidFill>
                        </a:rPr>
                        <a:t>not studied</a:t>
                      </a:r>
                    </a:p>
                  </a:txBody>
                  <a:tcPr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1429631"/>
                  </a:ext>
                </a:extLst>
              </a:tr>
              <a:tr h="0">
                <a:tc>
                  <a:txBody>
                    <a:bodyPr/>
                    <a:lstStyle/>
                    <a:p>
                      <a:pPr algn="ctr">
                        <a:buNone/>
                      </a:pPr>
                      <a:r>
                        <a:rPr lang="en-GB" sz="1600" b="0" dirty="0"/>
                        <a:t>Erdheim–Chester disease (ECD)</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dirty="0"/>
                        <a:t>c.170A&gt;C; c.303_308del</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dirty="0"/>
                        <a:t>c.157T&gt;C; c.167A&gt;C; c.171G&gt;C; c.361T&gt;A; c.169A&gt;G; c.171G&gt;T</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GB"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6913721"/>
                  </a:ext>
                </a:extLst>
              </a:tr>
              <a:tr h="0">
                <a:tc>
                  <a:txBody>
                    <a:bodyPr/>
                    <a:lstStyle/>
                    <a:p>
                      <a:pPr algn="ctr">
                        <a:buNone/>
                      </a:pPr>
                      <a:r>
                        <a:rPr lang="en-GB" sz="1600" b="0" dirty="0"/>
                        <a:t> mixed ECD–RDD</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a:t>c.303_308del</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a:t>c.157T&gt;C</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GB" sz="160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0346924"/>
                  </a:ext>
                </a:extLst>
              </a:tr>
              <a:tr h="0">
                <a:tc>
                  <a:txBody>
                    <a:bodyPr/>
                    <a:lstStyle/>
                    <a:p>
                      <a:pPr algn="ctr">
                        <a:buNone/>
                      </a:pPr>
                      <a:r>
                        <a:rPr lang="en-GB" sz="1600" b="0" dirty="0"/>
                        <a:t>mixed ECD–LCH</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dirty="0"/>
                        <a:t>c.303_308del</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FR" sz="1600" dirty="0"/>
                        <a:t>—</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826409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dirty="0"/>
                        <a:t>Langerhans-cell histiocytosis</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c.303_308del; c.167_181del; c.159_173del</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c.173_187del</a:t>
                      </a:r>
                    </a:p>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c.120_158del</a:t>
                      </a:r>
                    </a:p>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0183618"/>
                  </a:ext>
                </a:extLst>
              </a:tr>
              <a:tr h="0">
                <a:tc>
                  <a:txBody>
                    <a:bodyPr/>
                    <a:lstStyle/>
                    <a:p>
                      <a:pPr algn="ctr">
                        <a:buNone/>
                      </a:pPr>
                      <a:r>
                        <a:rPr lang="en-GB" sz="1600" b="0" dirty="0"/>
                        <a:t>Rosai-Dorfman disease</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GB"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c.157T&gt;C;</a:t>
                      </a:r>
                    </a:p>
                    <a:p>
                      <a:pPr algn="ctr">
                        <a:buNone/>
                      </a:pPr>
                      <a:r>
                        <a:rPr lang="en-GB" sz="1600" dirty="0"/>
                        <a:t>c.371C&gt;A; c.607G&gt;A</a:t>
                      </a: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8464788"/>
                  </a:ext>
                </a:extLst>
              </a:tr>
              <a:tr h="0">
                <a:tc>
                  <a:txBody>
                    <a:bodyPr/>
                    <a:lstStyle/>
                    <a:p>
                      <a:pPr algn="ctr">
                        <a:buNone/>
                      </a:pPr>
                      <a:r>
                        <a:rPr lang="en-GB" sz="1600" b="0" dirty="0"/>
                        <a:t>L group</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GB" sz="1600" dirty="0"/>
                        <a:t> c.303_308del</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endParaRPr lang="en-FR" sz="16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4624338"/>
                  </a:ext>
                </a:extLst>
              </a:tr>
            </a:tbl>
          </a:graphicData>
        </a:graphic>
      </p:graphicFrame>
      <p:sp>
        <p:nvSpPr>
          <p:cNvPr id="56" name="TextBox 55">
            <a:extLst>
              <a:ext uri="{FF2B5EF4-FFF2-40B4-BE49-F238E27FC236}">
                <a16:creationId xmlns:a16="http://schemas.microsoft.com/office/drawing/2014/main" id="{8A807A01-7A9D-5E1B-6BB8-2606D21F677E}"/>
              </a:ext>
            </a:extLst>
          </p:cNvPr>
          <p:cNvSpPr txBox="1"/>
          <p:nvPr/>
        </p:nvSpPr>
        <p:spPr>
          <a:xfrm>
            <a:off x="184150" y="1496715"/>
            <a:ext cx="5119370" cy="381000"/>
          </a:xfrm>
          <a:prstGeom prst="rect">
            <a:avLst/>
          </a:prstGeom>
          <a:noFill/>
        </p:spPr>
        <p:txBody>
          <a:bodyPr wrap="square" rtlCol="0">
            <a:spAutoFit/>
          </a:bodyPr>
          <a:lstStyle/>
          <a:p>
            <a:r>
              <a:rPr lang="en-FR" dirty="0"/>
              <a:t>Patients included in the study:</a:t>
            </a:r>
          </a:p>
        </p:txBody>
      </p:sp>
      <p:graphicFrame>
        <p:nvGraphicFramePr>
          <p:cNvPr id="61" name="Chart 60">
            <a:extLst>
              <a:ext uri="{FF2B5EF4-FFF2-40B4-BE49-F238E27FC236}">
                <a16:creationId xmlns:a16="http://schemas.microsoft.com/office/drawing/2014/main" id="{4C9A1ED3-6C61-4643-99F2-4AF8B89413F3}"/>
              </a:ext>
            </a:extLst>
          </p:cNvPr>
          <p:cNvGraphicFramePr>
            <a:graphicFrameLocks/>
          </p:cNvGraphicFramePr>
          <p:nvPr>
            <p:extLst>
              <p:ext uri="{D42A27DB-BD31-4B8C-83A1-F6EECF244321}">
                <p14:modId xmlns:p14="http://schemas.microsoft.com/office/powerpoint/2010/main" val="3155677503"/>
              </p:ext>
            </p:extLst>
          </p:nvPr>
        </p:nvGraphicFramePr>
        <p:xfrm>
          <a:off x="8003634" y="1828800"/>
          <a:ext cx="4004215" cy="3975100"/>
        </p:xfrm>
        <a:graphic>
          <a:graphicData uri="http://schemas.openxmlformats.org/drawingml/2006/chart">
            <c:chart xmlns:c="http://schemas.openxmlformats.org/drawingml/2006/chart" xmlns:r="http://schemas.openxmlformats.org/officeDocument/2006/relationships" r:id="rId2"/>
          </a:graphicData>
        </a:graphic>
      </p:graphicFrame>
      <p:sp>
        <p:nvSpPr>
          <p:cNvPr id="62" name="TextBox 61">
            <a:extLst>
              <a:ext uri="{FF2B5EF4-FFF2-40B4-BE49-F238E27FC236}">
                <a16:creationId xmlns:a16="http://schemas.microsoft.com/office/drawing/2014/main" id="{5A4BBED3-E419-D77E-3A49-9E0DF6DF9740}"/>
              </a:ext>
            </a:extLst>
          </p:cNvPr>
          <p:cNvSpPr txBox="1"/>
          <p:nvPr/>
        </p:nvSpPr>
        <p:spPr>
          <a:xfrm>
            <a:off x="101600" y="6581001"/>
            <a:ext cx="4687746" cy="261610"/>
          </a:xfrm>
          <a:prstGeom prst="rect">
            <a:avLst/>
          </a:prstGeom>
          <a:noFill/>
        </p:spPr>
        <p:txBody>
          <a:bodyPr wrap="square" rtlCol="0">
            <a:spAutoFit/>
          </a:bodyPr>
          <a:lstStyle/>
          <a:p>
            <a:r>
              <a:rPr lang="en-FR" sz="1100" i="1" dirty="0"/>
              <a:t>classification according to Gao et al. 2018, Mizuno et al. 2023</a:t>
            </a:r>
          </a:p>
        </p:txBody>
      </p:sp>
      <p:sp>
        <p:nvSpPr>
          <p:cNvPr id="63" name="TextBox 62">
            <a:extLst>
              <a:ext uri="{FF2B5EF4-FFF2-40B4-BE49-F238E27FC236}">
                <a16:creationId xmlns:a16="http://schemas.microsoft.com/office/drawing/2014/main" id="{201D4B66-D22A-4528-DCE5-C506AF5A8E88}"/>
              </a:ext>
            </a:extLst>
          </p:cNvPr>
          <p:cNvSpPr txBox="1"/>
          <p:nvPr/>
        </p:nvSpPr>
        <p:spPr>
          <a:xfrm>
            <a:off x="239136" y="5977096"/>
            <a:ext cx="9100419" cy="369332"/>
          </a:xfrm>
          <a:prstGeom prst="rect">
            <a:avLst/>
          </a:prstGeom>
          <a:noFill/>
        </p:spPr>
        <p:txBody>
          <a:bodyPr wrap="square" rtlCol="0">
            <a:spAutoFit/>
          </a:bodyPr>
          <a:lstStyle/>
          <a:p>
            <a:pPr lvl="0" eaLnBrk="0" fontAlgn="base" hangingPunct="0">
              <a:spcBef>
                <a:spcPct val="0"/>
              </a:spcBef>
              <a:spcAft>
                <a:spcPct val="0"/>
              </a:spcAft>
            </a:pPr>
            <a:r>
              <a:rPr lang="en-FR" altLang="en-FR" dirty="0">
                <a:solidFill>
                  <a:srgbClr val="000000"/>
                </a:solidFill>
                <a:latin typeface="-webkit-standard"/>
              </a:rPr>
              <a:t>PBMC detection is lower in class 3 compared to class 2 </a:t>
            </a:r>
            <a:r>
              <a:rPr lang="en-FR" altLang="en-FR" i="1" dirty="0">
                <a:solidFill>
                  <a:srgbClr val="000000"/>
                </a:solidFill>
                <a:latin typeface="-webkit-standard"/>
              </a:rPr>
              <a:t>MAP2K1</a:t>
            </a:r>
            <a:r>
              <a:rPr lang="en-FR" altLang="en-FR" dirty="0">
                <a:solidFill>
                  <a:srgbClr val="000000"/>
                </a:solidFill>
                <a:latin typeface="-webkit-standard"/>
              </a:rPr>
              <a:t> (20% vs 50%, respectively).</a:t>
            </a:r>
            <a:endParaRPr lang="en-FR" altLang="en-FR" dirty="0">
              <a:latin typeface="Arial" panose="020B0604020202020204" pitchFamily="34" charset="0"/>
            </a:endParaRPr>
          </a:p>
        </p:txBody>
      </p:sp>
    </p:spTree>
    <p:extLst>
      <p:ext uri="{BB962C8B-B14F-4D97-AF65-F5344CB8AC3E}">
        <p14:creationId xmlns:p14="http://schemas.microsoft.com/office/powerpoint/2010/main" val="117775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403BF-4B0C-F179-5F7D-AE67226E1337}"/>
              </a:ext>
            </a:extLst>
          </p:cNvPr>
          <p:cNvSpPr>
            <a:spLocks noGrp="1"/>
          </p:cNvSpPr>
          <p:nvPr>
            <p:ph idx="1"/>
          </p:nvPr>
        </p:nvSpPr>
        <p:spPr>
          <a:xfrm>
            <a:off x="294640" y="891795"/>
            <a:ext cx="9420860" cy="1571799"/>
          </a:xfrm>
          <a:noFill/>
        </p:spPr>
        <p:txBody>
          <a:bodyPr>
            <a:normAutofit/>
          </a:bodyPr>
          <a:lstStyle/>
          <a:p>
            <a:pPr marL="0" indent="0">
              <a:buNone/>
            </a:pPr>
            <a:r>
              <a:rPr lang="en-FR" sz="2000" dirty="0"/>
              <a:t>Woman,  59 yo, mixed ECD-RDD</a:t>
            </a:r>
          </a:p>
          <a:p>
            <a:pPr marL="0" indent="0">
              <a:buNone/>
            </a:pPr>
            <a:r>
              <a:rPr lang="en-FR" sz="2000" dirty="0"/>
              <a:t>Skin, periaortic, pleural, lymph node, peri-renal and mesentery involvement</a:t>
            </a:r>
          </a:p>
          <a:p>
            <a:pPr marL="0" indent="0">
              <a:buNone/>
            </a:pPr>
            <a:r>
              <a:rPr lang="en-FR" sz="2000" i="1" dirty="0"/>
              <a:t>MAP2K1</a:t>
            </a:r>
            <a:r>
              <a:rPr lang="en-FR" sz="2000" dirty="0"/>
              <a:t> c.157T&gt;C, p.(Phe53Leu)</a:t>
            </a:r>
          </a:p>
        </p:txBody>
      </p:sp>
      <p:graphicFrame>
        <p:nvGraphicFramePr>
          <p:cNvPr id="4" name="Chart 3">
            <a:extLst>
              <a:ext uri="{FF2B5EF4-FFF2-40B4-BE49-F238E27FC236}">
                <a16:creationId xmlns:a16="http://schemas.microsoft.com/office/drawing/2014/main" id="{C8CCBA5E-2D55-8DBF-9A18-87793F059726}"/>
              </a:ext>
            </a:extLst>
          </p:cNvPr>
          <p:cNvGraphicFramePr>
            <a:graphicFrameLocks/>
          </p:cNvGraphicFramePr>
          <p:nvPr>
            <p:extLst>
              <p:ext uri="{D42A27DB-BD31-4B8C-83A1-F6EECF244321}">
                <p14:modId xmlns:p14="http://schemas.microsoft.com/office/powerpoint/2010/main" val="3062395361"/>
              </p:ext>
            </p:extLst>
          </p:nvPr>
        </p:nvGraphicFramePr>
        <p:xfrm>
          <a:off x="5105400" y="3886200"/>
          <a:ext cx="6836410" cy="29718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EC664BAB-6FC5-9D3C-B061-9111977BA69D}"/>
              </a:ext>
            </a:extLst>
          </p:cNvPr>
          <p:cNvPicPr>
            <a:picLocks noChangeAspect="1"/>
          </p:cNvPicPr>
          <p:nvPr/>
        </p:nvPicPr>
        <p:blipFill>
          <a:blip r:embed="rId3"/>
          <a:stretch>
            <a:fillRect/>
          </a:stretch>
        </p:blipFill>
        <p:spPr>
          <a:xfrm>
            <a:off x="7226325" y="2565703"/>
            <a:ext cx="4842485" cy="3271699"/>
          </a:xfrm>
          <a:prstGeom prst="rect">
            <a:avLst/>
          </a:prstGeom>
        </p:spPr>
      </p:pic>
      <p:pic>
        <p:nvPicPr>
          <p:cNvPr id="10" name="Picture 9">
            <a:extLst>
              <a:ext uri="{FF2B5EF4-FFF2-40B4-BE49-F238E27FC236}">
                <a16:creationId xmlns:a16="http://schemas.microsoft.com/office/drawing/2014/main" id="{DDC031D0-23B0-0EE4-F987-A5C607E314A5}"/>
              </a:ext>
            </a:extLst>
          </p:cNvPr>
          <p:cNvPicPr>
            <a:picLocks noChangeAspect="1"/>
          </p:cNvPicPr>
          <p:nvPr/>
        </p:nvPicPr>
        <p:blipFill rotWithShape="1">
          <a:blip r:embed="rId4"/>
          <a:srcRect l="26042" r="20422"/>
          <a:stretch>
            <a:fillRect/>
          </a:stretch>
        </p:blipFill>
        <p:spPr>
          <a:xfrm>
            <a:off x="250190" y="2565703"/>
            <a:ext cx="3118649" cy="3118649"/>
          </a:xfrm>
          <a:prstGeom prst="rect">
            <a:avLst/>
          </a:prstGeom>
        </p:spPr>
      </p:pic>
      <p:pic>
        <p:nvPicPr>
          <p:cNvPr id="12" name="Picture 11">
            <a:extLst>
              <a:ext uri="{FF2B5EF4-FFF2-40B4-BE49-F238E27FC236}">
                <a16:creationId xmlns:a16="http://schemas.microsoft.com/office/drawing/2014/main" id="{8D15666D-CC7E-7721-ECC4-D9E4C45F8E5B}"/>
              </a:ext>
            </a:extLst>
          </p:cNvPr>
          <p:cNvPicPr>
            <a:picLocks noChangeAspect="1"/>
          </p:cNvPicPr>
          <p:nvPr/>
        </p:nvPicPr>
        <p:blipFill rotWithShape="1">
          <a:blip r:embed="rId5"/>
          <a:srcRect l="32616" t="12269" r="18394" b="6033"/>
          <a:stretch>
            <a:fillRect/>
          </a:stretch>
        </p:blipFill>
        <p:spPr>
          <a:xfrm>
            <a:off x="3621443" y="2579356"/>
            <a:ext cx="3477882" cy="3104996"/>
          </a:xfrm>
          <a:prstGeom prst="rect">
            <a:avLst/>
          </a:prstGeom>
        </p:spPr>
      </p:pic>
      <p:sp>
        <p:nvSpPr>
          <p:cNvPr id="13" name="TextBox 12">
            <a:extLst>
              <a:ext uri="{FF2B5EF4-FFF2-40B4-BE49-F238E27FC236}">
                <a16:creationId xmlns:a16="http://schemas.microsoft.com/office/drawing/2014/main" id="{8D6BBB32-AD95-6C46-A4A0-DE900C8674D0}"/>
              </a:ext>
            </a:extLst>
          </p:cNvPr>
          <p:cNvSpPr txBox="1"/>
          <p:nvPr/>
        </p:nvSpPr>
        <p:spPr>
          <a:xfrm>
            <a:off x="353695" y="5937091"/>
            <a:ext cx="2925292" cy="369332"/>
          </a:xfrm>
          <a:prstGeom prst="rect">
            <a:avLst/>
          </a:prstGeom>
          <a:noFill/>
        </p:spPr>
        <p:txBody>
          <a:bodyPr wrap="square" rtlCol="0">
            <a:spAutoFit/>
          </a:bodyPr>
          <a:lstStyle/>
          <a:p>
            <a:r>
              <a:rPr lang="en-FR" dirty="0"/>
              <a:t>Lymph node: RDD histology</a:t>
            </a:r>
          </a:p>
        </p:txBody>
      </p:sp>
      <p:sp>
        <p:nvSpPr>
          <p:cNvPr id="14" name="TextBox 13">
            <a:extLst>
              <a:ext uri="{FF2B5EF4-FFF2-40B4-BE49-F238E27FC236}">
                <a16:creationId xmlns:a16="http://schemas.microsoft.com/office/drawing/2014/main" id="{68FA9761-B97C-3918-97C1-A79B7EBF2F47}"/>
              </a:ext>
            </a:extLst>
          </p:cNvPr>
          <p:cNvSpPr txBox="1"/>
          <p:nvPr/>
        </p:nvSpPr>
        <p:spPr>
          <a:xfrm>
            <a:off x="4016230" y="5924359"/>
            <a:ext cx="2925292" cy="369332"/>
          </a:xfrm>
          <a:prstGeom prst="rect">
            <a:avLst/>
          </a:prstGeom>
          <a:noFill/>
        </p:spPr>
        <p:txBody>
          <a:bodyPr wrap="square" rtlCol="0">
            <a:spAutoFit/>
          </a:bodyPr>
          <a:lstStyle/>
          <a:p>
            <a:r>
              <a:rPr lang="en-FR" dirty="0"/>
              <a:t>Skin biopsy: ECD histology</a:t>
            </a:r>
          </a:p>
        </p:txBody>
      </p:sp>
      <p:sp>
        <p:nvSpPr>
          <p:cNvPr id="15" name="TextBox 14">
            <a:extLst>
              <a:ext uri="{FF2B5EF4-FFF2-40B4-BE49-F238E27FC236}">
                <a16:creationId xmlns:a16="http://schemas.microsoft.com/office/drawing/2014/main" id="{85C04D65-9D6C-B7AE-D1F4-277C824C47FB}"/>
              </a:ext>
            </a:extLst>
          </p:cNvPr>
          <p:cNvSpPr txBox="1"/>
          <p:nvPr/>
        </p:nvSpPr>
        <p:spPr>
          <a:xfrm>
            <a:off x="294640" y="6319091"/>
            <a:ext cx="3232205" cy="369332"/>
          </a:xfrm>
          <a:prstGeom prst="rect">
            <a:avLst/>
          </a:prstGeom>
          <a:noFill/>
        </p:spPr>
        <p:txBody>
          <a:bodyPr wrap="square" rtlCol="0">
            <a:spAutoFit/>
          </a:bodyPr>
          <a:lstStyle/>
          <a:p>
            <a:r>
              <a:rPr lang="en-FR" dirty="0"/>
              <a:t>Pleural biopsy : VAF 22% (NGS)</a:t>
            </a:r>
          </a:p>
        </p:txBody>
      </p:sp>
      <p:sp>
        <p:nvSpPr>
          <p:cNvPr id="17" name="TextBox 16">
            <a:extLst>
              <a:ext uri="{FF2B5EF4-FFF2-40B4-BE49-F238E27FC236}">
                <a16:creationId xmlns:a16="http://schemas.microsoft.com/office/drawing/2014/main" id="{2F16C0F5-16E5-BBF9-CB96-F9F9222916D3}"/>
              </a:ext>
            </a:extLst>
          </p:cNvPr>
          <p:cNvSpPr txBox="1"/>
          <p:nvPr/>
        </p:nvSpPr>
        <p:spPr>
          <a:xfrm>
            <a:off x="4016230" y="6319091"/>
            <a:ext cx="2578100" cy="369332"/>
          </a:xfrm>
          <a:prstGeom prst="rect">
            <a:avLst/>
          </a:prstGeom>
          <a:noFill/>
        </p:spPr>
        <p:txBody>
          <a:bodyPr wrap="square" rtlCol="0">
            <a:spAutoFit/>
          </a:bodyPr>
          <a:lstStyle/>
          <a:p>
            <a:pPr algn="ctr"/>
            <a:r>
              <a:rPr lang="en-FR" dirty="0"/>
              <a:t>VAF 19% (NGS)</a:t>
            </a:r>
          </a:p>
        </p:txBody>
      </p:sp>
      <p:sp>
        <p:nvSpPr>
          <p:cNvPr id="18" name="TextBox 17">
            <a:extLst>
              <a:ext uri="{FF2B5EF4-FFF2-40B4-BE49-F238E27FC236}">
                <a16:creationId xmlns:a16="http://schemas.microsoft.com/office/drawing/2014/main" id="{3FF7593B-93B4-C8B0-0F16-E5BFCC198365}"/>
              </a:ext>
            </a:extLst>
          </p:cNvPr>
          <p:cNvSpPr txBox="1"/>
          <p:nvPr/>
        </p:nvSpPr>
        <p:spPr>
          <a:xfrm>
            <a:off x="7683500" y="6024535"/>
            <a:ext cx="4363656" cy="646331"/>
          </a:xfrm>
          <a:prstGeom prst="rect">
            <a:avLst/>
          </a:prstGeom>
          <a:noFill/>
        </p:spPr>
        <p:txBody>
          <a:bodyPr wrap="square" rtlCol="0">
            <a:spAutoFit/>
          </a:bodyPr>
          <a:lstStyle/>
          <a:p>
            <a:pPr algn="ctr"/>
            <a:r>
              <a:rPr lang="en-FR" dirty="0"/>
              <a:t>Blood sample - complete remission under Trametinib for 16 months</a:t>
            </a:r>
          </a:p>
        </p:txBody>
      </p:sp>
      <p:sp>
        <p:nvSpPr>
          <p:cNvPr id="21" name="TextBox 20">
            <a:extLst>
              <a:ext uri="{FF2B5EF4-FFF2-40B4-BE49-F238E27FC236}">
                <a16:creationId xmlns:a16="http://schemas.microsoft.com/office/drawing/2014/main" id="{ABF7B700-6387-41A5-290B-3C57E74012AA}"/>
              </a:ext>
            </a:extLst>
          </p:cNvPr>
          <p:cNvSpPr txBox="1"/>
          <p:nvPr/>
        </p:nvSpPr>
        <p:spPr>
          <a:xfrm>
            <a:off x="7498080" y="1960651"/>
            <a:ext cx="4549076" cy="369332"/>
          </a:xfrm>
          <a:prstGeom prst="rect">
            <a:avLst/>
          </a:prstGeom>
          <a:noFill/>
        </p:spPr>
        <p:txBody>
          <a:bodyPr wrap="square" rtlCol="0">
            <a:spAutoFit/>
          </a:bodyPr>
          <a:lstStyle/>
          <a:p>
            <a:pPr algn="ctr"/>
            <a:r>
              <a:rPr lang="en-FR" b="1" dirty="0">
                <a:solidFill>
                  <a:srgbClr val="FF0000"/>
                </a:solidFill>
              </a:rPr>
              <a:t> ! </a:t>
            </a:r>
            <a:r>
              <a:rPr lang="en-FR" dirty="0"/>
              <a:t>Highest </a:t>
            </a:r>
            <a:r>
              <a:rPr lang="en-FR" i="1" dirty="0"/>
              <a:t>MAP2K1</a:t>
            </a:r>
            <a:r>
              <a:rPr lang="en-FR" dirty="0"/>
              <a:t> VAFs in PBMCs and plasma</a:t>
            </a:r>
          </a:p>
        </p:txBody>
      </p:sp>
      <p:sp>
        <p:nvSpPr>
          <p:cNvPr id="22" name="TextBox 21">
            <a:extLst>
              <a:ext uri="{FF2B5EF4-FFF2-40B4-BE49-F238E27FC236}">
                <a16:creationId xmlns:a16="http://schemas.microsoft.com/office/drawing/2014/main" id="{587DC227-9CF0-3894-669E-ECC407F0EDA9}"/>
              </a:ext>
            </a:extLst>
          </p:cNvPr>
          <p:cNvSpPr txBox="1"/>
          <p:nvPr/>
        </p:nvSpPr>
        <p:spPr>
          <a:xfrm>
            <a:off x="353695" y="137959"/>
            <a:ext cx="10989310" cy="523220"/>
          </a:xfrm>
          <a:prstGeom prst="rect">
            <a:avLst/>
          </a:prstGeom>
          <a:noFill/>
        </p:spPr>
        <p:txBody>
          <a:bodyPr wrap="square" rtlCol="0">
            <a:spAutoFit/>
          </a:bodyPr>
          <a:lstStyle/>
          <a:p>
            <a:r>
              <a:rPr lang="en-FR" sz="2800" dirty="0"/>
              <a:t>Example of a patient with mixed ECD-RDD and high VAFs of </a:t>
            </a:r>
            <a:r>
              <a:rPr lang="en-FR" sz="2800" i="1" dirty="0"/>
              <a:t>MAP2K1</a:t>
            </a:r>
          </a:p>
        </p:txBody>
      </p:sp>
      <p:sp>
        <p:nvSpPr>
          <p:cNvPr id="23" name="Oval 22">
            <a:extLst>
              <a:ext uri="{FF2B5EF4-FFF2-40B4-BE49-F238E27FC236}">
                <a16:creationId xmlns:a16="http://schemas.microsoft.com/office/drawing/2014/main" id="{B2073567-FEC3-1D17-A7E0-CF231A044F8A}"/>
              </a:ext>
            </a:extLst>
          </p:cNvPr>
          <p:cNvSpPr/>
          <p:nvPr/>
        </p:nvSpPr>
        <p:spPr>
          <a:xfrm>
            <a:off x="8458201" y="5270499"/>
            <a:ext cx="723900" cy="5669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Tree>
    <p:extLst>
      <p:ext uri="{BB962C8B-B14F-4D97-AF65-F5344CB8AC3E}">
        <p14:creationId xmlns:p14="http://schemas.microsoft.com/office/powerpoint/2010/main" val="702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A584-2FCC-40FE-F41B-C956093167CA}"/>
              </a:ext>
            </a:extLst>
          </p:cNvPr>
          <p:cNvSpPr>
            <a:spLocks noGrp="1"/>
          </p:cNvSpPr>
          <p:nvPr>
            <p:ph type="title"/>
          </p:nvPr>
        </p:nvSpPr>
        <p:spPr/>
        <p:txBody>
          <a:bodyPr>
            <a:normAutofit/>
          </a:bodyPr>
          <a:lstStyle/>
          <a:p>
            <a:r>
              <a:rPr lang="en-FR" sz="3600" dirty="0">
                <a:latin typeface="Calibri" panose="020F0502020204030204" pitchFamily="34" charset="0"/>
                <a:cs typeface="Calibri" panose="020F0502020204030204" pitchFamily="34" charset="0"/>
              </a:rPr>
              <a:t>Detection of </a:t>
            </a:r>
            <a:r>
              <a:rPr lang="en-FR" sz="3600" i="1" dirty="0">
                <a:latin typeface="Calibri" panose="020F0502020204030204" pitchFamily="34" charset="0"/>
                <a:cs typeface="Calibri" panose="020F0502020204030204" pitchFamily="34" charset="0"/>
              </a:rPr>
              <a:t>MAP2K1</a:t>
            </a:r>
            <a:r>
              <a:rPr lang="en-FR" sz="3600" dirty="0">
                <a:latin typeface="Calibri" panose="020F0502020204030204" pitchFamily="34" charset="0"/>
                <a:cs typeface="Calibri" panose="020F0502020204030204" pitchFamily="34" charset="0"/>
              </a:rPr>
              <a:t> in circulating cell-free DNA in Erdheim-Chester disease </a:t>
            </a:r>
          </a:p>
        </p:txBody>
      </p:sp>
      <p:pic>
        <p:nvPicPr>
          <p:cNvPr id="4" name="Picture 3">
            <a:extLst>
              <a:ext uri="{FF2B5EF4-FFF2-40B4-BE49-F238E27FC236}">
                <a16:creationId xmlns:a16="http://schemas.microsoft.com/office/drawing/2014/main" id="{57577119-C552-9EA7-6D74-DB5D3F929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288" y="2084300"/>
            <a:ext cx="2604773" cy="2249140"/>
          </a:xfrm>
          <a:prstGeom prst="rect">
            <a:avLst/>
          </a:prstGeom>
        </p:spPr>
      </p:pic>
      <p:sp>
        <p:nvSpPr>
          <p:cNvPr id="5" name="TextBox 4">
            <a:extLst>
              <a:ext uri="{FF2B5EF4-FFF2-40B4-BE49-F238E27FC236}">
                <a16:creationId xmlns:a16="http://schemas.microsoft.com/office/drawing/2014/main" id="{7DE40E03-7F4C-030C-72DF-A55A72F95520}"/>
              </a:ext>
            </a:extLst>
          </p:cNvPr>
          <p:cNvSpPr txBox="1"/>
          <p:nvPr/>
        </p:nvSpPr>
        <p:spPr>
          <a:xfrm>
            <a:off x="731520" y="1919697"/>
            <a:ext cx="7257292" cy="2357697"/>
          </a:xfrm>
          <a:prstGeom prst="rect">
            <a:avLst/>
          </a:prstGeom>
          <a:noFill/>
        </p:spPr>
        <p:txBody>
          <a:bodyPr wrap="square" rtlCol="0">
            <a:spAutoFit/>
          </a:bodyPr>
          <a:lstStyle/>
          <a:p>
            <a:pPr marL="285750" indent="-285750">
              <a:lnSpc>
                <a:spcPct val="150000"/>
              </a:lnSpc>
              <a:spcAft>
                <a:spcPts val="600"/>
              </a:spcAft>
              <a:buFont typeface="Wingdings" pitchFamily="2" charset="2"/>
              <a:buChar char="Ø"/>
            </a:pPr>
            <a:r>
              <a:rPr lang="en-FR" dirty="0"/>
              <a:t>25 patients tested </a:t>
            </a:r>
          </a:p>
          <a:p>
            <a:pPr marL="285750" indent="-285750">
              <a:lnSpc>
                <a:spcPct val="150000"/>
              </a:lnSpc>
              <a:spcAft>
                <a:spcPts val="600"/>
              </a:spcAft>
              <a:buFont typeface="Wingdings" pitchFamily="2" charset="2"/>
              <a:buChar char="Ø"/>
            </a:pPr>
            <a:r>
              <a:rPr lang="en-FR" dirty="0"/>
              <a:t>19/25 were positive at least once during disease course.</a:t>
            </a:r>
          </a:p>
          <a:p>
            <a:pPr marL="285750" indent="-285750">
              <a:lnSpc>
                <a:spcPct val="150000"/>
              </a:lnSpc>
              <a:spcAft>
                <a:spcPts val="600"/>
              </a:spcAft>
              <a:buFont typeface="Wingdings" pitchFamily="2" charset="2"/>
              <a:buChar char="Ø"/>
            </a:pPr>
            <a:r>
              <a:rPr lang="en-FR" dirty="0"/>
              <a:t>Detection in ccfDNA persisted despite MEK inhibitor treatment or remission periods, with no difference in VAF values.</a:t>
            </a:r>
          </a:p>
          <a:p>
            <a:pPr marL="285750" indent="-285750">
              <a:lnSpc>
                <a:spcPct val="150000"/>
              </a:lnSpc>
              <a:spcAft>
                <a:spcPts val="600"/>
              </a:spcAft>
              <a:buFont typeface="Wingdings" pitchFamily="2" charset="2"/>
              <a:buChar char="Ø"/>
            </a:pPr>
            <a:r>
              <a:rPr lang="en-FR" dirty="0"/>
              <a:t>VAFs between 0 and 20% (median - 0,12%).</a:t>
            </a:r>
          </a:p>
        </p:txBody>
      </p:sp>
      <p:pic>
        <p:nvPicPr>
          <p:cNvPr id="6" name="Picture 5">
            <a:extLst>
              <a:ext uri="{FF2B5EF4-FFF2-40B4-BE49-F238E27FC236}">
                <a16:creationId xmlns:a16="http://schemas.microsoft.com/office/drawing/2014/main" id="{5FDEE3A7-CD4B-8A70-C347-84A5768D2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8288" y="4506403"/>
            <a:ext cx="2725320" cy="2080995"/>
          </a:xfrm>
          <a:prstGeom prst="rect">
            <a:avLst/>
          </a:prstGeom>
        </p:spPr>
      </p:pic>
      <p:pic>
        <p:nvPicPr>
          <p:cNvPr id="7" name="Picture 6">
            <a:extLst>
              <a:ext uri="{FF2B5EF4-FFF2-40B4-BE49-F238E27FC236}">
                <a16:creationId xmlns:a16="http://schemas.microsoft.com/office/drawing/2014/main" id="{D7F08FB0-8ED9-FEDB-FA18-5F770A38B3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445" y="4431829"/>
            <a:ext cx="3245745" cy="2230141"/>
          </a:xfrm>
          <a:prstGeom prst="rect">
            <a:avLst/>
          </a:prstGeom>
        </p:spPr>
      </p:pic>
      <p:pic>
        <p:nvPicPr>
          <p:cNvPr id="8" name="Picture 7">
            <a:extLst>
              <a:ext uri="{FF2B5EF4-FFF2-40B4-BE49-F238E27FC236}">
                <a16:creationId xmlns:a16="http://schemas.microsoft.com/office/drawing/2014/main" id="{11AE992D-5BBD-45E7-9DCB-5BD74F361F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0362" y="4841414"/>
            <a:ext cx="1635638" cy="1625253"/>
          </a:xfrm>
          <a:prstGeom prst="rect">
            <a:avLst/>
          </a:prstGeom>
        </p:spPr>
      </p:pic>
      <p:pic>
        <p:nvPicPr>
          <p:cNvPr id="9" name="Picture 8">
            <a:extLst>
              <a:ext uri="{FF2B5EF4-FFF2-40B4-BE49-F238E27FC236}">
                <a16:creationId xmlns:a16="http://schemas.microsoft.com/office/drawing/2014/main" id="{27C62752-6984-2E56-B222-BA7854DEDB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4851341"/>
            <a:ext cx="1344546" cy="1641534"/>
          </a:xfrm>
          <a:prstGeom prst="rect">
            <a:avLst/>
          </a:prstGeom>
        </p:spPr>
      </p:pic>
    </p:spTree>
    <p:extLst>
      <p:ext uri="{BB962C8B-B14F-4D97-AF65-F5344CB8AC3E}">
        <p14:creationId xmlns:p14="http://schemas.microsoft.com/office/powerpoint/2010/main" val="440310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64FC-BA05-8366-AB79-A01E1C4C691E}"/>
              </a:ext>
            </a:extLst>
          </p:cNvPr>
          <p:cNvSpPr>
            <a:spLocks noGrp="1"/>
          </p:cNvSpPr>
          <p:nvPr>
            <p:ph type="title"/>
          </p:nvPr>
        </p:nvSpPr>
        <p:spPr>
          <a:xfrm>
            <a:off x="838200" y="212986"/>
            <a:ext cx="10515600" cy="1325563"/>
          </a:xfrm>
        </p:spPr>
        <p:txBody>
          <a:bodyPr/>
          <a:lstStyle/>
          <a:p>
            <a:pPr algn="ctr"/>
            <a:r>
              <a:rPr lang="en-FR" dirty="0">
                <a:latin typeface="Calibri" panose="020F0502020204030204" pitchFamily="34" charset="0"/>
                <a:cs typeface="Calibri" panose="020F0502020204030204" pitchFamily="34" charset="0"/>
              </a:rPr>
              <a:t>CONCLUSION</a:t>
            </a:r>
          </a:p>
        </p:txBody>
      </p:sp>
      <p:sp>
        <p:nvSpPr>
          <p:cNvPr id="3" name="Content Placeholder 2">
            <a:extLst>
              <a:ext uri="{FF2B5EF4-FFF2-40B4-BE49-F238E27FC236}">
                <a16:creationId xmlns:a16="http://schemas.microsoft.com/office/drawing/2014/main" id="{0EA8195B-7D0D-7B54-08F9-14BA8BEFF975}"/>
              </a:ext>
            </a:extLst>
          </p:cNvPr>
          <p:cNvSpPr>
            <a:spLocks noGrp="1"/>
          </p:cNvSpPr>
          <p:nvPr>
            <p:ph idx="1"/>
          </p:nvPr>
        </p:nvSpPr>
        <p:spPr>
          <a:xfrm>
            <a:off x="762856" y="3679725"/>
            <a:ext cx="10611492" cy="1605943"/>
          </a:xfrm>
        </p:spPr>
        <p:txBody>
          <a:bodyPr>
            <a:noAutofit/>
          </a:bodyPr>
          <a:lstStyle/>
          <a:p>
            <a:pPr marL="411163" indent="-377825" algn="just">
              <a:lnSpc>
                <a:spcPct val="150000"/>
              </a:lnSpc>
              <a:spcBef>
                <a:spcPts val="0"/>
              </a:spcBef>
            </a:pPr>
            <a:r>
              <a:rPr lang="en-GB" sz="2400" i="1" dirty="0">
                <a:latin typeface="Arial" panose="020B0604020202020204" pitchFamily="34" charset="0"/>
                <a:cs typeface="Arial" panose="020B0604020202020204" pitchFamily="34" charset="0"/>
              </a:rPr>
              <a:t>MAP2K1 - </a:t>
            </a:r>
            <a:r>
              <a:rPr lang="en-GB" sz="2400" dirty="0">
                <a:latin typeface="Arial" panose="020B0604020202020204" pitchFamily="34" charset="0"/>
                <a:cs typeface="Arial" panose="020B0604020202020204" pitchFamily="34" charset="0"/>
              </a:rPr>
              <a:t>mutated clones in PBMC and </a:t>
            </a:r>
            <a:r>
              <a:rPr lang="en-GB" sz="2400" dirty="0" err="1">
                <a:latin typeface="Arial" panose="020B0604020202020204" pitchFamily="34" charset="0"/>
                <a:cs typeface="Arial" panose="020B0604020202020204" pitchFamily="34" charset="0"/>
              </a:rPr>
              <a:t>ccfDNA</a:t>
            </a:r>
            <a:r>
              <a:rPr lang="en-GB" sz="2400" dirty="0">
                <a:latin typeface="Arial" panose="020B0604020202020204" pitchFamily="34" charset="0"/>
                <a:cs typeface="Arial" panose="020B0604020202020204" pitchFamily="34" charset="0"/>
              </a:rPr>
              <a:t> during remission / under targeted therapy </a:t>
            </a:r>
            <a:endParaRPr lang="en-FR" sz="2400" dirty="0"/>
          </a:p>
        </p:txBody>
      </p:sp>
      <p:sp>
        <p:nvSpPr>
          <p:cNvPr id="5" name="Content Placeholder 2">
            <a:extLst>
              <a:ext uri="{FF2B5EF4-FFF2-40B4-BE49-F238E27FC236}">
                <a16:creationId xmlns:a16="http://schemas.microsoft.com/office/drawing/2014/main" id="{3DC13B2B-8B9A-B303-6D79-0892EADC94F4}"/>
              </a:ext>
            </a:extLst>
          </p:cNvPr>
          <p:cNvSpPr txBox="1">
            <a:spLocks/>
          </p:cNvSpPr>
          <p:nvPr/>
        </p:nvSpPr>
        <p:spPr>
          <a:xfrm>
            <a:off x="817652" y="1538549"/>
            <a:ext cx="10515600" cy="22650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1163" indent="-377825" algn="just">
              <a:lnSpc>
                <a:spcPct val="160000"/>
              </a:lnSpc>
              <a:spcBef>
                <a:spcPts val="0"/>
              </a:spcBef>
            </a:pPr>
            <a:r>
              <a:rPr lang="en-GB" sz="2400" i="1" dirty="0">
                <a:latin typeface="Arial" panose="020B0604020202020204" pitchFamily="34" charset="0"/>
                <a:cs typeface="Arial" panose="020B0604020202020204" pitchFamily="34" charset="0"/>
              </a:rPr>
              <a:t>MAP2K1</a:t>
            </a:r>
            <a:r>
              <a:rPr lang="en-GB" sz="2400" dirty="0">
                <a:latin typeface="Arial" panose="020B0604020202020204" pitchFamily="34" charset="0"/>
                <a:cs typeface="Arial" panose="020B0604020202020204" pitchFamily="34" charset="0"/>
              </a:rPr>
              <a:t> mutations in ECD are detected in both lymphoid and myeloid subsets of PBMCs -  common origin from early multipotent hematopoietic precursors</a:t>
            </a:r>
            <a:endParaRPr lang="en-FR" sz="2400" dirty="0"/>
          </a:p>
        </p:txBody>
      </p:sp>
      <p:sp>
        <p:nvSpPr>
          <p:cNvPr id="6" name="Content Placeholder 2">
            <a:extLst>
              <a:ext uri="{FF2B5EF4-FFF2-40B4-BE49-F238E27FC236}">
                <a16:creationId xmlns:a16="http://schemas.microsoft.com/office/drawing/2014/main" id="{0AE1D654-7831-DAF3-B27F-0F321D7DB064}"/>
              </a:ext>
            </a:extLst>
          </p:cNvPr>
          <p:cNvSpPr txBox="1">
            <a:spLocks/>
          </p:cNvSpPr>
          <p:nvPr/>
        </p:nvSpPr>
        <p:spPr>
          <a:xfrm>
            <a:off x="762856" y="5285668"/>
            <a:ext cx="10515600" cy="13593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60000"/>
              </a:lnSpc>
              <a:spcBef>
                <a:spcPts val="0"/>
              </a:spcBef>
            </a:pPr>
            <a:r>
              <a:rPr lang="en-GB" sz="2400" dirty="0">
                <a:latin typeface="Arial" panose="020B0604020202020204" pitchFamily="34" charset="0"/>
                <a:cs typeface="Arial" panose="020B0604020202020204" pitchFamily="34" charset="0"/>
              </a:rPr>
              <a:t>Highest VAFs were observed in B lymphocytes, without clonal expansion </a:t>
            </a:r>
          </a:p>
          <a:p>
            <a:pPr>
              <a:lnSpc>
                <a:spcPct val="160000"/>
              </a:lnSpc>
              <a:spcBef>
                <a:spcPts val="0"/>
              </a:spcBef>
            </a:pPr>
            <a:endParaRPr lang="en-FR" sz="2400" dirty="0"/>
          </a:p>
        </p:txBody>
      </p:sp>
    </p:spTree>
    <p:extLst>
      <p:ext uri="{BB962C8B-B14F-4D97-AF65-F5344CB8AC3E}">
        <p14:creationId xmlns:p14="http://schemas.microsoft.com/office/powerpoint/2010/main" val="76553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117839A-F9AD-5A51-8AB0-5140006B30BA}"/>
              </a:ext>
            </a:extLst>
          </p:cNvPr>
          <p:cNvPicPr>
            <a:picLocks noChangeAspect="1"/>
          </p:cNvPicPr>
          <p:nvPr/>
        </p:nvPicPr>
        <p:blipFill>
          <a:blip r:embed="rId2">
            <a:alphaModFix amt="39000"/>
          </a:blip>
          <a:stretch>
            <a:fillRect/>
          </a:stretch>
        </p:blipFill>
        <p:spPr>
          <a:xfrm>
            <a:off x="-309113" y="0"/>
            <a:ext cx="12810226" cy="6858000"/>
          </a:xfrm>
          <a:prstGeom prst="rect">
            <a:avLst/>
          </a:prstGeom>
        </p:spPr>
      </p:pic>
      <p:sp>
        <p:nvSpPr>
          <p:cNvPr id="2" name="Title 1">
            <a:extLst>
              <a:ext uri="{FF2B5EF4-FFF2-40B4-BE49-F238E27FC236}">
                <a16:creationId xmlns:a16="http://schemas.microsoft.com/office/drawing/2014/main" id="{0D9B2278-8E6B-0CF4-FB4D-EF09FB62C1CF}"/>
              </a:ext>
            </a:extLst>
          </p:cNvPr>
          <p:cNvSpPr>
            <a:spLocks noGrp="1"/>
          </p:cNvSpPr>
          <p:nvPr>
            <p:ph type="title"/>
          </p:nvPr>
        </p:nvSpPr>
        <p:spPr>
          <a:xfrm>
            <a:off x="838200" y="3205839"/>
            <a:ext cx="10515600" cy="1325563"/>
          </a:xfrm>
        </p:spPr>
        <p:txBody>
          <a:bodyPr/>
          <a:lstStyle/>
          <a:p>
            <a:pPr algn="ctr"/>
            <a:r>
              <a:rPr lang="en-FR" b="1" dirty="0"/>
              <a:t>Thank you ! </a:t>
            </a:r>
          </a:p>
        </p:txBody>
      </p:sp>
      <p:sp>
        <p:nvSpPr>
          <p:cNvPr id="3" name="Content Placeholder 2">
            <a:extLst>
              <a:ext uri="{FF2B5EF4-FFF2-40B4-BE49-F238E27FC236}">
                <a16:creationId xmlns:a16="http://schemas.microsoft.com/office/drawing/2014/main" id="{C847F94B-FBEE-810F-C08D-255F603AC081}"/>
              </a:ext>
            </a:extLst>
          </p:cNvPr>
          <p:cNvSpPr>
            <a:spLocks noGrp="1"/>
          </p:cNvSpPr>
          <p:nvPr>
            <p:ph idx="1"/>
          </p:nvPr>
        </p:nvSpPr>
        <p:spPr>
          <a:xfrm>
            <a:off x="571072" y="2266261"/>
            <a:ext cx="3212258" cy="4351338"/>
          </a:xfrm>
        </p:spPr>
        <p:txBody>
          <a:bodyPr>
            <a:normAutofit/>
          </a:bodyPr>
          <a:lstStyle/>
          <a:p>
            <a:pPr marL="0" indent="0">
              <a:buNone/>
            </a:pPr>
            <a:r>
              <a:rPr lang="en-FR" sz="2000" b="1" dirty="0"/>
              <a:t>Pathology Team</a:t>
            </a:r>
          </a:p>
          <a:p>
            <a:pPr marL="0" indent="0">
              <a:buNone/>
            </a:pPr>
            <a:r>
              <a:rPr lang="en-FR" sz="2000" dirty="0"/>
              <a:t>Jean-François Emile</a:t>
            </a:r>
          </a:p>
          <a:p>
            <a:pPr marL="0" indent="0">
              <a:buNone/>
            </a:pPr>
            <a:r>
              <a:rPr lang="en-FR" sz="2000" dirty="0"/>
              <a:t>Zofia-Hélias Rodzewicz</a:t>
            </a:r>
          </a:p>
          <a:p>
            <a:pPr marL="0" indent="0">
              <a:buNone/>
            </a:pPr>
            <a:r>
              <a:rPr lang="en-FR" sz="2000" dirty="0"/>
              <a:t>Malik da Silva</a:t>
            </a:r>
          </a:p>
          <a:p>
            <a:pPr marL="0" indent="0">
              <a:buNone/>
            </a:pPr>
            <a:r>
              <a:rPr lang="en-FR" sz="2000" b="1" dirty="0"/>
              <a:t>Technicians:</a:t>
            </a:r>
          </a:p>
          <a:p>
            <a:pPr marL="0" indent="0">
              <a:buNone/>
            </a:pPr>
            <a:r>
              <a:rPr lang="en-FR" sz="2000" dirty="0"/>
              <a:t>Rim Ben Jannet</a:t>
            </a:r>
          </a:p>
          <a:p>
            <a:pPr marL="0" indent="0">
              <a:buNone/>
            </a:pPr>
            <a:r>
              <a:rPr lang="en-FR" sz="2000" dirty="0"/>
              <a:t>Nathalie Terrones</a:t>
            </a:r>
          </a:p>
          <a:p>
            <a:pPr marL="0" indent="0">
              <a:buNone/>
            </a:pPr>
            <a:r>
              <a:rPr lang="en-FR" sz="2000" dirty="0"/>
              <a:t>Yassin El Koulali</a:t>
            </a:r>
          </a:p>
          <a:p>
            <a:pPr marL="0" indent="0">
              <a:buNone/>
            </a:pPr>
            <a:r>
              <a:rPr lang="en-FR" sz="2000" dirty="0"/>
              <a:t>Mariama Bakari</a:t>
            </a:r>
          </a:p>
          <a:p>
            <a:pPr marL="0" indent="0">
              <a:buNone/>
            </a:pPr>
            <a:r>
              <a:rPr lang="en-FR" sz="2000" dirty="0"/>
              <a:t>Thamila Satour</a:t>
            </a:r>
          </a:p>
        </p:txBody>
      </p:sp>
      <p:pic>
        <p:nvPicPr>
          <p:cNvPr id="6" name="Picture 2" descr="R:\Interne Chercheur Stagiaires\Irena\Gastrites sous immunothérapie\Gastrites\ECP 2022\structures_photo_logo_2524.png">
            <a:extLst>
              <a:ext uri="{FF2B5EF4-FFF2-40B4-BE49-F238E27FC236}">
                <a16:creationId xmlns:a16="http://schemas.microsoft.com/office/drawing/2014/main" id="{72286A22-463D-5AC1-17BF-0894E385460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71" t="15217" r="7695" b="19449"/>
          <a:stretch/>
        </p:blipFill>
        <p:spPr bwMode="auto">
          <a:xfrm>
            <a:off x="0" y="220547"/>
            <a:ext cx="2783430" cy="1044339"/>
          </a:xfrm>
          <a:prstGeom prst="rect">
            <a:avLst/>
          </a:prstGeom>
          <a:solidFill>
            <a:schemeClr val="bg1"/>
          </a:solidFill>
        </p:spPr>
      </p:pic>
      <p:pic>
        <p:nvPicPr>
          <p:cNvPr id="7" name="Image 37">
            <a:extLst>
              <a:ext uri="{FF2B5EF4-FFF2-40B4-BE49-F238E27FC236}">
                <a16:creationId xmlns:a16="http://schemas.microsoft.com/office/drawing/2014/main" id="{6819495E-993C-3E9F-31F7-ACC81115A20E}"/>
              </a:ext>
            </a:extLst>
          </p:cNvPr>
          <p:cNvPicPr>
            <a:picLocks noChangeAspect="1"/>
          </p:cNvPicPr>
          <p:nvPr/>
        </p:nvPicPr>
        <p:blipFill>
          <a:blip r:embed="rId4"/>
          <a:stretch>
            <a:fillRect/>
          </a:stretch>
        </p:blipFill>
        <p:spPr>
          <a:xfrm>
            <a:off x="2966688" y="210372"/>
            <a:ext cx="2327806" cy="1054514"/>
          </a:xfrm>
          <a:prstGeom prst="rect">
            <a:avLst/>
          </a:prstGeom>
        </p:spPr>
      </p:pic>
      <p:pic>
        <p:nvPicPr>
          <p:cNvPr id="8" name="Picture 3" descr="R:\Interne Chercheur Stagiaires\Irena\Gastrites sous immunothérapie\Gastrites\ECP 2022\logo-UVSQ-2020-RVB.jpg">
            <a:extLst>
              <a:ext uri="{FF2B5EF4-FFF2-40B4-BE49-F238E27FC236}">
                <a16:creationId xmlns:a16="http://schemas.microsoft.com/office/drawing/2014/main" id="{BCAACFDB-3CF5-8225-CD92-328AB52852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9997" y="230080"/>
            <a:ext cx="1821809" cy="9380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7D8DEB2-B435-8A6C-60BD-57E606F59C0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5558" y="210372"/>
            <a:ext cx="1979018" cy="938067"/>
          </a:xfrm>
          <a:prstGeom prst="rect">
            <a:avLst/>
          </a:prstGeom>
          <a:solidFill>
            <a:schemeClr val="bg1"/>
          </a:solidFill>
        </p:spPr>
      </p:pic>
      <p:pic>
        <p:nvPicPr>
          <p:cNvPr id="10" name="Picture 9">
            <a:extLst>
              <a:ext uri="{FF2B5EF4-FFF2-40B4-BE49-F238E27FC236}">
                <a16:creationId xmlns:a16="http://schemas.microsoft.com/office/drawing/2014/main" id="{CF6F20F0-934A-171D-2C1B-C2AA691AAFA6}"/>
              </a:ext>
            </a:extLst>
          </p:cNvPr>
          <p:cNvPicPr>
            <a:picLocks noChangeAspect="1"/>
          </p:cNvPicPr>
          <p:nvPr/>
        </p:nvPicPr>
        <p:blipFill>
          <a:blip r:embed="rId7"/>
          <a:stretch>
            <a:fillRect/>
          </a:stretch>
        </p:blipFill>
        <p:spPr>
          <a:xfrm>
            <a:off x="10333830" y="99056"/>
            <a:ext cx="1698171" cy="1698171"/>
          </a:xfrm>
          <a:prstGeom prst="rect">
            <a:avLst/>
          </a:prstGeom>
        </p:spPr>
      </p:pic>
      <p:sp>
        <p:nvSpPr>
          <p:cNvPr id="13" name="TextBox 12">
            <a:extLst>
              <a:ext uri="{FF2B5EF4-FFF2-40B4-BE49-F238E27FC236}">
                <a16:creationId xmlns:a16="http://schemas.microsoft.com/office/drawing/2014/main" id="{57A300A8-D4A3-A9C5-F241-645B3480C189}"/>
              </a:ext>
            </a:extLst>
          </p:cNvPr>
          <p:cNvSpPr txBox="1"/>
          <p:nvPr/>
        </p:nvSpPr>
        <p:spPr>
          <a:xfrm>
            <a:off x="8972860" y="2008243"/>
            <a:ext cx="2721939" cy="4401205"/>
          </a:xfrm>
          <a:prstGeom prst="rect">
            <a:avLst/>
          </a:prstGeom>
          <a:noFill/>
        </p:spPr>
        <p:txBody>
          <a:bodyPr wrap="square">
            <a:spAutoFit/>
          </a:bodyPr>
          <a:lstStyle/>
          <a:p>
            <a:r>
              <a:rPr lang="en-FR" sz="2000" b="1" dirty="0"/>
              <a:t>Internal Medicine team</a:t>
            </a:r>
          </a:p>
          <a:p>
            <a:r>
              <a:rPr lang="en-FR" sz="2000" dirty="0"/>
              <a:t>Julien Haroche</a:t>
            </a:r>
          </a:p>
          <a:p>
            <a:r>
              <a:rPr lang="en-FR" sz="2000" dirty="0"/>
              <a:t>Matthias Papo</a:t>
            </a:r>
          </a:p>
          <a:p>
            <a:r>
              <a:rPr lang="en-FR" sz="2000" dirty="0"/>
              <a:t>Fleur Cohen-Aubart</a:t>
            </a:r>
          </a:p>
          <a:p>
            <a:pPr marL="0" indent="0">
              <a:buNone/>
            </a:pPr>
            <a:r>
              <a:rPr lang="en-FR" sz="2000" b="1" dirty="0"/>
              <a:t> </a:t>
            </a:r>
          </a:p>
          <a:p>
            <a:pPr marL="0" indent="0">
              <a:buNone/>
            </a:pPr>
            <a:r>
              <a:rPr lang="en-FR" sz="2000" b="1" dirty="0"/>
              <a:t>Pediatric Team</a:t>
            </a:r>
          </a:p>
          <a:p>
            <a:pPr marL="0" indent="0">
              <a:buNone/>
            </a:pPr>
            <a:r>
              <a:rPr lang="en-FR" sz="2000" dirty="0"/>
              <a:t>Jean Donadieu</a:t>
            </a:r>
          </a:p>
          <a:p>
            <a:r>
              <a:rPr lang="en-FR" sz="2000" dirty="0"/>
              <a:t>Sebastien Héritier</a:t>
            </a:r>
          </a:p>
          <a:p>
            <a:r>
              <a:rPr lang="en-FR" sz="2000" dirty="0"/>
              <a:t>Solenne Le Louet</a:t>
            </a:r>
          </a:p>
          <a:p>
            <a:endParaRPr lang="en-FR" sz="2000" dirty="0"/>
          </a:p>
          <a:p>
            <a:r>
              <a:rPr lang="en-FR" sz="2000" b="1" dirty="0"/>
              <a:t>Hematology </a:t>
            </a:r>
          </a:p>
          <a:p>
            <a:r>
              <a:rPr lang="en-FR" sz="2000" dirty="0"/>
              <a:t>Camille Bigenwald</a:t>
            </a:r>
          </a:p>
          <a:p>
            <a:r>
              <a:rPr lang="en-FR" sz="2000" dirty="0"/>
              <a:t>Marzieh </a:t>
            </a:r>
            <a:r>
              <a:rPr lang="fr-FR" sz="2000" dirty="0" err="1"/>
              <a:t>Nashvi</a:t>
            </a:r>
            <a:r>
              <a:rPr lang="en-FR" sz="2000" dirty="0"/>
              <a:t> </a:t>
            </a:r>
          </a:p>
          <a:p>
            <a:r>
              <a:rPr lang="en-FR" sz="2000" dirty="0"/>
              <a:t>Florian Houdu</a:t>
            </a:r>
          </a:p>
        </p:txBody>
      </p:sp>
      <p:pic>
        <p:nvPicPr>
          <p:cNvPr id="17" name="Picture 16">
            <a:extLst>
              <a:ext uri="{FF2B5EF4-FFF2-40B4-BE49-F238E27FC236}">
                <a16:creationId xmlns:a16="http://schemas.microsoft.com/office/drawing/2014/main" id="{D55E9255-20FC-BFC3-F2A8-22F1B4137805}"/>
              </a:ext>
            </a:extLst>
          </p:cNvPr>
          <p:cNvPicPr>
            <a:picLocks noChangeAspect="1"/>
          </p:cNvPicPr>
          <p:nvPr/>
        </p:nvPicPr>
        <p:blipFill>
          <a:blip r:embed="rId8"/>
          <a:stretch>
            <a:fillRect/>
          </a:stretch>
        </p:blipFill>
        <p:spPr>
          <a:xfrm>
            <a:off x="6949349" y="5934477"/>
            <a:ext cx="1290508" cy="814575"/>
          </a:xfrm>
          <a:prstGeom prst="rect">
            <a:avLst/>
          </a:prstGeom>
        </p:spPr>
      </p:pic>
      <p:pic>
        <p:nvPicPr>
          <p:cNvPr id="19" name="Picture 18">
            <a:extLst>
              <a:ext uri="{FF2B5EF4-FFF2-40B4-BE49-F238E27FC236}">
                <a16:creationId xmlns:a16="http://schemas.microsoft.com/office/drawing/2014/main" id="{9F4C99D2-5E3A-2ED4-4A29-967C0A01E70B}"/>
              </a:ext>
            </a:extLst>
          </p:cNvPr>
          <p:cNvPicPr>
            <a:picLocks noChangeAspect="1"/>
          </p:cNvPicPr>
          <p:nvPr/>
        </p:nvPicPr>
        <p:blipFill>
          <a:blip r:embed="rId9"/>
          <a:stretch>
            <a:fillRect/>
          </a:stretch>
        </p:blipFill>
        <p:spPr>
          <a:xfrm>
            <a:off x="3516435" y="6036068"/>
            <a:ext cx="1778059" cy="598828"/>
          </a:xfrm>
          <a:prstGeom prst="rect">
            <a:avLst/>
          </a:prstGeom>
        </p:spPr>
      </p:pic>
    </p:spTree>
    <p:extLst>
      <p:ext uri="{BB962C8B-B14F-4D97-AF65-F5344CB8AC3E}">
        <p14:creationId xmlns:p14="http://schemas.microsoft.com/office/powerpoint/2010/main" val="2907553760"/>
      </p:ext>
    </p:extLst>
  </p:cSld>
  <p:clrMapOvr>
    <a:masterClrMapping/>
  </p:clrMapOvr>
  <p:timing>
    <p:tnLst>
      <p:par>
        <p:cTn id="1" dur="indefinite" restart="never" nodeType="tmRoot">
          <p:childTnLst>
            <p:seq concurrent="1">
              <p:cTn id="2" repeatCount="indefinite" restart="whenNotActive" fill="hold" evtFilter="cancelBubble" nodeType="interactiveSeq">
                <p:stCondLst>
                  <p:cond delay="indefinite"/>
                  <p:cond evt="onBegin" delay="0">
                    <p:tn val="1"/>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01382 -0.02883" pathEditMode="relative" ptsTypes="AA">
                                      <p:cBhvr>
                                        <p:cTn id="6" dur="30000" fill="hold"/>
                                        <p:tgtEl>
                                          <p:spTgt spid="21"/>
                                        </p:tgtEl>
                                        <p:attrNameLst>
                                          <p:attrName>ppt_x</p:attrName>
                                          <p:attrName>ppt_y</p:attrName>
                                        </p:attrNameLst>
                                      </p:cBhvr>
                                    </p:animMotion>
                                  </p:childTnLst>
                                </p:cTn>
                              </p:par>
                              <p:par>
                                <p:cTn id="7" presetID="6" presetClass="emph" presetSubtype="0" accel="50000" decel="50000" fill="hold" nodeType="withEffect">
                                  <p:stCondLst>
                                    <p:cond delay="0"/>
                                  </p:stCondLst>
                                  <p:childTnLst>
                                    <p:animScale>
                                      <p:cBhvr>
                                        <p:cTn id="8" dur="30000" fill="hold"/>
                                        <p:tgtEl>
                                          <p:spTgt spid="21"/>
                                        </p:tgtEl>
                                      </p:cBhvr>
                                      <p:by x="150000" y="150000"/>
                                    </p:animScale>
                                  </p:childTnLst>
                                </p:cTn>
                              </p:par>
                            </p:childTnLst>
                          </p:cTn>
                        </p:par>
                        <p:par>
                          <p:cTn id="9" fill="hold">
                            <p:stCondLst>
                              <p:cond delay="30000"/>
                            </p:stCondLst>
                            <p:childTnLst>
                              <p:par>
                                <p:cTn id="10" presetID="0" presetClass="path" presetSubtype="0" accel="50000" decel="50000" fill="hold" nodeType="afterEffect">
                                  <p:stCondLst>
                                    <p:cond delay="5000"/>
                                  </p:stCondLst>
                                  <p:childTnLst>
                                    <p:animMotion origin="layout" path="M -0.01382 -0.02883 L 0 0" pathEditMode="relative" ptsTypes="AA">
                                      <p:cBhvr>
                                        <p:cTn id="11" dur="30000" fill="hold"/>
                                        <p:tgtEl>
                                          <p:spTgt spid="21"/>
                                        </p:tgtEl>
                                        <p:attrNameLst>
                                          <p:attrName>ppt_x</p:attrName>
                                          <p:attrName>ppt_y</p:attrName>
                                        </p:attrNameLst>
                                      </p:cBhvr>
                                    </p:animMotion>
                                  </p:childTnLst>
                                </p:cTn>
                              </p:par>
                              <p:par>
                                <p:cTn id="12" presetID="6" presetClass="emph" presetSubtype="0" accel="50000" decel="50000" fill="hold" nodeType="withEffect">
                                  <p:stCondLst>
                                    <p:cond delay="5000"/>
                                  </p:stCondLst>
                                  <p:childTnLst>
                                    <p:animScale>
                                      <p:cBhvr>
                                        <p:cTn id="13" dur="30000" fill="hold"/>
                                        <p:tgtEl>
                                          <p:spTgt spid="21"/>
                                        </p:tgtEl>
                                      </p:cBhvr>
                                      <p:by x="150000" y="150000"/>
                                      <p:to x="100000" y="100000"/>
                                    </p:animScale>
                                  </p:childTnLst>
                                </p:cTn>
                              </p:par>
                            </p:childTnLst>
                          </p:cTn>
                        </p:par>
                        <p:par>
                          <p:cTn id="14" fill="hold">
                            <p:stCondLst>
                              <p:cond delay="65000"/>
                            </p:stCondLst>
                            <p:childTnLst>
                              <p:par>
                                <p:cTn id="15" presetID="0" presetClass="path" presetSubtype="0" accel="50000" decel="50000" fill="hold" nodeType="afterEffect">
                                  <p:stCondLst>
                                    <p:cond delay="0"/>
                                  </p:stCondLst>
                                  <p:childTnLst>
                                    <p:animMotion origin="layout" path="M 0 0 L 0 0" pathEditMode="relative" ptsTypes="AA">
                                      <p:cBhvr>
                                        <p:cTn id="16" dur="5000" fill="hold"/>
                                        <p:tgtEl>
                                          <p:spTgt spid="21"/>
                                        </p:tgtEl>
                                        <p:attrNameLst>
                                          <p:attrName>ppt_x</p:attrName>
                                          <p:attrName>ppt_y</p:attrName>
                                        </p:attrNameLst>
                                      </p:cBhvr>
                                    </p:animMotion>
                                  </p:childTnLst>
                                </p:cTn>
                              </p:par>
                            </p:childTnLst>
                          </p:cTn>
                        </p:par>
                      </p:childTnLst>
                    </p:cTn>
                  </p:par>
                </p:childTnLst>
              </p:cTn>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37D12A-9014-4ECD-9C27-FF4FB4E1DC9F}"/>
</file>

<file path=customXml/itemProps2.xml><?xml version="1.0" encoding="utf-8"?>
<ds:datastoreItem xmlns:ds="http://schemas.openxmlformats.org/officeDocument/2006/customXml" ds:itemID="{4C575D7C-E31C-4697-A12D-48649B19CD48}"/>
</file>

<file path=customXml/itemProps3.xml><?xml version="1.0" encoding="utf-8"?>
<ds:datastoreItem xmlns:ds="http://schemas.openxmlformats.org/officeDocument/2006/customXml" ds:itemID="{C3816E17-08C5-4F45-83EF-60B7BFF965F9}"/>
</file>

<file path=docProps/app.xml><?xml version="1.0" encoding="utf-8"?>
<Properties xmlns="http://schemas.openxmlformats.org/officeDocument/2006/extended-properties" xmlns:vt="http://schemas.openxmlformats.org/officeDocument/2006/docPropsVTypes">
  <TotalTime>17535</TotalTime>
  <Words>1813</Words>
  <Application>Microsoft Office PowerPoint</Application>
  <PresentationFormat>Widescreen</PresentationFormat>
  <Paragraphs>260</Paragraphs>
  <Slides>17</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Helvetica</vt:lpstr>
      <vt:lpstr>Arial</vt:lpstr>
      <vt:lpstr>-webkit-standard</vt:lpstr>
      <vt:lpstr>Calibri Light</vt:lpstr>
      <vt:lpstr>Calibri</vt:lpstr>
      <vt:lpstr>Helvetica Neue</vt:lpstr>
      <vt:lpstr>Wingdings</vt:lpstr>
      <vt:lpstr>ThinSpaceFallback</vt:lpstr>
      <vt:lpstr>Office Theme</vt:lpstr>
      <vt:lpstr>Distribution of MAP2K1 variants across peripheral blood cells in Erdheim-Chester Disease and other histiocytoses </vt:lpstr>
      <vt:lpstr>MAP2K1 mutations in histiocytoses</vt:lpstr>
      <vt:lpstr>MAP2K1 mutations in histiocytoses</vt:lpstr>
      <vt:lpstr>Functional classes of MAP2K1 mutations</vt:lpstr>
      <vt:lpstr>BRAFV600E in hematopoietic progenitors and PBMCs</vt:lpstr>
      <vt:lpstr>PowerPoint Presentation</vt:lpstr>
      <vt:lpstr>Objectives of the study</vt:lpstr>
      <vt:lpstr>Methods</vt:lpstr>
      <vt:lpstr>PowerPoint Presentation</vt:lpstr>
      <vt:lpstr>PowerPoint Presentation</vt:lpstr>
      <vt:lpstr>Detection of MAP2K1 variants according to treatment and disease activity </vt:lpstr>
      <vt:lpstr>PowerPoint Presentation</vt:lpstr>
      <vt:lpstr>Detection of MAP2K1 variants by functional class</vt:lpstr>
      <vt:lpstr>PowerPoint Presentation</vt:lpstr>
      <vt:lpstr>Detection of MAP2K1 in circulating cell-free DNA in Erdheim-Chester disease </vt:lpstr>
      <vt:lpstr>CONCLUSION</vt:lpstr>
      <vt:lpstr>Thank you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Irena Ungureanu</dc:creator>
  <cp:lastModifiedBy>Kathleen Brewer</cp:lastModifiedBy>
  <cp:revision>15</cp:revision>
  <dcterms:created xsi:type="dcterms:W3CDTF">2026-04-06T16:49:48Z</dcterms:created>
  <dcterms:modified xsi:type="dcterms:W3CDTF">2026-04-27T19:38:00Z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lpwstr>936000.000000000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