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328" r:id="rId2"/>
    <p:sldId id="2329" r:id="rId3"/>
    <p:sldId id="2327" r:id="rId4"/>
    <p:sldId id="2326" r:id="rId5"/>
    <p:sldId id="1806" r:id="rId6"/>
    <p:sldId id="2208" r:id="rId7"/>
    <p:sldId id="2218" r:id="rId8"/>
    <p:sldId id="2242" r:id="rId9"/>
    <p:sldId id="1916" r:id="rId10"/>
    <p:sldId id="2243" r:id="rId11"/>
    <p:sldId id="2244" r:id="rId12"/>
    <p:sldId id="2245" r:id="rId13"/>
    <p:sldId id="2246" r:id="rId14"/>
    <p:sldId id="2247" r:id="rId15"/>
    <p:sldId id="2322" r:id="rId16"/>
  </p:sldIdLst>
  <p:sldSz cx="12192000" cy="6858000"/>
  <p:notesSz cx="6858000" cy="9144000"/>
  <p:embeddedFontLs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Helvetica" panose="020B060402020202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rham, Benjamin H./Pathology" initials="DBH" lastIdx="1" clrIdx="0">
    <p:extLst>
      <p:ext uri="{19B8F6BF-5375-455C-9EA6-DF929625EA0E}">
        <p15:presenceInfo xmlns:p15="http://schemas.microsoft.com/office/powerpoint/2012/main" userId="S::durhamb@mskcc.org::ec11a695-5d9a-4198-a19a-0090b718e2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218" autoAdjust="0"/>
  </p:normalViewPr>
  <p:slideViewPr>
    <p:cSldViewPr snapToGrid="0">
      <p:cViewPr varScale="1">
        <p:scale>
          <a:sx n="86" d="100"/>
          <a:sy n="86" d="100"/>
        </p:scale>
        <p:origin x="3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15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3F413-799B-45FF-A4F9-2DF8D95B3935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21849-06FE-4103-831C-D731B1684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61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4EC8E-1B2C-4705-A573-D06188CF4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+mn-lt"/>
                <a:ea typeface="MS PGothic" charset="0"/>
              </a:rPr>
              <a:t>These pie charts show the rapid pace and evolution of the molecular discovery of diverse and potentially targetable driver kinase alterations in LCH and non-LCH </a:t>
            </a:r>
            <a:r>
              <a:rPr lang="en-US" b="0" dirty="0" err="1">
                <a:latin typeface="+mn-lt"/>
                <a:ea typeface="MS PGothic" charset="0"/>
              </a:rPr>
              <a:t>histiocytoses</a:t>
            </a:r>
            <a:r>
              <a:rPr lang="en-US" b="0" dirty="0">
                <a:latin typeface="+mn-lt"/>
                <a:ea typeface="MS PGothic" charset="0"/>
              </a:rPr>
              <a:t> (predominantly ECD of the “L” Group) over the past 10 years, which has solidified these disorders as clonal, myeloid neoplasms </a:t>
            </a:r>
            <a:r>
              <a:rPr lang="en-US" altLang="ko-KR" sz="1200" b="0" dirty="0">
                <a:solidFill>
                  <a:srgbClr val="0070C0"/>
                </a:solidFill>
                <a:latin typeface="+mn-lt"/>
                <a:cs typeface="Arial" pitchFamily="34" charset="0"/>
              </a:rPr>
              <a:t>driven by MAP Kinase and PI3K-AKT signaling rather than non-neoplastic inflammatory disorders.</a:t>
            </a:r>
            <a:endParaRPr lang="en-US" b="0" dirty="0">
              <a:latin typeface="+mn-lt"/>
              <a:ea typeface="MS PGothic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9DF6DDEB-B754-2945-8B68-6B51F7CF34F1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65321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12103-66FE-2E14-3F9F-D8AD31741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97EF6-A4BA-2374-8FD6-51EF3818E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A13FCF-8380-917C-2340-B3DE8272D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Aided by use of an international collaboration and a prospective clinical registry of patients with histiocytic neoplasms (clinicaltrial.gov identifier 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NCT03329274),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this cohort included the largest group of patients treated with MEK1/2 inhibitors to date. Analyses of these patients revealed an enrichment of the MEK1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E102_I103del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mutations in patients with progressive disease on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cobimetinib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AB917-F9A7-C28A-EC93-B494C8C550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21849-06FE-4103-831C-D731B1684B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3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97D35A-34B4-934B-84E0-FEF2C06D172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351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Although responses to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cobimetinib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amongst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histiocytoses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patients have been favorable, they have not recapitulated the consistently durable responses to BRAF inhibition. For example, in the phase II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cobimetinib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trial, ORR was 79% (by modified PERCIST criteria) and 53% (by RECIST criteria) while for vemurafenib, ORR was 100% and 61.5%, respectively. Additionally, clinical experience, as well as a modest but growing literature, reflects variable responsiveness and even instances of resistance to MEK1/2 inhibition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24-26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the basis of which is currently unknown. Importantly, there are no FDA-approved therapies beyond vemurafenib or </a:t>
            </a:r>
            <a:r>
              <a:rPr lang="en-U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cobimetinib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(for </a:t>
            </a:r>
            <a:r>
              <a:rPr lang="en-US" sz="18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BRAF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V600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-mutant or WT patients, respectively) if patients progress on one of these agents.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FCF8E-18F9-4716-934F-5C4AEADD17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53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21849-06FE-4103-831C-D731B1684B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44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effectLst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FCF8E-18F9-4716-934F-5C4AEADD17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495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effectLst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FCF8E-18F9-4716-934F-5C4AEADD17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316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effectLst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FCF8E-18F9-4716-934F-5C4AEADD17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944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effectLst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FCF8E-18F9-4716-934F-5C4AEADD17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5826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27E78-D4FC-40D6-86AB-35E398309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A77AB-C7A8-4024-8EE0-68F79ED2D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3F64-BD91-4878-B39A-AB64CF948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C6E7B-AD92-4CF2-8596-9E0CF9CD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6F7F3-D845-4541-83FA-B3633C0F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62842-6A33-44FA-ADA6-EDBA3D15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00D89-05F8-40D8-B28C-2B3E4C954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7B4D5-4BF7-4EE0-830C-08E8F8670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77AB5-D7DB-4089-A106-F5CDA63E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F3D78-0C1F-4101-8E92-68335B1A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1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A41EB-C22E-45A8-9ED9-72948F88A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B2662-1415-43D4-9554-5EBA1AF0F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C4678-11FE-4BB8-9BA1-6065586C9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D0D9E-95AA-45ED-80E7-D28B2F413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12C9F-AA43-4095-A066-8A945F12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52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CFE6-CB7B-4C1C-A63F-4A77D026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9A8AD-A470-43B4-A9DB-9BAF1ADC3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F640B-C54C-486E-9B44-4E9CE1123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F7210-48A1-4559-8A10-D6DBD3BD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B7327-4B05-4CA1-B730-D8BC1B9D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16663-00DE-4B5C-A9F1-A97D27CF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7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5C87-E620-436C-9283-BC640BD7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DDDB8-A53A-4887-B37C-F1AA44336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2BEC7-53FD-4A87-A6A7-D66867D60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2A786-EF5F-4D2E-8CBB-50E75618C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118AB-4670-4F11-BE2F-CDC7EFF731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30B3CE-D181-4AF3-9BB9-E625ECBCB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32943F-A7B4-45DB-93D5-6904386C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1EE80E-7BC8-49D1-9CDF-4CFAA77A1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1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9B12F-4DC0-410C-A30E-E7E0CD7B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CF4351-35C1-42C4-9B8E-B5B220731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403E1-F242-445C-A59C-BF058C01F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5B553-6741-4F65-9342-1B3A30271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8B25D-DFE4-4A15-911C-715712A3E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EF678-797D-4E07-B44F-F589E196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9D6BE-DE95-45F7-B473-D74D3AC6F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6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2D9BE-5BB8-45A4-9704-6E6C2C53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ECD59-D3D7-4F5C-89B6-A3370D23E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5A665-6BC1-4542-8321-CEC9448F3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2BCC1-4A5F-4E2E-8E54-F9B9C8D1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7C0A5-E1C5-47A5-800B-B007177F9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490E9-F942-4DD2-90A4-F14A03B4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0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B9277-C67E-4C6C-9525-FF859B461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21B04C-7854-476E-880C-0FFF7B150F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A3BE6-3952-4DCF-B6C2-6D1BD0ED7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16031-1DD6-4AAF-8FD1-C3B15903A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39DE9-81ED-479B-9ADD-B3F44D50B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B6EA1F-77B9-488D-A262-ABC1C136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91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B16D5-2DCB-4928-9774-6B59A2C0A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B1C5C-5701-47EB-A5EF-819FE8DEB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D26DA-D8EC-4F4C-8C95-6BEC4E86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D81F4-AECD-4FB4-A1E9-8B8E948A7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C22B4-EC7E-4C60-9CE8-9D2428E5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33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3A603D-FA6E-4924-AC4C-77465E5924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A72E1-FF5B-4DDF-88F8-B4FC3069E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670EE-8DC6-4715-AEE4-BD66F6D6A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EE558-A3C3-488D-963B-6D52F57C6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18E82-9D08-4831-B305-089900F5F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6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771" y="6248400"/>
            <a:ext cx="1219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3886200"/>
            <a:ext cx="12192000" cy="76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2286000"/>
            <a:ext cx="12192000" cy="76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171" y="2362200"/>
            <a:ext cx="9753600" cy="1524000"/>
          </a:xfrm>
          <a:solidFill>
            <a:srgbClr val="0069B5"/>
          </a:solidFill>
        </p:spPr>
        <p:txBody>
          <a:bodyPr>
            <a:normAutofit/>
          </a:bodyPr>
          <a:lstStyle>
            <a:lvl1pPr algn="l">
              <a:defRPr sz="4267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492" y="6370637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06B246B6-14A6-4D2A-9E30-75B7F699D9D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6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CD4802-54CB-458A-9252-6A8B30C27400}"/>
              </a:ext>
            </a:extLst>
          </p:cNvPr>
          <p:cNvSpPr/>
          <p:nvPr userDrawn="1"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Gotham Bold"/>
              </a:rPr>
              <a:t>Molecular Diagnostics in Clinical Practice – October 4-5, 2019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1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D968F0-97B1-4FEA-A73D-2C18FD782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5698A-D5B1-42A0-AC07-2DC79FEF1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834F5-9F00-4462-A93A-5D7953745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E6989-AEBA-480B-9BE8-1BF43F7CACE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67C5B-9B68-4773-B2EC-CCB4A6ABDD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3B618-9CFD-414D-A18E-5602E473F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0372D-3B24-4917-B66A-E4C707EC3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9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d559@cinj.rutgers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13" Type="http://schemas.openxmlformats.org/officeDocument/2006/relationships/image" Target="../media/image13.jpg"/><Relationship Id="rId3" Type="http://schemas.openxmlformats.org/officeDocument/2006/relationships/image" Target="../media/image3.emf"/><Relationship Id="rId7" Type="http://schemas.openxmlformats.org/officeDocument/2006/relationships/image" Target="../media/image7.tiff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11" Type="http://schemas.openxmlformats.org/officeDocument/2006/relationships/image" Target="../media/image11.tiff"/><Relationship Id="rId5" Type="http://schemas.openxmlformats.org/officeDocument/2006/relationships/image" Target="../media/image5.tiff"/><Relationship Id="rId10" Type="http://schemas.openxmlformats.org/officeDocument/2006/relationships/image" Target="../media/image10.tiff"/><Relationship Id="rId4" Type="http://schemas.openxmlformats.org/officeDocument/2006/relationships/image" Target="../media/image4.tiff"/><Relationship Id="rId9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tif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32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Relationship Id="rId9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582" y="2356100"/>
            <a:ext cx="9159418" cy="1524000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elvetica" pitchFamily="2" charset="0"/>
                <a:ea typeface="+mj-ea"/>
                <a:cs typeface="Arial" pitchFamily="34" charset="0"/>
              </a:rPr>
              <a:t>ARAF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elvetica" pitchFamily="2" charset="0"/>
                <a:ea typeface="+mj-ea"/>
                <a:cs typeface="Arial" pitchFamily="34" charset="0"/>
              </a:rPr>
              <a:t> Mutations Drive Histiocytic Neoplasms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elvetica" pitchFamily="2" charset="0"/>
                <a:ea typeface="+mj-ea"/>
                <a:cs typeface="Arial" pitchFamily="34" charset="0"/>
              </a:rPr>
              <a:t>In Vivo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Helvetica" pitchFamily="2" charset="0"/>
                <a:ea typeface="+mj-ea"/>
                <a:cs typeface="Arial" pitchFamily="34" charset="0"/>
              </a:rPr>
              <a:t>and Provide Insights Into Cellular Origins</a:t>
            </a:r>
            <a:endParaRPr lang="en-US" sz="2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596" y="3987713"/>
            <a:ext cx="4339263" cy="2872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spcAft>
                <a:spcPts val="400"/>
              </a:spcAft>
            </a:pPr>
            <a:r>
              <a:rPr lang="en-US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Benjamin H. Durham, M.D.</a:t>
            </a:r>
          </a:p>
          <a:p>
            <a:pPr defTabSz="609585">
              <a:spcAft>
                <a:spcPts val="400"/>
              </a:spcAft>
            </a:pPr>
            <a:r>
              <a:rPr lang="en-US" sz="1600" dirty="0"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anose="020B0604020202020204" pitchFamily="34" charset="0"/>
                <a:cs typeface="Helvetica" pitchFamily="34" charset="0"/>
              </a:rPr>
              <a:t>Assistant Professor (Tenure-Track)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Department of Pediatrics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Division: Pediatric Hematology/Oncology Research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Department of Pathology and Laboratory Medicine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Division: Hematopathology/Molecular Pathology/Oncological Pathology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Robert Wood Johnson Medical School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Rutgers Cancer Institute</a:t>
            </a:r>
          </a:p>
          <a:p>
            <a:pPr marL="0" marR="125095" algn="l"/>
            <a:r>
              <a:rPr lang="en-US" sz="140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Rutgers, The State University of New Jersey</a:t>
            </a:r>
          </a:p>
          <a:p>
            <a:pPr defTabSz="609585"/>
            <a:endParaRPr lang="en-US" sz="14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latin typeface="Helvetica" pitchFamily="34" charset="0"/>
              <a:cs typeface="Helvetica" pitchFamily="34" charset="0"/>
            </a:endParaRPr>
          </a:p>
          <a:p>
            <a:pPr defTabSz="609585"/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E-mail: </a:t>
            </a: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  <a:hlinkClick r:id="rId3"/>
              </a:rPr>
              <a:t>bd559@cinj.rutgers.edu</a:t>
            </a:r>
            <a:endParaRPr lang="en-US" sz="14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50800" dist="38100" dir="5400000" algn="t" rotWithShape="0">
                  <a:prstClr val="black">
                    <a:alpha val="20000"/>
                  </a:prstClr>
                </a:outerShdw>
              </a:effectLst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11657979" y="6411951"/>
            <a:ext cx="375425" cy="301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7FCB73-A02D-44FA-974F-45F20B72EA55}"/>
              </a:ext>
            </a:extLst>
          </p:cNvPr>
          <p:cNvSpPr txBox="1"/>
          <p:nvPr/>
        </p:nvSpPr>
        <p:spPr>
          <a:xfrm>
            <a:off x="4445298" y="5492647"/>
            <a:ext cx="3166993" cy="10567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defTabSz="609585">
              <a:spcAft>
                <a:spcPts val="400"/>
              </a:spcAft>
            </a:pPr>
            <a:r>
              <a:rPr lang="en-US" sz="1400" b="1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11</a:t>
            </a:r>
            <a:r>
              <a:rPr lang="en-US" sz="1400" b="1" baseline="30000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th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 International </a:t>
            </a:r>
            <a:r>
              <a:rPr lang="en-US" sz="1400" b="1" dirty="0" err="1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Erdheim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-Chester Disease Medical Symposium</a:t>
            </a:r>
          </a:p>
          <a:p>
            <a:pPr defTabSz="609585">
              <a:spcAft>
                <a:spcPts val="400"/>
              </a:spcAft>
            </a:pPr>
            <a:r>
              <a:rPr lang="en-US" sz="1400" b="1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Birmingham, AL United States</a:t>
            </a:r>
          </a:p>
          <a:p>
            <a:pPr defTabSz="609585">
              <a:spcAft>
                <a:spcPts val="400"/>
              </a:spcAft>
            </a:pPr>
            <a:r>
              <a:rPr lang="en-US" sz="1400" b="1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20000"/>
                    </a:prstClr>
                  </a:outerShdw>
                </a:effectLst>
                <a:latin typeface="Helvetica" pitchFamily="34" charset="0"/>
                <a:cs typeface="Helvetica" pitchFamily="34" charset="0"/>
              </a:rPr>
              <a:t>Friday, May 1, 2026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5C1F07-5118-A9A4-08D7-29417F922F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4" t="32369" r="6901" b="34102"/>
          <a:stretch/>
        </p:blipFill>
        <p:spPr bwMode="auto">
          <a:xfrm>
            <a:off x="29497" y="2529320"/>
            <a:ext cx="2973588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utgers Cancer Institute retains ...">
            <a:extLst>
              <a:ext uri="{FF2B5EF4-FFF2-40B4-BE49-F238E27FC236}">
                <a16:creationId xmlns:a16="http://schemas.microsoft.com/office/drawing/2014/main" id="{CEB3BFDC-F9FC-75C3-63DF-F9BFE4058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143" y="4083217"/>
            <a:ext cx="4389120" cy="246613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9D268-2324-9610-167D-C369EA3C4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95E189-EB54-5881-FAD3-5D00889C89F7}"/>
              </a:ext>
            </a:extLst>
          </p:cNvPr>
          <p:cNvSpPr txBox="1"/>
          <p:nvPr/>
        </p:nvSpPr>
        <p:spPr>
          <a:xfrm>
            <a:off x="0" y="-97935"/>
            <a:ext cx="1219199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latin typeface="Helvetica" pitchFamily="2" charset="0"/>
                <a:cs typeface="Arial" pitchFamily="34" charset="0"/>
              </a:rPr>
              <a:t>Disclosures</a:t>
            </a:r>
            <a:r>
              <a:rPr lang="en-US" altLang="ko-KR" sz="5400" dirty="0">
                <a:solidFill>
                  <a:srgbClr val="0070C0"/>
                </a:solidFill>
                <a:cs typeface="Arial" pitchFamily="34" charset="0"/>
              </a:rPr>
              <a:t> </a:t>
            </a:r>
            <a:endParaRPr lang="ko-KR" altLang="en-US" sz="54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20C4188-B6E2-16D8-87C5-3B412F23CF4C}"/>
              </a:ext>
            </a:extLst>
          </p:cNvPr>
          <p:cNvSpPr txBox="1"/>
          <p:nvPr/>
        </p:nvSpPr>
        <p:spPr>
          <a:xfrm>
            <a:off x="836010" y="1826195"/>
            <a:ext cx="10784490" cy="1446550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cs typeface="Arial" pitchFamily="34" charset="0"/>
              </a:rPr>
              <a:t>Benjamin H. Durham, M.D. has </a:t>
            </a:r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cs typeface="Arial" pitchFamily="34" charset="0"/>
              </a:rPr>
              <a:t>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cs typeface="Arial" pitchFamily="34" charset="0"/>
              </a:rPr>
              <a:t> relevant financial conflicts of interest to disclose related to this presentation. </a:t>
            </a:r>
          </a:p>
          <a:p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cs typeface="Arial" pitchFamily="34" charset="0"/>
            </a:endParaRPr>
          </a:p>
          <a:p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A79EAD2-2BC3-CAEC-8025-470BFAA7A3F7}"/>
              </a:ext>
            </a:extLst>
          </p:cNvPr>
          <p:cNvSpPr txBox="1"/>
          <p:nvPr/>
        </p:nvSpPr>
        <p:spPr>
          <a:xfrm>
            <a:off x="0" y="6306360"/>
            <a:ext cx="12192000" cy="555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0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2805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Helvetica" pitchFamily="2" charset="0"/>
                <a:ea typeface="MS PGothic" charset="0"/>
                <a:cs typeface="Calibri"/>
              </a:rPr>
              <a:t>Kinase Alterations in the </a:t>
            </a:r>
            <a:r>
              <a:rPr lang="en-US" sz="3200" b="1" dirty="0" err="1">
                <a:latin typeface="Helvetica" pitchFamily="2" charset="0"/>
                <a:ea typeface="MS PGothic" charset="0"/>
                <a:cs typeface="Calibri"/>
              </a:rPr>
              <a:t>Histiocytoses</a:t>
            </a:r>
            <a:r>
              <a:rPr lang="en-US" sz="3200" b="1" dirty="0">
                <a:latin typeface="Helvetica" pitchFamily="2" charset="0"/>
                <a:ea typeface="MS PGothic" charset="0"/>
                <a:cs typeface="Calibri"/>
              </a:rPr>
              <a:t> as of 2026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1162471" y="998411"/>
            <a:ext cx="348044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Langerhans Cell </a:t>
            </a:r>
            <a:r>
              <a:rPr lang="en-US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HIstiocytosis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6385826" y="1002975"/>
            <a:ext cx="407034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Non-Langerhans Cell </a:t>
            </a:r>
            <a:r>
              <a:rPr lang="en-US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HIstiocytoses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DDC79DF-36F4-4D45-AFAD-B297C93DB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289" y="1796976"/>
            <a:ext cx="3291840" cy="32918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25D2CD7-58B2-427B-83CB-AD150DD28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55" y="1814137"/>
            <a:ext cx="3291840" cy="3291840"/>
          </a:xfrm>
          <a:prstGeom prst="rect">
            <a:avLst/>
          </a:prstGeom>
        </p:spPr>
      </p:pic>
      <p:pic>
        <p:nvPicPr>
          <p:cNvPr id="27" name="Picture 26" descr="LCH MAP Kinase Alteration Frequency Overview BRAF .tiff">
            <a:extLst>
              <a:ext uri="{FF2B5EF4-FFF2-40B4-BE49-F238E27FC236}">
                <a16:creationId xmlns:a16="http://schemas.microsoft.com/office/drawing/2014/main" id="{BCF13E96-5B2C-49F7-8BD9-D909AAF57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9" y="1735972"/>
            <a:ext cx="3383280" cy="3383280"/>
          </a:xfrm>
          <a:prstGeom prst="rect">
            <a:avLst/>
          </a:prstGeom>
        </p:spPr>
      </p:pic>
      <p:pic>
        <p:nvPicPr>
          <p:cNvPr id="28" name="Picture 27" descr="Non-LCH MAP Kinase Alterations Frequency Overview BRAF .tiff">
            <a:extLst>
              <a:ext uri="{FF2B5EF4-FFF2-40B4-BE49-F238E27FC236}">
                <a16:creationId xmlns:a16="http://schemas.microsoft.com/office/drawing/2014/main" id="{DDCD2E79-F430-45B1-BD66-731B9A5DBC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289" y="1806001"/>
            <a:ext cx="3291840" cy="3291840"/>
          </a:xfrm>
          <a:prstGeom prst="rect">
            <a:avLst/>
          </a:prstGeom>
        </p:spPr>
      </p:pic>
      <p:pic>
        <p:nvPicPr>
          <p:cNvPr id="29" name="Picture 28" descr="LCH MAP Kinase Alterations Frequency Overview BRAF, ARAF, NRAS, BRAF Other.tiff">
            <a:extLst>
              <a:ext uri="{FF2B5EF4-FFF2-40B4-BE49-F238E27FC236}">
                <a16:creationId xmlns:a16="http://schemas.microsoft.com/office/drawing/2014/main" id="{4937931E-1A16-498A-96E5-CEE9442565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99" y="1665265"/>
            <a:ext cx="3429000" cy="3720229"/>
          </a:xfrm>
          <a:prstGeom prst="rect">
            <a:avLst/>
          </a:prstGeom>
        </p:spPr>
      </p:pic>
      <p:pic>
        <p:nvPicPr>
          <p:cNvPr id="30" name="Picture 29" descr="LCH MAP Kinase Alterations  BRAF, MAP2K1, ARAF, NRAS, etc.tiff">
            <a:extLst>
              <a:ext uri="{FF2B5EF4-FFF2-40B4-BE49-F238E27FC236}">
                <a16:creationId xmlns:a16="http://schemas.microsoft.com/office/drawing/2014/main" id="{C8E52996-3B38-4429-B247-5B7ACAE909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24" y="1646675"/>
            <a:ext cx="4519382" cy="3657600"/>
          </a:xfrm>
          <a:prstGeom prst="rect">
            <a:avLst/>
          </a:prstGeom>
        </p:spPr>
      </p:pic>
      <p:pic>
        <p:nvPicPr>
          <p:cNvPr id="31" name="Picture 30" descr="LCH MAP Kinase Alterations Frequency Overview 2018.tiff">
            <a:extLst>
              <a:ext uri="{FF2B5EF4-FFF2-40B4-BE49-F238E27FC236}">
                <a16:creationId xmlns:a16="http://schemas.microsoft.com/office/drawing/2014/main" id="{66FCFFB4-4233-4499-9B93-09DC47A016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63" y="1592656"/>
            <a:ext cx="4479904" cy="3759007"/>
          </a:xfrm>
          <a:prstGeom prst="rect">
            <a:avLst/>
          </a:prstGeom>
        </p:spPr>
      </p:pic>
      <p:pic>
        <p:nvPicPr>
          <p:cNvPr id="33" name="Picture 32" descr="Non-LCH MAP Kinase Alterations Frequency Overview BRAF, RAS, PIK3CA.tiff">
            <a:extLst>
              <a:ext uri="{FF2B5EF4-FFF2-40B4-BE49-F238E27FC236}">
                <a16:creationId xmlns:a16="http://schemas.microsoft.com/office/drawing/2014/main" id="{A0068B9A-3830-45A9-9521-4139E4963E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699" y="1788199"/>
            <a:ext cx="3633550" cy="3383280"/>
          </a:xfrm>
          <a:prstGeom prst="rect">
            <a:avLst/>
          </a:prstGeom>
        </p:spPr>
      </p:pic>
      <p:pic>
        <p:nvPicPr>
          <p:cNvPr id="34" name="Picture 33" descr="Non-LCH MAP Kinase Alterations Frequency Overview BRAF, MAP2K1, RAS, PIK3CA, Fus.tiff">
            <a:extLst>
              <a:ext uri="{FF2B5EF4-FFF2-40B4-BE49-F238E27FC236}">
                <a16:creationId xmlns:a16="http://schemas.microsoft.com/office/drawing/2014/main" id="{E46FA0B0-AA80-4612-896B-86B5589E12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885" y="1796976"/>
            <a:ext cx="4599432" cy="3482972"/>
          </a:xfrm>
          <a:prstGeom prst="rect">
            <a:avLst/>
          </a:prstGeom>
        </p:spPr>
      </p:pic>
      <p:pic>
        <p:nvPicPr>
          <p:cNvPr id="35" name="Picture 34" descr="Non-LCH MAP Kinase Alterations Frequency Overview 2018.tiff">
            <a:extLst>
              <a:ext uri="{FF2B5EF4-FFF2-40B4-BE49-F238E27FC236}">
                <a16:creationId xmlns:a16="http://schemas.microsoft.com/office/drawing/2014/main" id="{F1DF862E-238C-493B-9541-001688EC46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146" y="1759000"/>
            <a:ext cx="4599432" cy="3579508"/>
          </a:xfrm>
          <a:prstGeom prst="rect">
            <a:avLst/>
          </a:prstGeom>
        </p:spPr>
      </p:pic>
      <p:pic>
        <p:nvPicPr>
          <p:cNvPr id="6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38849DD5-F0C5-4AB1-A028-6DFD947CA3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0" y="1551910"/>
            <a:ext cx="5780029" cy="5144191"/>
          </a:xfrm>
          <a:prstGeom prst="rect">
            <a:avLst/>
          </a:prstGeom>
        </p:spPr>
      </p:pic>
      <p:pic>
        <p:nvPicPr>
          <p:cNvPr id="9" name="Picture 8" descr="Chart, pie chart&#10;&#10;Description automatically generated">
            <a:extLst>
              <a:ext uri="{FF2B5EF4-FFF2-40B4-BE49-F238E27FC236}">
                <a16:creationId xmlns:a16="http://schemas.microsoft.com/office/drawing/2014/main" id="{ABD3AA71-0F05-44EA-95A8-C1C3772785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289" y="1497460"/>
            <a:ext cx="6011230" cy="52530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D0424E-35AA-44C9-9EAA-1AE28ABE38E3}"/>
              </a:ext>
            </a:extLst>
          </p:cNvPr>
          <p:cNvSpPr txBox="1"/>
          <p:nvPr/>
        </p:nvSpPr>
        <p:spPr>
          <a:xfrm>
            <a:off x="4259930" y="6352067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Durham, Lopez-Rodrigo, Picarsic, 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</a:p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Nature Medicine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30846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C912A-97AE-7764-E166-65BABCA17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dical chart&#10;&#10;Description automatically generated">
            <a:extLst>
              <a:ext uri="{FF2B5EF4-FFF2-40B4-BE49-F238E27FC236}">
                <a16:creationId xmlns:a16="http://schemas.microsoft.com/office/drawing/2014/main" id="{D0A483AA-8D34-D184-E17C-10CADB19E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" r="29454" b="64189"/>
          <a:stretch/>
        </p:blipFill>
        <p:spPr>
          <a:xfrm>
            <a:off x="1860475" y="1130636"/>
            <a:ext cx="8068937" cy="5029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A5F308-C454-3CC1-9E88-3063CE00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967" y="69404"/>
            <a:ext cx="11640066" cy="1049756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i="1" dirty="0">
                <a:latin typeface="Helvetica" pitchFamily="2" charset="0"/>
              </a:rPr>
              <a:t>ARAF</a:t>
            </a:r>
            <a:r>
              <a:rPr lang="en-US" sz="2800" b="1" dirty="0">
                <a:latin typeface="Helvetica" pitchFamily="2" charset="0"/>
              </a:rPr>
              <a:t> Mutations are Enriched in Histiocytic Neoplasms</a:t>
            </a:r>
            <a:endParaRPr lang="en-US" sz="2800" b="1" i="1" dirty="0"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67A3F-25FC-997E-9995-FDD278103B53}"/>
              </a:ext>
            </a:extLst>
          </p:cNvPr>
          <p:cNvSpPr txBox="1"/>
          <p:nvPr/>
        </p:nvSpPr>
        <p:spPr>
          <a:xfrm>
            <a:off x="9862777" y="3382784"/>
            <a:ext cx="1819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N=500 patients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F9367F-E9FF-4376-84FD-B945846D9897}"/>
              </a:ext>
            </a:extLst>
          </p:cNvPr>
          <p:cNvSpPr txBox="1"/>
          <p:nvPr/>
        </p:nvSpPr>
        <p:spPr>
          <a:xfrm>
            <a:off x="1860475" y="945970"/>
            <a:ext cx="12453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1275CD-0A5F-9891-0991-1391217FC2FE}"/>
              </a:ext>
            </a:extLst>
          </p:cNvPr>
          <p:cNvSpPr txBox="1"/>
          <p:nvPr/>
        </p:nvSpPr>
        <p:spPr>
          <a:xfrm rot="16200000">
            <a:off x="-15389" y="1639940"/>
            <a:ext cx="36933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714DFA-41A3-DF5C-791E-F8007C3F641F}"/>
              </a:ext>
            </a:extLst>
          </p:cNvPr>
          <p:cNvSpPr txBox="1"/>
          <p:nvPr/>
        </p:nvSpPr>
        <p:spPr>
          <a:xfrm>
            <a:off x="275967" y="6188999"/>
            <a:ext cx="11729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</a:rPr>
              <a:t>International collaborations and a p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rospective clinical registry of patients with histiocytic neoplasms (clinicaltrial.gov identifier 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NCT033292740.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Diamond, Emile, Fujino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Cancer Cell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2026.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2FDA20-CAFB-25BA-A2D2-8A32E500C8A4}"/>
              </a:ext>
            </a:extLst>
          </p:cNvPr>
          <p:cNvSpPr txBox="1"/>
          <p:nvPr/>
        </p:nvSpPr>
        <p:spPr>
          <a:xfrm>
            <a:off x="1017245" y="1300410"/>
            <a:ext cx="12453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6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991CCF-32FB-B64F-8E9F-843CEED5F852}"/>
              </a:ext>
            </a:extLst>
          </p:cNvPr>
          <p:cNvSpPr txBox="1"/>
          <p:nvPr/>
        </p:nvSpPr>
        <p:spPr bwMode="auto">
          <a:xfrm>
            <a:off x="1907625" y="2064848"/>
            <a:ext cx="184731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FFB7E7-4B3F-8A43-A5A7-891EB48DC984}"/>
              </a:ext>
            </a:extLst>
          </p:cNvPr>
          <p:cNvSpPr txBox="1"/>
          <p:nvPr/>
        </p:nvSpPr>
        <p:spPr bwMode="auto">
          <a:xfrm>
            <a:off x="2260599" y="1139283"/>
            <a:ext cx="53161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4D33C9-CF93-D84B-BD3C-14D1249F064E}"/>
              </a:ext>
            </a:extLst>
          </p:cNvPr>
          <p:cNvSpPr txBox="1"/>
          <p:nvPr/>
        </p:nvSpPr>
        <p:spPr bwMode="auto">
          <a:xfrm>
            <a:off x="2362201" y="3962401"/>
            <a:ext cx="53161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18EB1B-64AA-4599-A6B1-697C0D1EE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0692" y="6334780"/>
            <a:ext cx="50113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Durham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et al. Nat Med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. 2019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Diamond, Durham,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Haroche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et al. Cancer Discovery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2016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092327-47C0-4042-B149-EFECCD0B6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377" y="1280160"/>
            <a:ext cx="3854891" cy="42976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34AAF7-0542-4E5F-B7A4-18AEB59E18FB}"/>
              </a:ext>
            </a:extLst>
          </p:cNvPr>
          <p:cNvSpPr txBox="1"/>
          <p:nvPr/>
        </p:nvSpPr>
        <p:spPr>
          <a:xfrm rot="5400000">
            <a:off x="9844017" y="2800875"/>
            <a:ext cx="365760" cy="37490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31A4A0A-C2A3-5E42-9177-6BFB5997E0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8" t="1045" r="9189" b="89191"/>
          <a:stretch/>
        </p:blipFill>
        <p:spPr>
          <a:xfrm>
            <a:off x="460026" y="1019469"/>
            <a:ext cx="6763579" cy="228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891041-2C04-08E8-9928-E6F2F9D6C5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995" t="42607" r="13837" b="26081"/>
          <a:stretch/>
        </p:blipFill>
        <p:spPr>
          <a:xfrm>
            <a:off x="71669" y="3395990"/>
            <a:ext cx="4003651" cy="3200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367591-3672-ADC7-50B6-B43D0A424E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265" t="73887" r="18670" b="6169"/>
          <a:stretch/>
        </p:blipFill>
        <p:spPr>
          <a:xfrm>
            <a:off x="4209832" y="4111078"/>
            <a:ext cx="3845986" cy="24688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66D705-D934-304C-2580-EB407817855B}"/>
              </a:ext>
            </a:extLst>
          </p:cNvPr>
          <p:cNvSpPr txBox="1"/>
          <p:nvPr/>
        </p:nvSpPr>
        <p:spPr>
          <a:xfrm>
            <a:off x="4395628" y="3562291"/>
            <a:ext cx="321600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ARAF</a:t>
            </a:r>
            <a:r>
              <a:rPr kumimoji="0" lang="en-US" sz="2000" b="1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S214A</a:t>
            </a:r>
            <a:r>
              <a:rPr kumimoji="0" lang="en-US" sz="2000" b="1" i="1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1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–</a:t>
            </a:r>
            <a:r>
              <a:rPr kumimoji="0" lang="en-US" sz="2000" b="1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mutated</a:t>
            </a:r>
            <a:r>
              <a:rPr kumimoji="0" lang="en-US" sz="2000" b="1" i="1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anose="020B0604020202020204" pitchFamily="34" charset="0"/>
              </a:rPr>
              <a:t>ECD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7A1C59-4335-4690-827E-C063907C6ABB}"/>
              </a:ext>
            </a:extLst>
          </p:cNvPr>
          <p:cNvSpPr txBox="1">
            <a:spLocks/>
          </p:cNvSpPr>
          <p:nvPr/>
        </p:nvSpPr>
        <p:spPr>
          <a:xfrm>
            <a:off x="254546" y="111661"/>
            <a:ext cx="11646871" cy="91498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i="1" dirty="0">
                <a:latin typeface="Helvetica" pitchFamily="2" charset="0"/>
              </a:rPr>
              <a:t>ARAF</a:t>
            </a:r>
            <a:r>
              <a:rPr lang="en-US" sz="2800" b="1" i="1" baseline="30000" dirty="0">
                <a:latin typeface="Helvetica" pitchFamily="2" charset="0"/>
              </a:rPr>
              <a:t>S</a:t>
            </a:r>
            <a:r>
              <a:rPr lang="en-US" sz="2800" b="1" baseline="30000" dirty="0">
                <a:latin typeface="Helvetica" pitchFamily="2" charset="0"/>
              </a:rPr>
              <a:t>214A </a:t>
            </a:r>
            <a:r>
              <a:rPr lang="en-US" sz="2800" b="1" dirty="0">
                <a:latin typeface="Helvetica" pitchFamily="2" charset="0"/>
              </a:rPr>
              <a:t>is Enriched, Activating, and Targetable in Histiocytic Neoplasms</a:t>
            </a:r>
          </a:p>
        </p:txBody>
      </p:sp>
    </p:spTree>
    <p:extLst>
      <p:ext uri="{BB962C8B-B14F-4D97-AF65-F5344CB8AC3E}">
        <p14:creationId xmlns:p14="http://schemas.microsoft.com/office/powerpoint/2010/main" val="280504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64C8-6C9B-4C35-A88D-658FC556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42"/>
            <a:ext cx="12192000" cy="651829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Helvetica" pitchFamily="2" charset="0"/>
              </a:rPr>
              <a:t>FDA-Approved Molecular Therapeutics for Histiocytic Neoplasms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058BE0-99CD-4DD4-9A66-137DEE2D37B4}"/>
              </a:ext>
            </a:extLst>
          </p:cNvPr>
          <p:cNvSpPr txBox="1"/>
          <p:nvPr/>
        </p:nvSpPr>
        <p:spPr>
          <a:xfrm>
            <a:off x="3901436" y="1582835"/>
            <a:ext cx="290736" cy="316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0F0DD3-AC33-4B8B-BA5E-CE06786A8D8D}"/>
              </a:ext>
            </a:extLst>
          </p:cNvPr>
          <p:cNvSpPr txBox="1"/>
          <p:nvPr/>
        </p:nvSpPr>
        <p:spPr>
          <a:xfrm>
            <a:off x="3747707" y="3749878"/>
            <a:ext cx="290736" cy="316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EE84D1-4BDC-4EC0-B54C-8776306A6520}"/>
              </a:ext>
            </a:extLst>
          </p:cNvPr>
          <p:cNvSpPr txBox="1"/>
          <p:nvPr/>
        </p:nvSpPr>
        <p:spPr>
          <a:xfrm>
            <a:off x="7116761" y="1626806"/>
            <a:ext cx="290736" cy="316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F3874B5C-1923-45FF-8742-386DF295B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976" y="805935"/>
            <a:ext cx="7074947" cy="53949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4C9537-7315-4CD0-A201-985D442A6CB8}"/>
              </a:ext>
            </a:extLst>
          </p:cNvPr>
          <p:cNvSpPr txBox="1"/>
          <p:nvPr/>
        </p:nvSpPr>
        <p:spPr>
          <a:xfrm>
            <a:off x="9252217" y="5376373"/>
            <a:ext cx="2820427" cy="1077218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FDA approved </a:t>
            </a:r>
            <a:r>
              <a:rPr lang="en-US" sz="16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cobimetinib</a:t>
            </a:r>
            <a:r>
              <a:rPr lang="en-US" sz="1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the treatment of BRAF V600-wild type histiocytic neoplasms on 11/02/2022.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9E9D0-CC92-4E51-9985-8A50C0FEE23F}"/>
              </a:ext>
            </a:extLst>
          </p:cNvPr>
          <p:cNvSpPr txBox="1"/>
          <p:nvPr/>
        </p:nvSpPr>
        <p:spPr>
          <a:xfrm>
            <a:off x="1835098" y="1212488"/>
            <a:ext cx="652785" cy="4084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BCB93B-1A58-422B-8049-C52E0A57FE27}"/>
              </a:ext>
            </a:extLst>
          </p:cNvPr>
          <p:cNvSpPr txBox="1"/>
          <p:nvPr/>
        </p:nvSpPr>
        <p:spPr>
          <a:xfrm>
            <a:off x="5774185" y="1398296"/>
            <a:ext cx="254838" cy="2148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335B86-1283-4406-89F8-5F9096F1D86E}"/>
              </a:ext>
            </a:extLst>
          </p:cNvPr>
          <p:cNvSpPr txBox="1"/>
          <p:nvPr/>
        </p:nvSpPr>
        <p:spPr>
          <a:xfrm>
            <a:off x="1718596" y="3415688"/>
            <a:ext cx="652785" cy="4084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85B8E5-3009-4588-9F33-0160C60455B5}"/>
              </a:ext>
            </a:extLst>
          </p:cNvPr>
          <p:cNvSpPr txBox="1"/>
          <p:nvPr/>
        </p:nvSpPr>
        <p:spPr>
          <a:xfrm>
            <a:off x="5802486" y="3389157"/>
            <a:ext cx="184953" cy="3183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5B8E38-A1FB-4C0A-9E71-9C87E533FFCF}"/>
              </a:ext>
            </a:extLst>
          </p:cNvPr>
          <p:cNvSpPr txBox="1"/>
          <p:nvPr/>
        </p:nvSpPr>
        <p:spPr>
          <a:xfrm>
            <a:off x="265765" y="5376373"/>
            <a:ext cx="2228416" cy="132343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Vemurafenib was FDA approved for the treatment of BRAF V600-mutated ECD in 2017.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6C19FE-233B-4434-B965-E08BB1CFBB70}"/>
              </a:ext>
            </a:extLst>
          </p:cNvPr>
          <p:cNvSpPr txBox="1"/>
          <p:nvPr/>
        </p:nvSpPr>
        <p:spPr>
          <a:xfrm>
            <a:off x="4971116" y="6292571"/>
            <a:ext cx="24363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Hyman DM </a:t>
            </a:r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et al. N </a:t>
            </a:r>
            <a:r>
              <a:rPr lang="en-US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Engl</a:t>
            </a:r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 J Med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. 2015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Diamond </a:t>
            </a:r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et al. JAMA Oncol.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Diamond, Durham </a:t>
            </a:r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et al. Nature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62518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580A-899F-45BA-B320-979AB6E74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13" y="1203436"/>
            <a:ext cx="10972800" cy="5023898"/>
          </a:xfrm>
        </p:spPr>
        <p:txBody>
          <a:bodyPr>
            <a:normAutofit/>
          </a:bodyPr>
          <a:lstStyle/>
          <a:p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Can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mutations drive histiocytosis development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in vivo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What disease phenotypes emerge when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mutations are expressed at different stages of hematopoietic development (using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Mx1-Cre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Cd11c-Cre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promoters)?</a:t>
            </a:r>
          </a:p>
          <a:p>
            <a:pPr marL="0" indent="0">
              <a:buNone/>
            </a:pPr>
            <a:endParaRPr lang="en-US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What is the best therapeutic approach for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S214A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-mutated </a:t>
            </a: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histiocytoses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7D80E-CB14-4D4F-BDD7-1F2A681F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ACAC4-8584-3E4F-8781-CE3AA32423C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A3A0900-6683-46D8-9149-ED0B5946E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2000" cy="1005840"/>
          </a:xfrm>
          <a:noFill/>
        </p:spPr>
        <p:txBody>
          <a:bodyPr/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Questions</a:t>
            </a:r>
          </a:p>
        </p:txBody>
      </p:sp>
    </p:spTree>
    <p:extLst>
      <p:ext uri="{BB962C8B-B14F-4D97-AF65-F5344CB8AC3E}">
        <p14:creationId xmlns:p14="http://schemas.microsoft.com/office/powerpoint/2010/main" val="1050096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E6E5769-F8A9-2C44-B3B0-C1C5D24AFF37}"/>
              </a:ext>
            </a:extLst>
          </p:cNvPr>
          <p:cNvSpPr/>
          <p:nvPr/>
        </p:nvSpPr>
        <p:spPr>
          <a:xfrm>
            <a:off x="0" y="164892"/>
            <a:ext cx="1216152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exon7 p.S214A Present in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Mx1-Cre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Conditional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Knock-in Mice by Next-Generation Sequencing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BAFC90-4C35-4B2D-BA22-84D8F721FB07}"/>
              </a:ext>
            </a:extLst>
          </p:cNvPr>
          <p:cNvCxnSpPr>
            <a:cxnSpLocks/>
          </p:cNvCxnSpPr>
          <p:nvPr/>
        </p:nvCxnSpPr>
        <p:spPr>
          <a:xfrm>
            <a:off x="5828243" y="1283549"/>
            <a:ext cx="0" cy="526904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2D87A89-9C8B-6B65-31CE-0F0E27298E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t="18765" r="45640" b="44728"/>
          <a:stretch/>
        </p:blipFill>
        <p:spPr>
          <a:xfrm>
            <a:off x="6096000" y="1174870"/>
            <a:ext cx="5935933" cy="548640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9EF7ED4-B977-B6D7-4113-59AB51D01D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2465" r="42595" b="81586"/>
          <a:stretch/>
        </p:blipFill>
        <p:spPr>
          <a:xfrm>
            <a:off x="251541" y="1211890"/>
            <a:ext cx="5442824" cy="2103120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8F6C165-BD94-142E-3D59-A01AB21C5F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/>
          <a:stretch/>
        </p:blipFill>
        <p:spPr>
          <a:xfrm>
            <a:off x="917471" y="3383280"/>
            <a:ext cx="3184596" cy="347472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8C5B66-4064-4F92-7389-DDF0C68F2118}"/>
              </a:ext>
            </a:extLst>
          </p:cNvPr>
          <p:cNvCxnSpPr>
            <a:cxnSpLocks/>
          </p:cNvCxnSpPr>
          <p:nvPr/>
        </p:nvCxnSpPr>
        <p:spPr>
          <a:xfrm flipH="1">
            <a:off x="0" y="3383279"/>
            <a:ext cx="5828243" cy="123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936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64C8-6C9B-4C35-A88D-658FC556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37" y="69134"/>
            <a:ext cx="11602813" cy="1049756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i="1" dirty="0">
                <a:latin typeface="Helvetica" pitchFamily="2" charset="0"/>
              </a:rPr>
              <a:t>Mx1-Cre Araf </a:t>
            </a:r>
            <a:r>
              <a:rPr lang="en-US" sz="2800" b="1" dirty="0">
                <a:latin typeface="Helvetica" pitchFamily="2" charset="0"/>
              </a:rPr>
              <a:t>S214A Survival Curves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DD904E7D-D324-FFD3-D91C-7447FD9C21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96" r="32268"/>
          <a:stretch/>
        </p:blipFill>
        <p:spPr>
          <a:xfrm>
            <a:off x="152392" y="1417320"/>
            <a:ext cx="5820333" cy="457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C4CD0-865F-CDFE-BB32-6CF3B562794A}"/>
              </a:ext>
            </a:extLst>
          </p:cNvPr>
          <p:cNvSpPr txBox="1"/>
          <p:nvPr/>
        </p:nvSpPr>
        <p:spPr>
          <a:xfrm>
            <a:off x="5256345" y="1035059"/>
            <a:ext cx="984790" cy="3840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86FF445-5DA8-8770-1EAE-188FFBB254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" t="20115" r="4962" b="38667"/>
          <a:stretch/>
        </p:blipFill>
        <p:spPr>
          <a:xfrm>
            <a:off x="6157518" y="1781763"/>
            <a:ext cx="2743200" cy="1696030"/>
          </a:xfrm>
          <a:prstGeom prst="rect">
            <a:avLst/>
          </a:prstGeom>
        </p:spPr>
      </p:pic>
      <p:pic>
        <p:nvPicPr>
          <p:cNvPr id="10" name="Picture 9" descr="A picture containing text, computer, light&#10;&#10;Description automatically generated">
            <a:extLst>
              <a:ext uri="{FF2B5EF4-FFF2-40B4-BE49-F238E27FC236}">
                <a16:creationId xmlns:a16="http://schemas.microsoft.com/office/drawing/2014/main" id="{55A946A7-FA21-4D66-AE7A-B20803DBCF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3" r="5080" b="3209"/>
          <a:stretch/>
        </p:blipFill>
        <p:spPr>
          <a:xfrm>
            <a:off x="9298326" y="1101986"/>
            <a:ext cx="2714912" cy="21031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FA8816-54EA-EE0A-87CA-A1614006DA4D}"/>
              </a:ext>
            </a:extLst>
          </p:cNvPr>
          <p:cNvSpPr txBox="1"/>
          <p:nvPr/>
        </p:nvSpPr>
        <p:spPr>
          <a:xfrm>
            <a:off x="9867204" y="3185174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DA187F-4310-9242-8AA8-6D3FCD2F0D11}"/>
              </a:ext>
            </a:extLst>
          </p:cNvPr>
          <p:cNvSpPr txBox="1"/>
          <p:nvPr/>
        </p:nvSpPr>
        <p:spPr>
          <a:xfrm>
            <a:off x="7128114" y="1323589"/>
            <a:ext cx="20653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E53B47-BBEB-F00D-ECC4-1DE70C02D4C7}"/>
              </a:ext>
            </a:extLst>
          </p:cNvPr>
          <p:cNvSpPr txBox="1"/>
          <p:nvPr/>
        </p:nvSpPr>
        <p:spPr>
          <a:xfrm>
            <a:off x="10767359" y="3188279"/>
            <a:ext cx="1281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57C427-7B78-A423-E37C-D7CBACC63A70}"/>
              </a:ext>
            </a:extLst>
          </p:cNvPr>
          <p:cNvSpPr txBox="1"/>
          <p:nvPr/>
        </p:nvSpPr>
        <p:spPr>
          <a:xfrm>
            <a:off x="6210920" y="1323589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84A67F0-E8DF-9A89-9D67-7B186E557F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" t="31775" r="326" b="40501"/>
          <a:stretch/>
        </p:blipFill>
        <p:spPr>
          <a:xfrm>
            <a:off x="6216910" y="4563051"/>
            <a:ext cx="2743200" cy="1092228"/>
          </a:xfrm>
          <a:prstGeom prst="rect">
            <a:avLst/>
          </a:prstGeom>
        </p:spPr>
      </p:pic>
      <p:pic>
        <p:nvPicPr>
          <p:cNvPr id="16" name="Picture 1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FE2EA98B-3873-D224-15CB-8BAFDD31EB5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 b="6420"/>
          <a:stretch/>
        </p:blipFill>
        <p:spPr>
          <a:xfrm>
            <a:off x="9593770" y="3990926"/>
            <a:ext cx="2764363" cy="2011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2E131B6-7FC7-984B-5210-9DC4B923374D}"/>
              </a:ext>
            </a:extLst>
          </p:cNvPr>
          <p:cNvSpPr txBox="1"/>
          <p:nvPr/>
        </p:nvSpPr>
        <p:spPr>
          <a:xfrm>
            <a:off x="6210921" y="4167960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A6C202-51C7-58E8-EFD6-8CAB1E496052}"/>
              </a:ext>
            </a:extLst>
          </p:cNvPr>
          <p:cNvSpPr txBox="1"/>
          <p:nvPr/>
        </p:nvSpPr>
        <p:spPr>
          <a:xfrm>
            <a:off x="7128114" y="4163877"/>
            <a:ext cx="20653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A39D1B-AE1A-07ED-9ADC-B4FEDE4F806E}"/>
              </a:ext>
            </a:extLst>
          </p:cNvPr>
          <p:cNvSpPr txBox="1"/>
          <p:nvPr/>
        </p:nvSpPr>
        <p:spPr>
          <a:xfrm>
            <a:off x="10004527" y="6067261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3F4553-D3A2-23D3-BC2D-F6C5C6F94623}"/>
              </a:ext>
            </a:extLst>
          </p:cNvPr>
          <p:cNvSpPr txBox="1"/>
          <p:nvPr/>
        </p:nvSpPr>
        <p:spPr>
          <a:xfrm>
            <a:off x="10900059" y="6113427"/>
            <a:ext cx="1281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0310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64C8-6C9B-4C35-A88D-658FC556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9" y="122150"/>
            <a:ext cx="12076372" cy="70720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Helvetica" pitchFamily="2" charset="0"/>
              </a:rPr>
              <a:t>Suppression of B-Lymphopoiesis and Myelomonocytic Expansion in </a:t>
            </a:r>
            <a:r>
              <a:rPr lang="en-US" sz="2800" b="1" i="1" dirty="0">
                <a:latin typeface="Helvetica" pitchFamily="2" charset="0"/>
              </a:rPr>
              <a:t>Araf</a:t>
            </a:r>
            <a:r>
              <a:rPr lang="en-US" sz="2800" b="1" baseline="30000" dirty="0">
                <a:latin typeface="Helvetica" pitchFamily="2" charset="0"/>
              </a:rPr>
              <a:t>S214A </a:t>
            </a:r>
            <a:r>
              <a:rPr lang="en-US" sz="2800" b="1" dirty="0">
                <a:latin typeface="Helvetica" pitchFamily="2" charset="0"/>
              </a:rPr>
              <a:t>Mice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ECC3C0-57CE-4FAA-8361-80B32D9BAD35}"/>
              </a:ext>
            </a:extLst>
          </p:cNvPr>
          <p:cNvSpPr txBox="1"/>
          <p:nvPr/>
        </p:nvSpPr>
        <p:spPr>
          <a:xfrm>
            <a:off x="4126069" y="2011442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190C68-1EDA-448E-857E-D3300F6133A5}"/>
              </a:ext>
            </a:extLst>
          </p:cNvPr>
          <p:cNvSpPr txBox="1"/>
          <p:nvPr/>
        </p:nvSpPr>
        <p:spPr>
          <a:xfrm>
            <a:off x="-235313" y="1145595"/>
            <a:ext cx="443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Gated on DAPI</a:t>
            </a:r>
            <a:r>
              <a:rPr lang="en-US" b="1" u="sng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en-US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 CD45</a:t>
            </a:r>
            <a:r>
              <a:rPr lang="en-US" b="1" u="sng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  <a:r>
              <a:rPr lang="en-US" b="1" u="sng" dirty="0">
                <a:latin typeface="Helvetica" panose="020B0604020202020204" pitchFamily="34" charset="0"/>
                <a:cs typeface="Helvetica" panose="020B0604020202020204" pitchFamily="34" charset="0"/>
              </a:rPr>
              <a:t> CD11b</a:t>
            </a:r>
            <a:r>
              <a:rPr lang="en-US" b="1" u="sng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1969C7-CD49-4933-97CB-E4B60323F43F}"/>
              </a:ext>
            </a:extLst>
          </p:cNvPr>
          <p:cNvSpPr txBox="1"/>
          <p:nvPr/>
        </p:nvSpPr>
        <p:spPr>
          <a:xfrm>
            <a:off x="4155637" y="4920698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7FD63AD-1D1E-4715-A36C-BFB097D27F73}"/>
              </a:ext>
            </a:extLst>
          </p:cNvPr>
          <p:cNvSpPr txBox="1"/>
          <p:nvPr/>
        </p:nvSpPr>
        <p:spPr>
          <a:xfrm>
            <a:off x="704917" y="1722677"/>
            <a:ext cx="1780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Control </a:t>
            </a:r>
            <a:endParaRPr lang="en-U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B889E4D-6B58-4AF5-A8BB-A12CAEC2318D}"/>
              </a:ext>
            </a:extLst>
          </p:cNvPr>
          <p:cNvCxnSpPr>
            <a:cxnSpLocks/>
          </p:cNvCxnSpPr>
          <p:nvPr/>
        </p:nvCxnSpPr>
        <p:spPr>
          <a:xfrm>
            <a:off x="574253" y="4005274"/>
            <a:ext cx="457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96BC6BD-BDA7-41E3-99D2-9A7C48148A05}"/>
              </a:ext>
            </a:extLst>
          </p:cNvPr>
          <p:cNvSpPr txBox="1"/>
          <p:nvPr/>
        </p:nvSpPr>
        <p:spPr>
          <a:xfrm rot="16200000">
            <a:off x="-205942" y="2690926"/>
            <a:ext cx="100075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B220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D492B64-1279-42D8-BCF8-FA8EF1A900DB}"/>
              </a:ext>
            </a:extLst>
          </p:cNvPr>
          <p:cNvSpPr txBox="1"/>
          <p:nvPr/>
        </p:nvSpPr>
        <p:spPr>
          <a:xfrm>
            <a:off x="4046441" y="4055429"/>
            <a:ext cx="100075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CD3e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E9C4312-D916-4886-80B5-A0B384F41E70}"/>
              </a:ext>
            </a:extLst>
          </p:cNvPr>
          <p:cNvCxnSpPr>
            <a:cxnSpLocks/>
          </p:cNvCxnSpPr>
          <p:nvPr/>
        </p:nvCxnSpPr>
        <p:spPr>
          <a:xfrm flipV="1">
            <a:off x="574253" y="1719274"/>
            <a:ext cx="0" cy="22860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1">
            <a:extLst>
              <a:ext uri="{FF2B5EF4-FFF2-40B4-BE49-F238E27FC236}">
                <a16:creationId xmlns:a16="http://schemas.microsoft.com/office/drawing/2014/main" id="{34633B6C-E176-4614-B14B-FE5177E0F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90" y="2057889"/>
            <a:ext cx="1828800" cy="182880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07C385B9-1AD8-4FF0-BDF7-087C2D802270}"/>
              </a:ext>
            </a:extLst>
          </p:cNvPr>
          <p:cNvSpPr txBox="1"/>
          <p:nvPr/>
        </p:nvSpPr>
        <p:spPr>
          <a:xfrm>
            <a:off x="811240" y="2149040"/>
            <a:ext cx="58906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63%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AD2ECD0-7EFE-4263-B79A-9D878BB19089}"/>
              </a:ext>
            </a:extLst>
          </p:cNvPr>
          <p:cNvSpPr txBox="1"/>
          <p:nvPr/>
        </p:nvSpPr>
        <p:spPr>
          <a:xfrm>
            <a:off x="2010891" y="2211758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6F61389-4FAC-47C8-A614-2D360FD31E71}"/>
              </a:ext>
            </a:extLst>
          </p:cNvPr>
          <p:cNvSpPr txBox="1"/>
          <p:nvPr/>
        </p:nvSpPr>
        <p:spPr>
          <a:xfrm>
            <a:off x="807224" y="3569526"/>
            <a:ext cx="285850" cy="201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423EB47-822B-4432-AAF0-880C5EE2F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685" y="2046731"/>
            <a:ext cx="1828800" cy="182880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05F7860D-83B9-4C27-AB1A-1EF42E995BF6}"/>
              </a:ext>
            </a:extLst>
          </p:cNvPr>
          <p:cNvSpPr txBox="1"/>
          <p:nvPr/>
        </p:nvSpPr>
        <p:spPr>
          <a:xfrm>
            <a:off x="2994476" y="3545795"/>
            <a:ext cx="285850" cy="201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475EB45-CD04-4BEB-98F7-E2D99CAC1848}"/>
              </a:ext>
            </a:extLst>
          </p:cNvPr>
          <p:cNvSpPr txBox="1"/>
          <p:nvPr/>
        </p:nvSpPr>
        <p:spPr>
          <a:xfrm>
            <a:off x="4194721" y="2186148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1640BE4-EB31-422B-9008-352FE47FBFAC}"/>
              </a:ext>
            </a:extLst>
          </p:cNvPr>
          <p:cNvSpPr txBox="1"/>
          <p:nvPr/>
        </p:nvSpPr>
        <p:spPr>
          <a:xfrm>
            <a:off x="2936076" y="2167729"/>
            <a:ext cx="58906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11%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2666D83-A451-4020-811E-19E27CE58477}"/>
              </a:ext>
            </a:extLst>
          </p:cNvPr>
          <p:cNvSpPr txBox="1"/>
          <p:nvPr/>
        </p:nvSpPr>
        <p:spPr>
          <a:xfrm>
            <a:off x="6108886" y="4123704"/>
            <a:ext cx="828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B-Cells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45FFE89-7F35-4237-8444-30E8855A6CD6}"/>
              </a:ext>
            </a:extLst>
          </p:cNvPr>
          <p:cNvSpPr txBox="1"/>
          <p:nvPr/>
        </p:nvSpPr>
        <p:spPr>
          <a:xfrm>
            <a:off x="7439894" y="4110742"/>
            <a:ext cx="771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T-Cells</a:t>
            </a:r>
          </a:p>
        </p:txBody>
      </p:sp>
      <p:pic>
        <p:nvPicPr>
          <p:cNvPr id="85" name="Picture 84" descr="A close-up of a rock&#10;&#10;Description automatically generated with low confidence">
            <a:extLst>
              <a:ext uri="{FF2B5EF4-FFF2-40B4-BE49-F238E27FC236}">
                <a16:creationId xmlns:a16="http://schemas.microsoft.com/office/drawing/2014/main" id="{592B6795-F5C2-4322-9F2E-55D0A926B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55" y="5084730"/>
            <a:ext cx="2351314" cy="164592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6" name="Picture 85" descr="A picture containing stone&#10;&#10;Description automatically generated">
            <a:extLst>
              <a:ext uri="{FF2B5EF4-FFF2-40B4-BE49-F238E27FC236}">
                <a16:creationId xmlns:a16="http://schemas.microsoft.com/office/drawing/2014/main" id="{2DD8E094-F2D4-4316-84C7-5A35AF97A3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816" y="5073166"/>
            <a:ext cx="2351314" cy="164592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A3B03D41-8DC9-4193-971A-DD1DC4C64670}"/>
              </a:ext>
            </a:extLst>
          </p:cNvPr>
          <p:cNvSpPr txBox="1"/>
          <p:nvPr/>
        </p:nvSpPr>
        <p:spPr>
          <a:xfrm>
            <a:off x="5276158" y="4653491"/>
            <a:ext cx="1088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3F7D3-3D1D-40CA-AF27-3FE334DBA1A8}"/>
              </a:ext>
            </a:extLst>
          </p:cNvPr>
          <p:cNvSpPr txBox="1"/>
          <p:nvPr/>
        </p:nvSpPr>
        <p:spPr>
          <a:xfrm>
            <a:off x="4172050" y="3530583"/>
            <a:ext cx="45720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AF6096-DF3E-4713-9BAD-1B3069428442}"/>
              </a:ext>
            </a:extLst>
          </p:cNvPr>
          <p:cNvSpPr txBox="1"/>
          <p:nvPr/>
        </p:nvSpPr>
        <p:spPr>
          <a:xfrm>
            <a:off x="1993217" y="3565421"/>
            <a:ext cx="457200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F0F35BDE-F4EB-F9D8-ABBF-E02786E54AF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4" r="10108" b="6815"/>
          <a:stretch/>
        </p:blipFill>
        <p:spPr>
          <a:xfrm>
            <a:off x="5181689" y="1510917"/>
            <a:ext cx="3219531" cy="2560320"/>
          </a:xfrm>
          <a:prstGeom prst="rect">
            <a:avLst/>
          </a:prstGeom>
        </p:spPr>
      </p:pic>
      <p:pic>
        <p:nvPicPr>
          <p:cNvPr id="5" name="Picture 4" descr="A picture containing text, light, traffic, outdoor&#10;&#10;Description automatically generated">
            <a:extLst>
              <a:ext uri="{FF2B5EF4-FFF2-40B4-BE49-F238E27FC236}">
                <a16:creationId xmlns:a16="http://schemas.microsoft.com/office/drawing/2014/main" id="{F8756B21-1006-D4A4-08AB-EF1071AE3BA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10468" r="47697" b="77739"/>
          <a:stretch/>
        </p:blipFill>
        <p:spPr>
          <a:xfrm>
            <a:off x="9743833" y="4920750"/>
            <a:ext cx="2011680" cy="5172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E7121E-931A-9E13-A021-CFC37BA6A5A1}"/>
              </a:ext>
            </a:extLst>
          </p:cNvPr>
          <p:cNvSpPr txBox="1"/>
          <p:nvPr/>
        </p:nvSpPr>
        <p:spPr>
          <a:xfrm>
            <a:off x="2826069" y="1681288"/>
            <a:ext cx="210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 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C8DD10-ECD1-4E47-7E5D-644BEAC01B72}"/>
              </a:ext>
            </a:extLst>
          </p:cNvPr>
          <p:cNvSpPr txBox="1"/>
          <p:nvPr/>
        </p:nvSpPr>
        <p:spPr>
          <a:xfrm>
            <a:off x="7195077" y="4657063"/>
            <a:ext cx="2102791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 descr="A picture containing text, light, traffic, red&#10;&#10;Description automatically generated">
            <a:extLst>
              <a:ext uri="{FF2B5EF4-FFF2-40B4-BE49-F238E27FC236}">
                <a16:creationId xmlns:a16="http://schemas.microsoft.com/office/drawing/2014/main" id="{14FAB742-B886-5B7E-9835-1D7768DD347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50" b="4653"/>
          <a:stretch/>
        </p:blipFill>
        <p:spPr>
          <a:xfrm>
            <a:off x="8560482" y="1543631"/>
            <a:ext cx="3507368" cy="2560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626D99-BBE7-B6BE-CE67-D80F71D3977D}"/>
              </a:ext>
            </a:extLst>
          </p:cNvPr>
          <p:cNvSpPr txBox="1"/>
          <p:nvPr/>
        </p:nvSpPr>
        <p:spPr>
          <a:xfrm>
            <a:off x="9329749" y="4086206"/>
            <a:ext cx="828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B-Cells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DC126A-2C0B-6EC6-FD4C-65E7E5DA9103}"/>
              </a:ext>
            </a:extLst>
          </p:cNvPr>
          <p:cNvSpPr txBox="1"/>
          <p:nvPr/>
        </p:nvSpPr>
        <p:spPr>
          <a:xfrm>
            <a:off x="10745820" y="4071237"/>
            <a:ext cx="771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T-Cells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7F78A4-B9B1-6A29-D2F8-EF373E91625A}"/>
              </a:ext>
            </a:extLst>
          </p:cNvPr>
          <p:cNvSpPr txBox="1"/>
          <p:nvPr/>
        </p:nvSpPr>
        <p:spPr>
          <a:xfrm>
            <a:off x="6224262" y="1075059"/>
            <a:ext cx="1319592" cy="365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Bone Marrow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0A907B-8579-CD60-5C36-869661BD0E62}"/>
              </a:ext>
            </a:extLst>
          </p:cNvPr>
          <p:cNvSpPr txBox="1"/>
          <p:nvPr/>
        </p:nvSpPr>
        <p:spPr>
          <a:xfrm>
            <a:off x="9928483" y="1089883"/>
            <a:ext cx="771365" cy="365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Spleen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5B8214-F46B-EEE0-35F6-F61B42A483F0}"/>
              </a:ext>
            </a:extLst>
          </p:cNvPr>
          <p:cNvSpPr txBox="1"/>
          <p:nvPr/>
        </p:nvSpPr>
        <p:spPr>
          <a:xfrm>
            <a:off x="8614260" y="6365784"/>
            <a:ext cx="74177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B220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303457-A697-00EA-904B-46CE95779DFF}"/>
              </a:ext>
            </a:extLst>
          </p:cNvPr>
          <p:cNvSpPr txBox="1"/>
          <p:nvPr/>
        </p:nvSpPr>
        <p:spPr>
          <a:xfrm>
            <a:off x="6142287" y="6363137"/>
            <a:ext cx="74177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B220</a:t>
            </a:r>
          </a:p>
        </p:txBody>
      </p:sp>
      <p:pic>
        <p:nvPicPr>
          <p:cNvPr id="16" name="Picture 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A7B60B3-3DA0-C518-9FF4-2FDF582B45E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5" t="14039" r="17587" b="6877"/>
          <a:stretch/>
        </p:blipFill>
        <p:spPr>
          <a:xfrm>
            <a:off x="147831" y="4412375"/>
            <a:ext cx="2539824" cy="2194560"/>
          </a:xfrm>
          <a:prstGeom prst="rect">
            <a:avLst/>
          </a:prstGeom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8E7EC9D-0A4F-979E-BA7E-1231D446CAD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8" t="22461" r="-1770" b="60524"/>
          <a:stretch/>
        </p:blipFill>
        <p:spPr>
          <a:xfrm>
            <a:off x="2809902" y="4666908"/>
            <a:ext cx="1153677" cy="8229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60C44A3-C448-E6D0-6A48-B2868AA478F6}"/>
              </a:ext>
            </a:extLst>
          </p:cNvPr>
          <p:cNvSpPr txBox="1"/>
          <p:nvPr/>
        </p:nvSpPr>
        <p:spPr>
          <a:xfrm>
            <a:off x="899265" y="4264321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WBC Subsets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5CAD17-4ABF-3582-6D04-920E0BEFEA64}"/>
              </a:ext>
            </a:extLst>
          </p:cNvPr>
          <p:cNvSpPr txBox="1"/>
          <p:nvPr/>
        </p:nvSpPr>
        <p:spPr>
          <a:xfrm>
            <a:off x="574253" y="616308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n-US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FBBD9B-3A8E-6C1E-9F3E-FF35E98D50CA}"/>
              </a:ext>
            </a:extLst>
          </p:cNvPr>
          <p:cNvSpPr txBox="1"/>
          <p:nvPr/>
        </p:nvSpPr>
        <p:spPr>
          <a:xfrm>
            <a:off x="1453195" y="6178471"/>
            <a:ext cx="210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3110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>
            <a:extLst>
              <a:ext uri="{FF2B5EF4-FFF2-40B4-BE49-F238E27FC236}">
                <a16:creationId xmlns:a16="http://schemas.microsoft.com/office/drawing/2014/main" id="{9F849AD2-A84B-8B49-AFA2-AD35918F0A72}"/>
              </a:ext>
            </a:extLst>
          </p:cNvPr>
          <p:cNvSpPr/>
          <p:nvPr/>
        </p:nvSpPr>
        <p:spPr>
          <a:xfrm>
            <a:off x="15108" y="3996039"/>
            <a:ext cx="2955684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2E2324-8975-0D4E-99A7-56F68554B891}"/>
              </a:ext>
            </a:extLst>
          </p:cNvPr>
          <p:cNvSpPr/>
          <p:nvPr/>
        </p:nvSpPr>
        <p:spPr>
          <a:xfrm>
            <a:off x="0" y="999592"/>
            <a:ext cx="2955684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E64C8-6C9B-4C35-A88D-658FC556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260" y="54436"/>
            <a:ext cx="12076372" cy="70720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Helvetica" pitchFamily="2" charset="0"/>
              </a:rPr>
              <a:t>Expansion of Monocyte Subsets/Macrophages in </a:t>
            </a:r>
            <a:r>
              <a:rPr lang="en-US" sz="2800" b="1" i="1" dirty="0">
                <a:latin typeface="Helvetica" pitchFamily="2" charset="0"/>
              </a:rPr>
              <a:t>Araf</a:t>
            </a:r>
            <a:r>
              <a:rPr lang="en-US" sz="2800" b="1" baseline="30000" dirty="0">
                <a:latin typeface="Helvetica" pitchFamily="2" charset="0"/>
              </a:rPr>
              <a:t>S214A</a:t>
            </a:r>
            <a:r>
              <a:rPr lang="en-US" sz="2800" b="1" dirty="0">
                <a:latin typeface="Helvetica" pitchFamily="2" charset="0"/>
              </a:rPr>
              <a:t> Mice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55F3AE-3427-45D4-BE3D-EF3217CBBE1B}"/>
              </a:ext>
            </a:extLst>
          </p:cNvPr>
          <p:cNvSpPr txBox="1"/>
          <p:nvPr/>
        </p:nvSpPr>
        <p:spPr>
          <a:xfrm>
            <a:off x="657804" y="1474193"/>
            <a:ext cx="9658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Control </a:t>
            </a:r>
            <a:endParaRPr lang="en-US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AB1A76-7163-4535-8CB1-59E60A561DBC}"/>
              </a:ext>
            </a:extLst>
          </p:cNvPr>
          <p:cNvCxnSpPr>
            <a:cxnSpLocks/>
          </p:cNvCxnSpPr>
          <p:nvPr/>
        </p:nvCxnSpPr>
        <p:spPr>
          <a:xfrm>
            <a:off x="422647" y="3307202"/>
            <a:ext cx="292980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E59E438-04F6-41A7-A16F-1AC1C42E6BCC}"/>
              </a:ext>
            </a:extLst>
          </p:cNvPr>
          <p:cNvSpPr txBox="1"/>
          <p:nvPr/>
        </p:nvSpPr>
        <p:spPr>
          <a:xfrm rot="16200000">
            <a:off x="-279815" y="2255259"/>
            <a:ext cx="100075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mLy6C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7F68ED-9600-42CC-9F6F-2B5690560B9D}"/>
              </a:ext>
            </a:extLst>
          </p:cNvPr>
          <p:cNvSpPr txBox="1"/>
          <p:nvPr/>
        </p:nvSpPr>
        <p:spPr>
          <a:xfrm>
            <a:off x="2223864" y="3361019"/>
            <a:ext cx="1000759" cy="274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mCD115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B39FD2-D293-4D4B-9175-411187CEDC86}"/>
              </a:ext>
            </a:extLst>
          </p:cNvPr>
          <p:cNvCxnSpPr>
            <a:cxnSpLocks/>
          </p:cNvCxnSpPr>
          <p:nvPr/>
        </p:nvCxnSpPr>
        <p:spPr>
          <a:xfrm flipV="1">
            <a:off x="436295" y="1487000"/>
            <a:ext cx="0" cy="1828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B190C68-1EDA-448E-857E-D3300F6133A5}"/>
              </a:ext>
            </a:extLst>
          </p:cNvPr>
          <p:cNvSpPr txBox="1"/>
          <p:nvPr/>
        </p:nvSpPr>
        <p:spPr>
          <a:xfrm>
            <a:off x="-75707" y="1013461"/>
            <a:ext cx="3071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DAPI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CD45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CD11b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Ly6C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++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Ly6g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endParaRPr lang="en-US" sz="1600" b="1" baseline="30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6BC6BD-BDA7-41E3-99D2-9A7C48148A05}"/>
              </a:ext>
            </a:extLst>
          </p:cNvPr>
          <p:cNvSpPr txBox="1"/>
          <p:nvPr/>
        </p:nvSpPr>
        <p:spPr>
          <a:xfrm rot="16200000">
            <a:off x="-511626" y="5470473"/>
            <a:ext cx="14483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mCX3CR1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4457912-5C16-42DD-914F-7B59240B46E3}"/>
              </a:ext>
            </a:extLst>
          </p:cNvPr>
          <p:cNvSpPr txBox="1"/>
          <p:nvPr/>
        </p:nvSpPr>
        <p:spPr>
          <a:xfrm>
            <a:off x="3005590" y="1924156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AD2ECD0-7EFE-4263-B79A-9D878BB19089}"/>
              </a:ext>
            </a:extLst>
          </p:cNvPr>
          <p:cNvSpPr txBox="1"/>
          <p:nvPr/>
        </p:nvSpPr>
        <p:spPr>
          <a:xfrm>
            <a:off x="994203" y="5120547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5F7860D-83B9-4C27-AB1A-1EF42E995BF6}"/>
              </a:ext>
            </a:extLst>
          </p:cNvPr>
          <p:cNvSpPr txBox="1"/>
          <p:nvPr/>
        </p:nvSpPr>
        <p:spPr>
          <a:xfrm>
            <a:off x="1977788" y="6454584"/>
            <a:ext cx="285850" cy="201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96B6683-9D72-4AE5-8EC3-AF848C136BEF}"/>
              </a:ext>
            </a:extLst>
          </p:cNvPr>
          <p:cNvSpPr txBox="1"/>
          <p:nvPr/>
        </p:nvSpPr>
        <p:spPr>
          <a:xfrm>
            <a:off x="812505" y="4469515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A18139FE-4DD5-45BC-9F2C-4448F3902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77" y="1783219"/>
            <a:ext cx="1371600" cy="13716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E66CCDF5-BB07-401D-94F5-C93DED1E9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848" y="1784037"/>
            <a:ext cx="1371600" cy="137160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4D3240EC-7E60-455E-8F07-720FF7138399}"/>
              </a:ext>
            </a:extLst>
          </p:cNvPr>
          <p:cNvSpPr txBox="1"/>
          <p:nvPr/>
        </p:nvSpPr>
        <p:spPr>
          <a:xfrm>
            <a:off x="1301777" y="2478302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5%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2BA1425-9ABE-423D-A83E-5AF27E9B7CAA}"/>
              </a:ext>
            </a:extLst>
          </p:cNvPr>
          <p:cNvSpPr txBox="1"/>
          <p:nvPr/>
        </p:nvSpPr>
        <p:spPr>
          <a:xfrm>
            <a:off x="2578292" y="24847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13%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8E86059-93BC-4E91-BB0B-FA0E1A742DCE}"/>
              </a:ext>
            </a:extLst>
          </p:cNvPr>
          <p:cNvSpPr txBox="1"/>
          <p:nvPr/>
        </p:nvSpPr>
        <p:spPr>
          <a:xfrm>
            <a:off x="-6235" y="4024192"/>
            <a:ext cx="307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DAPI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CD45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CD11b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Ly6C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+/-</a:t>
            </a:r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Ly6g</a:t>
            </a:r>
            <a:r>
              <a:rPr lang="en-US" sz="1400" b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endParaRPr lang="en-US" sz="1600" b="1" baseline="30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61B88F0-31A4-4ED0-8F70-1368717A124C}"/>
              </a:ext>
            </a:extLst>
          </p:cNvPr>
          <p:cNvCxnSpPr>
            <a:cxnSpLocks/>
          </p:cNvCxnSpPr>
          <p:nvPr/>
        </p:nvCxnSpPr>
        <p:spPr>
          <a:xfrm>
            <a:off x="437325" y="6363928"/>
            <a:ext cx="301707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EF53AF52-821F-43A6-A594-56DD5159F5D7}"/>
              </a:ext>
            </a:extLst>
          </p:cNvPr>
          <p:cNvSpPr txBox="1"/>
          <p:nvPr/>
        </p:nvSpPr>
        <p:spPr>
          <a:xfrm>
            <a:off x="2395391" y="6405472"/>
            <a:ext cx="100075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mCD115</a:t>
            </a:r>
          </a:p>
        </p:txBody>
      </p: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980CFAF8-173B-41C2-ADA5-C9432B739CC0}"/>
              </a:ext>
            </a:extLst>
          </p:cNvPr>
          <p:cNvCxnSpPr>
            <a:cxnSpLocks/>
          </p:cNvCxnSpPr>
          <p:nvPr/>
        </p:nvCxnSpPr>
        <p:spPr>
          <a:xfrm flipV="1">
            <a:off x="450973" y="4543726"/>
            <a:ext cx="0" cy="1828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132">
            <a:extLst>
              <a:ext uri="{FF2B5EF4-FFF2-40B4-BE49-F238E27FC236}">
                <a16:creationId xmlns:a16="http://schemas.microsoft.com/office/drawing/2014/main" id="{90BD6A56-4DF7-4EE7-9CBF-B35EFE553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96" y="4799363"/>
            <a:ext cx="1371600" cy="1371600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39978278-2503-4441-8580-C0353DD65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554" y="4799363"/>
            <a:ext cx="1371600" cy="1371600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9AD89507-3244-4CD9-9804-2D67A18AED4A}"/>
              </a:ext>
            </a:extLst>
          </p:cNvPr>
          <p:cNvSpPr txBox="1"/>
          <p:nvPr/>
        </p:nvSpPr>
        <p:spPr>
          <a:xfrm>
            <a:off x="1115833" y="5655001"/>
            <a:ext cx="7104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0.1%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B7C3037-3875-4936-9000-4F18AA571B03}"/>
              </a:ext>
            </a:extLst>
          </p:cNvPr>
          <p:cNvSpPr txBox="1"/>
          <p:nvPr/>
        </p:nvSpPr>
        <p:spPr>
          <a:xfrm>
            <a:off x="2723381" y="5661987"/>
            <a:ext cx="5180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1%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43D11EF-6B2E-4F9A-8B63-BAE49E177D92}"/>
              </a:ext>
            </a:extLst>
          </p:cNvPr>
          <p:cNvSpPr txBox="1"/>
          <p:nvPr/>
        </p:nvSpPr>
        <p:spPr>
          <a:xfrm>
            <a:off x="3005590" y="1750770"/>
            <a:ext cx="2279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902030302020204" pitchFamily="66" charset="0"/>
                <a:cs typeface="Helvetica" panose="020B0604020202020204" pitchFamily="34" charset="0"/>
              </a:rPr>
              <a:t>Classical </a:t>
            </a: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902030302020204" pitchFamily="66" charset="0"/>
                <a:cs typeface="Helvetica" panose="020B0604020202020204" pitchFamily="34" charset="0"/>
              </a:rPr>
              <a:t>Monocytes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89AF3BD0-D51F-4F5C-8264-B63B3F8ED59A}"/>
              </a:ext>
            </a:extLst>
          </p:cNvPr>
          <p:cNvSpPr txBox="1"/>
          <p:nvPr/>
        </p:nvSpPr>
        <p:spPr>
          <a:xfrm>
            <a:off x="2955684" y="4815533"/>
            <a:ext cx="241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902030302020204" pitchFamily="66" charset="0"/>
                <a:cs typeface="Helvetica" panose="020B0604020202020204" pitchFamily="34" charset="0"/>
              </a:rPr>
              <a:t>Nonclassical </a:t>
            </a: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902030302020204" pitchFamily="66" charset="0"/>
                <a:cs typeface="Helvetica" panose="020B0604020202020204" pitchFamily="34" charset="0"/>
              </a:rPr>
              <a:t>Monocytes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6A8B875-BBCB-455C-BC70-0B7AA9ACE8E0}"/>
              </a:ext>
            </a:extLst>
          </p:cNvPr>
          <p:cNvSpPr txBox="1"/>
          <p:nvPr/>
        </p:nvSpPr>
        <p:spPr>
          <a:xfrm rot="16200000">
            <a:off x="4934858" y="5492711"/>
            <a:ext cx="14483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mLy6C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1996412-D43A-430E-8DA4-1EE7A1DDD43C}"/>
              </a:ext>
            </a:extLst>
          </p:cNvPr>
          <p:cNvSpPr txBox="1"/>
          <p:nvPr/>
        </p:nvSpPr>
        <p:spPr>
          <a:xfrm>
            <a:off x="7424272" y="6476822"/>
            <a:ext cx="285850" cy="2010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633C863-B4EF-4008-8B1E-039105C900B2}"/>
              </a:ext>
            </a:extLst>
          </p:cNvPr>
          <p:cNvSpPr txBox="1"/>
          <p:nvPr/>
        </p:nvSpPr>
        <p:spPr>
          <a:xfrm>
            <a:off x="6288326" y="4507568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2602109D-4523-4B79-87A1-C540332F24C0}"/>
              </a:ext>
            </a:extLst>
          </p:cNvPr>
          <p:cNvCxnSpPr>
            <a:cxnSpLocks/>
          </p:cNvCxnSpPr>
          <p:nvPr/>
        </p:nvCxnSpPr>
        <p:spPr>
          <a:xfrm>
            <a:off x="5883809" y="6386166"/>
            <a:ext cx="347472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5CEB09DA-E9C6-45BC-9290-4B02C29B1C20}"/>
              </a:ext>
            </a:extLst>
          </p:cNvPr>
          <p:cNvSpPr txBox="1"/>
          <p:nvPr/>
        </p:nvSpPr>
        <p:spPr>
          <a:xfrm>
            <a:off x="8491396" y="6465588"/>
            <a:ext cx="100075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mF4/80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02D48460-1583-4066-AE96-3B311A1AB01A}"/>
              </a:ext>
            </a:extLst>
          </p:cNvPr>
          <p:cNvCxnSpPr>
            <a:cxnSpLocks/>
          </p:cNvCxnSpPr>
          <p:nvPr/>
        </p:nvCxnSpPr>
        <p:spPr>
          <a:xfrm flipV="1">
            <a:off x="5897457" y="4565964"/>
            <a:ext cx="0" cy="1828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9" name="Picture 188">
            <a:extLst>
              <a:ext uri="{FF2B5EF4-FFF2-40B4-BE49-F238E27FC236}">
                <a16:creationId xmlns:a16="http://schemas.microsoft.com/office/drawing/2014/main" id="{12AA9743-8922-4EE1-8516-FE3F67FF3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5571" y="4842828"/>
            <a:ext cx="1371600" cy="1371600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0D2189E8-A456-4B05-B41B-E07B387A39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945" y="4828225"/>
            <a:ext cx="1371600" cy="1371600"/>
          </a:xfrm>
          <a:prstGeom prst="rect">
            <a:avLst/>
          </a:prstGeom>
        </p:spPr>
      </p:pic>
      <p:sp>
        <p:nvSpPr>
          <p:cNvPr id="192" name="TextBox 191">
            <a:extLst>
              <a:ext uri="{FF2B5EF4-FFF2-40B4-BE49-F238E27FC236}">
                <a16:creationId xmlns:a16="http://schemas.microsoft.com/office/drawing/2014/main" id="{0873E295-0B5C-4F9B-A60D-F1573039B831}"/>
              </a:ext>
            </a:extLst>
          </p:cNvPr>
          <p:cNvSpPr txBox="1"/>
          <p:nvPr/>
        </p:nvSpPr>
        <p:spPr>
          <a:xfrm>
            <a:off x="6740570" y="5821553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2%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1C32B179-5978-4FE2-95C2-B2563FF2CB50}"/>
              </a:ext>
            </a:extLst>
          </p:cNvPr>
          <p:cNvSpPr txBox="1"/>
          <p:nvPr/>
        </p:nvSpPr>
        <p:spPr>
          <a:xfrm>
            <a:off x="8273028" y="5841736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3%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1BBE64A-A792-4B41-B401-6899A0E4B5E3}"/>
              </a:ext>
            </a:extLst>
          </p:cNvPr>
          <p:cNvSpPr txBox="1"/>
          <p:nvPr/>
        </p:nvSpPr>
        <p:spPr>
          <a:xfrm>
            <a:off x="5348619" y="3616904"/>
            <a:ext cx="9220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Classical </a:t>
            </a:r>
          </a:p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Monocytes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3A421F5-CB2E-4B04-B7B9-D8811DAEE91A}"/>
              </a:ext>
            </a:extLst>
          </p:cNvPr>
          <p:cNvSpPr txBox="1"/>
          <p:nvPr/>
        </p:nvSpPr>
        <p:spPr>
          <a:xfrm>
            <a:off x="6158389" y="3602027"/>
            <a:ext cx="10855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Nonclassical </a:t>
            </a:r>
          </a:p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Monocytes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4C06FE63-986B-4D4A-BEA8-336888363EA1}"/>
              </a:ext>
            </a:extLst>
          </p:cNvPr>
          <p:cNvSpPr txBox="1"/>
          <p:nvPr/>
        </p:nvSpPr>
        <p:spPr>
          <a:xfrm>
            <a:off x="7145335" y="3590777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Macrophages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178CD8AB-DB8F-4E91-B105-BAB00C970E45}"/>
              </a:ext>
            </a:extLst>
          </p:cNvPr>
          <p:cNvSpPr txBox="1"/>
          <p:nvPr/>
        </p:nvSpPr>
        <p:spPr>
          <a:xfrm>
            <a:off x="10567506" y="3602836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Macrophages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800BCD81-321F-4720-9FF4-22D12FCD358F}"/>
              </a:ext>
            </a:extLst>
          </p:cNvPr>
          <p:cNvSpPr txBox="1"/>
          <p:nvPr/>
        </p:nvSpPr>
        <p:spPr>
          <a:xfrm>
            <a:off x="9519393" y="3578376"/>
            <a:ext cx="10855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Nonclassical </a:t>
            </a:r>
          </a:p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Monocytes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1C02BE04-9AC7-48A7-BFE1-4CA23EFA5AFF}"/>
              </a:ext>
            </a:extLst>
          </p:cNvPr>
          <p:cNvSpPr txBox="1"/>
          <p:nvPr/>
        </p:nvSpPr>
        <p:spPr>
          <a:xfrm>
            <a:off x="8697349" y="3590777"/>
            <a:ext cx="9220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Classical </a:t>
            </a:r>
          </a:p>
          <a:p>
            <a:pPr algn="ctr"/>
            <a:r>
              <a:rPr lang="en-US" sz="1100" b="1" dirty="0">
                <a:latin typeface="Helvetica" panose="020B0604020202020204" pitchFamily="34" charset="0"/>
                <a:cs typeface="Helvetica" panose="020B0604020202020204" pitchFamily="34" charset="0"/>
              </a:rPr>
              <a:t>Monocytes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3899D2E8-EA63-49AD-9B49-945D5D93F308}"/>
              </a:ext>
            </a:extLst>
          </p:cNvPr>
          <p:cNvSpPr txBox="1"/>
          <p:nvPr/>
        </p:nvSpPr>
        <p:spPr>
          <a:xfrm>
            <a:off x="5908031" y="817444"/>
            <a:ext cx="1319592" cy="365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Bone Marrow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988E541A-5BB4-4001-8C10-49FB17001C57}"/>
              </a:ext>
            </a:extLst>
          </p:cNvPr>
          <p:cNvSpPr txBox="1"/>
          <p:nvPr/>
        </p:nvSpPr>
        <p:spPr>
          <a:xfrm>
            <a:off x="9753937" y="790826"/>
            <a:ext cx="771365" cy="3657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Spleen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C027E89E-FF80-4754-BCFD-4DB9E250AA56}"/>
              </a:ext>
            </a:extLst>
          </p:cNvPr>
          <p:cNvSpPr txBox="1"/>
          <p:nvPr/>
        </p:nvSpPr>
        <p:spPr>
          <a:xfrm>
            <a:off x="9001090" y="5208113"/>
            <a:ext cx="16038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902030302020204" pitchFamily="66" charset="0"/>
                <a:cs typeface="Helvetica" panose="020B0604020202020204" pitchFamily="34" charset="0"/>
              </a:rPr>
              <a:t>Macrophages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1F84588-FA3D-0447-9FB0-AA6B0F981423}"/>
              </a:ext>
            </a:extLst>
          </p:cNvPr>
          <p:cNvSpPr/>
          <p:nvPr/>
        </p:nvSpPr>
        <p:spPr>
          <a:xfrm>
            <a:off x="3251200" y="2374900"/>
            <a:ext cx="406400" cy="76200"/>
          </a:xfrm>
          <a:custGeom>
            <a:avLst/>
            <a:gdLst>
              <a:gd name="connsiteX0" fmla="*/ 0 w 406400"/>
              <a:gd name="connsiteY0" fmla="*/ 0 h 76200"/>
              <a:gd name="connsiteX1" fmla="*/ 177800 w 406400"/>
              <a:gd name="connsiteY1" fmla="*/ 76200 h 76200"/>
              <a:gd name="connsiteX2" fmla="*/ 406400 w 406400"/>
              <a:gd name="connsiteY2" fmla="*/ 0 h 76200"/>
              <a:gd name="connsiteX3" fmla="*/ 406400 w 406400"/>
              <a:gd name="connsiteY3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76200">
                <a:moveTo>
                  <a:pt x="0" y="0"/>
                </a:moveTo>
                <a:cubicBezTo>
                  <a:pt x="55033" y="38100"/>
                  <a:pt x="110067" y="76200"/>
                  <a:pt x="177800" y="76200"/>
                </a:cubicBezTo>
                <a:cubicBezTo>
                  <a:pt x="245533" y="76200"/>
                  <a:pt x="406400" y="0"/>
                  <a:pt x="406400" y="0"/>
                </a:cubicBezTo>
                <a:lnTo>
                  <a:pt x="406400" y="0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560B1E7B-085D-6D46-81D3-83DF2C0D8C25}"/>
              </a:ext>
            </a:extLst>
          </p:cNvPr>
          <p:cNvSpPr/>
          <p:nvPr/>
        </p:nvSpPr>
        <p:spPr>
          <a:xfrm>
            <a:off x="3225123" y="5461864"/>
            <a:ext cx="406400" cy="76200"/>
          </a:xfrm>
          <a:custGeom>
            <a:avLst/>
            <a:gdLst>
              <a:gd name="connsiteX0" fmla="*/ 0 w 406400"/>
              <a:gd name="connsiteY0" fmla="*/ 0 h 76200"/>
              <a:gd name="connsiteX1" fmla="*/ 177800 w 406400"/>
              <a:gd name="connsiteY1" fmla="*/ 76200 h 76200"/>
              <a:gd name="connsiteX2" fmla="*/ 406400 w 406400"/>
              <a:gd name="connsiteY2" fmla="*/ 0 h 76200"/>
              <a:gd name="connsiteX3" fmla="*/ 406400 w 406400"/>
              <a:gd name="connsiteY3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76200">
                <a:moveTo>
                  <a:pt x="0" y="0"/>
                </a:moveTo>
                <a:cubicBezTo>
                  <a:pt x="55033" y="38100"/>
                  <a:pt x="110067" y="76200"/>
                  <a:pt x="177800" y="76200"/>
                </a:cubicBezTo>
                <a:cubicBezTo>
                  <a:pt x="245533" y="76200"/>
                  <a:pt x="406400" y="0"/>
                  <a:pt x="406400" y="0"/>
                </a:cubicBezTo>
                <a:lnTo>
                  <a:pt x="406400" y="0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E493C543-18FD-B24C-8F26-53E02000A32D}"/>
              </a:ext>
            </a:extLst>
          </p:cNvPr>
          <p:cNvSpPr/>
          <p:nvPr/>
        </p:nvSpPr>
        <p:spPr>
          <a:xfrm>
            <a:off x="8845349" y="5563550"/>
            <a:ext cx="406400" cy="76200"/>
          </a:xfrm>
          <a:custGeom>
            <a:avLst/>
            <a:gdLst>
              <a:gd name="connsiteX0" fmla="*/ 0 w 406400"/>
              <a:gd name="connsiteY0" fmla="*/ 0 h 76200"/>
              <a:gd name="connsiteX1" fmla="*/ 177800 w 406400"/>
              <a:gd name="connsiteY1" fmla="*/ 76200 h 76200"/>
              <a:gd name="connsiteX2" fmla="*/ 406400 w 406400"/>
              <a:gd name="connsiteY2" fmla="*/ 0 h 76200"/>
              <a:gd name="connsiteX3" fmla="*/ 406400 w 406400"/>
              <a:gd name="connsiteY3" fmla="*/ 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" h="76200">
                <a:moveTo>
                  <a:pt x="0" y="0"/>
                </a:moveTo>
                <a:cubicBezTo>
                  <a:pt x="55033" y="38100"/>
                  <a:pt x="110067" y="76200"/>
                  <a:pt x="177800" y="76200"/>
                </a:cubicBezTo>
                <a:cubicBezTo>
                  <a:pt x="245533" y="76200"/>
                  <a:pt x="406400" y="0"/>
                  <a:pt x="406400" y="0"/>
                </a:cubicBezTo>
                <a:lnTo>
                  <a:pt x="406400" y="0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light, outdoor&#10;&#10;Description automatically generated">
            <a:extLst>
              <a:ext uri="{FF2B5EF4-FFF2-40B4-BE49-F238E27FC236}">
                <a16:creationId xmlns:a16="http://schemas.microsoft.com/office/drawing/2014/main" id="{CC2CACDA-93CD-5760-9AFD-82870BC18D5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3" b="26733"/>
          <a:stretch/>
        </p:blipFill>
        <p:spPr>
          <a:xfrm>
            <a:off x="4889357" y="1299451"/>
            <a:ext cx="3032073" cy="2286000"/>
          </a:xfrm>
          <a:prstGeom prst="rect">
            <a:avLst/>
          </a:prstGeom>
        </p:spPr>
      </p:pic>
      <p:pic>
        <p:nvPicPr>
          <p:cNvPr id="4" name="Picture 3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3CF19C0B-51D8-E848-CEC3-F4DF5D4A270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9" b="26428"/>
          <a:stretch/>
        </p:blipFill>
        <p:spPr>
          <a:xfrm>
            <a:off x="8430673" y="1280555"/>
            <a:ext cx="3022676" cy="2286000"/>
          </a:xfrm>
          <a:prstGeom prst="rect">
            <a:avLst/>
          </a:prstGeom>
        </p:spPr>
      </p:pic>
      <p:pic>
        <p:nvPicPr>
          <p:cNvPr id="6" name="Picture 5" descr="A picture containing text, light, traffic, outdoor&#10;&#10;Description automatically generated">
            <a:extLst>
              <a:ext uri="{FF2B5EF4-FFF2-40B4-BE49-F238E27FC236}">
                <a16:creationId xmlns:a16="http://schemas.microsoft.com/office/drawing/2014/main" id="{67985D4C-24B8-FBE5-7B69-ABE0980A7F2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10468" r="47697" b="77739"/>
          <a:stretch/>
        </p:blipFill>
        <p:spPr>
          <a:xfrm>
            <a:off x="9795219" y="4451972"/>
            <a:ext cx="2133598" cy="548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C36443-06D5-BD8B-28EA-27E158E691F7}"/>
              </a:ext>
            </a:extLst>
          </p:cNvPr>
          <p:cNvSpPr txBox="1"/>
          <p:nvPr/>
        </p:nvSpPr>
        <p:spPr>
          <a:xfrm>
            <a:off x="1754235" y="1465685"/>
            <a:ext cx="210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816BBD-A2FC-6379-E776-A5F0722F8F75}"/>
              </a:ext>
            </a:extLst>
          </p:cNvPr>
          <p:cNvSpPr txBox="1"/>
          <p:nvPr/>
        </p:nvSpPr>
        <p:spPr>
          <a:xfrm>
            <a:off x="1856314" y="4469515"/>
            <a:ext cx="210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2D6E39-BFE8-0C8B-FEC7-168455585994}"/>
              </a:ext>
            </a:extLst>
          </p:cNvPr>
          <p:cNvSpPr txBox="1"/>
          <p:nvPr/>
        </p:nvSpPr>
        <p:spPr>
          <a:xfrm>
            <a:off x="7393651" y="4500851"/>
            <a:ext cx="210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 Araf</a:t>
            </a:r>
            <a:r>
              <a:rPr lang="en-US" sz="1600" b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S214A</a:t>
            </a:r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415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64C8-6C9B-4C35-A88D-658FC556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6" y="-46102"/>
            <a:ext cx="11996537" cy="1049756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Helvetica" pitchFamily="2" charset="0"/>
              </a:rPr>
              <a:t>Expansion of CD11b</a:t>
            </a:r>
            <a:r>
              <a:rPr lang="en-US" sz="2400" b="1" baseline="30000" dirty="0">
                <a:latin typeface="Helvetica" pitchFamily="2" charset="0"/>
              </a:rPr>
              <a:t>+</a:t>
            </a:r>
            <a:r>
              <a:rPr lang="en-US" sz="2400" b="1" dirty="0">
                <a:latin typeface="Helvetica" pitchFamily="2" charset="0"/>
              </a:rPr>
              <a:t> Classical Dendritic Cells Type 2 (DC2) and Reduction of Classical Dendritic Cells Type 1 (DC1) in </a:t>
            </a:r>
            <a:r>
              <a:rPr lang="en-US" sz="2400" b="1" i="1" dirty="0">
                <a:latin typeface="Helvetica" pitchFamily="2" charset="0"/>
              </a:rPr>
              <a:t>Araf</a:t>
            </a:r>
            <a:r>
              <a:rPr lang="en-US" sz="2400" b="1" baseline="30000" dirty="0">
                <a:latin typeface="Helvetica" pitchFamily="2" charset="0"/>
              </a:rPr>
              <a:t>S214A</a:t>
            </a:r>
            <a:r>
              <a:rPr lang="en-US" sz="2400" b="1" dirty="0">
                <a:latin typeface="Helvetica" pitchFamily="2" charset="0"/>
              </a:rPr>
              <a:t> Mice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60E6A4-8E1D-4706-9D2C-2BE220BF844F}"/>
              </a:ext>
            </a:extLst>
          </p:cNvPr>
          <p:cNvSpPr txBox="1"/>
          <p:nvPr/>
        </p:nvSpPr>
        <p:spPr>
          <a:xfrm>
            <a:off x="9165287" y="4180861"/>
            <a:ext cx="391184" cy="24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2A9578-EE41-4CBA-B83F-72D27CBB3FCE}"/>
              </a:ext>
            </a:extLst>
          </p:cNvPr>
          <p:cNvSpPr txBox="1"/>
          <p:nvPr/>
        </p:nvSpPr>
        <p:spPr>
          <a:xfrm>
            <a:off x="6091766" y="1723634"/>
            <a:ext cx="24938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C5CD1-23D1-4288-ACAD-8D6BC71A38EC}"/>
              </a:ext>
            </a:extLst>
          </p:cNvPr>
          <p:cNvSpPr txBox="1"/>
          <p:nvPr/>
        </p:nvSpPr>
        <p:spPr>
          <a:xfrm>
            <a:off x="913429" y="5763139"/>
            <a:ext cx="1369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Classical DC1</a:t>
            </a:r>
          </a:p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(Cd24+)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E343EE-342A-4A3B-95AC-AE3721BE15F2}"/>
              </a:ext>
            </a:extLst>
          </p:cNvPr>
          <p:cNvSpPr txBox="1"/>
          <p:nvPr/>
        </p:nvSpPr>
        <p:spPr>
          <a:xfrm>
            <a:off x="2960521" y="5776475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Classical DC2 </a:t>
            </a:r>
          </a:p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(Cd11b+)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9C6D181-2F60-439C-8624-A16F7E0B64A6}"/>
              </a:ext>
            </a:extLst>
          </p:cNvPr>
          <p:cNvSpPr txBox="1"/>
          <p:nvPr/>
        </p:nvSpPr>
        <p:spPr>
          <a:xfrm>
            <a:off x="7028568" y="5763139"/>
            <a:ext cx="1369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Classical DC1</a:t>
            </a:r>
          </a:p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 (Cd24+)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5FC59D-CA59-4C5A-8E24-D25573E103EE}"/>
              </a:ext>
            </a:extLst>
          </p:cNvPr>
          <p:cNvSpPr txBox="1"/>
          <p:nvPr/>
        </p:nvSpPr>
        <p:spPr>
          <a:xfrm>
            <a:off x="9528653" y="5763139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Classical DC2 </a:t>
            </a:r>
          </a:p>
          <a:p>
            <a:pPr algn="ctr"/>
            <a:r>
              <a:rPr lang="en-US" sz="1400" b="1" dirty="0">
                <a:latin typeface="Helvetica" panose="020B0604020202020204" pitchFamily="34" charset="0"/>
                <a:cs typeface="Helvetica" panose="020B0604020202020204" pitchFamily="34" charset="0"/>
              </a:rPr>
              <a:t>(Cd11b+)</a:t>
            </a:r>
          </a:p>
        </p:txBody>
      </p:sp>
      <p:pic>
        <p:nvPicPr>
          <p:cNvPr id="3" name="Picture 2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C56759BA-B763-15E4-458E-00EF790E7E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0" t="8522" r="-2698" b="24722"/>
          <a:stretch/>
        </p:blipFill>
        <p:spPr>
          <a:xfrm>
            <a:off x="195463" y="2158463"/>
            <a:ext cx="4555297" cy="3657600"/>
          </a:xfrm>
          <a:prstGeom prst="rect">
            <a:avLst/>
          </a:prstGeom>
        </p:spPr>
      </p:pic>
      <p:pic>
        <p:nvPicPr>
          <p:cNvPr id="4" name="Picture 3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E93550F8-4DAE-CCC3-F5F1-C983303762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1" b="25923"/>
          <a:stretch/>
        </p:blipFill>
        <p:spPr>
          <a:xfrm>
            <a:off x="6106372" y="1997635"/>
            <a:ext cx="4958466" cy="3765504"/>
          </a:xfrm>
          <a:prstGeom prst="rect">
            <a:avLst/>
          </a:prstGeom>
        </p:spPr>
      </p:pic>
      <p:pic>
        <p:nvPicPr>
          <p:cNvPr id="5" name="Picture 4" descr="A picture containing text, light, traffic, outdoor&#10;&#10;Description automatically generated">
            <a:extLst>
              <a:ext uri="{FF2B5EF4-FFF2-40B4-BE49-F238E27FC236}">
                <a16:creationId xmlns:a16="http://schemas.microsoft.com/office/drawing/2014/main" id="{127760F3-94FF-FC95-CDF0-3794292444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10468" r="47697" b="77739"/>
          <a:stretch/>
        </p:blipFill>
        <p:spPr>
          <a:xfrm>
            <a:off x="-16087" y="1083554"/>
            <a:ext cx="2489198" cy="6400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EED4A-B4F5-4744-DB54-B6564292E170}"/>
              </a:ext>
            </a:extLst>
          </p:cNvPr>
          <p:cNvSpPr txBox="1"/>
          <p:nvPr/>
        </p:nvSpPr>
        <p:spPr>
          <a:xfrm>
            <a:off x="1629755" y="1892911"/>
            <a:ext cx="1808508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Bone Marrow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BBEC29-D788-7585-0EB1-1BDA37B1665C}"/>
              </a:ext>
            </a:extLst>
          </p:cNvPr>
          <p:cNvSpPr txBox="1"/>
          <p:nvPr/>
        </p:nvSpPr>
        <p:spPr>
          <a:xfrm>
            <a:off x="8223188" y="1533982"/>
            <a:ext cx="102624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Spleen</a:t>
            </a:r>
          </a:p>
        </p:txBody>
      </p:sp>
    </p:spTree>
    <p:extLst>
      <p:ext uri="{BB962C8B-B14F-4D97-AF65-F5344CB8AC3E}">
        <p14:creationId xmlns:p14="http://schemas.microsoft.com/office/powerpoint/2010/main" val="4219972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vegetable, close&#10;&#10;Description automatically generated">
            <a:extLst>
              <a:ext uri="{FF2B5EF4-FFF2-40B4-BE49-F238E27FC236}">
                <a16:creationId xmlns:a16="http://schemas.microsoft.com/office/drawing/2014/main" id="{C18A91A2-BE62-430D-94E2-38DFEBA3E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05" y="1988835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Picture 5" descr="A picture containing food, dessert&#10;&#10;Description automatically generated">
            <a:extLst>
              <a:ext uri="{FF2B5EF4-FFF2-40B4-BE49-F238E27FC236}">
                <a16:creationId xmlns:a16="http://schemas.microsoft.com/office/drawing/2014/main" id="{7B39B050-1192-4B6C-A228-72EB9CA8F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623" y="2005895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Picture 13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ECBF4E27-9E47-4534-9012-6E7F1D0BF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563" y="1985091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6" name="Picture 15" descr="A picture containing sesame seed&#10;&#10;Description automatically generated">
            <a:extLst>
              <a:ext uri="{FF2B5EF4-FFF2-40B4-BE49-F238E27FC236}">
                <a16:creationId xmlns:a16="http://schemas.microsoft.com/office/drawing/2014/main" id="{9A2806C2-81CF-4F4A-8CFF-E10168E5A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585" y="1968585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4FA35F-4C20-6DC1-1FB1-F03AF6730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285"/>
            <a:ext cx="12192000" cy="913203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Arial"/>
                <a:cs typeface="Calibri Light"/>
              </a:rPr>
              <a:t>Expansion of Iba1</a:t>
            </a:r>
            <a:r>
              <a:rPr lang="en-US" sz="2800" b="1" baseline="30000" dirty="0">
                <a:latin typeface="Arial"/>
                <a:cs typeface="Calibri Light"/>
              </a:rPr>
              <a:t>+</a:t>
            </a:r>
            <a:r>
              <a:rPr lang="en-US" sz="2800" b="1" dirty="0">
                <a:latin typeface="Arial"/>
                <a:cs typeface="Calibri Light"/>
              </a:rPr>
              <a:t> Monocyte/Macrophages and Cd11b</a:t>
            </a:r>
            <a:r>
              <a:rPr lang="en-US" sz="2800" b="1" baseline="30000" dirty="0">
                <a:latin typeface="Arial"/>
                <a:cs typeface="Calibri Light"/>
              </a:rPr>
              <a:t>+</a:t>
            </a:r>
            <a:r>
              <a:rPr lang="en-US" sz="2800" b="1" dirty="0">
                <a:latin typeface="Arial"/>
                <a:cs typeface="Calibri Light"/>
              </a:rPr>
              <a:t> Dendritic Cells in the Bone Marrow and Liver of </a:t>
            </a:r>
            <a:r>
              <a:rPr lang="en-US" sz="2800" b="1" i="1" dirty="0">
                <a:latin typeface="Arial"/>
                <a:cs typeface="Calibri Light"/>
              </a:rPr>
              <a:t>ARAF</a:t>
            </a:r>
            <a:r>
              <a:rPr lang="en-US" sz="2800" b="1" dirty="0">
                <a:latin typeface="Arial"/>
                <a:cs typeface="Calibri Light"/>
              </a:rPr>
              <a:t>-Mutant Mice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F0130D-E681-8EA9-3F21-CE0D29FED754}"/>
              </a:ext>
            </a:extLst>
          </p:cNvPr>
          <p:cNvSpPr txBox="1"/>
          <p:nvPr/>
        </p:nvSpPr>
        <p:spPr>
          <a:xfrm>
            <a:off x="7519933" y="1364864"/>
            <a:ext cx="3406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Mx1-Cre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S214A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AB7616-6547-4F94-363C-59DB128B9BDD}"/>
              </a:ext>
            </a:extLst>
          </p:cNvPr>
          <p:cNvSpPr txBox="1"/>
          <p:nvPr/>
        </p:nvSpPr>
        <p:spPr>
          <a:xfrm>
            <a:off x="1719333" y="1365754"/>
            <a:ext cx="3820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Cre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Araf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S214A Control</a:t>
            </a: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FFB2FB4-E237-331C-0287-D8B1AA354F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05" y="3914425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Picture 6" descr="A picture containing nature, crater&#10;&#10;Description automatically generated">
            <a:extLst>
              <a:ext uri="{FF2B5EF4-FFF2-40B4-BE49-F238E27FC236}">
                <a16:creationId xmlns:a16="http://schemas.microsoft.com/office/drawing/2014/main" id="{CD69D0F8-AB56-CECB-AEB1-21E8F7B1E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623" y="3914425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95B2CD-0391-0BB8-7DAB-58C1026CDB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11" y="3878769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E966E8-869A-2B82-66F9-20DA2D2250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529" y="3878769"/>
            <a:ext cx="261257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BA1C89-A365-1071-77C9-3F322E174978}"/>
              </a:ext>
            </a:extLst>
          </p:cNvPr>
          <p:cNvSpPr txBox="1"/>
          <p:nvPr/>
        </p:nvSpPr>
        <p:spPr>
          <a:xfrm>
            <a:off x="2843464" y="3435943"/>
            <a:ext cx="56457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H&amp;E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72896-7BE8-094D-E7A1-84B7DFD9E42D}"/>
              </a:ext>
            </a:extLst>
          </p:cNvPr>
          <p:cNvSpPr txBox="1"/>
          <p:nvPr/>
        </p:nvSpPr>
        <p:spPr>
          <a:xfrm>
            <a:off x="2851536" y="5399792"/>
            <a:ext cx="56457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H&amp;E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83992-3486-884E-9612-3327463D43CC}"/>
              </a:ext>
            </a:extLst>
          </p:cNvPr>
          <p:cNvSpPr txBox="1"/>
          <p:nvPr/>
        </p:nvSpPr>
        <p:spPr>
          <a:xfrm>
            <a:off x="8314918" y="3435127"/>
            <a:ext cx="56457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H&amp;E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924A07-8466-6408-250E-7B218099CCF6}"/>
              </a:ext>
            </a:extLst>
          </p:cNvPr>
          <p:cNvSpPr txBox="1"/>
          <p:nvPr/>
        </p:nvSpPr>
        <p:spPr>
          <a:xfrm>
            <a:off x="8391555" y="5346828"/>
            <a:ext cx="56457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H&amp;E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8067E0-C7CE-38B6-562B-21934C84BD8F}"/>
              </a:ext>
            </a:extLst>
          </p:cNvPr>
          <p:cNvSpPr txBox="1"/>
          <p:nvPr/>
        </p:nvSpPr>
        <p:spPr>
          <a:xfrm>
            <a:off x="5540216" y="3489608"/>
            <a:ext cx="5421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Iba1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AD6616-37D1-DE5C-DDD8-679EC54E926B}"/>
              </a:ext>
            </a:extLst>
          </p:cNvPr>
          <p:cNvSpPr txBox="1"/>
          <p:nvPr/>
        </p:nvSpPr>
        <p:spPr>
          <a:xfrm>
            <a:off x="5540216" y="5399792"/>
            <a:ext cx="54213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Iba1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B3D17D-9941-7986-199B-170543B3DD0B}"/>
              </a:ext>
            </a:extLst>
          </p:cNvPr>
          <p:cNvSpPr txBox="1"/>
          <p:nvPr/>
        </p:nvSpPr>
        <p:spPr>
          <a:xfrm>
            <a:off x="11030683" y="3462423"/>
            <a:ext cx="54213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Iba1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4B4B5D-E081-EB7D-DE01-EF32AB358F02}"/>
              </a:ext>
            </a:extLst>
          </p:cNvPr>
          <p:cNvSpPr txBox="1"/>
          <p:nvPr/>
        </p:nvSpPr>
        <p:spPr>
          <a:xfrm>
            <a:off x="11057979" y="5346827"/>
            <a:ext cx="54213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Iba1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B01D85-D6AB-39B8-FFD2-8A78609EA4F9}"/>
              </a:ext>
            </a:extLst>
          </p:cNvPr>
          <p:cNvSpPr txBox="1"/>
          <p:nvPr/>
        </p:nvSpPr>
        <p:spPr>
          <a:xfrm rot="16200000">
            <a:off x="-317342" y="2714174"/>
            <a:ext cx="1785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Bone Marrow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C98676-51EB-FBD1-8713-EDAF3F12DC00}"/>
              </a:ext>
            </a:extLst>
          </p:cNvPr>
          <p:cNvSpPr txBox="1"/>
          <p:nvPr/>
        </p:nvSpPr>
        <p:spPr>
          <a:xfrm rot="16200000">
            <a:off x="80935" y="4791289"/>
            <a:ext cx="989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</p:spTree>
    <p:extLst>
      <p:ext uri="{BB962C8B-B14F-4D97-AF65-F5344CB8AC3E}">
        <p14:creationId xmlns:p14="http://schemas.microsoft.com/office/powerpoint/2010/main" val="453365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6580A-899F-45BA-B320-979AB6E74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58" y="1336545"/>
            <a:ext cx="11682483" cy="520236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S214A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 drives a lethal, myelomonocytic disorder reminiscent of human systemic histiocytosis </a:t>
            </a:r>
            <a:r>
              <a:rPr lang="en-US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in vivo</a:t>
            </a:r>
            <a:r>
              <a:rPr lang="en-US" sz="2400" i="1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This occurs with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Mx1-Cre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or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Cd11c-Cre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promoters</a:t>
            </a: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Expressing </a:t>
            </a:r>
            <a:r>
              <a:rPr lang="en-US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S214A 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at the earliest stages of hematopoietic development results in a more severe disease than in committed monocyte/dendritic cells.  </a:t>
            </a:r>
          </a:p>
          <a:p>
            <a:pPr lvl="1">
              <a:lnSpc>
                <a:spcPct val="110000"/>
              </a:lnSpc>
            </a:pP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Mx1-Cre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S214A 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leads to suppression of B-lymphopoiesis and expansion of monocyte/macrophages and CD11b</a:t>
            </a:r>
            <a:r>
              <a:rPr lang="en-US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dendritic cells in bone marrow, spleen, and liver.</a:t>
            </a:r>
          </a:p>
          <a:p>
            <a:pPr>
              <a:lnSpc>
                <a:spcPct val="110000"/>
              </a:lnSpc>
            </a:pPr>
            <a:r>
              <a:rPr lang="en-US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sz="24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S214A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 conditional knock-in mice may serve as promising pre-clinical models to test single-agent or combinatorial agent therapeutics to determine the ideal treatment for </a:t>
            </a:r>
            <a:r>
              <a:rPr lang="en-US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ARAF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-mutant histiocytic neoplasms.</a:t>
            </a:r>
          </a:p>
          <a:p>
            <a:pPr>
              <a:lnSpc>
                <a:spcPct val="110000"/>
              </a:lnSpc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7D80E-CB14-4D4F-BDD7-1F2A681F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ACAC4-8584-3E4F-8781-CE3AA32423C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A3A0900-6683-46D8-9149-ED0B5946E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2000" cy="696036"/>
          </a:xfrm>
          <a:noFill/>
        </p:spPr>
        <p:txBody>
          <a:bodyPr/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458761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1F0D1-A8E3-CFD0-52AC-A03BE8915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EC42614D-6A72-1ADE-2FB2-ACFEEA89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463"/>
            <a:ext cx="12192000" cy="82414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Helvetica" panose="020B0604020202020204" pitchFamily="34" charset="0"/>
                <a:ea typeface="MS PGothic" charset="0"/>
                <a:cs typeface="Helvetica" panose="020B0604020202020204" pitchFamily="34" charset="0"/>
              </a:rPr>
              <a:t>THANK YOU </a:t>
            </a:r>
          </a:p>
        </p:txBody>
      </p:sp>
      <p:sp>
        <p:nvSpPr>
          <p:cNvPr id="75778" name="TextBox 3">
            <a:extLst>
              <a:ext uri="{FF2B5EF4-FFF2-40B4-BE49-F238E27FC236}">
                <a16:creationId xmlns:a16="http://schemas.microsoft.com/office/drawing/2014/main" id="{A43249F4-06C3-00FF-7F20-F99205449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51" y="726885"/>
            <a:ext cx="43332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600" b="1" u="sng" dirty="0"/>
              <a:t>Memorial Sloan Kettering Cancer Center</a:t>
            </a:r>
          </a:p>
          <a:p>
            <a:r>
              <a:rPr lang="en-US" sz="1600" b="1" u="sng" dirty="0"/>
              <a:t>New York, NY, United States</a:t>
            </a:r>
            <a:r>
              <a:rPr lang="en-US" sz="1600" b="1" dirty="0"/>
              <a:t>  </a:t>
            </a:r>
          </a:p>
          <a:p>
            <a:r>
              <a:rPr lang="en-US" sz="1600" b="1" dirty="0"/>
              <a:t>(Major Collaborators)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B12F81-674C-7D85-111D-104587D9FB5A}"/>
              </a:ext>
            </a:extLst>
          </p:cNvPr>
          <p:cNvSpPr txBox="1"/>
          <p:nvPr/>
        </p:nvSpPr>
        <p:spPr>
          <a:xfrm>
            <a:off x="93851" y="3628296"/>
            <a:ext cx="2198935" cy="25237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Abdel-Wahab Lab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Alex Lewis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Takeshi Fujino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Michael Singer (former)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Maxim Maron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Salima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Benbarche</a:t>
            </a:r>
            <a:endParaRPr lang="en-US" sz="12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Nina Fox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Caroline Erickson (former)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Jahan Rahman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Steven Tittley</a:t>
            </a:r>
            <a:endParaRPr lang="en-US" sz="1200" dirty="0">
              <a:latin typeface="Calibri" pitchFamily="34" charset="0"/>
              <a:ea typeface="MS PGothic" pitchFamily="34" charset="-128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200" dirty="0">
                <a:latin typeface="Calibri" pitchFamily="34" charset="0"/>
                <a:ea typeface="MS PGothic" pitchFamily="34" charset="-128"/>
              </a:rPr>
              <a:t>Hana Cho (Former)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dirty="0">
                <a:latin typeface="Calibri" pitchFamily="34" charset="0"/>
                <a:ea typeface="MS PGothic" pitchFamily="34" charset="-128"/>
              </a:rPr>
              <a:t>Daniel Cui (Former)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dirty="0">
                <a:latin typeface="Calibri" pitchFamily="34" charset="0"/>
                <a:ea typeface="MS PGothic" pitchFamily="34" charset="-128"/>
              </a:rPr>
              <a:t>Young Rock Chung (Former)</a:t>
            </a:r>
          </a:p>
        </p:txBody>
      </p:sp>
      <p:pic>
        <p:nvPicPr>
          <p:cNvPr id="75780" name="Picture 10">
            <a:extLst>
              <a:ext uri="{FF2B5EF4-FFF2-40B4-BE49-F238E27FC236}">
                <a16:creationId xmlns:a16="http://schemas.microsoft.com/office/drawing/2014/main" id="{EF376D67-FE02-1659-EB80-38BFE8AB6A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952" y="1670309"/>
            <a:ext cx="10318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Box 11">
            <a:extLst>
              <a:ext uri="{FF2B5EF4-FFF2-40B4-BE49-F238E27FC236}">
                <a16:creationId xmlns:a16="http://schemas.microsoft.com/office/drawing/2014/main" id="{14D0B8B1-68FB-B34E-73B8-CD0FF41CE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3" y="3270420"/>
            <a:ext cx="1662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</a:rPr>
              <a:t>Omar Abdel-Wahab</a:t>
            </a:r>
          </a:p>
        </p:txBody>
      </p:sp>
      <p:sp>
        <p:nvSpPr>
          <p:cNvPr id="75782" name="TextBox 12">
            <a:extLst>
              <a:ext uri="{FF2B5EF4-FFF2-40B4-BE49-F238E27FC236}">
                <a16:creationId xmlns:a16="http://schemas.microsoft.com/office/drawing/2014/main" id="{42E89A07-79F0-F54D-EE0C-35ACF93D4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539" y="3231349"/>
            <a:ext cx="10842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</a:rPr>
              <a:t>Eli Diamond</a:t>
            </a:r>
          </a:p>
        </p:txBody>
      </p:sp>
      <p:sp>
        <p:nvSpPr>
          <p:cNvPr id="75784" name="Picture 2">
            <a:extLst>
              <a:ext uri="{FF2B5EF4-FFF2-40B4-BE49-F238E27FC236}">
                <a16:creationId xmlns:a16="http://schemas.microsoft.com/office/drawing/2014/main" id="{D460787A-4BDA-0620-3C2B-156D0C8C38F2}"/>
              </a:ext>
            </a:extLst>
          </p:cNvPr>
          <p:cNvSpPr>
            <a:spLocks noChangeAspect="1"/>
          </p:cNvSpPr>
          <p:nvPr/>
        </p:nvSpPr>
        <p:spPr bwMode="auto">
          <a:xfrm>
            <a:off x="636421" y="1279526"/>
            <a:ext cx="1584325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B50A6E-0D5E-6E3B-0F95-E6C73FC9F235}"/>
              </a:ext>
            </a:extLst>
          </p:cNvPr>
          <p:cNvSpPr txBox="1"/>
          <p:nvPr/>
        </p:nvSpPr>
        <p:spPr>
          <a:xfrm>
            <a:off x="2367519" y="3641452"/>
            <a:ext cx="1318053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Neal Rosen Lab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Neal Rosen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2F0729-A857-1F01-727D-9FE6B257C644}"/>
              </a:ext>
            </a:extLst>
          </p:cNvPr>
          <p:cNvSpPr txBox="1"/>
          <p:nvPr/>
        </p:nvSpPr>
        <p:spPr>
          <a:xfrm>
            <a:off x="8924759" y="2631250"/>
            <a:ext cx="2893741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INSERM Research Unit, Paris, France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Julien Haroche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Jean-Francois Emile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dirty="0">
                <a:latin typeface="Calibri" pitchFamily="34" charset="0"/>
                <a:ea typeface="MS PGothic" pitchFamily="34" charset="-128"/>
              </a:rPr>
              <a:t>Jean Donadieu</a:t>
            </a:r>
          </a:p>
        </p:txBody>
      </p:sp>
      <p:pic>
        <p:nvPicPr>
          <p:cNvPr id="75787" name="Picture 26">
            <a:extLst>
              <a:ext uri="{FF2B5EF4-FFF2-40B4-BE49-F238E27FC236}">
                <a16:creationId xmlns:a16="http://schemas.microsoft.com/office/drawing/2014/main" id="{9D63A172-E73E-AC55-0B4F-5D17FAC7C0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364" y="4237875"/>
            <a:ext cx="1092518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8" name="Picture 28">
            <a:extLst>
              <a:ext uri="{FF2B5EF4-FFF2-40B4-BE49-F238E27FC236}">
                <a16:creationId xmlns:a16="http://schemas.microsoft.com/office/drawing/2014/main" id="{A71FBAD6-3D85-4927-1D1B-2AB12DB456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226" y="4243627"/>
            <a:ext cx="1111562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9" name="Picture 29">
            <a:extLst>
              <a:ext uri="{FF2B5EF4-FFF2-40B4-BE49-F238E27FC236}">
                <a16:creationId xmlns:a16="http://schemas.microsoft.com/office/drawing/2014/main" id="{65AA1A9A-EA4F-51D2-5066-82F07FD578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526" y="5383644"/>
            <a:ext cx="1495429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90" name="Picture 30">
            <a:extLst>
              <a:ext uri="{FF2B5EF4-FFF2-40B4-BE49-F238E27FC236}">
                <a16:creationId xmlns:a16="http://schemas.microsoft.com/office/drawing/2014/main" id="{36DE5C93-D5C0-785B-F7E6-4B97C892471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3" b="7564"/>
          <a:stretch>
            <a:fillRect/>
          </a:stretch>
        </p:blipFill>
        <p:spPr bwMode="auto">
          <a:xfrm>
            <a:off x="10046672" y="4145409"/>
            <a:ext cx="1184621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91" name="Picture 31">
            <a:extLst>
              <a:ext uri="{FF2B5EF4-FFF2-40B4-BE49-F238E27FC236}">
                <a16:creationId xmlns:a16="http://schemas.microsoft.com/office/drawing/2014/main" id="{AB1D39BB-E5FC-9535-0510-5D89BC6FC84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958" y="5246484"/>
            <a:ext cx="2346652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92" name="Picture 32">
            <a:extLst>
              <a:ext uri="{FF2B5EF4-FFF2-40B4-BE49-F238E27FC236}">
                <a16:creationId xmlns:a16="http://schemas.microsoft.com/office/drawing/2014/main" id="{FFB3E86F-D9E6-EC48-C0F0-93D0162B8DF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480" y="6133294"/>
            <a:ext cx="2651760" cy="408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ADCB5C0-C384-6E76-E21E-365B2C9CCD8B}"/>
              </a:ext>
            </a:extLst>
          </p:cNvPr>
          <p:cNvSpPr txBox="1"/>
          <p:nvPr/>
        </p:nvSpPr>
        <p:spPr>
          <a:xfrm>
            <a:off x="65050" y="6094332"/>
            <a:ext cx="1945404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 err="1">
                <a:latin typeface="Calibri" pitchFamily="34" charset="0"/>
                <a:ea typeface="MS PGothic" pitchFamily="34" charset="-128"/>
              </a:rPr>
              <a:t>Geissmann</a:t>
            </a: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 Lab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Estibaliz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Lopez-Rodrigo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Frederic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Geissmann</a:t>
            </a:r>
            <a:endParaRPr lang="en-US" sz="12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C23059-33F7-98B9-0AE8-B622538706A1}"/>
              </a:ext>
            </a:extLst>
          </p:cNvPr>
          <p:cNvSpPr txBox="1"/>
          <p:nvPr/>
        </p:nvSpPr>
        <p:spPr>
          <a:xfrm>
            <a:off x="2301316" y="5253386"/>
            <a:ext cx="1828578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 err="1">
                <a:latin typeface="Calibri" pitchFamily="34" charset="0"/>
                <a:ea typeface="MS PGothic" pitchFamily="34" charset="-128"/>
              </a:rPr>
              <a:t>Hematopathology</a:t>
            </a:r>
            <a:endParaRPr lang="en-US" sz="1400" b="1" u="sng" dirty="0">
              <a:latin typeface="Calibri" pitchFamily="34" charset="0"/>
              <a:ea typeface="MS PGothic" pitchFamily="34" charset="-128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Ahmet Dogan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Mariko Yabe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Ksenyia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Petrova-Drus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DEB5C28-967A-4CF4-4B81-D554C4FB9CBB}"/>
              </a:ext>
            </a:extLst>
          </p:cNvPr>
          <p:cNvSpPr txBox="1">
            <a:spLocks/>
          </p:cNvSpPr>
          <p:nvPr/>
        </p:nvSpPr>
        <p:spPr bwMode="auto">
          <a:xfrm>
            <a:off x="8140284" y="3678133"/>
            <a:ext cx="2076457" cy="45263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1800" b="1" u="sng" dirty="0">
                <a:ea typeface="+mn-ea"/>
              </a:rPr>
              <a:t>Funding Sources</a:t>
            </a:r>
            <a:endParaRPr lang="en-US" sz="1800" dirty="0">
              <a:ea typeface="+mn-ea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1600" dirty="0">
              <a:ea typeface="+mn-ea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1600" dirty="0">
              <a:ea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4B1012-0355-538D-D0AB-A2B9C0A87E93}"/>
              </a:ext>
            </a:extLst>
          </p:cNvPr>
          <p:cNvSpPr txBox="1"/>
          <p:nvPr/>
        </p:nvSpPr>
        <p:spPr>
          <a:xfrm>
            <a:off x="3770738" y="3626651"/>
            <a:ext cx="1471612" cy="4937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Leukemia Service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Raajit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Rampal</a:t>
            </a:r>
            <a:endParaRPr lang="en-US" sz="12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75799" name="AutoShape 28" descr="Image result for Histiocyte Society Logo">
            <a:extLst>
              <a:ext uri="{FF2B5EF4-FFF2-40B4-BE49-F238E27FC236}">
                <a16:creationId xmlns:a16="http://schemas.microsoft.com/office/drawing/2014/main" id="{BA9C963A-1E2F-27C7-7254-CECEEC124E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68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800" name="AutoShape 30" descr="Image result for Histiocyte Society Logo">
            <a:extLst>
              <a:ext uri="{FF2B5EF4-FFF2-40B4-BE49-F238E27FC236}">
                <a16:creationId xmlns:a16="http://schemas.microsoft.com/office/drawing/2014/main" id="{C6894D90-5A07-42FF-F095-D1A6BDE2F0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20863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D4038A-3AD1-F5E8-83E1-B7E10E9603F3}"/>
              </a:ext>
            </a:extLst>
          </p:cNvPr>
          <p:cNvSpPr txBox="1"/>
          <p:nvPr/>
        </p:nvSpPr>
        <p:spPr>
          <a:xfrm>
            <a:off x="4666503" y="858397"/>
            <a:ext cx="3929794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u="sng" dirty="0">
                <a:latin typeface="Calibri" pitchFamily="34" charset="0"/>
                <a:ea typeface="MS PGothic" pitchFamily="34" charset="-128"/>
              </a:rPr>
              <a:t>University of Pittsburgh Children’s Hospital, </a:t>
            </a:r>
          </a:p>
          <a:p>
            <a:pPr>
              <a:defRPr/>
            </a:pPr>
            <a:r>
              <a:rPr lang="en-US" sz="1600" b="1" u="sng" dirty="0">
                <a:latin typeface="Calibri" pitchFamily="34" charset="0"/>
                <a:ea typeface="MS PGothic" pitchFamily="34" charset="-128"/>
              </a:rPr>
              <a:t>Pittsburgh, PA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Jennifer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Picarsic</a:t>
            </a:r>
            <a:endParaRPr lang="en-US" sz="14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75803" name="Picture 2">
            <a:extLst>
              <a:ext uri="{FF2B5EF4-FFF2-40B4-BE49-F238E27FC236}">
                <a16:creationId xmlns:a16="http://schemas.microsoft.com/office/drawing/2014/main" id="{2A284D3E-42CC-2CBA-0174-3B2845D89F1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3" t="20833" r="43764" b="57304"/>
          <a:stretch>
            <a:fillRect/>
          </a:stretch>
        </p:blipFill>
        <p:spPr bwMode="auto">
          <a:xfrm>
            <a:off x="99537" y="1670309"/>
            <a:ext cx="158432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BB2877A-EEBB-BB26-ECE4-68D117898128}"/>
              </a:ext>
            </a:extLst>
          </p:cNvPr>
          <p:cNvSpPr txBox="1"/>
          <p:nvPr/>
        </p:nvSpPr>
        <p:spPr>
          <a:xfrm>
            <a:off x="2353828" y="4371621"/>
            <a:ext cx="3003684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Center for Molecular Oncology (CMO)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David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Solit</a:t>
            </a:r>
            <a:endParaRPr lang="en-US" sz="12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Mike Berger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8787EDA-78D6-0207-9C01-0D4780F35D20}"/>
              </a:ext>
            </a:extLst>
          </p:cNvPr>
          <p:cNvSpPr txBox="1"/>
          <p:nvPr/>
        </p:nvSpPr>
        <p:spPr>
          <a:xfrm>
            <a:off x="4098504" y="5253386"/>
            <a:ext cx="1830566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Calibri" pitchFamily="34" charset="0"/>
                <a:ea typeface="MS PGothic" pitchFamily="34" charset="-128"/>
              </a:rPr>
              <a:t>Molecular Diagnostics</a:t>
            </a: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Marc </a:t>
            </a:r>
            <a:r>
              <a:rPr lang="en-US" sz="1200" b="1" dirty="0" err="1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Ladanyi</a:t>
            </a:r>
            <a:endParaRPr lang="en-US" sz="12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Maria Arcila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2F81BDF-BDDC-55C8-6B89-D9AB6BE062B3}"/>
              </a:ext>
            </a:extLst>
          </p:cNvPr>
          <p:cNvSpPr txBox="1"/>
          <p:nvPr/>
        </p:nvSpPr>
        <p:spPr>
          <a:xfrm>
            <a:off x="8924759" y="595971"/>
            <a:ext cx="3062954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u="sng" dirty="0">
                <a:latin typeface="Calibri" pitchFamily="34" charset="0"/>
                <a:ea typeface="MS PGothic" pitchFamily="34" charset="-128"/>
              </a:rPr>
              <a:t>University of Colorado Anschutz, </a:t>
            </a:r>
          </a:p>
          <a:p>
            <a:pPr>
              <a:defRPr/>
            </a:pPr>
            <a:r>
              <a:rPr lang="en-US" sz="1600" b="1" u="sng" dirty="0">
                <a:latin typeface="Calibri" pitchFamily="34" charset="0"/>
                <a:ea typeface="MS PGothic" pitchFamily="34" charset="-128"/>
              </a:rPr>
              <a:t>Aurora, CO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Matthew Witkowski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122DED-175E-3361-0A1D-E065A3803652}"/>
              </a:ext>
            </a:extLst>
          </p:cNvPr>
          <p:cNvSpPr txBox="1"/>
          <p:nvPr/>
        </p:nvSpPr>
        <p:spPr>
          <a:xfrm>
            <a:off x="4666503" y="1898972"/>
            <a:ext cx="3391378" cy="16619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u="sng" dirty="0">
                <a:latin typeface="Calibri" pitchFamily="34" charset="0"/>
                <a:ea typeface="MS PGothic" pitchFamily="34" charset="-128"/>
              </a:rPr>
              <a:t>St. Jude Children’s Research Hospital, </a:t>
            </a:r>
          </a:p>
          <a:p>
            <a:pPr>
              <a:defRPr/>
            </a:pPr>
            <a:r>
              <a:rPr lang="en-US" sz="1600" b="1" u="sng" dirty="0">
                <a:latin typeface="Calibri" pitchFamily="34" charset="0"/>
                <a:ea typeface="MS PGothic" pitchFamily="34" charset="-128"/>
              </a:rPr>
              <a:t>Memphis, TN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Tanja Gruber, Former Member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Patrick Campbell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David Ellison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ea typeface="MS PGothic" pitchFamily="34" charset="-128"/>
              </a:rPr>
              <a:t>John Choi, Former Member</a:t>
            </a:r>
          </a:p>
          <a:p>
            <a:pPr marL="285750" indent="-285750">
              <a:buFontTx/>
              <a:buChar char="•"/>
              <a:defRPr/>
            </a:pPr>
            <a:endParaRPr lang="en-US" sz="1400" b="1" dirty="0">
              <a:solidFill>
                <a:srgbClr val="FF0000"/>
              </a:solidFill>
              <a:latin typeface="Calibri" pitchFamily="34" charset="0"/>
              <a:ea typeface="MS PGothic" pitchFamily="34" charset="-128"/>
            </a:endParaRPr>
          </a:p>
        </p:txBody>
      </p:sp>
      <p:pic>
        <p:nvPicPr>
          <p:cNvPr id="8" name="Picture 5" descr="mskcc-logo">
            <a:extLst>
              <a:ext uri="{FF2B5EF4-FFF2-40B4-BE49-F238E27FC236}">
                <a16:creationId xmlns:a16="http://schemas.microsoft.com/office/drawing/2014/main" id="{3EA10E69-9A5C-444F-1758-8A23407BD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774524" y="1818247"/>
            <a:ext cx="1280261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FCD0D1-0242-6DC9-3136-EB00028159A4}"/>
              </a:ext>
            </a:extLst>
          </p:cNvPr>
          <p:cNvSpPr txBox="1"/>
          <p:nvPr/>
        </p:nvSpPr>
        <p:spPr>
          <a:xfrm>
            <a:off x="8931973" y="1515742"/>
            <a:ext cx="3068532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u="sng" dirty="0" err="1">
                <a:ea typeface="MS PGothic" pitchFamily="34" charset="-128"/>
              </a:rPr>
              <a:t>Assuta</a:t>
            </a:r>
            <a:r>
              <a:rPr lang="en-US" sz="1400" b="1" u="sng" dirty="0">
                <a:ea typeface="MS PGothic" pitchFamily="34" charset="-128"/>
              </a:rPr>
              <a:t> Medical Centers, Tel-Aviv, Israel</a:t>
            </a:r>
          </a:p>
          <a:p>
            <a:pPr marL="285750" indent="-285750">
              <a:buFontTx/>
              <a:buChar char="•"/>
              <a:defRPr/>
            </a:pPr>
            <a:r>
              <a:rPr lang="en-US" sz="1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Oshrat Hershkovitz-</a:t>
            </a:r>
            <a:r>
              <a:rPr lang="en-US" sz="1400" dirty="0" err="1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Rokah</a:t>
            </a:r>
            <a:endParaRPr lang="en-US" sz="1400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4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Ofer </a:t>
            </a:r>
            <a:r>
              <a:rPr lang="en-US" sz="1400" dirty="0" err="1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Shpilberg</a:t>
            </a:r>
            <a:endParaRPr lang="en-US" sz="1400" dirty="0">
              <a:solidFill>
                <a:srgbClr val="FF0000"/>
              </a:solidFill>
              <a:effectLst/>
              <a:ea typeface="Calibri" panose="020F0502020204030204" pitchFamily="34" charset="0"/>
            </a:endParaRPr>
          </a:p>
          <a:p>
            <a:pPr marL="285750" indent="-285750">
              <a:buFontTx/>
              <a:buChar char="•"/>
              <a:defRPr/>
            </a:pPr>
            <a:r>
              <a:rPr lang="en-US" sz="1400" dirty="0" err="1">
                <a:solidFill>
                  <a:srgbClr val="FF0000"/>
                </a:solidFill>
                <a:ea typeface="MS PGothic" pitchFamily="34" charset="-128"/>
              </a:rPr>
              <a:t>Roei</a:t>
            </a:r>
            <a:r>
              <a:rPr lang="en-US" sz="1400" dirty="0">
                <a:solidFill>
                  <a:srgbClr val="FF0000"/>
                </a:solidFill>
                <a:ea typeface="MS PGothic" pitchFamily="34" charset="-128"/>
              </a:rPr>
              <a:t> D. Mazor</a:t>
            </a:r>
          </a:p>
        </p:txBody>
      </p:sp>
    </p:spTree>
    <p:extLst>
      <p:ext uri="{BB962C8B-B14F-4D97-AF65-F5344CB8AC3E}">
        <p14:creationId xmlns:p14="http://schemas.microsoft.com/office/powerpoint/2010/main" val="2393833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8c153-a3e5-4436-8cd3-bbed743e9f27" xsi:nil="true"/>
    <lcf76f155ced4ddcb4097134ff3c332f xmlns="ab4e1aff-ca9b-482e-b103-5edf16d086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00179F-C704-4BC8-B9C5-DC75DD2F47F5}"/>
</file>

<file path=customXml/itemProps2.xml><?xml version="1.0" encoding="utf-8"?>
<ds:datastoreItem xmlns:ds="http://schemas.openxmlformats.org/officeDocument/2006/customXml" ds:itemID="{79784C14-8230-4673-B522-FD98929902CA}"/>
</file>

<file path=customXml/itemProps3.xml><?xml version="1.0" encoding="utf-8"?>
<ds:datastoreItem xmlns:ds="http://schemas.openxmlformats.org/officeDocument/2006/customXml" ds:itemID="{2DB6EE00-B43A-46F6-A606-F06219D6A480}"/>
</file>

<file path=docProps/app.xml><?xml version="1.0" encoding="utf-8"?>
<Properties xmlns="http://schemas.openxmlformats.org/officeDocument/2006/extended-properties" xmlns:vt="http://schemas.openxmlformats.org/officeDocument/2006/docPropsVTypes">
  <TotalTime>41425</TotalTime>
  <Words>1108</Words>
  <Application>Microsoft Office PowerPoint</Application>
  <PresentationFormat>Widescreen</PresentationFormat>
  <Paragraphs>240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Helvetica</vt:lpstr>
      <vt:lpstr>Arial</vt:lpstr>
      <vt:lpstr>MS PGothic</vt:lpstr>
      <vt:lpstr>Gotham Bold</vt:lpstr>
      <vt:lpstr>Calibri Light</vt:lpstr>
      <vt:lpstr>Times New Roman</vt:lpstr>
      <vt:lpstr>Calibri</vt:lpstr>
      <vt:lpstr>Comic Sans MS</vt:lpstr>
      <vt:lpstr>Office Theme</vt:lpstr>
      <vt:lpstr>ARAF Mutations Drive Histiocytic Neoplasms In Vivo and Provide Insights Into Cellular Origins</vt:lpstr>
      <vt:lpstr>PowerPoint Presentation</vt:lpstr>
      <vt:lpstr>Kinase Alterations in the Histiocytoses as of 2026</vt:lpstr>
      <vt:lpstr>ARAF Mutations are Enriched in Histiocytic Neoplasms</vt:lpstr>
      <vt:lpstr>PowerPoint Presentation</vt:lpstr>
      <vt:lpstr>FDA-Approved Molecular Therapeutics for Histiocytic Neoplasms</vt:lpstr>
      <vt:lpstr>Research Questions</vt:lpstr>
      <vt:lpstr>PowerPoint Presentation</vt:lpstr>
      <vt:lpstr>Mx1-Cre Araf S214A Survival Curves</vt:lpstr>
      <vt:lpstr>Suppression of B-Lymphopoiesis and Myelomonocytic Expansion in ArafS214A Mice</vt:lpstr>
      <vt:lpstr>Expansion of Monocyte Subsets/Macrophages in ArafS214A Mice</vt:lpstr>
      <vt:lpstr>Expansion of CD11b+ Classical Dendritic Cells Type 2 (DC2) and Reduction of Classical Dendritic Cells Type 1 (DC1) in ArafS214A Mice</vt:lpstr>
      <vt:lpstr>Expansion of Iba1+ Monocyte/Macrophages and Cd11b+ Dendritic Cells in the Bone Marrow and Liver of ARAF-Mutant Mice</vt:lpstr>
      <vt:lpstr>Conclusions</vt:lpstr>
      <vt:lpstr>THANK YOU </vt:lpstr>
    </vt:vector>
  </TitlesOfParts>
  <Company>MSK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MAP2K1 Mutations Drive Histiocytic Neoplasms In Vivo and Provide Insights into Cellular Origin and Future Therapeutic Strategies</dc:title>
  <dc:creator>Durham, Benjamin H./Pathology</dc:creator>
  <cp:lastModifiedBy>Kathleen Brewer</cp:lastModifiedBy>
  <cp:revision>342</cp:revision>
  <dcterms:created xsi:type="dcterms:W3CDTF">2022-09-20T17:38:03Z</dcterms:created>
  <dcterms:modified xsi:type="dcterms:W3CDTF">2026-04-27T19:58:16Z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0x010100624FF780BC63824D8531A24244433FB7</vt:lpwstr>
  </property>
  <property fmtid="{D5CDD505-2E9C-101B-9397-08002B2CF9AE}" pid="3" name="Order">
    <vt:lpwstr>936100.000000000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