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48" r:id="rId4"/>
  </p:sldMasterIdLst>
  <p:notesMasterIdLst>
    <p:notesMasterId r:id="rId29"/>
  </p:notesMasterIdLst>
  <p:handoutMasterIdLst>
    <p:handoutMasterId r:id="rId30"/>
  </p:handoutMasterIdLst>
  <p:sldIdLst>
    <p:sldId id="266" r:id="rId5"/>
    <p:sldId id="374" r:id="rId6"/>
    <p:sldId id="375" r:id="rId7"/>
    <p:sldId id="376" r:id="rId8"/>
    <p:sldId id="377" r:id="rId9"/>
    <p:sldId id="378" r:id="rId10"/>
    <p:sldId id="379" r:id="rId11"/>
    <p:sldId id="314" r:id="rId12"/>
    <p:sldId id="399" r:id="rId13"/>
    <p:sldId id="380" r:id="rId14"/>
    <p:sldId id="396" r:id="rId15"/>
    <p:sldId id="392" r:id="rId16"/>
    <p:sldId id="394" r:id="rId17"/>
    <p:sldId id="395" r:id="rId18"/>
    <p:sldId id="400" r:id="rId19"/>
    <p:sldId id="11134" r:id="rId20"/>
    <p:sldId id="408" r:id="rId21"/>
    <p:sldId id="409" r:id="rId22"/>
    <p:sldId id="11133" r:id="rId23"/>
    <p:sldId id="11131" r:id="rId24"/>
    <p:sldId id="1910" r:id="rId25"/>
    <p:sldId id="1919" r:id="rId26"/>
    <p:sldId id="11135" r:id="rId27"/>
    <p:sldId id="1768" r:id="rId28"/>
  </p:sldIdLst>
  <p:sldSz cx="9144000" cy="6858000" type="screen4x3"/>
  <p:notesSz cx="6858000" cy="9144000"/>
  <p:embeddedFontLst>
    <p:embeddedFont>
      <p:font typeface="Corbel" panose="020B0503020204020204" pitchFamily="34" charset="0"/>
      <p:regular r:id="rId31"/>
      <p:bold r:id="rId32"/>
      <p:italic r:id="rId33"/>
      <p:boldItalic r:id="rId34"/>
    </p:embeddedFont>
  </p:embeddedFontLst>
  <p:defaultTextStyle>
    <a:defPPr>
      <a:defRPr lang="en-US"/>
    </a:defPPr>
    <a:lvl1pPr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1pPr>
    <a:lvl2pPr marL="4572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2pPr>
    <a:lvl3pPr marL="9144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3pPr>
    <a:lvl4pPr marL="13716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4pPr>
    <a:lvl5pPr marL="1828800" algn="l" defTabSz="457200" rtl="0" eaLnBrk="0" fontAlgn="base" hangingPunct="0">
      <a:spcBef>
        <a:spcPct val="0"/>
      </a:spcBef>
      <a:spcAft>
        <a:spcPct val="0"/>
      </a:spcAft>
      <a:defRPr kern="1200">
        <a:solidFill>
          <a:schemeClr val="tx1"/>
        </a:solidFill>
        <a:latin typeface="Corbel" charset="0"/>
        <a:ea typeface="ＭＳ Ｐゴシック" charset="0"/>
        <a:cs typeface="ＭＳ Ｐゴシック" charset="0"/>
      </a:defRPr>
    </a:lvl5pPr>
    <a:lvl6pPr marL="2286000" algn="l" defTabSz="457200" rtl="0" eaLnBrk="1" latinLnBrk="0" hangingPunct="1">
      <a:defRPr kern="1200">
        <a:solidFill>
          <a:schemeClr val="tx1"/>
        </a:solidFill>
        <a:latin typeface="Corbel" charset="0"/>
        <a:ea typeface="ＭＳ Ｐゴシック" charset="0"/>
        <a:cs typeface="ＭＳ Ｐゴシック" charset="0"/>
      </a:defRPr>
    </a:lvl6pPr>
    <a:lvl7pPr marL="2743200" algn="l" defTabSz="457200" rtl="0" eaLnBrk="1" latinLnBrk="0" hangingPunct="1">
      <a:defRPr kern="1200">
        <a:solidFill>
          <a:schemeClr val="tx1"/>
        </a:solidFill>
        <a:latin typeface="Corbel" charset="0"/>
        <a:ea typeface="ＭＳ Ｐゴシック" charset="0"/>
        <a:cs typeface="ＭＳ Ｐゴシック" charset="0"/>
      </a:defRPr>
    </a:lvl7pPr>
    <a:lvl8pPr marL="3200400" algn="l" defTabSz="457200" rtl="0" eaLnBrk="1" latinLnBrk="0" hangingPunct="1">
      <a:defRPr kern="1200">
        <a:solidFill>
          <a:schemeClr val="tx1"/>
        </a:solidFill>
        <a:latin typeface="Corbel" charset="0"/>
        <a:ea typeface="ＭＳ Ｐゴシック" charset="0"/>
        <a:cs typeface="ＭＳ Ｐゴシック" charset="0"/>
      </a:defRPr>
    </a:lvl8pPr>
    <a:lvl9pPr marL="3657600" algn="l" defTabSz="457200" rtl="0" eaLnBrk="1" latinLnBrk="0" hangingPunct="1">
      <a:defRPr kern="1200">
        <a:solidFill>
          <a:schemeClr val="tx1"/>
        </a:solidFill>
        <a:latin typeface="Corbe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David Hyman" initials="DMH [29]" lastIdx="1" clrIdx="28"/>
  <p:cmAuthor id="1" name="David Hyman" initials="DMH" lastIdx="1" clrIdx="0"/>
  <p:cmAuthor id="30" name="Eli L. Diamond" initials="ELD" lastIdx="0" clrIdx="29"/>
  <p:cmAuthor id="2" name="David Hyman" initials="DMH [2]" lastIdx="1" clrIdx="1"/>
  <p:cmAuthor id="31" name="Diamond, Eli L./Neurology" initials="" lastIdx="0" clrIdx="30"/>
  <p:cmAuthor id="3" name="David Hyman" initials="DMH [3]" lastIdx="1" clrIdx="2"/>
  <p:cmAuthor id="4" name="David Hyman" initials="DMH [4]" lastIdx="1" clrIdx="3"/>
  <p:cmAuthor id="5" name="David Hyman" initials="DMH [5]" lastIdx="1" clrIdx="4"/>
  <p:cmAuthor id="6" name="David Hyman" initials="DMH [6]" lastIdx="1" clrIdx="5"/>
  <p:cmAuthor id="7" name="David Hyman" initials="DMH [7]" lastIdx="1" clrIdx="6"/>
  <p:cmAuthor id="8" name="David Hyman" initials="DMH [8]" lastIdx="1" clrIdx="7"/>
  <p:cmAuthor id="9" name="David Hyman" initials="DMH [9]" lastIdx="1" clrIdx="8"/>
  <p:cmAuthor id="10" name="David Hyman" initials="DMH [10]" lastIdx="1" clrIdx="9"/>
  <p:cmAuthor id="11" name="David Hyman" initials="DMH [11]" lastIdx="1" clrIdx="10"/>
  <p:cmAuthor id="12" name="David Hyman" initials="DMH [12]" lastIdx="1" clrIdx="11"/>
  <p:cmAuthor id="13" name="David Hyman" initials="DMH [13]" lastIdx="1" clrIdx="12"/>
  <p:cmAuthor id="14" name="David Hyman" initials="DMH [14]" lastIdx="1" clrIdx="13"/>
  <p:cmAuthor id="15" name="David Hyman" initials="DMH [15]" lastIdx="1" clrIdx="14"/>
  <p:cmAuthor id="16" name="David Hyman" initials="DMH [16]" lastIdx="1" clrIdx="15"/>
  <p:cmAuthor id="17" name="David Hyman" initials="DMH [17]" lastIdx="1" clrIdx="16"/>
  <p:cmAuthor id="18" name="David Hyman" initials="DMH [18]" lastIdx="1" clrIdx="17"/>
  <p:cmAuthor id="19" name="David Hyman" initials="DMH [19]" lastIdx="1" clrIdx="18"/>
  <p:cmAuthor id="20" name="David Hyman" initials="DMH [20]" lastIdx="1" clrIdx="19"/>
  <p:cmAuthor id="21" name="David Hyman" initials="DMH [21]" lastIdx="1" clrIdx="20"/>
  <p:cmAuthor id="22" name="David Hyman" initials="DMH [22]" lastIdx="1" clrIdx="21"/>
  <p:cmAuthor id="23" name="David Hyman" initials="DMH [23]" lastIdx="1" clrIdx="22"/>
  <p:cmAuthor id="24" name="David Hyman" initials="DMH [24]" lastIdx="1" clrIdx="23"/>
  <p:cmAuthor id="25" name="David Hyman" initials="DMH [25]" lastIdx="1" clrIdx="24"/>
  <p:cmAuthor id="26" name="David Hyman" initials="DMH [26]" lastIdx="1" clrIdx="25"/>
  <p:cmAuthor id="27" name="David Hyman" initials="DMH [27]" lastIdx="1" clrIdx="26"/>
  <p:cmAuthor id="28" name="David Hyman" initials="DMH [28]" lastIdx="1" clrIdx="2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009E47"/>
    <a:srgbClr val="09E7D2"/>
    <a:srgbClr val="7E0000"/>
    <a:srgbClr val="FA6306"/>
    <a:srgbClr val="F2A916"/>
    <a:srgbClr val="F3BE29"/>
    <a:srgbClr val="83D4FF"/>
    <a:srgbClr val="FFFF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60" autoAdjust="0"/>
    <p:restoredTop sz="84523" autoAdjust="0"/>
  </p:normalViewPr>
  <p:slideViewPr>
    <p:cSldViewPr snapToGrid="0" snapToObjects="1" showGuides="1">
      <p:cViewPr varScale="1">
        <p:scale>
          <a:sx n="77" d="100"/>
          <a:sy n="77" d="100"/>
        </p:scale>
        <p:origin x="1291" y="43"/>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5C77A6FE-4F9C-4C43-9275-4C6EE66F84B9}" type="datetimeFigureOut">
              <a:rPr lang="en-US"/>
              <a:pPr/>
              <a:t>4/27/2026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D8F6DA6E-23F5-CC4E-8BDE-62BBABFE52E6}" type="slidenum">
              <a:rPr lang="en-US"/>
              <a:pPr/>
              <a:t>‹#›</a:t>
            </a:fld>
            <a:endParaRPr lang="en-US"/>
          </a:p>
        </p:txBody>
      </p:sp>
    </p:spTree>
    <p:extLst>
      <p:ext uri="{BB962C8B-B14F-4D97-AF65-F5344CB8AC3E}">
        <p14:creationId xmlns:p14="http://schemas.microsoft.com/office/powerpoint/2010/main" val="309358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fld id="{0CC3B6D9-C0C3-764A-B805-B57FA272E850}" type="datetimeFigureOut">
              <a:rPr lang="en-US"/>
              <a:pPr/>
              <a:t>4/27/2026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fld id="{9804B0B4-A253-EF44-9AD7-A19C84015254}" type="slidenum">
              <a:rPr lang="en-US"/>
              <a:pPr/>
              <a:t>‹#›</a:t>
            </a:fld>
            <a:endParaRPr lang="en-US"/>
          </a:p>
        </p:txBody>
      </p:sp>
    </p:spTree>
    <p:extLst>
      <p:ext uri="{BB962C8B-B14F-4D97-AF65-F5344CB8AC3E}">
        <p14:creationId xmlns:p14="http://schemas.microsoft.com/office/powerpoint/2010/main" val="275421479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04B0B4-A253-EF44-9AD7-A19C84015254}" type="slidenum">
              <a:rPr lang="en-US" smtClean="0"/>
              <a:pPr/>
              <a:t>1</a:t>
            </a:fld>
            <a:endParaRPr lang="en-US"/>
          </a:p>
        </p:txBody>
      </p:sp>
    </p:spTree>
    <p:extLst>
      <p:ext uri="{BB962C8B-B14F-4D97-AF65-F5344CB8AC3E}">
        <p14:creationId xmlns:p14="http://schemas.microsoft.com/office/powerpoint/2010/main" val="3980462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D27BFEB9-4916-277B-CCA9-7EF751C739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a:extLst>
              <a:ext uri="{FF2B5EF4-FFF2-40B4-BE49-F238E27FC236}">
                <a16:creationId xmlns:a16="http://schemas.microsoft.com/office/drawing/2014/main" id="{C29384EA-6F2A-9B11-D20F-C880DA2E99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3795" name="Slide Number Placeholder 3">
            <a:extLst>
              <a:ext uri="{FF2B5EF4-FFF2-40B4-BE49-F238E27FC236}">
                <a16:creationId xmlns:a16="http://schemas.microsoft.com/office/drawing/2014/main" id="{173BA807-9663-C840-5913-D828A43C98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403D966-53F6-4477-8975-DF7423984003}" type="slidenum">
              <a:rPr lang="en-US" altLang="en-US"/>
              <a:pPr>
                <a:spcBef>
                  <a:spcPct val="0"/>
                </a:spcBef>
              </a:pPr>
              <a:t>12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dirty="0">
                <a:effectLst/>
                <a:latin typeface="Calibri" panose="020F0502020204030204" pitchFamily="34" charset="0"/>
                <a:ea typeface="Calibri" panose="020F0502020204030204" pitchFamily="34" charset="0"/>
              </a:rPr>
              <a:t> Finally, a young woman in her 20s had ECD and 30 prism diopters of abduction deficit secondary to brainstem disease. Following 6 infusions of intraarterial melphalan to her vertebral arteries, she had functional improvement in dysarthria and balance, and improved symptoms and measurements of esotropia (to 10 diopters). Now, she has been disease free for 4 years and is pregnant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F126B5-64C5-3744-839C-E7392A87AE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3052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dirty="0">
                <a:effectLst/>
                <a:latin typeface="Calibri" panose="020F0502020204030204" pitchFamily="34" charset="0"/>
                <a:ea typeface="Calibri" panose="020F0502020204030204" pitchFamily="34" charset="0"/>
              </a:rPr>
              <a:t>One woman in her 50s had orbital RDD resulting in a compressive optic neuropathy and vision of count fingers. Uncontrolled diabetes prohibited long-term use of steroids, and a </a:t>
            </a:r>
            <a:r>
              <a:rPr lang="en-US" sz="1800" dirty="0" err="1">
                <a:effectLst/>
                <a:latin typeface="Calibri" panose="020F0502020204030204" pitchFamily="34" charset="0"/>
                <a:ea typeface="Calibri" panose="020F0502020204030204" pitchFamily="34" charset="0"/>
              </a:rPr>
              <a:t>juxtafoveal</a:t>
            </a:r>
            <a:r>
              <a:rPr lang="en-US" sz="1800" dirty="0">
                <a:effectLst/>
                <a:latin typeface="Calibri" panose="020F0502020204030204" pitchFamily="34" charset="0"/>
                <a:ea typeface="Calibri" panose="020F0502020204030204" pitchFamily="34" charset="0"/>
              </a:rPr>
              <a:t> area of subretinal fluid contraindicated MEK inhibitor use. She had a profound and sustained response to 6 intraarterial melphalan infusions, and at 5-year follow up her vision remains 20/20 in that eye.</a:t>
            </a:r>
            <a:r>
              <a:rPr lang="en-US" sz="1800" baseline="30000" dirty="0">
                <a:effectLst/>
                <a:latin typeface="Calibri" panose="020F0502020204030204" pitchFamily="34" charset="0"/>
                <a:ea typeface="Calibri" panose="020F0502020204030204" pitchFamily="34" charset="0"/>
              </a:rPr>
              <a:t>72</a:t>
            </a: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F126B5-64C5-3744-839C-E7392A87AE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5538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04B0B4-A253-EF44-9AD7-A19C84015254}" type="slidenum">
              <a:rPr lang="en-US" smtClean="0"/>
              <a:pPr/>
              <a:t>24</a:t>
            </a:fld>
            <a:endParaRPr lang="en-US"/>
          </a:p>
        </p:txBody>
      </p:sp>
    </p:spTree>
    <p:extLst>
      <p:ext uri="{BB962C8B-B14F-4D97-AF65-F5344CB8AC3E}">
        <p14:creationId xmlns:p14="http://schemas.microsoft.com/office/powerpoint/2010/main" val="919956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endParaRPr lang="en-US">
              <a:solidFill>
                <a:srgbClr val="FFFFFF"/>
              </a:solidFill>
              <a:latin typeface="Corbel" charset="0"/>
              <a:ea typeface="ＭＳ Ｐゴシック" charset="0"/>
              <a:cs typeface="ＭＳ Ｐゴシック" charset="0"/>
            </a:endParaRPr>
          </a:p>
        </p:txBody>
      </p:sp>
      <p:pic>
        <p:nvPicPr>
          <p:cNvPr id="5"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2575" y="1630363"/>
            <a:ext cx="8882063" cy="6862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4013" y="509588"/>
            <a:ext cx="3540125" cy="900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427675" y="2223345"/>
            <a:ext cx="7772400" cy="1470025"/>
          </a:xfrm>
        </p:spPr>
        <p:txBody>
          <a:bodyPr>
            <a:normAutofit/>
          </a:bodyPr>
          <a:lstStyle>
            <a:lvl1pPr>
              <a:defRPr sz="40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427675" y="4691832"/>
            <a:ext cx="6400800" cy="1306986"/>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Footer Placeholder 9"/>
          <p:cNvSpPr>
            <a:spLocks noGrp="1"/>
          </p:cNvSpPr>
          <p:nvPr>
            <p:ph type="ftr" sz="quarter" idx="10"/>
          </p:nvPr>
        </p:nvSpPr>
        <p:spPr/>
        <p:txBody>
          <a:bodyPr/>
          <a:lstStyle>
            <a:lvl1pPr>
              <a:defRPr>
                <a:solidFill>
                  <a:srgbClr val="FFFFFF"/>
                </a:solidFill>
                <a:latin typeface="Arial"/>
                <a:cs typeface="Arial"/>
              </a:defRPr>
            </a:lvl1pPr>
          </a:lstStyle>
          <a:p>
            <a:pPr>
              <a:defRPr/>
            </a:pPr>
            <a:r>
              <a:rPr lang="en-US"/>
              <a:t>Date or Reference</a:t>
            </a:r>
          </a:p>
        </p:txBody>
      </p:sp>
      <p:sp>
        <p:nvSpPr>
          <p:cNvPr id="8" name="Slide Number Placeholder 10"/>
          <p:cNvSpPr>
            <a:spLocks noGrp="1"/>
          </p:cNvSpPr>
          <p:nvPr>
            <p:ph type="sldNum" sz="quarter" idx="11"/>
          </p:nvPr>
        </p:nvSpPr>
        <p:spPr/>
        <p:txBody>
          <a:bodyPr/>
          <a:lstStyle>
            <a:lvl1pPr>
              <a:defRPr>
                <a:solidFill>
                  <a:srgbClr val="FFFFFF"/>
                </a:solidFill>
              </a:defRPr>
            </a:lvl1pPr>
          </a:lstStyle>
          <a:p>
            <a:fld id="{917EA655-036B-054D-9F9A-56A790C0068C}" type="slidenum">
              <a:rPr lang="en-US"/>
              <a:pPr/>
              <a:t>‹#›</a:t>
            </a:fld>
            <a:endParaRPr lang="en-US"/>
          </a:p>
        </p:txBody>
      </p:sp>
    </p:spTree>
    <p:extLst>
      <p:ext uri="{BB962C8B-B14F-4D97-AF65-F5344CB8AC3E}">
        <p14:creationId xmlns:p14="http://schemas.microsoft.com/office/powerpoint/2010/main" val="6962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53949" y="983048"/>
            <a:ext cx="8545707" cy="5176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solidFill>
                  <a:schemeClr val="tx1"/>
                </a:solidFill>
                <a:latin typeface="Arial"/>
                <a:cs typeface="Arial"/>
              </a:defRPr>
            </a:lvl1pPr>
          </a:lstStyle>
          <a:p>
            <a:pPr>
              <a:defRPr/>
            </a:pPr>
            <a:r>
              <a:rPr lang="en-US"/>
              <a:t>Footer</a:t>
            </a:r>
          </a:p>
        </p:txBody>
      </p:sp>
      <p:sp>
        <p:nvSpPr>
          <p:cNvPr id="5" name="Slide Number Placeholder 5"/>
          <p:cNvSpPr>
            <a:spLocks noGrp="1"/>
          </p:cNvSpPr>
          <p:nvPr>
            <p:ph type="sldNum" sz="quarter" idx="11"/>
          </p:nvPr>
        </p:nvSpPr>
        <p:spPr/>
        <p:txBody>
          <a:bodyPr/>
          <a:lstStyle>
            <a:lvl1pPr>
              <a:defRPr/>
            </a:lvl1pPr>
          </a:lstStyle>
          <a:p>
            <a:fld id="{4AE2DCD6-2EE2-F049-A226-1FE52D1E5720}" type="slidenum">
              <a:rPr lang="en-US"/>
              <a:pPr/>
              <a:t>‹#›</a:t>
            </a:fld>
            <a:endParaRPr lang="en-US"/>
          </a:p>
        </p:txBody>
      </p:sp>
    </p:spTree>
    <p:extLst>
      <p:ext uri="{BB962C8B-B14F-4D97-AF65-F5344CB8AC3E}">
        <p14:creationId xmlns:p14="http://schemas.microsoft.com/office/powerpoint/2010/main" val="2129398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Text Placeholder 7"/>
          <p:cNvSpPr>
            <a:spLocks noGrp="1"/>
          </p:cNvSpPr>
          <p:nvPr>
            <p:ph type="body" sz="quarter" idx="13"/>
          </p:nvPr>
        </p:nvSpPr>
        <p:spPr>
          <a:xfrm>
            <a:off x="716525" y="117475"/>
            <a:ext cx="7923212" cy="552450"/>
          </a:xfrm>
        </p:spPr>
        <p:txBody>
          <a:bodyPr>
            <a:noAutofit/>
          </a:bodyPr>
          <a:lstStyle>
            <a:lvl1pPr marL="0" indent="0">
              <a:buFontTx/>
              <a:buNone/>
              <a:defRPr sz="3200" b="1">
                <a:solidFill>
                  <a:srgbClr val="FFFFFF"/>
                </a:solidFill>
              </a:defRPr>
            </a:lvl1pPr>
          </a:lstStyle>
          <a:p>
            <a:pPr lvl="0"/>
            <a:r>
              <a:rPr lang="en-US"/>
              <a:t>Click to edit Master text styles</a:t>
            </a:r>
          </a:p>
        </p:txBody>
      </p:sp>
      <p:sp>
        <p:nvSpPr>
          <p:cNvPr id="5" name="Footer Placeholder 4"/>
          <p:cNvSpPr>
            <a:spLocks noGrp="1"/>
          </p:cNvSpPr>
          <p:nvPr>
            <p:ph type="ftr" sz="quarter" idx="14"/>
          </p:nvPr>
        </p:nvSpPr>
        <p:spPr>
          <a:xfrm>
            <a:off x="457200" y="6356350"/>
            <a:ext cx="2895600" cy="365125"/>
          </a:xfrm>
        </p:spPr>
        <p:txBody>
          <a:bodyPr wrap="square" numCol="1" anchorCtr="0" compatLnSpc="1">
            <a:prstTxWarp prst="textNoShape">
              <a:avLst/>
            </a:prstTxWarp>
          </a:bodyPr>
          <a:lstStyle>
            <a:lvl1pPr fontAlgn="base">
              <a:spcBef>
                <a:spcPct val="0"/>
              </a:spcBef>
              <a:spcAft>
                <a:spcPct val="0"/>
              </a:spcAft>
              <a:defRPr>
                <a:latin typeface="Arial" charset="0"/>
                <a:ea typeface="ＭＳ Ｐゴシック" charset="0"/>
                <a:cs typeface="Arial" charset="0"/>
              </a:defRPr>
            </a:lvl1pPr>
          </a:lstStyle>
          <a:p>
            <a:endParaRPr lang="en-US"/>
          </a:p>
        </p:txBody>
      </p:sp>
      <p:sp>
        <p:nvSpPr>
          <p:cNvPr id="6" name="Slide Number Placeholder 5"/>
          <p:cNvSpPr>
            <a:spLocks noGrp="1"/>
          </p:cNvSpPr>
          <p:nvPr>
            <p:ph type="sldNum" sz="quarter" idx="15"/>
          </p:nvPr>
        </p:nvSpPr>
        <p:spPr>
          <a:xfrm>
            <a:off x="3679825" y="6356350"/>
            <a:ext cx="2133600" cy="365125"/>
          </a:xfrm>
        </p:spPr>
        <p:txBody>
          <a:bodyPr/>
          <a:lstStyle>
            <a:lvl1pPr>
              <a:defRPr/>
            </a:lvl1pPr>
          </a:lstStyle>
          <a:p>
            <a:fld id="{B6EF02CE-EE60-D840-A6B2-C49DC9A05E70}" type="slidenum">
              <a:rPr lang="en-US"/>
              <a:pPr/>
              <a:t>‹#›</a:t>
            </a:fld>
            <a:endParaRPr lang="en-US"/>
          </a:p>
        </p:txBody>
      </p:sp>
    </p:spTree>
    <p:extLst>
      <p:ext uri="{BB962C8B-B14F-4D97-AF65-F5344CB8AC3E}">
        <p14:creationId xmlns:p14="http://schemas.microsoft.com/office/powerpoint/2010/main" val="2143453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16601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66018"/>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p:cNvSpPr>
            <a:spLocks noGrp="1"/>
          </p:cNvSpPr>
          <p:nvPr>
            <p:ph type="ftr" sz="quarter" idx="10"/>
          </p:nvPr>
        </p:nvSpPr>
        <p:spPr>
          <a:xfrm>
            <a:off x="354013" y="6353175"/>
            <a:ext cx="2895600" cy="365125"/>
          </a:xfrm>
        </p:spPr>
        <p:txBody>
          <a:bodyPr wrap="square" numCol="1" anchorCtr="0" compatLnSpc="1">
            <a:prstTxWarp prst="textNoShape">
              <a:avLst/>
            </a:prstTxWarp>
          </a:bodyPr>
          <a:lstStyle>
            <a:lvl1pPr fontAlgn="base">
              <a:spcBef>
                <a:spcPct val="0"/>
              </a:spcBef>
              <a:spcAft>
                <a:spcPct val="0"/>
              </a:spcAft>
              <a:defRPr>
                <a:latin typeface="Corbel" charset="0"/>
                <a:ea typeface="ＭＳ Ｐゴシック" charset="0"/>
                <a:cs typeface="Corbel" charset="0"/>
              </a:defRPr>
            </a:lvl1pPr>
          </a:lstStyle>
          <a:p>
            <a:endParaRPr lang="en-US"/>
          </a:p>
        </p:txBody>
      </p:sp>
      <p:sp>
        <p:nvSpPr>
          <p:cNvPr id="6" name="Slide Number Placeholder 6"/>
          <p:cNvSpPr>
            <a:spLocks noGrp="1"/>
          </p:cNvSpPr>
          <p:nvPr>
            <p:ph type="sldNum" sz="quarter" idx="11"/>
          </p:nvPr>
        </p:nvSpPr>
        <p:spPr/>
        <p:txBody>
          <a:bodyPr/>
          <a:lstStyle>
            <a:lvl1pPr>
              <a:defRPr/>
            </a:lvl1pPr>
          </a:lstStyle>
          <a:p>
            <a:fld id="{750291CD-1BB3-9A4C-819D-904D5E161AA6}" type="slidenum">
              <a:rPr lang="en-US"/>
              <a:pPr/>
              <a:t>‹#›</a:t>
            </a:fld>
            <a:endParaRPr lang="en-US"/>
          </a:p>
        </p:txBody>
      </p:sp>
    </p:spTree>
    <p:extLst>
      <p:ext uri="{BB962C8B-B14F-4D97-AF65-F5344CB8AC3E}">
        <p14:creationId xmlns:p14="http://schemas.microsoft.com/office/powerpoint/2010/main" val="403151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330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93068"/>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733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813078"/>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7"/>
          <p:cNvSpPr>
            <a:spLocks noGrp="1"/>
          </p:cNvSpPr>
          <p:nvPr>
            <p:ph type="ftr" sz="quarter" idx="10"/>
          </p:nvPr>
        </p:nvSpPr>
        <p:spPr/>
        <p:txBody>
          <a:bodyPr wrap="square" numCol="1" anchorCtr="0" compatLnSpc="1">
            <a:prstTxWarp prst="textNoShape">
              <a:avLst/>
            </a:prstTxWarp>
          </a:bodyPr>
          <a:lstStyle>
            <a:lvl1pPr fontAlgn="base">
              <a:spcBef>
                <a:spcPct val="0"/>
              </a:spcBef>
              <a:spcAft>
                <a:spcPct val="0"/>
              </a:spcAft>
              <a:defRPr>
                <a:latin typeface="Corbel" charset="0"/>
                <a:ea typeface="ＭＳ Ｐゴシック" charset="0"/>
                <a:cs typeface="Corbel" charset="0"/>
              </a:defRPr>
            </a:lvl1pPr>
          </a:lstStyle>
          <a:p>
            <a:endParaRPr lang="en-US"/>
          </a:p>
        </p:txBody>
      </p:sp>
      <p:sp>
        <p:nvSpPr>
          <p:cNvPr id="8" name="Slide Number Placeholder 8"/>
          <p:cNvSpPr>
            <a:spLocks noGrp="1"/>
          </p:cNvSpPr>
          <p:nvPr>
            <p:ph type="sldNum" sz="quarter" idx="11"/>
          </p:nvPr>
        </p:nvSpPr>
        <p:spPr/>
        <p:txBody>
          <a:bodyPr/>
          <a:lstStyle>
            <a:lvl1pPr>
              <a:defRPr/>
            </a:lvl1pPr>
          </a:lstStyle>
          <a:p>
            <a:fld id="{CD6B93F1-6AE8-2A4C-A5A8-7ED0AB84D851}" type="slidenum">
              <a:rPr lang="en-US"/>
              <a:pPr/>
              <a:t>‹#›</a:t>
            </a:fld>
            <a:endParaRPr lang="en-US"/>
          </a:p>
        </p:txBody>
      </p:sp>
    </p:spTree>
    <p:extLst>
      <p:ext uri="{BB962C8B-B14F-4D97-AF65-F5344CB8AC3E}">
        <p14:creationId xmlns:p14="http://schemas.microsoft.com/office/powerpoint/2010/main" val="2232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endParaRPr lang="en-US">
              <a:solidFill>
                <a:srgbClr val="FFFFFF"/>
              </a:solidFill>
              <a:latin typeface="Corbel" charset="0"/>
              <a:ea typeface="ＭＳ Ｐゴシック" charset="0"/>
              <a:cs typeface="ＭＳ Ｐゴシック" charset="0"/>
            </a:endParaRPr>
          </a:p>
        </p:txBody>
      </p:sp>
      <p:pic>
        <p:nvPicPr>
          <p:cNvPr id="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22575" y="1630363"/>
            <a:ext cx="8882063" cy="6862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726786" y="2084800"/>
            <a:ext cx="7772400" cy="1470025"/>
          </a:xfrm>
        </p:spPr>
        <p:txBody>
          <a:bodyPr>
            <a:noAutofit/>
          </a:bodyPr>
          <a:lstStyle>
            <a:lvl1pPr>
              <a:defRPr sz="4800">
                <a:solidFill>
                  <a:srgbClr val="FFFFFF"/>
                </a:solidFill>
              </a:defRPr>
            </a:lvl1pPr>
          </a:lstStyle>
          <a:p>
            <a:r>
              <a:rPr lang="en-US"/>
              <a:t>Click to edit Master title style</a:t>
            </a:r>
            <a:endParaRPr lang="en-US" dirty="0"/>
          </a:p>
        </p:txBody>
      </p:sp>
      <p:sp>
        <p:nvSpPr>
          <p:cNvPr id="6" name="Slide Number Placeholder 10"/>
          <p:cNvSpPr>
            <a:spLocks noGrp="1"/>
          </p:cNvSpPr>
          <p:nvPr>
            <p:ph type="sldNum" sz="quarter" idx="10"/>
          </p:nvPr>
        </p:nvSpPr>
        <p:spPr/>
        <p:txBody>
          <a:bodyPr/>
          <a:lstStyle>
            <a:lvl1pPr>
              <a:defRPr>
                <a:solidFill>
                  <a:srgbClr val="FFFFFF"/>
                </a:solidFill>
              </a:defRPr>
            </a:lvl1pPr>
          </a:lstStyle>
          <a:p>
            <a:fld id="{8644FB5D-1D2A-AD42-9295-CC5701A7C1ED}" type="slidenum">
              <a:rPr lang="en-US"/>
              <a:pPr/>
              <a:t>‹#›</a:t>
            </a:fld>
            <a:endParaRPr lang="en-US"/>
          </a:p>
        </p:txBody>
      </p:sp>
      <p:pic>
        <p:nvPicPr>
          <p:cNvPr id="7" name="Picture 6" descr="MSK_logo_simp_hor_s_rev_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5774" y="401638"/>
            <a:ext cx="3198593" cy="665162"/>
          </a:xfrm>
          <a:prstGeom prst="rect">
            <a:avLst/>
          </a:prstGeom>
        </p:spPr>
      </p:pic>
    </p:spTree>
    <p:extLst>
      <p:ext uri="{BB962C8B-B14F-4D97-AF65-F5344CB8AC3E}">
        <p14:creationId xmlns:p14="http://schemas.microsoft.com/office/powerpoint/2010/main" val="1324306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353949" y="89098"/>
            <a:ext cx="8545707" cy="685234"/>
          </a:xfrm>
        </p:spPr>
        <p:txBody>
          <a:bodyPr/>
          <a:lstStyle/>
          <a:p>
            <a:r>
              <a:rPr lang="en-US"/>
              <a:t>Click to edit Master title style</a:t>
            </a:r>
            <a:endParaRPr lang="en-US" dirty="0"/>
          </a:p>
        </p:txBody>
      </p:sp>
      <p:sp>
        <p:nvSpPr>
          <p:cNvPr id="3" name="Footer Placeholder 2"/>
          <p:cNvSpPr>
            <a:spLocks noGrp="1"/>
          </p:cNvSpPr>
          <p:nvPr>
            <p:ph type="ftr" sz="quarter" idx="10"/>
          </p:nvPr>
        </p:nvSpPr>
        <p:spPr/>
        <p:txBody>
          <a:bodyPr wrap="square" numCol="1" anchorCtr="0" compatLnSpc="1">
            <a:prstTxWarp prst="textNoShape">
              <a:avLst/>
            </a:prstTxWarp>
          </a:bodyPr>
          <a:lstStyle>
            <a:lvl1pPr fontAlgn="base">
              <a:spcBef>
                <a:spcPct val="0"/>
              </a:spcBef>
              <a:spcAft>
                <a:spcPct val="0"/>
              </a:spcAft>
              <a:defRPr>
                <a:latin typeface="Corbel" charset="0"/>
                <a:ea typeface="ＭＳ Ｐゴシック" charset="0"/>
                <a:cs typeface="Corbel" charset="0"/>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A5DB3B10-9021-8041-BC80-71930EC263F8}" type="slidenum">
              <a:rPr lang="en-US"/>
              <a:pPr/>
              <a:t>‹#›</a:t>
            </a:fld>
            <a:endParaRPr lang="en-US"/>
          </a:p>
        </p:txBody>
      </p:sp>
    </p:spTree>
    <p:extLst>
      <p:ext uri="{BB962C8B-B14F-4D97-AF65-F5344CB8AC3E}">
        <p14:creationId xmlns:p14="http://schemas.microsoft.com/office/powerpoint/2010/main" val="2843069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1"/>
          <p:cNvSpPr txBox="1">
            <a:spLocks/>
          </p:cNvSpPr>
          <p:nvPr/>
        </p:nvSpPr>
        <p:spPr>
          <a:xfrm>
            <a:off x="354013" y="88900"/>
            <a:ext cx="8545512" cy="685800"/>
          </a:xfrm>
          <a:prstGeom prst="rect">
            <a:avLst/>
          </a:prstGeom>
        </p:spPr>
        <p:txBody>
          <a:bodyPr>
            <a:normAutofit/>
          </a:bodyPr>
          <a:lstStyle>
            <a:lvl1pPr algn="l" defTabSz="457200" rtl="0" eaLnBrk="1" latinLnBrk="0" hangingPunct="1">
              <a:spcBef>
                <a:spcPct val="0"/>
              </a:spcBef>
              <a:buNone/>
              <a:defRPr sz="3200" b="1" kern="1200">
                <a:solidFill>
                  <a:srgbClr val="FFFFFF"/>
                </a:solidFill>
                <a:latin typeface="Corbel"/>
                <a:ea typeface="+mj-ea"/>
                <a:cs typeface="Corbel"/>
              </a:defRPr>
            </a:lvl1pPr>
          </a:lstStyle>
          <a:p>
            <a:pPr fontAlgn="auto">
              <a:spcAft>
                <a:spcPts val="0"/>
              </a:spcAft>
              <a:defRPr/>
            </a:pPr>
            <a:r>
              <a:rPr lang="en-US"/>
              <a:t>Click to edit Master title style</a:t>
            </a:r>
            <a:endParaRPr lang="en-US" dirty="0"/>
          </a:p>
        </p:txBody>
      </p:sp>
      <p:sp>
        <p:nvSpPr>
          <p:cNvPr id="3" name="Content Placeholder 2"/>
          <p:cNvSpPr>
            <a:spLocks noGrp="1"/>
          </p:cNvSpPr>
          <p:nvPr>
            <p:ph idx="1"/>
          </p:nvPr>
        </p:nvSpPr>
        <p:spPr>
          <a:xfrm>
            <a:off x="3559554" y="1135412"/>
            <a:ext cx="5111750" cy="46331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135412"/>
            <a:ext cx="3008313" cy="49981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0"/>
          </p:nvPr>
        </p:nvSpPr>
        <p:spPr>
          <a:xfrm>
            <a:off x="457200" y="6354763"/>
            <a:ext cx="2792413" cy="365125"/>
          </a:xfrm>
        </p:spPr>
        <p:txBody>
          <a:bodyPr wrap="square" numCol="1" anchorCtr="0" compatLnSpc="1">
            <a:prstTxWarp prst="textNoShape">
              <a:avLst/>
            </a:prstTxWarp>
          </a:bodyPr>
          <a:lstStyle>
            <a:lvl1pPr fontAlgn="base">
              <a:spcBef>
                <a:spcPct val="0"/>
              </a:spcBef>
              <a:spcAft>
                <a:spcPct val="0"/>
              </a:spcAft>
              <a:defRPr>
                <a:latin typeface="Arial" charset="0"/>
                <a:ea typeface="ＭＳ Ｐゴシック" charset="0"/>
                <a:cs typeface="Arial" charset="0"/>
              </a:defRPr>
            </a:lvl1pPr>
          </a:lstStyle>
          <a:p>
            <a:endParaRPr lang="en-US"/>
          </a:p>
        </p:txBody>
      </p:sp>
      <p:sp>
        <p:nvSpPr>
          <p:cNvPr id="7" name="Slide Number Placeholder 6"/>
          <p:cNvSpPr>
            <a:spLocks noGrp="1"/>
          </p:cNvSpPr>
          <p:nvPr>
            <p:ph type="sldNum" sz="quarter" idx="11"/>
          </p:nvPr>
        </p:nvSpPr>
        <p:spPr/>
        <p:txBody>
          <a:bodyPr/>
          <a:lstStyle>
            <a:lvl1pPr>
              <a:defRPr/>
            </a:lvl1pPr>
          </a:lstStyle>
          <a:p>
            <a:fld id="{105F98E0-5886-214B-B5A7-28344183B442}" type="slidenum">
              <a:rPr lang="en-US"/>
              <a:pPr/>
              <a:t>‹#›</a:t>
            </a:fld>
            <a:endParaRPr lang="en-US"/>
          </a:p>
        </p:txBody>
      </p:sp>
    </p:spTree>
    <p:extLst>
      <p:ext uri="{BB962C8B-B14F-4D97-AF65-F5344CB8AC3E}">
        <p14:creationId xmlns:p14="http://schemas.microsoft.com/office/powerpoint/2010/main" val="2129167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itle 1"/>
          <p:cNvSpPr txBox="1">
            <a:spLocks/>
          </p:cNvSpPr>
          <p:nvPr/>
        </p:nvSpPr>
        <p:spPr>
          <a:xfrm>
            <a:off x="354013" y="88900"/>
            <a:ext cx="8545512" cy="685800"/>
          </a:xfrm>
          <a:prstGeom prst="rect">
            <a:avLst/>
          </a:prstGeom>
        </p:spPr>
        <p:txBody>
          <a:bodyPr>
            <a:normAutofit/>
          </a:bodyPr>
          <a:lstStyle>
            <a:lvl1pPr algn="l" defTabSz="457200" rtl="0" eaLnBrk="1" latinLnBrk="0" hangingPunct="1">
              <a:spcBef>
                <a:spcPct val="0"/>
              </a:spcBef>
              <a:buNone/>
              <a:defRPr sz="3200" b="1" kern="1200">
                <a:solidFill>
                  <a:srgbClr val="FFFFFF"/>
                </a:solidFill>
                <a:latin typeface="Corbel"/>
                <a:ea typeface="+mj-ea"/>
                <a:cs typeface="Corbel"/>
              </a:defRPr>
            </a:lvl1pPr>
          </a:lstStyle>
          <a:p>
            <a:pPr fontAlgn="auto">
              <a:spcAft>
                <a:spcPts val="0"/>
              </a:spcAft>
              <a:defRPr/>
            </a:pPr>
            <a:r>
              <a:rPr lang="en-US"/>
              <a:t>Click to edit Master title style</a:t>
            </a:r>
            <a:endParaRPr lang="en-US" dirty="0"/>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150850"/>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0"/>
          </p:nvPr>
        </p:nvSpPr>
        <p:spPr>
          <a:xfrm>
            <a:off x="788988" y="6356350"/>
            <a:ext cx="2460625" cy="365125"/>
          </a:xfrm>
        </p:spPr>
        <p:txBody>
          <a:bodyPr wrap="square" numCol="1" anchorCtr="0" compatLnSpc="1">
            <a:prstTxWarp prst="textNoShape">
              <a:avLst/>
            </a:prstTxWarp>
          </a:bodyPr>
          <a:lstStyle>
            <a:lvl1pPr fontAlgn="base">
              <a:spcBef>
                <a:spcPct val="0"/>
              </a:spcBef>
              <a:spcAft>
                <a:spcPct val="0"/>
              </a:spcAft>
              <a:defRPr>
                <a:latin typeface="Arial" charset="0"/>
                <a:ea typeface="ＭＳ Ｐゴシック" charset="0"/>
                <a:cs typeface="Arial" charset="0"/>
              </a:defRPr>
            </a:lvl1pPr>
          </a:lstStyle>
          <a:p>
            <a:endParaRPr lang="en-US"/>
          </a:p>
        </p:txBody>
      </p:sp>
      <p:sp>
        <p:nvSpPr>
          <p:cNvPr id="7" name="Slide Number Placeholder 6"/>
          <p:cNvSpPr>
            <a:spLocks noGrp="1"/>
          </p:cNvSpPr>
          <p:nvPr>
            <p:ph type="sldNum" sz="quarter" idx="11"/>
          </p:nvPr>
        </p:nvSpPr>
        <p:spPr/>
        <p:txBody>
          <a:bodyPr/>
          <a:lstStyle>
            <a:lvl1pPr>
              <a:defRPr/>
            </a:lvl1pPr>
          </a:lstStyle>
          <a:p>
            <a:fld id="{77CA812B-CB4F-A348-A43B-F44B8EFD6925}" type="slidenum">
              <a:rPr lang="en-US"/>
              <a:pPr/>
              <a:t>‹#›</a:t>
            </a:fld>
            <a:endParaRPr lang="en-US"/>
          </a:p>
        </p:txBody>
      </p:sp>
    </p:spTree>
    <p:extLst>
      <p:ext uri="{BB962C8B-B14F-4D97-AF65-F5344CB8AC3E}">
        <p14:creationId xmlns:p14="http://schemas.microsoft.com/office/powerpoint/2010/main" val="2324457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7747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a:lstStyle/>
          <a:p>
            <a:pPr algn="ctr" eaLnBrk="1" hangingPunct="1"/>
            <a:endParaRPr lang="en-US">
              <a:solidFill>
                <a:srgbClr val="FFFFFF"/>
              </a:solidFill>
              <a:latin typeface="Corbel" charset="0"/>
              <a:ea typeface="ＭＳ Ｐゴシック" charset="0"/>
              <a:cs typeface="ＭＳ Ｐゴシック" charset="0"/>
            </a:endParaRPr>
          </a:p>
        </p:txBody>
      </p:sp>
      <p:sp>
        <p:nvSpPr>
          <p:cNvPr id="1027" name="Title Placeholder 1"/>
          <p:cNvSpPr>
            <a:spLocks noGrp="1"/>
          </p:cNvSpPr>
          <p:nvPr>
            <p:ph type="title"/>
          </p:nvPr>
        </p:nvSpPr>
        <p:spPr bwMode="auto">
          <a:xfrm>
            <a:off x="354013" y="88900"/>
            <a:ext cx="8545512"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354013" y="949325"/>
            <a:ext cx="8545512" cy="5176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54013" y="6356350"/>
            <a:ext cx="2895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000000"/>
                </a:solidFill>
                <a:latin typeface="Corbel"/>
                <a:ea typeface="+mn-ea"/>
                <a:cs typeface="Corbel"/>
              </a:defRPr>
            </a:lvl1pPr>
          </a:lstStyle>
          <a:p>
            <a:pPr>
              <a:defRPr/>
            </a:pPr>
            <a:r>
              <a:rPr lang="en-US"/>
              <a:t>Reference</a:t>
            </a:r>
          </a:p>
        </p:txBody>
      </p:sp>
      <p:sp>
        <p:nvSpPr>
          <p:cNvPr id="6" name="Slide Number Placeholder 5"/>
          <p:cNvSpPr>
            <a:spLocks noGrp="1"/>
          </p:cNvSpPr>
          <p:nvPr>
            <p:ph type="sldNum" sz="quarter" idx="4"/>
          </p:nvPr>
        </p:nvSpPr>
        <p:spPr>
          <a:xfrm>
            <a:off x="3675063" y="6356350"/>
            <a:ext cx="2133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000000"/>
                </a:solidFill>
              </a:defRPr>
            </a:lvl1pPr>
          </a:lstStyle>
          <a:p>
            <a:fld id="{D6C766F3-F614-DA47-8FB2-1DC6941C294F}" type="slidenum">
              <a:rPr lang="en-US"/>
              <a:pPr/>
              <a:t>‹#›</a:t>
            </a:fld>
            <a:endParaRPr lang="en-US"/>
          </a:p>
        </p:txBody>
      </p:sp>
      <p:pic>
        <p:nvPicPr>
          <p:cNvPr id="1031" name="Picture 3" descr="MSK_logo_simp_hor_s_pos_d.pd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443663" y="5978525"/>
            <a:ext cx="2700337" cy="99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Lst>
  <p:txStyles>
    <p:titleStyle>
      <a:lvl1pPr algn="l" defTabSz="457200" rtl="0" eaLnBrk="1" fontAlgn="base" hangingPunct="1">
        <a:spcBef>
          <a:spcPct val="0"/>
        </a:spcBef>
        <a:spcAft>
          <a:spcPct val="0"/>
        </a:spcAft>
        <a:defRPr sz="3200" b="1" kern="1200">
          <a:solidFill>
            <a:srgbClr val="FFFFFF"/>
          </a:solidFill>
          <a:latin typeface="Arial"/>
          <a:ea typeface="ＭＳ Ｐゴシック" charset="-128"/>
          <a:cs typeface="Arial"/>
        </a:defRPr>
      </a:lvl1pPr>
      <a:lvl2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2pPr>
      <a:lvl3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3pPr>
      <a:lvl4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4pPr>
      <a:lvl5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5pPr>
      <a:lvl6pPr marL="457200" algn="l" defTabSz="457200" rtl="0" eaLnBrk="1" fontAlgn="base" hangingPunct="1">
        <a:spcBef>
          <a:spcPct val="0"/>
        </a:spcBef>
        <a:spcAft>
          <a:spcPct val="0"/>
        </a:spcAft>
        <a:defRPr sz="3200" b="1">
          <a:solidFill>
            <a:srgbClr val="FFFFFF"/>
          </a:solidFill>
          <a:latin typeface="Arial" charset="0"/>
          <a:ea typeface="ＭＳ Ｐゴシック" charset="-128"/>
        </a:defRPr>
      </a:lvl6pPr>
      <a:lvl7pPr marL="914400" algn="l" defTabSz="457200" rtl="0" eaLnBrk="1" fontAlgn="base" hangingPunct="1">
        <a:spcBef>
          <a:spcPct val="0"/>
        </a:spcBef>
        <a:spcAft>
          <a:spcPct val="0"/>
        </a:spcAft>
        <a:defRPr sz="3200" b="1">
          <a:solidFill>
            <a:srgbClr val="FFFFFF"/>
          </a:solidFill>
          <a:latin typeface="Arial" charset="0"/>
          <a:ea typeface="ＭＳ Ｐゴシック" charset="-128"/>
        </a:defRPr>
      </a:lvl7pPr>
      <a:lvl8pPr marL="1371600" algn="l" defTabSz="457200" rtl="0" eaLnBrk="1" fontAlgn="base" hangingPunct="1">
        <a:spcBef>
          <a:spcPct val="0"/>
        </a:spcBef>
        <a:spcAft>
          <a:spcPct val="0"/>
        </a:spcAft>
        <a:defRPr sz="3200" b="1">
          <a:solidFill>
            <a:srgbClr val="FFFFFF"/>
          </a:solidFill>
          <a:latin typeface="Arial" charset="0"/>
          <a:ea typeface="ＭＳ Ｐゴシック" charset="-128"/>
        </a:defRPr>
      </a:lvl8pPr>
      <a:lvl9pPr marL="1828800" algn="l" defTabSz="457200" rtl="0" eaLnBrk="1" fontAlgn="base" hangingPunct="1">
        <a:spcBef>
          <a:spcPct val="0"/>
        </a:spcBef>
        <a:spcAft>
          <a:spcPct val="0"/>
        </a:spcAft>
        <a:defRPr sz="3200" b="1">
          <a:solidFill>
            <a:srgbClr val="FFFFFF"/>
          </a:solidFill>
          <a:latin typeface="Arial"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1pPr>
      <a:lvl2pPr marL="742950" indent="-28575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19.png"/><Relationship Id="rId3" Type="http://schemas.microsoft.com/office/2007/relationships/hdphoto" Target="../media/hdphoto1.wdp"/><Relationship Id="rId7" Type="http://schemas.openxmlformats.org/officeDocument/2006/relationships/image" Target="../media/image14.jpeg"/><Relationship Id="rId12" Type="http://schemas.openxmlformats.org/officeDocument/2006/relationships/image" Target="../media/image18.jpeg"/><Relationship Id="rId17" Type="http://schemas.openxmlformats.org/officeDocument/2006/relationships/image" Target="../media/image21.jpeg"/><Relationship Id="rId2" Type="http://schemas.openxmlformats.org/officeDocument/2006/relationships/image" Target="../media/image10.png"/><Relationship Id="rId16"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image" Target="../media/image17.jpeg"/><Relationship Id="rId5" Type="http://schemas.openxmlformats.org/officeDocument/2006/relationships/image" Target="../media/image12.jpeg"/><Relationship Id="rId15" Type="http://schemas.openxmlformats.org/officeDocument/2006/relationships/image" Target="../media/image20.png"/><Relationship Id="rId10" Type="http://schemas.microsoft.com/office/2007/relationships/hdphoto" Target="../media/hdphoto2.wdp"/><Relationship Id="rId4" Type="http://schemas.openxmlformats.org/officeDocument/2006/relationships/image" Target="../media/image11.jpeg"/><Relationship Id="rId9" Type="http://schemas.openxmlformats.org/officeDocument/2006/relationships/image" Target="../media/image16.png"/><Relationship Id="rId1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tiff"/><Relationship Id="rId4" Type="http://schemas.openxmlformats.org/officeDocument/2006/relationships/image" Target="../media/image38.tif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gif"/></Relationships>
</file>

<file path=ppt/slides/_rels/slide20.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notesSlide" Target="../notesSlides/notesSlide4.xml"/><Relationship Id="rId7" Type="http://schemas.openxmlformats.org/officeDocument/2006/relationships/image" Target="../media/image46.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45.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0.gif"/><Relationship Id="rId9" Type="http://schemas.openxmlformats.org/officeDocument/2006/relationships/image" Target="../media/image48.jpeg"/></Relationships>
</file>

<file path=ppt/slides/_rels/slide2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emf"/><Relationship Id="rId4" Type="http://schemas.openxmlformats.org/officeDocument/2006/relationships/image" Target="../media/image5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4D9F962-3166-DE4E-D141-40314787D0DC}"/>
              </a:ext>
            </a:extLst>
          </p:cNvPr>
          <p:cNvSpPr>
            <a:spLocks noGrp="1" noChangeArrowheads="1"/>
          </p:cNvSpPr>
          <p:nvPr>
            <p:ph type="ctrTitle"/>
          </p:nvPr>
        </p:nvSpPr>
        <p:spPr bwMode="auto">
          <a:xfrm>
            <a:off x="-79744" y="2841769"/>
            <a:ext cx="930348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ts val="600"/>
              </a:spcBef>
              <a:spcAft>
                <a:spcPts val="600"/>
              </a:spcAft>
              <a:buClrTx/>
              <a:buSzTx/>
              <a:buFontTx/>
              <a:buNone/>
              <a:tabLst/>
            </a:pP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ECD and the Brain</a:t>
            </a:r>
          </a:p>
        </p:txBody>
      </p:sp>
      <p:sp>
        <p:nvSpPr>
          <p:cNvPr id="6" name="Subtitle 2">
            <a:extLst>
              <a:ext uri="{FF2B5EF4-FFF2-40B4-BE49-F238E27FC236}">
                <a16:creationId xmlns:a16="http://schemas.microsoft.com/office/drawing/2014/main" id="{610AC544-5935-4DB4-77EA-0C47C0208D2F}"/>
              </a:ext>
            </a:extLst>
          </p:cNvPr>
          <p:cNvSpPr>
            <a:spLocks noGrp="1"/>
          </p:cNvSpPr>
          <p:nvPr>
            <p:ph type="subTitle" idx="1"/>
          </p:nvPr>
        </p:nvSpPr>
        <p:spPr>
          <a:xfrm>
            <a:off x="1608774" y="5109084"/>
            <a:ext cx="7253285" cy="1416005"/>
          </a:xfrm>
        </p:spPr>
        <p:txBody>
          <a:bodyPr>
            <a:normAutofit/>
          </a:bodyPr>
          <a:lstStyle/>
          <a:p>
            <a:pPr algn="r"/>
            <a:r>
              <a:rPr lang="en-US" b="1" dirty="0"/>
              <a:t>Eli L. Diamond, MD</a:t>
            </a:r>
          </a:p>
          <a:p>
            <a:pPr algn="r"/>
            <a:r>
              <a:rPr lang="en-US" dirty="0"/>
              <a:t>Department of Neurology / Early Drug Development Service</a:t>
            </a:r>
          </a:p>
          <a:p>
            <a:pPr algn="r"/>
            <a:r>
              <a:rPr lang="en-US" dirty="0"/>
              <a:t>Memorial Sloan Kettering Cancer Center</a:t>
            </a:r>
          </a:p>
          <a:p>
            <a:pPr algn="r"/>
            <a:r>
              <a:rPr lang="en-US" dirty="0"/>
              <a:t>New York, 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8AC62AE3-9ACA-F76B-2C8E-7B7A021B8652}"/>
              </a:ext>
            </a:extLst>
          </p:cNvPr>
          <p:cNvSpPr>
            <a:spLocks noGrp="1"/>
          </p:cNvSpPr>
          <p:nvPr>
            <p:ph type="title"/>
          </p:nvPr>
        </p:nvSpPr>
        <p:spPr>
          <a:xfrm>
            <a:off x="347663" y="144463"/>
            <a:ext cx="8231187" cy="1079500"/>
          </a:xfrm>
        </p:spPr>
        <p:txBody>
          <a:bodyPr/>
          <a:lstStyle/>
          <a:p>
            <a:r>
              <a:rPr lang="en-US" altLang="en-US" dirty="0">
                <a:latin typeface="Arial" panose="020B0604020202020204" pitchFamily="34" charset="0"/>
                <a:cs typeface="Arial" panose="020B0604020202020204" pitchFamily="34" charset="0"/>
              </a:rPr>
              <a:t>ECD and the Brain: Overview</a:t>
            </a:r>
          </a:p>
        </p:txBody>
      </p:sp>
      <p:sp>
        <p:nvSpPr>
          <p:cNvPr id="14338" name="Content Placeholder 2">
            <a:extLst>
              <a:ext uri="{FF2B5EF4-FFF2-40B4-BE49-F238E27FC236}">
                <a16:creationId xmlns:a16="http://schemas.microsoft.com/office/drawing/2014/main" id="{0C2D550E-C65C-66C6-F73D-B7A4749BAD4E}"/>
              </a:ext>
            </a:extLst>
          </p:cNvPr>
          <p:cNvSpPr>
            <a:spLocks noGrp="1"/>
          </p:cNvSpPr>
          <p:nvPr>
            <p:ph idx="1"/>
          </p:nvPr>
        </p:nvSpPr>
        <p:spPr>
          <a:xfrm>
            <a:off x="347663" y="1487488"/>
            <a:ext cx="8231187" cy="4183062"/>
          </a:xfrm>
        </p:spPr>
        <p:txBody>
          <a:bodyPr/>
          <a:lstStyle/>
          <a:p>
            <a:pPr>
              <a:buFont typeface="Arial" panose="020B0604020202020204" pitchFamily="34" charset="0"/>
              <a:buChar char="•"/>
            </a:pPr>
            <a:r>
              <a:rPr lang="en-US" altLang="en-US" sz="3200" dirty="0">
                <a:latin typeface="Arial" panose="020B0604020202020204" pitchFamily="34" charset="0"/>
                <a:cs typeface="Arial" panose="020B0604020202020204" pitchFamily="34" charset="0"/>
              </a:rPr>
              <a:t>ECD lesions in the brain and eyes</a:t>
            </a:r>
          </a:p>
          <a:p>
            <a:pPr>
              <a:buFont typeface="Arial" panose="020B0604020202020204" pitchFamily="34" charset="0"/>
              <a:buChar char="•"/>
            </a:pPr>
            <a:r>
              <a:rPr lang="en-US" altLang="en-US" sz="3200" dirty="0">
                <a:latin typeface="Arial" panose="020B0604020202020204" pitchFamily="34" charset="0"/>
                <a:cs typeface="Arial" panose="020B0604020202020204" pitchFamily="34" charset="0"/>
              </a:rPr>
              <a:t>Spectrum of neurologic symptoms in ECD (regardless of MRI)</a:t>
            </a:r>
          </a:p>
          <a:p>
            <a:pPr>
              <a:buFont typeface="Arial" panose="020B0604020202020204" pitchFamily="34" charset="0"/>
              <a:buChar char="•"/>
            </a:pPr>
            <a:r>
              <a:rPr lang="en-US" altLang="en-US" sz="3200" dirty="0">
                <a:latin typeface="Arial" panose="020B0604020202020204" pitchFamily="34" charset="0"/>
                <a:cs typeface="Arial" panose="020B0604020202020204" pitchFamily="34" charset="0"/>
              </a:rPr>
              <a:t>Eye manifestations of ECD</a:t>
            </a:r>
          </a:p>
          <a:p>
            <a:pPr>
              <a:buFont typeface="Arial" panose="020B0604020202020204" pitchFamily="34" charset="0"/>
              <a:buChar char="•"/>
            </a:pPr>
            <a:r>
              <a:rPr lang="en-US" altLang="en-US" sz="3200" dirty="0">
                <a:latin typeface="Arial" panose="020B0604020202020204" pitchFamily="34" charset="0"/>
                <a:cs typeface="Arial" panose="020B0604020202020204" pitchFamily="34" charset="0"/>
              </a:rPr>
              <a:t>Concepts about treating ECD in the brain</a:t>
            </a:r>
          </a:p>
        </p:txBody>
      </p:sp>
      <p:sp>
        <p:nvSpPr>
          <p:cNvPr id="4" name="Footer Placeholder 3">
            <a:extLst>
              <a:ext uri="{FF2B5EF4-FFF2-40B4-BE49-F238E27FC236}">
                <a16:creationId xmlns:a16="http://schemas.microsoft.com/office/drawing/2014/main" id="{A91038D1-1409-FD48-883F-D6C9E1559EBB}"/>
              </a:ext>
            </a:extLst>
          </p:cNvPr>
          <p:cNvSpPr>
            <a:spLocks noGrp="1"/>
          </p:cNvSpPr>
          <p:nvPr>
            <p:ph type="ftr" sz="quarter" idx="10"/>
          </p:nvPr>
        </p:nvSpPr>
        <p:spPr/>
        <p:txBody>
          <a:bodyPr/>
          <a:lstStyle/>
          <a:p>
            <a:pPr>
              <a:defRPr/>
            </a:pPr>
            <a:r>
              <a:rPr lang="en-US"/>
              <a:t>MEMORIAL SLOAN KETTERING</a:t>
            </a:r>
            <a:endParaRPr lang="en-US">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868B-FF22-3946-5B6A-EAE10D2DCE29}"/>
              </a:ext>
            </a:extLst>
          </p:cNvPr>
          <p:cNvSpPr>
            <a:spLocks noGrp="1"/>
          </p:cNvSpPr>
          <p:nvPr>
            <p:ph type="title"/>
          </p:nvPr>
        </p:nvSpPr>
        <p:spPr/>
        <p:txBody>
          <a:bodyPr/>
          <a:lstStyle/>
          <a:p>
            <a:r>
              <a:rPr lang="en-US" dirty="0"/>
              <a:t>ECD and Brain and Eye	</a:t>
            </a:r>
          </a:p>
        </p:txBody>
      </p:sp>
      <p:sp>
        <p:nvSpPr>
          <p:cNvPr id="4" name="Content Placeholder 2">
            <a:extLst>
              <a:ext uri="{FF2B5EF4-FFF2-40B4-BE49-F238E27FC236}">
                <a16:creationId xmlns:a16="http://schemas.microsoft.com/office/drawing/2014/main" id="{FE8C6FA2-9CA6-C617-D009-D3A89FC0690F}"/>
              </a:ext>
            </a:extLst>
          </p:cNvPr>
          <p:cNvSpPr>
            <a:spLocks noGrp="1"/>
          </p:cNvSpPr>
          <p:nvPr>
            <p:ph idx="1"/>
          </p:nvPr>
        </p:nvSpPr>
        <p:spPr>
          <a:xfrm>
            <a:off x="347663" y="993775"/>
            <a:ext cx="8231187" cy="5226050"/>
          </a:xfrm>
        </p:spPr>
        <p:txBody>
          <a:bodyPr/>
          <a:lstStyle/>
          <a:p>
            <a:pPr>
              <a:buFont typeface="Arial" charset="0"/>
              <a:buChar char="•"/>
              <a:defRPr/>
            </a:pPr>
            <a:r>
              <a:rPr lang="en-US" sz="3200" dirty="0">
                <a:latin typeface="Arial" panose="020B0604020202020204" pitchFamily="34" charset="0"/>
                <a:ea typeface="MS PGothic" charset="0"/>
                <a:cs typeface="Arial" panose="020B0604020202020204" pitchFamily="34" charset="0"/>
              </a:rPr>
              <a:t>75% or more of ECD patients have neurologic symptoms of some kind</a:t>
            </a: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a:p>
            <a:pPr>
              <a:defRPr/>
            </a:pPr>
            <a:r>
              <a:rPr lang="en-US" sz="3200" dirty="0">
                <a:latin typeface="Arial" panose="020B0604020202020204" pitchFamily="34" charset="0"/>
                <a:ea typeface="MS PGothic" charset="0"/>
                <a:cs typeface="Arial" panose="020B0604020202020204" pitchFamily="34" charset="0"/>
              </a:rPr>
              <a:t>Not always explained by scans</a:t>
            </a: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a:p>
            <a:pPr>
              <a:buFont typeface="Arial" charset="0"/>
              <a:buChar char="•"/>
              <a:defRPr/>
            </a:pPr>
            <a:r>
              <a:rPr lang="en-US" sz="3200" dirty="0">
                <a:latin typeface="Arial" panose="020B0604020202020204" pitchFamily="34" charset="0"/>
                <a:ea typeface="MS PGothic" charset="0"/>
                <a:cs typeface="Arial" panose="020B0604020202020204" pitchFamily="34" charset="0"/>
              </a:rPr>
              <a:t>~50% of patients with ECD have some finding in the eye, even if not symptomatic</a:t>
            </a: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a:p>
            <a:pPr>
              <a:buFont typeface="Arial" charset="0"/>
              <a:buChar char="•"/>
              <a:defRPr/>
            </a:pPr>
            <a:r>
              <a:rPr lang="en-US" sz="3200" dirty="0">
                <a:latin typeface="Arial" panose="020B0604020202020204" pitchFamily="34" charset="0"/>
                <a:ea typeface="MS PGothic" charset="0"/>
                <a:cs typeface="Arial" panose="020B0604020202020204" pitchFamily="34" charset="0"/>
              </a:rPr>
              <a:t>BRAF and MEK inhibitors can affect the eye</a:t>
            </a:r>
          </a:p>
          <a:p>
            <a:pPr marL="0" indent="0">
              <a:buFont typeface="Lucida Grande" charset="0"/>
              <a:buNone/>
              <a:defRPr/>
            </a:pPr>
            <a:endParaRPr lang="en-US" sz="3200" dirty="0">
              <a:latin typeface="Arial" panose="020B0604020202020204" pitchFamily="34" charset="0"/>
              <a:ea typeface="MS PGothic" charset="0"/>
              <a:cs typeface="Arial" panose="020B0604020202020204" pitchFamily="34" charset="0"/>
            </a:endParaRP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p:txBody>
      </p:sp>
    </p:spTree>
    <p:extLst>
      <p:ext uri="{BB962C8B-B14F-4D97-AF65-F5344CB8AC3E}">
        <p14:creationId xmlns:p14="http://schemas.microsoft.com/office/powerpoint/2010/main" val="25825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2868B-FF22-3946-5B6A-EAE10D2DCE29}"/>
              </a:ext>
            </a:extLst>
          </p:cNvPr>
          <p:cNvSpPr>
            <a:spLocks noGrp="1"/>
          </p:cNvSpPr>
          <p:nvPr>
            <p:ph type="title"/>
          </p:nvPr>
        </p:nvSpPr>
        <p:spPr/>
        <p:txBody>
          <a:bodyPr/>
          <a:lstStyle/>
          <a:p>
            <a:r>
              <a:rPr lang="en-US" dirty="0"/>
              <a:t>ECD “lesions” in the lower brain	</a:t>
            </a:r>
          </a:p>
        </p:txBody>
      </p:sp>
      <p:pic>
        <p:nvPicPr>
          <p:cNvPr id="10" name="Picture 9">
            <a:extLst>
              <a:ext uri="{FF2B5EF4-FFF2-40B4-BE49-F238E27FC236}">
                <a16:creationId xmlns:a16="http://schemas.microsoft.com/office/drawing/2014/main" id="{046F30C8-6CA7-41FD-C943-61E4DB234EAA}"/>
              </a:ext>
            </a:extLst>
          </p:cNvPr>
          <p:cNvPicPr>
            <a:picLocks noChangeAspect="1"/>
          </p:cNvPicPr>
          <p:nvPr/>
        </p:nvPicPr>
        <p:blipFill>
          <a:blip r:embed="rId2"/>
          <a:stretch>
            <a:fillRect/>
          </a:stretch>
        </p:blipFill>
        <p:spPr>
          <a:xfrm>
            <a:off x="805295" y="974613"/>
            <a:ext cx="6993083" cy="2696362"/>
          </a:xfrm>
          <a:prstGeom prst="rect">
            <a:avLst/>
          </a:prstGeom>
        </p:spPr>
      </p:pic>
      <p:pic>
        <p:nvPicPr>
          <p:cNvPr id="11" name="Picture 10">
            <a:extLst>
              <a:ext uri="{FF2B5EF4-FFF2-40B4-BE49-F238E27FC236}">
                <a16:creationId xmlns:a16="http://schemas.microsoft.com/office/drawing/2014/main" id="{540F11C0-8415-BEA5-C4E1-78D74A6A3634}"/>
              </a:ext>
            </a:extLst>
          </p:cNvPr>
          <p:cNvPicPr>
            <a:picLocks noChangeAspect="1"/>
          </p:cNvPicPr>
          <p:nvPr/>
        </p:nvPicPr>
        <p:blipFill>
          <a:blip r:embed="rId3"/>
          <a:stretch>
            <a:fillRect/>
          </a:stretch>
        </p:blipFill>
        <p:spPr>
          <a:xfrm>
            <a:off x="805295" y="3526020"/>
            <a:ext cx="6993083" cy="2700107"/>
          </a:xfrm>
          <a:prstGeom prst="rect">
            <a:avLst/>
          </a:prstGeom>
        </p:spPr>
      </p:pic>
    </p:spTree>
    <p:extLst>
      <p:ext uri="{BB962C8B-B14F-4D97-AF65-F5344CB8AC3E}">
        <p14:creationId xmlns:p14="http://schemas.microsoft.com/office/powerpoint/2010/main" val="4025501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E8C6FA2-9CA6-C617-D009-D3A89FC0690F}"/>
              </a:ext>
            </a:extLst>
          </p:cNvPr>
          <p:cNvSpPr>
            <a:spLocks noGrp="1"/>
          </p:cNvSpPr>
          <p:nvPr>
            <p:ph idx="1"/>
          </p:nvPr>
        </p:nvSpPr>
        <p:spPr>
          <a:xfrm>
            <a:off x="347663" y="993775"/>
            <a:ext cx="8231187" cy="5458980"/>
          </a:xfrm>
        </p:spPr>
        <p:txBody>
          <a:bodyPr/>
          <a:lstStyle/>
          <a:p>
            <a:pPr>
              <a:buFont typeface="Arial" charset="0"/>
              <a:buChar char="•"/>
              <a:defRPr/>
            </a:pPr>
            <a:r>
              <a:rPr lang="en-US" sz="3200" dirty="0">
                <a:latin typeface="Arial" panose="020B0604020202020204" pitchFamily="34" charset="0"/>
                <a:ea typeface="MS PGothic" charset="0"/>
                <a:cs typeface="Arial" panose="020B0604020202020204" pitchFamily="34" charset="0"/>
              </a:rPr>
              <a:t>”Classic” ECD brain symptoms</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Decrease in speed and clarity of speech</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Imbalance because of decreased stability of the trunk and legs</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Decreased coordination of the arms and hands</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Weakness of the arms and legs</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Issues with swallowing</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Issues with mood and behavior</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Emotionality</a:t>
            </a: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p:txBody>
      </p:sp>
      <p:sp>
        <p:nvSpPr>
          <p:cNvPr id="6" name="Title 1">
            <a:extLst>
              <a:ext uri="{FF2B5EF4-FFF2-40B4-BE49-F238E27FC236}">
                <a16:creationId xmlns:a16="http://schemas.microsoft.com/office/drawing/2014/main" id="{1DA80761-DBDF-2240-2208-B2567A99FCFD}"/>
              </a:ext>
            </a:extLst>
          </p:cNvPr>
          <p:cNvSpPr>
            <a:spLocks noGrp="1"/>
          </p:cNvSpPr>
          <p:nvPr>
            <p:ph type="title"/>
          </p:nvPr>
        </p:nvSpPr>
        <p:spPr>
          <a:xfrm>
            <a:off x="354013" y="88900"/>
            <a:ext cx="8545512" cy="685800"/>
          </a:xfrm>
        </p:spPr>
        <p:txBody>
          <a:bodyPr/>
          <a:lstStyle/>
          <a:p>
            <a:r>
              <a:rPr lang="en-US" dirty="0"/>
              <a:t>ECD “lesions” in the lower brain	</a:t>
            </a:r>
          </a:p>
        </p:txBody>
      </p:sp>
    </p:spTree>
    <p:extLst>
      <p:ext uri="{BB962C8B-B14F-4D97-AF65-F5344CB8AC3E}">
        <p14:creationId xmlns:p14="http://schemas.microsoft.com/office/powerpoint/2010/main" val="1689461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98F2F-FFBD-BA7C-3ECD-07C23EC8B2E9}"/>
              </a:ext>
            </a:extLst>
          </p:cNvPr>
          <p:cNvSpPr>
            <a:spLocks noGrp="1"/>
          </p:cNvSpPr>
          <p:nvPr>
            <p:ph type="title"/>
          </p:nvPr>
        </p:nvSpPr>
        <p:spPr/>
        <p:txBody>
          <a:bodyPr/>
          <a:lstStyle/>
          <a:p>
            <a:r>
              <a:rPr lang="en-US" dirty="0"/>
              <a:t>ECD lesions elsewhere in the brain</a:t>
            </a:r>
          </a:p>
        </p:txBody>
      </p:sp>
      <p:pic>
        <p:nvPicPr>
          <p:cNvPr id="4" name="Picture 3">
            <a:extLst>
              <a:ext uri="{FF2B5EF4-FFF2-40B4-BE49-F238E27FC236}">
                <a16:creationId xmlns:a16="http://schemas.microsoft.com/office/drawing/2014/main" id="{149823EF-0A54-E4D4-A28D-82DA998D73AB}"/>
              </a:ext>
            </a:extLst>
          </p:cNvPr>
          <p:cNvPicPr>
            <a:picLocks noChangeAspect="1"/>
          </p:cNvPicPr>
          <p:nvPr/>
        </p:nvPicPr>
        <p:blipFill>
          <a:blip r:embed="rId2"/>
          <a:stretch>
            <a:fillRect/>
          </a:stretch>
        </p:blipFill>
        <p:spPr>
          <a:xfrm>
            <a:off x="354013" y="4073180"/>
            <a:ext cx="6120245" cy="2356549"/>
          </a:xfrm>
          <a:prstGeom prst="rect">
            <a:avLst/>
          </a:prstGeom>
        </p:spPr>
      </p:pic>
      <p:sp>
        <p:nvSpPr>
          <p:cNvPr id="5" name="Content Placeholder 2">
            <a:extLst>
              <a:ext uri="{FF2B5EF4-FFF2-40B4-BE49-F238E27FC236}">
                <a16:creationId xmlns:a16="http://schemas.microsoft.com/office/drawing/2014/main" id="{FBEED3F5-4A17-BA7D-A92F-CC773CE4546E}"/>
              </a:ext>
            </a:extLst>
          </p:cNvPr>
          <p:cNvSpPr>
            <a:spLocks noGrp="1"/>
          </p:cNvSpPr>
          <p:nvPr>
            <p:ph idx="1"/>
          </p:nvPr>
        </p:nvSpPr>
        <p:spPr>
          <a:xfrm>
            <a:off x="347663" y="993775"/>
            <a:ext cx="8545512" cy="5458980"/>
          </a:xfrm>
        </p:spPr>
        <p:txBody>
          <a:bodyPr/>
          <a:lstStyle/>
          <a:p>
            <a:pPr>
              <a:buFont typeface="Arial" charset="0"/>
              <a:buChar char="•"/>
              <a:defRPr/>
            </a:pPr>
            <a:r>
              <a:rPr lang="en-US" sz="3200" dirty="0">
                <a:latin typeface="Arial" panose="020B0604020202020204" pitchFamily="34" charset="0"/>
                <a:ea typeface="MS PGothic" charset="0"/>
                <a:cs typeface="Arial" panose="020B0604020202020204" pitchFamily="34" charset="0"/>
              </a:rPr>
              <a:t>Hormone deficiencies from ECD in the pituitary (DI / AVP-D, sex hormones, others)</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ECD grown of the lining of the brain (meninges)</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Other areas less common</a:t>
            </a: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p:txBody>
      </p:sp>
    </p:spTree>
    <p:extLst>
      <p:ext uri="{BB962C8B-B14F-4D97-AF65-F5344CB8AC3E}">
        <p14:creationId xmlns:p14="http://schemas.microsoft.com/office/powerpoint/2010/main" val="1925218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E8C6FA2-9CA6-C617-D009-D3A89FC0690F}"/>
              </a:ext>
            </a:extLst>
          </p:cNvPr>
          <p:cNvSpPr>
            <a:spLocks noGrp="1"/>
          </p:cNvSpPr>
          <p:nvPr>
            <p:ph idx="1"/>
          </p:nvPr>
        </p:nvSpPr>
        <p:spPr>
          <a:xfrm>
            <a:off x="347663" y="993775"/>
            <a:ext cx="8231187" cy="5458980"/>
          </a:xfrm>
        </p:spPr>
        <p:txBody>
          <a:bodyPr/>
          <a:lstStyle/>
          <a:p>
            <a:pPr>
              <a:buFont typeface="Arial" charset="0"/>
              <a:buChar char="•"/>
              <a:defRPr/>
            </a:pPr>
            <a:r>
              <a:rPr lang="en-US" sz="3200" dirty="0">
                <a:latin typeface="Arial" panose="020B0604020202020204" pitchFamily="34" charset="0"/>
                <a:ea typeface="MS PGothic" charset="0"/>
                <a:cs typeface="Arial" panose="020B0604020202020204" pitchFamily="34" charset="0"/>
              </a:rPr>
              <a:t>Array of brain-related problems not connected to scans</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Fatigue (75%!)</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Brain fog</a:t>
            </a:r>
          </a:p>
          <a:p>
            <a:pPr>
              <a:buFont typeface="Arial" charset="0"/>
              <a:buChar char="•"/>
              <a:defRPr/>
            </a:pPr>
            <a:r>
              <a:rPr lang="en-US" sz="3200" dirty="0">
                <a:latin typeface="Arial" panose="020B0604020202020204" pitchFamily="34" charset="0"/>
                <a:ea typeface="MS PGothic" charset="0"/>
                <a:cs typeface="Arial" panose="020B0604020202020204" pitchFamily="34" charset="0"/>
              </a:rPr>
              <a:t>Anxiety and depression	</a:t>
            </a:r>
          </a:p>
          <a:p>
            <a:pPr lvl="1">
              <a:buFont typeface="Arial" charset="0"/>
              <a:buChar char="•"/>
              <a:defRPr/>
            </a:pPr>
            <a:r>
              <a:rPr lang="en-US" sz="3200" dirty="0">
                <a:latin typeface="Arial" panose="020B0604020202020204" pitchFamily="34" charset="0"/>
                <a:ea typeface="MS PGothic" charset="0"/>
                <a:cs typeface="Arial" panose="020B0604020202020204" pitchFamily="34" charset="0"/>
              </a:rPr>
              <a:t>1/3 with anxiety or depression, 1/7 with moderate or severe</a:t>
            </a:r>
          </a:p>
          <a:p>
            <a:pPr lvl="1">
              <a:buFont typeface="Arial" charset="0"/>
              <a:buChar char="•"/>
              <a:defRPr/>
            </a:pPr>
            <a:r>
              <a:rPr lang="en-US" sz="3200" dirty="0">
                <a:latin typeface="Arial" panose="020B0604020202020204" pitchFamily="34" charset="0"/>
                <a:ea typeface="MS PGothic" charset="0"/>
                <a:cs typeface="Arial" panose="020B0604020202020204" pitchFamily="34" charset="0"/>
              </a:rPr>
              <a:t>Depression most common in ECD and associated with neurologic involvement and longer undiagnosed illness</a:t>
            </a:r>
          </a:p>
          <a:p>
            <a:pPr>
              <a:buFont typeface="Arial" charset="0"/>
              <a:buChar char="•"/>
              <a:defRPr/>
            </a:pPr>
            <a:endParaRPr lang="en-US" sz="3200" dirty="0">
              <a:latin typeface="Arial" panose="020B0604020202020204" pitchFamily="34" charset="0"/>
              <a:ea typeface="MS PGothic" charset="0"/>
              <a:cs typeface="Arial" panose="020B0604020202020204" pitchFamily="34" charset="0"/>
            </a:endParaRPr>
          </a:p>
        </p:txBody>
      </p:sp>
      <p:sp>
        <p:nvSpPr>
          <p:cNvPr id="6" name="Title 1">
            <a:extLst>
              <a:ext uri="{FF2B5EF4-FFF2-40B4-BE49-F238E27FC236}">
                <a16:creationId xmlns:a16="http://schemas.microsoft.com/office/drawing/2014/main" id="{1DA80761-DBDF-2240-2208-B2567A99FCFD}"/>
              </a:ext>
            </a:extLst>
          </p:cNvPr>
          <p:cNvSpPr>
            <a:spLocks noGrp="1"/>
          </p:cNvSpPr>
          <p:nvPr>
            <p:ph type="title"/>
          </p:nvPr>
        </p:nvSpPr>
        <p:spPr>
          <a:xfrm>
            <a:off x="354013" y="88900"/>
            <a:ext cx="8545512" cy="685800"/>
          </a:xfrm>
        </p:spPr>
        <p:txBody>
          <a:bodyPr/>
          <a:lstStyle/>
          <a:p>
            <a:r>
              <a:rPr lang="en-US" dirty="0"/>
              <a:t>Neurologic symptoms not from lesions	</a:t>
            </a:r>
          </a:p>
        </p:txBody>
      </p:sp>
    </p:spTree>
    <p:extLst>
      <p:ext uri="{BB962C8B-B14F-4D97-AF65-F5344CB8AC3E}">
        <p14:creationId xmlns:p14="http://schemas.microsoft.com/office/powerpoint/2010/main" val="3536741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84C-6B53-6C40-BD79-E632EA541C62}"/>
              </a:ext>
            </a:extLst>
          </p:cNvPr>
          <p:cNvSpPr>
            <a:spLocks noGrp="1"/>
          </p:cNvSpPr>
          <p:nvPr>
            <p:ph type="title"/>
          </p:nvPr>
        </p:nvSpPr>
        <p:spPr>
          <a:xfrm>
            <a:off x="354013" y="114301"/>
            <a:ext cx="8332787" cy="966787"/>
          </a:xfrm>
        </p:spPr>
        <p:txBody>
          <a:bodyPr rtlCol="0">
            <a:normAutofit/>
          </a:bodyPr>
          <a:lstStyle/>
          <a:p>
            <a:pPr eaLnBrk="1" fontAlgn="auto" hangingPunct="1">
              <a:spcAft>
                <a:spcPts val="0"/>
              </a:spcAft>
              <a:defRPr/>
            </a:pPr>
            <a:r>
              <a:rPr lang="en-US" dirty="0">
                <a:ea typeface="+mj-ea"/>
              </a:rPr>
              <a:t>Cognitive Problems in ECD</a:t>
            </a:r>
          </a:p>
        </p:txBody>
      </p:sp>
      <p:sp>
        <p:nvSpPr>
          <p:cNvPr id="3" name="Footer Placeholder 2">
            <a:extLst>
              <a:ext uri="{FF2B5EF4-FFF2-40B4-BE49-F238E27FC236}">
                <a16:creationId xmlns:a16="http://schemas.microsoft.com/office/drawing/2014/main" id="{1626D175-030F-974D-A964-711BD13431BD}"/>
              </a:ext>
            </a:extLst>
          </p:cNvPr>
          <p:cNvSpPr>
            <a:spLocks noGrp="1"/>
          </p:cNvSpPr>
          <p:nvPr>
            <p:ph type="ftr" sz="quarter" idx="10"/>
          </p:nvPr>
        </p:nvSpPr>
        <p:spPr>
          <a:xfrm>
            <a:off x="0" y="6169025"/>
            <a:ext cx="9144000" cy="365125"/>
          </a:xfrm>
        </p:spPr>
        <p:txBody>
          <a:bodyPr/>
          <a:lstStyle/>
          <a:p>
            <a:pPr>
              <a:defRPr/>
            </a:pPr>
            <a:r>
              <a:rPr lang="en-US"/>
              <a:t>MEMORIAL SLOAN KETTER</a:t>
            </a:r>
            <a:r>
              <a:rPr lang="en-US" b="1"/>
              <a:t>ING</a:t>
            </a:r>
            <a:endParaRPr lang="en-US" b="1">
              <a:cs typeface="+mn-cs"/>
            </a:endParaRPr>
          </a:p>
        </p:txBody>
      </p:sp>
      <p:sp>
        <p:nvSpPr>
          <p:cNvPr id="23555" name="Content Placeholder 2">
            <a:extLst>
              <a:ext uri="{FF2B5EF4-FFF2-40B4-BE49-F238E27FC236}">
                <a16:creationId xmlns:a16="http://schemas.microsoft.com/office/drawing/2014/main" id="{B69E0692-7F14-0E05-08C7-582B7C8B7359}"/>
              </a:ext>
            </a:extLst>
          </p:cNvPr>
          <p:cNvSpPr>
            <a:spLocks noGrp="1"/>
          </p:cNvSpPr>
          <p:nvPr>
            <p:ph idx="1"/>
          </p:nvPr>
        </p:nvSpPr>
        <p:spPr>
          <a:xfrm>
            <a:off x="183356" y="1081088"/>
            <a:ext cx="8777287" cy="5145088"/>
          </a:xfrm>
        </p:spPr>
        <p:txBody>
          <a:bodyPr/>
          <a:lstStyle/>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Very common and under-recognized problem</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Trouble paying attention, trouble remembering things, multi-tasking</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Ability to work can be affected</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Even patients without “ECD in the brain”</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Most commonly reported symptom in ECD Registry</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endParaRPr lang="en-US" altLang="en-US" sz="2400"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CD7DCC81-5D2D-8AD6-49A7-28F141EBEBE6}"/>
              </a:ext>
            </a:extLst>
          </p:cNvPr>
          <p:cNvSpPr txBox="1">
            <a:spLocks/>
          </p:cNvSpPr>
          <p:nvPr/>
        </p:nvSpPr>
        <p:spPr bwMode="auto">
          <a:xfrm>
            <a:off x="258763" y="79375"/>
            <a:ext cx="85455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3600" b="1">
                <a:solidFill>
                  <a:srgbClr val="FFFFFF"/>
                </a:solidFill>
                <a:latin typeface="Arial" panose="020B0604020202020204" pitchFamily="34" charset="0"/>
              </a:rPr>
              <a:t>Reduction in Grey Matter Volumes</a:t>
            </a:r>
          </a:p>
        </p:txBody>
      </p:sp>
      <p:pic>
        <p:nvPicPr>
          <p:cNvPr id="24578" name="Picture 10">
            <a:extLst>
              <a:ext uri="{FF2B5EF4-FFF2-40B4-BE49-F238E27FC236}">
                <a16:creationId xmlns:a16="http://schemas.microsoft.com/office/drawing/2014/main" id="{0FAD00D3-C503-C231-B4ED-32121E9C36A5}"/>
              </a:ext>
            </a:extLst>
          </p:cNvPr>
          <p:cNvPicPr>
            <a:picLocks noChangeAspect="1"/>
          </p:cNvPicPr>
          <p:nvPr/>
        </p:nvPicPr>
        <p:blipFill>
          <a:blip r:embed="rId2">
            <a:extLst>
              <a:ext uri="{28A0092B-C50C-407E-A947-70E740481C1C}">
                <a14:useLocalDpi xmlns:a14="http://schemas.microsoft.com/office/drawing/2010/main" val="0"/>
              </a:ext>
            </a:extLst>
          </a:blip>
          <a:srcRect t="-806" r="9851" b="32970"/>
          <a:stretch>
            <a:fillRect/>
          </a:stretch>
        </p:blipFill>
        <p:spPr bwMode="auto">
          <a:xfrm>
            <a:off x="592138" y="5784850"/>
            <a:ext cx="4262437" cy="639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79" name="Rectangle 11">
            <a:extLst>
              <a:ext uri="{FF2B5EF4-FFF2-40B4-BE49-F238E27FC236}">
                <a16:creationId xmlns:a16="http://schemas.microsoft.com/office/drawing/2014/main" id="{6499E199-8245-CE35-8FE6-39EEB199592C}"/>
              </a:ext>
            </a:extLst>
          </p:cNvPr>
          <p:cNvSpPr>
            <a:spLocks noChangeArrowheads="1"/>
          </p:cNvSpPr>
          <p:nvPr/>
        </p:nvSpPr>
        <p:spPr bwMode="auto">
          <a:xfrm>
            <a:off x="584200" y="6453188"/>
            <a:ext cx="1938338" cy="246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000">
                <a:latin typeface="Arial" panose="020B0604020202020204" pitchFamily="34" charset="0"/>
                <a:cs typeface="Arial" panose="020B0604020202020204" pitchFamily="34" charset="0"/>
              </a:rPr>
              <a:t>Diamond et al, </a:t>
            </a:r>
            <a:r>
              <a:rPr lang="en-US" altLang="en-US" sz="1000" i="1">
                <a:latin typeface="Arial" panose="020B0604020202020204" pitchFamily="34" charset="0"/>
                <a:cs typeface="Arial" panose="020B0604020202020204" pitchFamily="34" charset="0"/>
              </a:rPr>
              <a:t>Orphanet</a:t>
            </a:r>
            <a:r>
              <a:rPr lang="en-US" altLang="en-US" sz="1000">
                <a:latin typeface="Arial" panose="020B0604020202020204" pitchFamily="34" charset="0"/>
                <a:cs typeface="Arial" panose="020B0604020202020204" pitchFamily="34" charset="0"/>
              </a:rPr>
              <a:t>, 2016</a:t>
            </a:r>
          </a:p>
        </p:txBody>
      </p:sp>
      <p:pic>
        <p:nvPicPr>
          <p:cNvPr id="24580" name="Picture 2">
            <a:extLst>
              <a:ext uri="{FF2B5EF4-FFF2-40B4-BE49-F238E27FC236}">
                <a16:creationId xmlns:a16="http://schemas.microsoft.com/office/drawing/2014/main" id="{F79B0006-3B6A-55C0-224E-2CCBC3198F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2425" y="869950"/>
            <a:ext cx="8494713"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846A-C604-6986-1AB7-ACF308B1A2C9}"/>
              </a:ext>
            </a:extLst>
          </p:cNvPr>
          <p:cNvSpPr>
            <a:spLocks noGrp="1"/>
          </p:cNvSpPr>
          <p:nvPr>
            <p:ph type="title"/>
          </p:nvPr>
        </p:nvSpPr>
        <p:spPr/>
        <p:txBody>
          <a:bodyPr/>
          <a:lstStyle/>
          <a:p>
            <a:r>
              <a:rPr lang="en-US" dirty="0"/>
              <a:t>ECD and the Eye</a:t>
            </a:r>
          </a:p>
        </p:txBody>
      </p:sp>
      <p:pic>
        <p:nvPicPr>
          <p:cNvPr id="4" name="Picture 3">
            <a:extLst>
              <a:ext uri="{FF2B5EF4-FFF2-40B4-BE49-F238E27FC236}">
                <a16:creationId xmlns:a16="http://schemas.microsoft.com/office/drawing/2014/main" id="{0DC6A72E-6AE2-F940-7912-43D476B50F46}"/>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4655094" y="1520117"/>
            <a:ext cx="2118031" cy="1426474"/>
          </a:xfrm>
          <a:prstGeom prst="rect">
            <a:avLst/>
          </a:prstGeom>
        </p:spPr>
      </p:pic>
      <p:pic>
        <p:nvPicPr>
          <p:cNvPr id="5" name="Picture 4">
            <a:extLst>
              <a:ext uri="{FF2B5EF4-FFF2-40B4-BE49-F238E27FC236}">
                <a16:creationId xmlns:a16="http://schemas.microsoft.com/office/drawing/2014/main" id="{66F3A7C1-0157-A999-1AF3-3D9D067B94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5335" y="1515425"/>
            <a:ext cx="2120249" cy="1431165"/>
          </a:xfrm>
          <a:prstGeom prst="rect">
            <a:avLst/>
          </a:prstGeom>
        </p:spPr>
      </p:pic>
      <p:pic>
        <p:nvPicPr>
          <p:cNvPr id="6" name="Picture 5" descr="A close-up of a mri scan&#10;&#10;Description automatically generated">
            <a:extLst>
              <a:ext uri="{FF2B5EF4-FFF2-40B4-BE49-F238E27FC236}">
                <a16:creationId xmlns:a16="http://schemas.microsoft.com/office/drawing/2014/main" id="{4DECFD86-A7C0-A1CC-0A80-242F3BE6BFB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0453" y="3007514"/>
            <a:ext cx="2125133" cy="1286933"/>
          </a:xfrm>
          <a:prstGeom prst="rect">
            <a:avLst/>
          </a:prstGeom>
        </p:spPr>
      </p:pic>
      <p:pic>
        <p:nvPicPr>
          <p:cNvPr id="7" name="Picture 6" descr="Close-up of a person's eye&#10;&#10;Description automatically generated">
            <a:extLst>
              <a:ext uri="{FF2B5EF4-FFF2-40B4-BE49-F238E27FC236}">
                <a16:creationId xmlns:a16="http://schemas.microsoft.com/office/drawing/2014/main" id="{A657047E-C6A0-76CC-E01F-40C8EE2B1D9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5335" y="4366141"/>
            <a:ext cx="2120251" cy="1569658"/>
          </a:xfrm>
          <a:prstGeom prst="rect">
            <a:avLst/>
          </a:prstGeom>
        </p:spPr>
      </p:pic>
      <p:pic>
        <p:nvPicPr>
          <p:cNvPr id="8" name="Picture 7" descr="A close up of a person&#10;&#10;Description automatically generated">
            <a:extLst>
              <a:ext uri="{FF2B5EF4-FFF2-40B4-BE49-F238E27FC236}">
                <a16:creationId xmlns:a16="http://schemas.microsoft.com/office/drawing/2014/main" id="{FB697BD7-5694-0339-AFDD-5BC21B43DCF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
          <a:stretch/>
        </p:blipFill>
        <p:spPr>
          <a:xfrm>
            <a:off x="2656961" y="1515425"/>
            <a:ext cx="1926758" cy="1446593"/>
          </a:xfrm>
          <a:prstGeom prst="rect">
            <a:avLst/>
          </a:prstGeom>
        </p:spPr>
      </p:pic>
      <p:pic>
        <p:nvPicPr>
          <p:cNvPr id="9" name="Picture 8" descr="Close-up of a person's eye&#10;&#10;Description automatically generated">
            <a:extLst>
              <a:ext uri="{FF2B5EF4-FFF2-40B4-BE49-F238E27FC236}">
                <a16:creationId xmlns:a16="http://schemas.microsoft.com/office/drawing/2014/main" id="{7502BE12-4534-0E3B-C7E0-746AE74180D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656962" y="3007514"/>
            <a:ext cx="1926758" cy="1284506"/>
          </a:xfrm>
          <a:prstGeom prst="rect">
            <a:avLst/>
          </a:prstGeom>
        </p:spPr>
      </p:pic>
      <p:pic>
        <p:nvPicPr>
          <p:cNvPr id="10" name="Picture 9" descr="Close-up of an eyeball&#10;&#10;Description automatically generated">
            <a:extLst>
              <a:ext uri="{FF2B5EF4-FFF2-40B4-BE49-F238E27FC236}">
                <a16:creationId xmlns:a16="http://schemas.microsoft.com/office/drawing/2014/main" id="{F18DBF2C-EE74-8259-B791-499C94438DDC}"/>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a:stretch/>
        </p:blipFill>
        <p:spPr>
          <a:xfrm>
            <a:off x="2656962" y="4370935"/>
            <a:ext cx="1926758" cy="1569658"/>
          </a:xfrm>
          <a:prstGeom prst="rect">
            <a:avLst/>
          </a:prstGeom>
        </p:spPr>
      </p:pic>
      <p:pic>
        <p:nvPicPr>
          <p:cNvPr id="11" name="Picture 10">
            <a:extLst>
              <a:ext uri="{FF2B5EF4-FFF2-40B4-BE49-F238E27FC236}">
                <a16:creationId xmlns:a16="http://schemas.microsoft.com/office/drawing/2014/main" id="{DDCAEE72-E745-0FC1-CA60-9A0900BBBA0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655095" y="3007514"/>
            <a:ext cx="2118031" cy="1284506"/>
          </a:xfrm>
          <a:prstGeom prst="rect">
            <a:avLst/>
          </a:prstGeom>
        </p:spPr>
      </p:pic>
      <p:pic>
        <p:nvPicPr>
          <p:cNvPr id="12" name="Picture 11">
            <a:extLst>
              <a:ext uri="{FF2B5EF4-FFF2-40B4-BE49-F238E27FC236}">
                <a16:creationId xmlns:a16="http://schemas.microsoft.com/office/drawing/2014/main" id="{CDE2D58F-6753-876E-4B7E-55624686BA1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4655095" y="4375729"/>
            <a:ext cx="2118031" cy="1564864"/>
          </a:xfrm>
          <a:prstGeom prst="rect">
            <a:avLst/>
          </a:prstGeom>
        </p:spPr>
      </p:pic>
      <p:pic>
        <p:nvPicPr>
          <p:cNvPr id="13" name="Picture 12" descr="A close-up of a red blood vessels&#10;&#10;Description automatically generated">
            <a:extLst>
              <a:ext uri="{FF2B5EF4-FFF2-40B4-BE49-F238E27FC236}">
                <a16:creationId xmlns:a16="http://schemas.microsoft.com/office/drawing/2014/main" id="{53FFAC90-BBC4-B64A-0FD1-DD7828D6240D}"/>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40000"/>
                    </a14:imgEffect>
                  </a14:imgLayer>
                </a14:imgProps>
              </a:ext>
              <a:ext uri="{28A0092B-C50C-407E-A947-70E740481C1C}">
                <a14:useLocalDpi xmlns:a14="http://schemas.microsoft.com/office/drawing/2010/main"/>
              </a:ext>
            </a:extLst>
          </a:blip>
          <a:srcRect/>
          <a:stretch/>
        </p:blipFill>
        <p:spPr>
          <a:xfrm>
            <a:off x="6844500" y="1515425"/>
            <a:ext cx="1824149" cy="1431165"/>
          </a:xfrm>
          <a:prstGeom prst="rect">
            <a:avLst/>
          </a:prstGeom>
        </p:spPr>
      </p:pic>
      <p:pic>
        <p:nvPicPr>
          <p:cNvPr id="14" name="Picture 13" descr="A close up of a round object&#10;&#10;Description automatically generated">
            <a:extLst>
              <a:ext uri="{FF2B5EF4-FFF2-40B4-BE49-F238E27FC236}">
                <a16:creationId xmlns:a16="http://schemas.microsoft.com/office/drawing/2014/main" id="{1EDA6FA1-F55C-4C7E-4987-D47D30A8A1CA}"/>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a14:imgEffect>
                  </a14:imgLayer>
                </a14:imgProps>
              </a:ext>
              <a:ext uri="{28A0092B-C50C-407E-A947-70E740481C1C}">
                <a14:useLocalDpi xmlns:a14="http://schemas.microsoft.com/office/drawing/2010/main"/>
              </a:ext>
            </a:extLst>
          </a:blip>
          <a:srcRect/>
          <a:stretch/>
        </p:blipFill>
        <p:spPr>
          <a:xfrm>
            <a:off x="6844500" y="4375729"/>
            <a:ext cx="1818560" cy="1560069"/>
          </a:xfrm>
          <a:prstGeom prst="rect">
            <a:avLst/>
          </a:prstGeom>
        </p:spPr>
      </p:pic>
      <p:pic>
        <p:nvPicPr>
          <p:cNvPr id="15" name="Picture 14" descr="Close-up of a person's eyes&#10;&#10;Description automatically generated">
            <a:extLst>
              <a:ext uri="{FF2B5EF4-FFF2-40B4-BE49-F238E27FC236}">
                <a16:creationId xmlns:a16="http://schemas.microsoft.com/office/drawing/2014/main" id="{057810B9-45C9-1F3C-2330-582A2F7ED3B1}"/>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t="-189"/>
          <a:stretch/>
        </p:blipFill>
        <p:spPr>
          <a:xfrm>
            <a:off x="6844500" y="3007515"/>
            <a:ext cx="1824149" cy="1284506"/>
          </a:xfrm>
          <a:prstGeom prst="rect">
            <a:avLst/>
          </a:prstGeom>
        </p:spPr>
      </p:pic>
      <p:sp>
        <p:nvSpPr>
          <p:cNvPr id="16" name="Title 1">
            <a:extLst>
              <a:ext uri="{FF2B5EF4-FFF2-40B4-BE49-F238E27FC236}">
                <a16:creationId xmlns:a16="http://schemas.microsoft.com/office/drawing/2014/main" id="{B8F7D3B5-5FF2-2A7F-6A55-F4BA119558E5}"/>
              </a:ext>
            </a:extLst>
          </p:cNvPr>
          <p:cNvSpPr txBox="1">
            <a:spLocks/>
          </p:cNvSpPr>
          <p:nvPr/>
        </p:nvSpPr>
        <p:spPr>
          <a:xfrm>
            <a:off x="824212" y="1063808"/>
            <a:ext cx="1314831" cy="514350"/>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b="1" dirty="0">
                <a:latin typeface="Arial" panose="020B0604020202020204" pitchFamily="34" charset="0"/>
                <a:cs typeface="Arial" panose="020B0604020202020204" pitchFamily="34" charset="0"/>
              </a:rPr>
              <a:t>Orbit/Eyelids</a:t>
            </a:r>
          </a:p>
        </p:txBody>
      </p:sp>
      <p:cxnSp>
        <p:nvCxnSpPr>
          <p:cNvPr id="17" name="Straight Arrow Connector 16">
            <a:extLst>
              <a:ext uri="{FF2B5EF4-FFF2-40B4-BE49-F238E27FC236}">
                <a16:creationId xmlns:a16="http://schemas.microsoft.com/office/drawing/2014/main" id="{381723E6-2720-AA10-78B6-56C28282F150}"/>
              </a:ext>
            </a:extLst>
          </p:cNvPr>
          <p:cNvCxnSpPr/>
          <p:nvPr/>
        </p:nvCxnSpPr>
        <p:spPr>
          <a:xfrm flipV="1">
            <a:off x="1095091" y="2596807"/>
            <a:ext cx="0" cy="152727"/>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18" name="Straight Arrow Connector 17">
            <a:extLst>
              <a:ext uri="{FF2B5EF4-FFF2-40B4-BE49-F238E27FC236}">
                <a16:creationId xmlns:a16="http://schemas.microsoft.com/office/drawing/2014/main" id="{AFCE3844-1B16-DB32-6301-5F4D5C9FAD4D}"/>
              </a:ext>
            </a:extLst>
          </p:cNvPr>
          <p:cNvCxnSpPr/>
          <p:nvPr/>
        </p:nvCxnSpPr>
        <p:spPr>
          <a:xfrm flipV="1">
            <a:off x="1989184" y="2638001"/>
            <a:ext cx="0" cy="152727"/>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19" name="Straight Arrow Connector 18">
            <a:extLst>
              <a:ext uri="{FF2B5EF4-FFF2-40B4-BE49-F238E27FC236}">
                <a16:creationId xmlns:a16="http://schemas.microsoft.com/office/drawing/2014/main" id="{EE7012F2-6875-AD83-E99F-7DCA1D34E512}"/>
              </a:ext>
            </a:extLst>
          </p:cNvPr>
          <p:cNvCxnSpPr>
            <a:cxnSpLocks/>
          </p:cNvCxnSpPr>
          <p:nvPr/>
        </p:nvCxnSpPr>
        <p:spPr>
          <a:xfrm flipH="1">
            <a:off x="1209392" y="1861674"/>
            <a:ext cx="59761" cy="142745"/>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A11154FF-5193-D364-965C-1230A3D88C07}"/>
              </a:ext>
            </a:extLst>
          </p:cNvPr>
          <p:cNvCxnSpPr>
            <a:cxnSpLocks/>
          </p:cNvCxnSpPr>
          <p:nvPr/>
        </p:nvCxnSpPr>
        <p:spPr>
          <a:xfrm>
            <a:off x="1693255" y="1861674"/>
            <a:ext cx="65590" cy="142745"/>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sp>
        <p:nvSpPr>
          <p:cNvPr id="21" name="TextBox 20">
            <a:extLst>
              <a:ext uri="{FF2B5EF4-FFF2-40B4-BE49-F238E27FC236}">
                <a16:creationId xmlns:a16="http://schemas.microsoft.com/office/drawing/2014/main" id="{A6AADB52-CD6E-D9A5-10E7-20E98111CD5F}"/>
              </a:ext>
            </a:extLst>
          </p:cNvPr>
          <p:cNvSpPr txBox="1"/>
          <p:nvPr/>
        </p:nvSpPr>
        <p:spPr>
          <a:xfrm>
            <a:off x="3655509" y="1792427"/>
            <a:ext cx="338554" cy="461665"/>
          </a:xfrm>
          <a:prstGeom prst="rect">
            <a:avLst/>
          </a:prstGeom>
          <a:noFill/>
        </p:spPr>
        <p:txBody>
          <a:bodyPr wrap="none" rtlCol="0">
            <a:spAutoFit/>
          </a:bodyPr>
          <a:lstStyle/>
          <a:p>
            <a:r>
              <a:rPr lang="en-US" sz="2400" dirty="0"/>
              <a:t>*</a:t>
            </a:r>
          </a:p>
        </p:txBody>
      </p:sp>
      <p:sp>
        <p:nvSpPr>
          <p:cNvPr id="22" name="TextBox 21">
            <a:extLst>
              <a:ext uri="{FF2B5EF4-FFF2-40B4-BE49-F238E27FC236}">
                <a16:creationId xmlns:a16="http://schemas.microsoft.com/office/drawing/2014/main" id="{4274E1B7-4972-3747-392E-2968933B987A}"/>
              </a:ext>
            </a:extLst>
          </p:cNvPr>
          <p:cNvSpPr txBox="1"/>
          <p:nvPr/>
        </p:nvSpPr>
        <p:spPr>
          <a:xfrm>
            <a:off x="5310441" y="2275784"/>
            <a:ext cx="338554" cy="461665"/>
          </a:xfrm>
          <a:prstGeom prst="rect">
            <a:avLst/>
          </a:prstGeom>
          <a:noFill/>
        </p:spPr>
        <p:txBody>
          <a:bodyPr wrap="none" rtlCol="0">
            <a:spAutoFit/>
          </a:bodyPr>
          <a:lstStyle/>
          <a:p>
            <a:r>
              <a:rPr lang="en-US" sz="2400" dirty="0"/>
              <a:t>*</a:t>
            </a:r>
          </a:p>
        </p:txBody>
      </p:sp>
      <p:sp>
        <p:nvSpPr>
          <p:cNvPr id="23" name="TextBox 22">
            <a:extLst>
              <a:ext uri="{FF2B5EF4-FFF2-40B4-BE49-F238E27FC236}">
                <a16:creationId xmlns:a16="http://schemas.microsoft.com/office/drawing/2014/main" id="{D99D6313-2243-F5FC-C1A3-9294AFBECAFC}"/>
              </a:ext>
            </a:extLst>
          </p:cNvPr>
          <p:cNvSpPr txBox="1"/>
          <p:nvPr/>
        </p:nvSpPr>
        <p:spPr>
          <a:xfrm>
            <a:off x="1771544" y="3620800"/>
            <a:ext cx="338554" cy="461665"/>
          </a:xfrm>
          <a:prstGeom prst="rect">
            <a:avLst/>
          </a:prstGeom>
          <a:noFill/>
        </p:spPr>
        <p:txBody>
          <a:bodyPr wrap="none" rtlCol="0">
            <a:spAutoFit/>
          </a:bodyPr>
          <a:lstStyle/>
          <a:p>
            <a:r>
              <a:rPr lang="en-US" sz="2400" dirty="0">
                <a:solidFill>
                  <a:schemeClr val="bg1"/>
                </a:solidFill>
              </a:rPr>
              <a:t>*</a:t>
            </a:r>
          </a:p>
        </p:txBody>
      </p:sp>
      <p:cxnSp>
        <p:nvCxnSpPr>
          <p:cNvPr id="24" name="Straight Connector 23">
            <a:extLst>
              <a:ext uri="{FF2B5EF4-FFF2-40B4-BE49-F238E27FC236}">
                <a16:creationId xmlns:a16="http://schemas.microsoft.com/office/drawing/2014/main" id="{274B5F03-8B56-F3C1-8451-2D95C6C01994}"/>
              </a:ext>
            </a:extLst>
          </p:cNvPr>
          <p:cNvCxnSpPr>
            <a:cxnSpLocks/>
          </p:cNvCxnSpPr>
          <p:nvPr/>
        </p:nvCxnSpPr>
        <p:spPr>
          <a:xfrm flipV="1">
            <a:off x="5527418" y="4008582"/>
            <a:ext cx="841634" cy="1396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8A2CA5B-EF83-99C4-A35B-F427289B44DA}"/>
              </a:ext>
            </a:extLst>
          </p:cNvPr>
          <p:cNvCxnSpPr>
            <a:cxnSpLocks/>
          </p:cNvCxnSpPr>
          <p:nvPr/>
        </p:nvCxnSpPr>
        <p:spPr>
          <a:xfrm flipH="1" flipV="1">
            <a:off x="5527418" y="4110902"/>
            <a:ext cx="4690" cy="4207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A1AD7C6-76DF-1707-4380-6646F2A2936D}"/>
              </a:ext>
            </a:extLst>
          </p:cNvPr>
          <p:cNvCxnSpPr>
            <a:cxnSpLocks/>
          </p:cNvCxnSpPr>
          <p:nvPr/>
        </p:nvCxnSpPr>
        <p:spPr>
          <a:xfrm flipH="1" flipV="1">
            <a:off x="6363237" y="3975171"/>
            <a:ext cx="4690" cy="4207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06976C12-51F4-6EBA-23A6-7CDE0262B2D9}"/>
              </a:ext>
            </a:extLst>
          </p:cNvPr>
          <p:cNvCxnSpPr/>
          <p:nvPr/>
        </p:nvCxnSpPr>
        <p:spPr>
          <a:xfrm flipV="1">
            <a:off x="7230481" y="4000249"/>
            <a:ext cx="0" cy="152727"/>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a16="http://schemas.microsoft.com/office/drawing/2014/main" id="{C3FE4C32-4249-C837-DBEE-CA2260594CE9}"/>
              </a:ext>
            </a:extLst>
          </p:cNvPr>
          <p:cNvCxnSpPr>
            <a:cxnSpLocks/>
          </p:cNvCxnSpPr>
          <p:nvPr/>
        </p:nvCxnSpPr>
        <p:spPr>
          <a:xfrm flipH="1">
            <a:off x="1209392" y="5624178"/>
            <a:ext cx="146831"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sp>
        <p:nvSpPr>
          <p:cNvPr id="29" name="TextBox 28">
            <a:extLst>
              <a:ext uri="{FF2B5EF4-FFF2-40B4-BE49-F238E27FC236}">
                <a16:creationId xmlns:a16="http://schemas.microsoft.com/office/drawing/2014/main" id="{0E62E4DE-3D30-5E34-4AF6-5D9FB0CCB821}"/>
              </a:ext>
            </a:extLst>
          </p:cNvPr>
          <p:cNvSpPr txBox="1"/>
          <p:nvPr/>
        </p:nvSpPr>
        <p:spPr>
          <a:xfrm>
            <a:off x="3413223" y="4902548"/>
            <a:ext cx="338554" cy="461665"/>
          </a:xfrm>
          <a:prstGeom prst="rect">
            <a:avLst/>
          </a:prstGeom>
          <a:noFill/>
        </p:spPr>
        <p:txBody>
          <a:bodyPr wrap="none" rtlCol="0">
            <a:spAutoFit/>
          </a:bodyPr>
          <a:lstStyle/>
          <a:p>
            <a:r>
              <a:rPr lang="en-US" sz="2400" dirty="0"/>
              <a:t>*</a:t>
            </a:r>
          </a:p>
        </p:txBody>
      </p:sp>
      <p:cxnSp>
        <p:nvCxnSpPr>
          <p:cNvPr id="30" name="Straight Arrow Connector 29">
            <a:extLst>
              <a:ext uri="{FF2B5EF4-FFF2-40B4-BE49-F238E27FC236}">
                <a16:creationId xmlns:a16="http://schemas.microsoft.com/office/drawing/2014/main" id="{FB042929-2E56-EFFC-D963-C6149BAE6E05}"/>
              </a:ext>
            </a:extLst>
          </p:cNvPr>
          <p:cNvCxnSpPr>
            <a:cxnSpLocks/>
          </p:cNvCxnSpPr>
          <p:nvPr/>
        </p:nvCxnSpPr>
        <p:spPr>
          <a:xfrm>
            <a:off x="5602829" y="5561004"/>
            <a:ext cx="143231" cy="0"/>
          </a:xfrm>
          <a:prstGeom prst="straightConnector1">
            <a:avLst/>
          </a:prstGeom>
          <a:ln w="57150">
            <a:solidFill>
              <a:schemeClr val="bg1"/>
            </a:solidFill>
            <a:tailEnd type="triangle"/>
          </a:ln>
          <a:effectLst/>
        </p:spPr>
        <p:style>
          <a:lnRef idx="2">
            <a:schemeClr val="dk1"/>
          </a:lnRef>
          <a:fillRef idx="0">
            <a:schemeClr val="dk1"/>
          </a:fillRef>
          <a:effectRef idx="1">
            <a:schemeClr val="dk1"/>
          </a:effectRef>
          <a:fontRef idx="minor">
            <a:schemeClr val="tx1"/>
          </a:fontRef>
        </p:style>
      </p:cxnSp>
      <p:sp>
        <p:nvSpPr>
          <p:cNvPr id="31" name="Title 1">
            <a:extLst>
              <a:ext uri="{FF2B5EF4-FFF2-40B4-BE49-F238E27FC236}">
                <a16:creationId xmlns:a16="http://schemas.microsoft.com/office/drawing/2014/main" id="{234C413C-C920-3D97-B3D4-AD92A325AB90}"/>
              </a:ext>
            </a:extLst>
          </p:cNvPr>
          <p:cNvSpPr txBox="1">
            <a:spLocks/>
          </p:cNvSpPr>
          <p:nvPr/>
        </p:nvSpPr>
        <p:spPr>
          <a:xfrm>
            <a:off x="2717822" y="1063808"/>
            <a:ext cx="1678562" cy="514350"/>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b="1" dirty="0">
                <a:latin typeface="Arial" panose="020B0604020202020204" pitchFamily="34" charset="0"/>
                <a:cs typeface="Arial" panose="020B0604020202020204" pitchFamily="34" charset="0"/>
              </a:rPr>
              <a:t>Anterior Segment</a:t>
            </a:r>
          </a:p>
        </p:txBody>
      </p:sp>
      <p:sp>
        <p:nvSpPr>
          <p:cNvPr id="32" name="Title 1">
            <a:extLst>
              <a:ext uri="{FF2B5EF4-FFF2-40B4-BE49-F238E27FC236}">
                <a16:creationId xmlns:a16="http://schemas.microsoft.com/office/drawing/2014/main" id="{8A13634E-2D51-2853-7AFF-8F63DAD0C80A}"/>
              </a:ext>
            </a:extLst>
          </p:cNvPr>
          <p:cNvSpPr txBox="1">
            <a:spLocks/>
          </p:cNvSpPr>
          <p:nvPr/>
        </p:nvSpPr>
        <p:spPr>
          <a:xfrm>
            <a:off x="4798311" y="1063808"/>
            <a:ext cx="1678562" cy="514350"/>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b="1" dirty="0">
                <a:latin typeface="Arial" panose="020B0604020202020204" pitchFamily="34" charset="0"/>
                <a:cs typeface="Arial" panose="020B0604020202020204" pitchFamily="34" charset="0"/>
              </a:rPr>
              <a:t>Choroid</a:t>
            </a:r>
          </a:p>
        </p:txBody>
      </p:sp>
      <p:sp>
        <p:nvSpPr>
          <p:cNvPr id="33" name="Title 1">
            <a:extLst>
              <a:ext uri="{FF2B5EF4-FFF2-40B4-BE49-F238E27FC236}">
                <a16:creationId xmlns:a16="http://schemas.microsoft.com/office/drawing/2014/main" id="{E2D544AE-4ACC-EA03-B6A1-62FA9E06949D}"/>
              </a:ext>
            </a:extLst>
          </p:cNvPr>
          <p:cNvSpPr txBox="1">
            <a:spLocks/>
          </p:cNvSpPr>
          <p:nvPr/>
        </p:nvSpPr>
        <p:spPr>
          <a:xfrm>
            <a:off x="6878800" y="1063808"/>
            <a:ext cx="1678562" cy="514350"/>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350" b="1" dirty="0" err="1">
                <a:latin typeface="Arial" panose="020B0604020202020204" pitchFamily="34" charset="0"/>
                <a:cs typeface="Arial" panose="020B0604020202020204" pitchFamily="34" charset="0"/>
              </a:rPr>
              <a:t>Neuroophthalmic</a:t>
            </a:r>
            <a:endParaRPr lang="en-US" sz="13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655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10"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par>
                                <p:cTn id="63" presetID="10" presetClass="entr" presetSubtype="0"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par>
                                <p:cTn id="66" presetID="10" presetClass="entr" presetSubtype="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9" grpId="0"/>
      <p:bldP spid="31" grpId="0"/>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a:extLst>
              <a:ext uri="{FF2B5EF4-FFF2-40B4-BE49-F238E27FC236}">
                <a16:creationId xmlns:a16="http://schemas.microsoft.com/office/drawing/2014/main" id="{BD3666CD-5CF7-993B-0E6B-5F9E537FA49B}"/>
              </a:ext>
            </a:extLst>
          </p:cNvPr>
          <p:cNvSpPr txBox="1">
            <a:spLocks/>
          </p:cNvSpPr>
          <p:nvPr/>
        </p:nvSpPr>
        <p:spPr bwMode="auto">
          <a:xfrm>
            <a:off x="258763" y="79375"/>
            <a:ext cx="85455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3600" b="1">
                <a:solidFill>
                  <a:srgbClr val="FFFFFF"/>
                </a:solidFill>
                <a:latin typeface="Arial" panose="020B0604020202020204" pitchFamily="34" charset="0"/>
              </a:rPr>
              <a:t>Conventional Therapies for CNS ECD</a:t>
            </a:r>
          </a:p>
        </p:txBody>
      </p:sp>
      <p:sp>
        <p:nvSpPr>
          <p:cNvPr id="31746" name="Content Placeholder 2">
            <a:extLst>
              <a:ext uri="{FF2B5EF4-FFF2-40B4-BE49-F238E27FC236}">
                <a16:creationId xmlns:a16="http://schemas.microsoft.com/office/drawing/2014/main" id="{C2D3D2AA-B10E-1E2E-361B-EB3D502344ED}"/>
              </a:ext>
            </a:extLst>
          </p:cNvPr>
          <p:cNvSpPr>
            <a:spLocks noGrp="1"/>
          </p:cNvSpPr>
          <p:nvPr>
            <p:ph idx="1"/>
          </p:nvPr>
        </p:nvSpPr>
        <p:spPr>
          <a:xfrm>
            <a:off x="4532313" y="969963"/>
            <a:ext cx="4467225" cy="5175250"/>
          </a:xfrm>
        </p:spPr>
        <p:txBody>
          <a:bodyPr/>
          <a:lstStyle/>
          <a:p>
            <a:endParaRPr lang="en-US" altLang="en-US" sz="2800">
              <a:latin typeface="Corbel" panose="020B0503020204020204" pitchFamily="34" charset="0"/>
              <a:cs typeface="Corbel" panose="020B0503020204020204" pitchFamily="34" charset="0"/>
            </a:endParaRPr>
          </a:p>
          <a:p>
            <a:endParaRPr lang="en-US" altLang="en-US" sz="2800">
              <a:latin typeface="Corbel" panose="020B0503020204020204" pitchFamily="34" charset="0"/>
              <a:cs typeface="Corbel" panose="020B0503020204020204" pitchFamily="34" charset="0"/>
            </a:endParaRPr>
          </a:p>
          <a:p>
            <a:endParaRPr lang="en-US" altLang="en-US" sz="2800">
              <a:latin typeface="Corbel" panose="020B0503020204020204" pitchFamily="34" charset="0"/>
              <a:cs typeface="Corbel" panose="020B0503020204020204" pitchFamily="34" charset="0"/>
            </a:endParaRPr>
          </a:p>
          <a:p>
            <a:endParaRPr lang="en-US" altLang="en-US" sz="2800">
              <a:latin typeface="Corbel" panose="020B0503020204020204" pitchFamily="34" charset="0"/>
              <a:cs typeface="Corbel" panose="020B0503020204020204" pitchFamily="34" charset="0"/>
            </a:endParaRPr>
          </a:p>
        </p:txBody>
      </p:sp>
      <p:sp>
        <p:nvSpPr>
          <p:cNvPr id="8" name="Content Placeholder 2">
            <a:extLst>
              <a:ext uri="{FF2B5EF4-FFF2-40B4-BE49-F238E27FC236}">
                <a16:creationId xmlns:a16="http://schemas.microsoft.com/office/drawing/2014/main" id="{92F86ABD-E63F-784B-BC60-B41A9B6FB955}"/>
              </a:ext>
            </a:extLst>
          </p:cNvPr>
          <p:cNvSpPr txBox="1">
            <a:spLocks/>
          </p:cNvSpPr>
          <p:nvPr/>
        </p:nvSpPr>
        <p:spPr bwMode="auto">
          <a:xfrm>
            <a:off x="144463" y="874713"/>
            <a:ext cx="5570537" cy="4035425"/>
          </a:xfrm>
          <a:prstGeom prst="rect">
            <a:avLst/>
          </a:prstGeom>
          <a:noFill/>
          <a:ln>
            <a:noFill/>
          </a:ln>
          <a:extLst>
            <a:ext uri="{909E8E84-426E-40dd-AFC4-6F175D3DCCD1}"/>
            <a:ext uri="{91240B29-F687-4f45-9708-019B960494DF}"/>
            <a:ext uri="{FAA26D3D-D897-4be2-8F04-BA451C77F1D7}"/>
          </a:extLst>
        </p:spPr>
        <p:txBody>
          <a:bodyPr/>
          <a:lst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1pPr>
            <a:lvl2pPr marL="742950" indent="-28575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2800" dirty="0"/>
              <a:t>Effectiveness unpredictable</a:t>
            </a:r>
          </a:p>
          <a:p>
            <a:pPr>
              <a:defRPr/>
            </a:pPr>
            <a:r>
              <a:rPr lang="en-US" sz="2800" dirty="0"/>
              <a:t>Likelihood of improvement is unclear but can happen</a:t>
            </a:r>
          </a:p>
          <a:p>
            <a:pPr>
              <a:defRPr/>
            </a:pPr>
            <a:r>
              <a:rPr lang="en-US" sz="2800" dirty="0"/>
              <a:t>Most data with high-dose interferon alpha </a:t>
            </a:r>
          </a:p>
          <a:p>
            <a:pPr>
              <a:defRPr/>
            </a:pPr>
            <a:r>
              <a:rPr lang="en-US" sz="2800" dirty="0" err="1"/>
              <a:t>Anakinra</a:t>
            </a:r>
            <a:r>
              <a:rPr lang="en-US" sz="2800" dirty="0"/>
              <a:t> (very little evidence)</a:t>
            </a:r>
          </a:p>
          <a:p>
            <a:pPr>
              <a:defRPr/>
            </a:pPr>
            <a:r>
              <a:rPr lang="en-US" sz="2800" dirty="0"/>
              <a:t>Cladribine, chemotherapies</a:t>
            </a:r>
          </a:p>
          <a:p>
            <a:pPr marL="0" indent="0">
              <a:buFont typeface="Arial" charset="0"/>
              <a:buNone/>
              <a:defRPr/>
            </a:pPr>
            <a:endParaRPr lang="en-US" sz="2800" dirty="0"/>
          </a:p>
          <a:p>
            <a:pPr>
              <a:defRPr/>
            </a:pPr>
            <a:endParaRPr lang="en-US" sz="2800" dirty="0"/>
          </a:p>
        </p:txBody>
      </p:sp>
      <p:pic>
        <p:nvPicPr>
          <p:cNvPr id="31748" name="Picture 9">
            <a:extLst>
              <a:ext uri="{FF2B5EF4-FFF2-40B4-BE49-F238E27FC236}">
                <a16:creationId xmlns:a16="http://schemas.microsoft.com/office/drawing/2014/main" id="{D0AB83E7-23D9-7D7B-40ED-0C89087459A1}"/>
              </a:ext>
            </a:extLst>
          </p:cNvPr>
          <p:cNvPicPr>
            <a:picLocks noChangeAspect="1"/>
          </p:cNvPicPr>
          <p:nvPr/>
        </p:nvPicPr>
        <p:blipFill>
          <a:blip r:embed="rId2">
            <a:extLst>
              <a:ext uri="{28A0092B-C50C-407E-A947-70E740481C1C}">
                <a14:useLocalDpi xmlns:a14="http://schemas.microsoft.com/office/drawing/2010/main" val="0"/>
              </a:ext>
            </a:extLst>
          </a:blip>
          <a:srcRect l="2225"/>
          <a:stretch>
            <a:fillRect/>
          </a:stretch>
        </p:blipFill>
        <p:spPr bwMode="auto">
          <a:xfrm>
            <a:off x="5859463" y="841375"/>
            <a:ext cx="3140075" cy="23129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749" name="Picture 10">
            <a:extLst>
              <a:ext uri="{FF2B5EF4-FFF2-40B4-BE49-F238E27FC236}">
                <a16:creationId xmlns:a16="http://schemas.microsoft.com/office/drawing/2014/main" id="{12C8C8CC-C2F0-6CA4-479E-D2EEE481470B}"/>
              </a:ext>
            </a:extLst>
          </p:cNvPr>
          <p:cNvPicPr>
            <a:picLocks noChangeAspect="1"/>
          </p:cNvPicPr>
          <p:nvPr/>
        </p:nvPicPr>
        <p:blipFill>
          <a:blip r:embed="rId3">
            <a:extLst>
              <a:ext uri="{28A0092B-C50C-407E-A947-70E740481C1C}">
                <a14:useLocalDpi xmlns:a14="http://schemas.microsoft.com/office/drawing/2010/main" val="0"/>
              </a:ext>
            </a:extLst>
          </a:blip>
          <a:srcRect b="47530"/>
          <a:stretch>
            <a:fillRect/>
          </a:stretch>
        </p:blipFill>
        <p:spPr bwMode="auto">
          <a:xfrm>
            <a:off x="5322888" y="3514725"/>
            <a:ext cx="3676650"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1">
            <a:extLst>
              <a:ext uri="{FF2B5EF4-FFF2-40B4-BE49-F238E27FC236}">
                <a16:creationId xmlns:a16="http://schemas.microsoft.com/office/drawing/2014/main" id="{CD4C61A1-140F-DEE8-C68D-88F7E154ED5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41938" y="5654675"/>
            <a:ext cx="3656012" cy="385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751" name="Picture 13">
            <a:extLst>
              <a:ext uri="{FF2B5EF4-FFF2-40B4-BE49-F238E27FC236}">
                <a16:creationId xmlns:a16="http://schemas.microsoft.com/office/drawing/2014/main" id="{BD0D23A1-79A5-8191-0DE3-B5E6A175A2CF}"/>
              </a:ext>
            </a:extLst>
          </p:cNvPr>
          <p:cNvPicPr>
            <a:picLocks noChangeAspect="1"/>
          </p:cNvPicPr>
          <p:nvPr/>
        </p:nvPicPr>
        <p:blipFill>
          <a:blip r:embed="rId5">
            <a:extLst>
              <a:ext uri="{28A0092B-C50C-407E-A947-70E740481C1C}">
                <a14:useLocalDpi xmlns:a14="http://schemas.microsoft.com/office/drawing/2010/main" val="0"/>
              </a:ext>
            </a:extLst>
          </a:blip>
          <a:srcRect l="13828" t="8231" r="55019" b="63580"/>
          <a:stretch>
            <a:fillRect/>
          </a:stretch>
        </p:blipFill>
        <p:spPr bwMode="auto">
          <a:xfrm>
            <a:off x="787400" y="4292601"/>
            <a:ext cx="1609725"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4">
            <a:extLst>
              <a:ext uri="{FF2B5EF4-FFF2-40B4-BE49-F238E27FC236}">
                <a16:creationId xmlns:a16="http://schemas.microsoft.com/office/drawing/2014/main" id="{B6CF7173-0B04-3526-4669-E667AD1014B6}"/>
              </a:ext>
            </a:extLst>
          </p:cNvPr>
          <p:cNvPicPr>
            <a:picLocks noChangeAspect="1"/>
          </p:cNvPicPr>
          <p:nvPr/>
        </p:nvPicPr>
        <p:blipFill>
          <a:blip r:embed="rId5">
            <a:extLst>
              <a:ext uri="{28A0092B-C50C-407E-A947-70E740481C1C}">
                <a14:useLocalDpi xmlns:a14="http://schemas.microsoft.com/office/drawing/2010/main" val="0"/>
              </a:ext>
            </a:extLst>
          </a:blip>
          <a:srcRect l="61378" t="8231" r="3641" b="63580"/>
          <a:stretch>
            <a:fillRect/>
          </a:stretch>
        </p:blipFill>
        <p:spPr bwMode="auto">
          <a:xfrm>
            <a:off x="2519363" y="4292601"/>
            <a:ext cx="1806575"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1C1B850E-67CC-10AC-CA05-724DE2A83B4A}"/>
              </a:ext>
            </a:extLst>
          </p:cNvPr>
          <p:cNvSpPr>
            <a:spLocks noGrp="1"/>
          </p:cNvSpPr>
          <p:nvPr>
            <p:ph type="title"/>
          </p:nvPr>
        </p:nvSpPr>
        <p:spPr>
          <a:xfrm>
            <a:off x="190500" y="88900"/>
            <a:ext cx="8709025" cy="685800"/>
          </a:xfrm>
        </p:spPr>
        <p:txBody>
          <a:bodyPr/>
          <a:lstStyle/>
          <a:p>
            <a:r>
              <a:rPr lang="en-US" altLang="en-US" sz="3600" dirty="0">
                <a:latin typeface="Arial" panose="020B0604020202020204" pitchFamily="34" charset="0"/>
                <a:cs typeface="Arial" panose="020B0604020202020204" pitchFamily="34" charset="0"/>
              </a:rPr>
              <a:t>Targeted therapy in brain ECD of brain</a:t>
            </a:r>
          </a:p>
        </p:txBody>
      </p:sp>
      <p:pic>
        <p:nvPicPr>
          <p:cNvPr id="32770" name="Picture 2">
            <a:extLst>
              <a:ext uri="{FF2B5EF4-FFF2-40B4-BE49-F238E27FC236}">
                <a16:creationId xmlns:a16="http://schemas.microsoft.com/office/drawing/2014/main" id="{6517B365-AB7A-BBD9-B36F-6C1B8AF04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405" t="7167" r="33192" b="5038"/>
          <a:stretch>
            <a:fillRect/>
          </a:stretch>
        </p:blipFill>
        <p:spPr bwMode="auto">
          <a:xfrm>
            <a:off x="304800" y="3790950"/>
            <a:ext cx="21494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a:extLst>
              <a:ext uri="{FF2B5EF4-FFF2-40B4-BE49-F238E27FC236}">
                <a16:creationId xmlns:a16="http://schemas.microsoft.com/office/drawing/2014/main" id="{67603C05-8C19-5C06-5787-82DA107D1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076" t="5206" r="31133" b="2521"/>
          <a:stretch>
            <a:fillRect/>
          </a:stretch>
        </p:blipFill>
        <p:spPr bwMode="auto">
          <a:xfrm>
            <a:off x="2695575" y="3802063"/>
            <a:ext cx="20193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Rectangle 10">
            <a:extLst>
              <a:ext uri="{FF2B5EF4-FFF2-40B4-BE49-F238E27FC236}">
                <a16:creationId xmlns:a16="http://schemas.microsoft.com/office/drawing/2014/main" id="{B9EE426B-EFCF-B89A-79ED-A828995CD709}"/>
              </a:ext>
            </a:extLst>
          </p:cNvPr>
          <p:cNvSpPr>
            <a:spLocks noChangeArrowheads="1"/>
          </p:cNvSpPr>
          <p:nvPr/>
        </p:nvSpPr>
        <p:spPr bwMode="auto">
          <a:xfrm>
            <a:off x="400050" y="6419850"/>
            <a:ext cx="19970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600">
                <a:latin typeface="Arial" panose="020B0604020202020204" pitchFamily="34" charset="0"/>
                <a:cs typeface="Arial" panose="020B0604020202020204" pitchFamily="34" charset="0"/>
              </a:rPr>
              <a:t>Before Vemurafenib</a:t>
            </a:r>
          </a:p>
        </p:txBody>
      </p:sp>
      <p:sp>
        <p:nvSpPr>
          <p:cNvPr id="32773" name="Rectangle 11">
            <a:extLst>
              <a:ext uri="{FF2B5EF4-FFF2-40B4-BE49-F238E27FC236}">
                <a16:creationId xmlns:a16="http://schemas.microsoft.com/office/drawing/2014/main" id="{791D22B1-DE57-43F6-9B81-C10D10DF7DCC}"/>
              </a:ext>
            </a:extLst>
          </p:cNvPr>
          <p:cNvSpPr>
            <a:spLocks noChangeArrowheads="1"/>
          </p:cNvSpPr>
          <p:nvPr/>
        </p:nvSpPr>
        <p:spPr bwMode="auto">
          <a:xfrm>
            <a:off x="2778125" y="6430963"/>
            <a:ext cx="18272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600">
                <a:latin typeface="Arial" panose="020B0604020202020204" pitchFamily="34" charset="0"/>
                <a:cs typeface="Arial" panose="020B0604020202020204" pitchFamily="34" charset="0"/>
              </a:rPr>
              <a:t>After Vemurafenib</a:t>
            </a:r>
          </a:p>
        </p:txBody>
      </p:sp>
      <p:pic>
        <p:nvPicPr>
          <p:cNvPr id="32774" name="Picture 13">
            <a:extLst>
              <a:ext uri="{FF2B5EF4-FFF2-40B4-BE49-F238E27FC236}">
                <a16:creationId xmlns:a16="http://schemas.microsoft.com/office/drawing/2014/main" id="{6A117C5C-9C1A-AE15-12EE-F7C7D0F696F8}"/>
              </a:ext>
            </a:extLst>
          </p:cNvPr>
          <p:cNvPicPr>
            <a:picLocks noChangeAspect="1"/>
          </p:cNvPicPr>
          <p:nvPr/>
        </p:nvPicPr>
        <p:blipFill>
          <a:blip r:embed="rId5">
            <a:extLst>
              <a:ext uri="{28A0092B-C50C-407E-A947-70E740481C1C}">
                <a14:useLocalDpi xmlns:a14="http://schemas.microsoft.com/office/drawing/2010/main" val="0"/>
              </a:ext>
            </a:extLst>
          </a:blip>
          <a:srcRect l="14922" t="24371" r="36378" b="33041"/>
          <a:stretch>
            <a:fillRect/>
          </a:stretch>
        </p:blipFill>
        <p:spPr bwMode="auto">
          <a:xfrm>
            <a:off x="4910138" y="3821113"/>
            <a:ext cx="4141787" cy="2936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32775" name="Group 14">
            <a:extLst>
              <a:ext uri="{FF2B5EF4-FFF2-40B4-BE49-F238E27FC236}">
                <a16:creationId xmlns:a16="http://schemas.microsoft.com/office/drawing/2014/main" id="{09D1C0D7-908A-1EE3-59CD-AF0CA26CD35B}"/>
              </a:ext>
            </a:extLst>
          </p:cNvPr>
          <p:cNvGrpSpPr>
            <a:grpSpLocks/>
          </p:cNvGrpSpPr>
          <p:nvPr/>
        </p:nvGrpSpPr>
        <p:grpSpPr bwMode="auto">
          <a:xfrm>
            <a:off x="2217738" y="898525"/>
            <a:ext cx="4360862" cy="2778125"/>
            <a:chOff x="4616824" y="2097741"/>
            <a:chExt cx="4500271" cy="2886657"/>
          </a:xfrm>
        </p:grpSpPr>
        <p:sp>
          <p:nvSpPr>
            <p:cNvPr id="16" name="Rectangle 15">
              <a:extLst>
                <a:ext uri="{FF2B5EF4-FFF2-40B4-BE49-F238E27FC236}">
                  <a16:creationId xmlns:a16="http://schemas.microsoft.com/office/drawing/2014/main" id="{DE8790FB-39B8-A14A-9692-A53B4C727DC9}"/>
                </a:ext>
              </a:extLst>
            </p:cNvPr>
            <p:cNvSpPr>
              <a:spLocks noChangeArrowheads="1"/>
            </p:cNvSpPr>
            <p:nvPr/>
          </p:nvSpPr>
          <p:spPr bwMode="auto">
            <a:xfrm>
              <a:off x="4616824" y="2097741"/>
              <a:ext cx="4500271" cy="2886657"/>
            </a:xfrm>
            <a:prstGeom prst="rect">
              <a:avLst/>
            </a:prstGeom>
            <a:solidFill>
              <a:srgbClr val="000000"/>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en-US" dirty="0">
                <a:solidFill>
                  <a:schemeClr val="lt1"/>
                </a:solidFill>
                <a:latin typeface="+mn-lt"/>
                <a:ea typeface="+mn-ea"/>
              </a:endParaRPr>
            </a:p>
          </p:txBody>
        </p:sp>
        <p:pic>
          <p:nvPicPr>
            <p:cNvPr id="32778" name="Picture 2">
              <a:extLst>
                <a:ext uri="{FF2B5EF4-FFF2-40B4-BE49-F238E27FC236}">
                  <a16:creationId xmlns:a16="http://schemas.microsoft.com/office/drawing/2014/main" id="{F868C168-D429-EB58-F418-BFB67F7048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1000" t="4572" r="30489" b="2477"/>
            <a:stretch>
              <a:fillRect/>
            </a:stretch>
          </p:blipFill>
          <p:spPr bwMode="auto">
            <a:xfrm>
              <a:off x="4701986" y="2351476"/>
              <a:ext cx="1986612" cy="252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9" name="Picture 3">
              <a:extLst>
                <a:ext uri="{FF2B5EF4-FFF2-40B4-BE49-F238E27FC236}">
                  <a16:creationId xmlns:a16="http://schemas.microsoft.com/office/drawing/2014/main" id="{558C9AE8-6836-52F7-FD21-76E3CA0B0D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2150" t="7246" r="32280" b="4349"/>
            <a:stretch>
              <a:fillRect/>
            </a:stretch>
          </p:blipFill>
          <p:spPr bwMode="auto">
            <a:xfrm rot="-607283">
              <a:off x="6750881" y="2285019"/>
              <a:ext cx="2152163" cy="252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a:extLst>
                <a:ext uri="{FF2B5EF4-FFF2-40B4-BE49-F238E27FC236}">
                  <a16:creationId xmlns:a16="http://schemas.microsoft.com/office/drawing/2014/main" id="{9ED10914-8AD3-F243-969F-C999F09DC85A}"/>
                </a:ext>
              </a:extLst>
            </p:cNvPr>
            <p:cNvCxnSpPr>
              <a:cxnSpLocks noChangeShapeType="1"/>
            </p:cNvCxnSpPr>
            <p:nvPr/>
          </p:nvCxnSpPr>
          <p:spPr bwMode="auto">
            <a:xfrm>
              <a:off x="5242635" y="3837983"/>
              <a:ext cx="155633" cy="0"/>
            </a:xfrm>
            <a:prstGeom prst="straightConnector1">
              <a:avLst/>
            </a:prstGeom>
            <a:noFill/>
            <a:ln w="38100">
              <a:solidFill>
                <a:srgbClr val="FF0000"/>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0" name="Straight Arrow Connector 19">
              <a:extLst>
                <a:ext uri="{FF2B5EF4-FFF2-40B4-BE49-F238E27FC236}">
                  <a16:creationId xmlns:a16="http://schemas.microsoft.com/office/drawing/2014/main" id="{41E1F591-64F4-DA47-B684-A8A5FAAD1131}"/>
                </a:ext>
              </a:extLst>
            </p:cNvPr>
            <p:cNvCxnSpPr>
              <a:cxnSpLocks noChangeShapeType="1"/>
            </p:cNvCxnSpPr>
            <p:nvPr/>
          </p:nvCxnSpPr>
          <p:spPr bwMode="auto">
            <a:xfrm flipH="1">
              <a:off x="5971656" y="3833034"/>
              <a:ext cx="144166" cy="0"/>
            </a:xfrm>
            <a:prstGeom prst="straightConnector1">
              <a:avLst/>
            </a:prstGeom>
            <a:noFill/>
            <a:ln w="38100">
              <a:solidFill>
                <a:srgbClr val="FF0000"/>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32776" name="Rectangle 20">
            <a:extLst>
              <a:ext uri="{FF2B5EF4-FFF2-40B4-BE49-F238E27FC236}">
                <a16:creationId xmlns:a16="http://schemas.microsoft.com/office/drawing/2014/main" id="{AAAAFC04-F611-527F-9A7C-B5258E8479FD}"/>
              </a:ext>
            </a:extLst>
          </p:cNvPr>
          <p:cNvSpPr>
            <a:spLocks noChangeArrowheads="1"/>
          </p:cNvSpPr>
          <p:nvPr/>
        </p:nvSpPr>
        <p:spPr bwMode="auto">
          <a:xfrm>
            <a:off x="2227263" y="930275"/>
            <a:ext cx="609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800" b="1">
                <a:solidFill>
                  <a:schemeClr val="bg1"/>
                </a:solidFill>
              </a:rPr>
              <a:t>ECD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F3B405BF-1FA0-ACB9-5CDD-26900CADBAAA}"/>
              </a:ext>
            </a:extLst>
          </p:cNvPr>
          <p:cNvSpPr>
            <a:spLocks noGrp="1"/>
          </p:cNvSpPr>
          <p:nvPr>
            <p:ph type="title"/>
          </p:nvPr>
        </p:nvSpPr>
        <p:spPr>
          <a:xfrm>
            <a:off x="347663" y="32723"/>
            <a:ext cx="8231187" cy="1081088"/>
          </a:xfrm>
        </p:spPr>
        <p:txBody>
          <a:bodyPr/>
          <a:lstStyle/>
          <a:p>
            <a:r>
              <a:rPr lang="en-US" altLang="en-US" sz="3600" dirty="0">
                <a:latin typeface="Arial" panose="020B0604020202020204" pitchFamily="34" charset="0"/>
                <a:cs typeface="Arial" panose="020B0604020202020204" pitchFamily="34" charset="0"/>
              </a:rPr>
              <a:t>Challenges of BRAF inhibitors </a:t>
            </a:r>
          </a:p>
        </p:txBody>
      </p:sp>
      <p:sp>
        <p:nvSpPr>
          <p:cNvPr id="35842" name="Content Placeholder 2">
            <a:extLst>
              <a:ext uri="{FF2B5EF4-FFF2-40B4-BE49-F238E27FC236}">
                <a16:creationId xmlns:a16="http://schemas.microsoft.com/office/drawing/2014/main" id="{1406ABBA-736B-634C-A814-A6047C53CCBD}"/>
              </a:ext>
            </a:extLst>
          </p:cNvPr>
          <p:cNvSpPr>
            <a:spLocks noGrp="1"/>
          </p:cNvSpPr>
          <p:nvPr>
            <p:ph idx="1"/>
          </p:nvPr>
        </p:nvSpPr>
        <p:spPr>
          <a:xfrm>
            <a:off x="96838" y="730250"/>
            <a:ext cx="6103937" cy="5746750"/>
          </a:xfrm>
        </p:spPr>
        <p:txBody>
          <a:bodyPr/>
          <a:lstStyle/>
          <a:p>
            <a:pPr>
              <a:buFont typeface="Arial" panose="020B0604020202020204" pitchFamily="34" charset="0"/>
              <a:buChar char="•"/>
              <a:defRPr/>
            </a:pPr>
            <a:endParaRPr lang="en-US" altLang="en-US" sz="2400"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US" altLang="en-US" sz="2400" dirty="0">
                <a:latin typeface="Arial" panose="020B0604020202020204" pitchFamily="34" charset="0"/>
                <a:cs typeface="Arial" panose="020B0604020202020204" pitchFamily="34" charset="0"/>
              </a:rPr>
              <a:t>Many side effects of BRAF inhibitors</a:t>
            </a:r>
          </a:p>
          <a:p>
            <a:pPr>
              <a:buFont typeface="Arial" panose="020B0604020202020204" pitchFamily="34" charset="0"/>
              <a:buChar char="•"/>
              <a:defRPr/>
            </a:pPr>
            <a:r>
              <a:rPr lang="en-US" altLang="en-US" sz="2400" dirty="0">
                <a:latin typeface="Arial" panose="020B0604020202020204" pitchFamily="34" charset="0"/>
                <a:cs typeface="Arial" panose="020B0604020202020204" pitchFamily="34" charset="0"/>
              </a:rPr>
              <a:t>Relapse with cessation of treatment</a:t>
            </a:r>
          </a:p>
          <a:p>
            <a:pPr>
              <a:buFont typeface="Lucida Grande" panose="020B0600040502020204" pitchFamily="34" charset="0"/>
              <a:buChar char="&gt;"/>
              <a:defRPr/>
            </a:pPr>
            <a:endParaRPr lang="en-US" altLang="en-US" sz="2400" dirty="0">
              <a:latin typeface="Arial" panose="020B0604020202020204" pitchFamily="34" charset="0"/>
              <a:cs typeface="Arial" panose="020B0604020202020204" pitchFamily="34" charset="0"/>
            </a:endParaRPr>
          </a:p>
          <a:p>
            <a:pPr>
              <a:buFont typeface="Lucida Grande" panose="020B0600040502020204" pitchFamily="34" charset="0"/>
              <a:buChar char="&gt;"/>
              <a:defRPr/>
            </a:pPr>
            <a:endParaRPr lang="en-US" altLang="en-US" sz="2400" dirty="0">
              <a:latin typeface="Arial" panose="020B0604020202020204" pitchFamily="34" charset="0"/>
              <a:cs typeface="Arial" panose="020B0604020202020204" pitchFamily="34" charset="0"/>
            </a:endParaRPr>
          </a:p>
        </p:txBody>
      </p:sp>
      <p:pic>
        <p:nvPicPr>
          <p:cNvPr id="35843" name="Picture 3">
            <a:extLst>
              <a:ext uri="{FF2B5EF4-FFF2-40B4-BE49-F238E27FC236}">
                <a16:creationId xmlns:a16="http://schemas.microsoft.com/office/drawing/2014/main" id="{E6A605D8-90FB-9FAA-F51E-6D9367F9A9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8843" y="2257425"/>
            <a:ext cx="3868738"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5">
            <a:extLst>
              <a:ext uri="{FF2B5EF4-FFF2-40B4-BE49-F238E27FC236}">
                <a16:creationId xmlns:a16="http://schemas.microsoft.com/office/drawing/2014/main" id="{A6CE377C-095D-73F8-F61E-1D5EA2B821ED}"/>
              </a:ext>
            </a:extLst>
          </p:cNvPr>
          <p:cNvPicPr>
            <a:picLocks noChangeAspect="1"/>
          </p:cNvPicPr>
          <p:nvPr/>
        </p:nvPicPr>
        <p:blipFill>
          <a:blip r:embed="rId3">
            <a:extLst>
              <a:ext uri="{28A0092B-C50C-407E-A947-70E740481C1C}">
                <a14:useLocalDpi xmlns:a14="http://schemas.microsoft.com/office/drawing/2010/main" val="0"/>
              </a:ext>
            </a:extLst>
          </a:blip>
          <a:srcRect l="26253" r="24806"/>
          <a:stretch>
            <a:fillRect/>
          </a:stretch>
        </p:blipFill>
        <p:spPr bwMode="auto">
          <a:xfrm>
            <a:off x="6246813" y="941388"/>
            <a:ext cx="1611312"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6">
            <a:extLst>
              <a:ext uri="{FF2B5EF4-FFF2-40B4-BE49-F238E27FC236}">
                <a16:creationId xmlns:a16="http://schemas.microsoft.com/office/drawing/2014/main" id="{8D2AE67E-CAE3-F363-1236-652AFFABDC12}"/>
              </a:ext>
            </a:extLst>
          </p:cNvPr>
          <p:cNvPicPr>
            <a:picLocks noChangeAspect="1"/>
          </p:cNvPicPr>
          <p:nvPr/>
        </p:nvPicPr>
        <p:blipFill>
          <a:blip r:embed="rId4">
            <a:extLst>
              <a:ext uri="{28A0092B-C50C-407E-A947-70E740481C1C}">
                <a14:useLocalDpi xmlns:a14="http://schemas.microsoft.com/office/drawing/2010/main" val="0"/>
              </a:ext>
            </a:extLst>
          </a:blip>
          <a:srcRect l="31161" t="7137" r="26506" b="6425"/>
          <a:stretch>
            <a:fillRect/>
          </a:stretch>
        </p:blipFill>
        <p:spPr bwMode="auto">
          <a:xfrm>
            <a:off x="6245225" y="2878138"/>
            <a:ext cx="16129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7">
            <a:extLst>
              <a:ext uri="{FF2B5EF4-FFF2-40B4-BE49-F238E27FC236}">
                <a16:creationId xmlns:a16="http://schemas.microsoft.com/office/drawing/2014/main" id="{8F78AFE9-5AC5-4428-64E7-0D712A654A46}"/>
              </a:ext>
            </a:extLst>
          </p:cNvPr>
          <p:cNvPicPr>
            <a:picLocks noChangeAspect="1"/>
          </p:cNvPicPr>
          <p:nvPr/>
        </p:nvPicPr>
        <p:blipFill>
          <a:blip r:embed="rId5">
            <a:extLst>
              <a:ext uri="{28A0092B-C50C-407E-A947-70E740481C1C}">
                <a14:useLocalDpi xmlns:a14="http://schemas.microsoft.com/office/drawing/2010/main" val="0"/>
              </a:ext>
            </a:extLst>
          </a:blip>
          <a:srcRect l="28638" t="4387" r="27489" b="6000"/>
          <a:stretch>
            <a:fillRect/>
          </a:stretch>
        </p:blipFill>
        <p:spPr bwMode="auto">
          <a:xfrm>
            <a:off x="6246813" y="4840288"/>
            <a:ext cx="1611312"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Rectangle 8">
            <a:extLst>
              <a:ext uri="{FF2B5EF4-FFF2-40B4-BE49-F238E27FC236}">
                <a16:creationId xmlns:a16="http://schemas.microsoft.com/office/drawing/2014/main" id="{0B5D8132-F8FC-C706-044D-461ED628AAB9}"/>
              </a:ext>
            </a:extLst>
          </p:cNvPr>
          <p:cNvSpPr>
            <a:spLocks noChangeArrowheads="1"/>
          </p:cNvSpPr>
          <p:nvPr/>
        </p:nvSpPr>
        <p:spPr bwMode="auto">
          <a:xfrm>
            <a:off x="7854950" y="1571625"/>
            <a:ext cx="1301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200" b="1"/>
              <a:t>Pre-vemurafenib</a:t>
            </a:r>
          </a:p>
        </p:txBody>
      </p:sp>
      <p:sp>
        <p:nvSpPr>
          <p:cNvPr id="35848" name="Rectangle 9">
            <a:extLst>
              <a:ext uri="{FF2B5EF4-FFF2-40B4-BE49-F238E27FC236}">
                <a16:creationId xmlns:a16="http://schemas.microsoft.com/office/drawing/2014/main" id="{E98014FC-3BD2-E573-F404-77AB53A3CF38}"/>
              </a:ext>
            </a:extLst>
          </p:cNvPr>
          <p:cNvSpPr>
            <a:spLocks noChangeArrowheads="1"/>
          </p:cNvSpPr>
          <p:nvPr/>
        </p:nvSpPr>
        <p:spPr bwMode="auto">
          <a:xfrm>
            <a:off x="7854950" y="3575050"/>
            <a:ext cx="1025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200" b="1"/>
              <a:t>vemurafenib</a:t>
            </a:r>
          </a:p>
        </p:txBody>
      </p:sp>
      <p:sp>
        <p:nvSpPr>
          <p:cNvPr id="35849" name="Rectangle 10">
            <a:extLst>
              <a:ext uri="{FF2B5EF4-FFF2-40B4-BE49-F238E27FC236}">
                <a16:creationId xmlns:a16="http://schemas.microsoft.com/office/drawing/2014/main" id="{7AD945C1-5491-A3CD-6244-E4FB971A0A8D}"/>
              </a:ext>
            </a:extLst>
          </p:cNvPr>
          <p:cNvSpPr>
            <a:spLocks noChangeArrowheads="1"/>
          </p:cNvSpPr>
          <p:nvPr/>
        </p:nvSpPr>
        <p:spPr bwMode="auto">
          <a:xfrm>
            <a:off x="7854950" y="5299075"/>
            <a:ext cx="12731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200" b="1"/>
              <a:t>Off vemurafenib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2">
            <a:extLst>
              <a:ext uri="{FF2B5EF4-FFF2-40B4-BE49-F238E27FC236}">
                <a16:creationId xmlns:a16="http://schemas.microsoft.com/office/drawing/2014/main" id="{85102C3E-56E2-8CE8-C891-6EFDF10BB2A3}"/>
              </a:ext>
            </a:extLst>
          </p:cNvPr>
          <p:cNvSpPr>
            <a:spLocks noChangeArrowheads="1"/>
          </p:cNvSpPr>
          <p:nvPr/>
        </p:nvSpPr>
        <p:spPr bwMode="auto">
          <a:xfrm>
            <a:off x="1454150" y="5859463"/>
            <a:ext cx="1860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800" b="1"/>
              <a:t>Pre-vemurafenib</a:t>
            </a:r>
          </a:p>
        </p:txBody>
      </p:sp>
      <p:sp>
        <p:nvSpPr>
          <p:cNvPr id="36866" name="Rectangle 13">
            <a:extLst>
              <a:ext uri="{FF2B5EF4-FFF2-40B4-BE49-F238E27FC236}">
                <a16:creationId xmlns:a16="http://schemas.microsoft.com/office/drawing/2014/main" id="{1A0666DE-F8DE-E15C-02EA-77B240B159E1}"/>
              </a:ext>
            </a:extLst>
          </p:cNvPr>
          <p:cNvSpPr>
            <a:spLocks noChangeArrowheads="1"/>
          </p:cNvSpPr>
          <p:nvPr/>
        </p:nvSpPr>
        <p:spPr bwMode="auto">
          <a:xfrm>
            <a:off x="5118100" y="5840413"/>
            <a:ext cx="3209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1pPr>
            <a:lvl2pPr marL="742950" indent="-28575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2pPr>
            <a:lvl3pPr marL="11430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3pPr>
            <a:lvl4pPr marL="16002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4pPr>
            <a:lvl5pPr marL="2057400" indent="-228600">
              <a:spcBef>
                <a:spcPct val="20000"/>
              </a:spcBef>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5pPr>
            <a:lvl6pPr marL="25146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6pPr>
            <a:lvl7pPr marL="29718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7pPr>
            <a:lvl8pPr marL="34290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8pPr>
            <a:lvl9pPr marL="3886200" indent="-228600" defTabSz="457200" eaLnBrk="0" fontAlgn="base" hangingPunct="0">
              <a:spcBef>
                <a:spcPct val="20000"/>
              </a:spcBef>
              <a:spcAft>
                <a:spcPct val="0"/>
              </a:spcAft>
              <a:buFont typeface="Lucida Grande" pitchFamily="2" charset="0"/>
              <a:buChar char="&gt;"/>
              <a:defRPr sz="2000">
                <a:solidFill>
                  <a:schemeClr val="tx1"/>
                </a:solidFill>
                <a:latin typeface="Corbel" panose="020B0503020204020204" pitchFamily="34" charset="0"/>
                <a:ea typeface="MS PGothic" panose="020B0600070205080204" pitchFamily="34" charset="-128"/>
                <a:cs typeface="Corbel" panose="020B0503020204020204" pitchFamily="34" charset="0"/>
              </a:defRPr>
            </a:lvl9pPr>
          </a:lstStyle>
          <a:p>
            <a:pPr eaLnBrk="1" hangingPunct="1">
              <a:spcBef>
                <a:spcPct val="0"/>
              </a:spcBef>
              <a:buFontTx/>
              <a:buNone/>
            </a:pPr>
            <a:r>
              <a:rPr lang="en-US" altLang="en-US" sz="1800" b="1"/>
              <a:t>Chronic low-dose vemurafenib</a:t>
            </a:r>
          </a:p>
        </p:txBody>
      </p:sp>
      <p:pic>
        <p:nvPicPr>
          <p:cNvPr id="36867" name="Picture 1" descr="image003">
            <a:extLst>
              <a:ext uri="{FF2B5EF4-FFF2-40B4-BE49-F238E27FC236}">
                <a16:creationId xmlns:a16="http://schemas.microsoft.com/office/drawing/2014/main" id="{290109F2-8A6F-DFA2-8DC8-7A7F8CF08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603" t="18629" r="64651" b="7127"/>
          <a:stretch>
            <a:fillRect/>
          </a:stretch>
        </p:blipFill>
        <p:spPr bwMode="auto">
          <a:xfrm>
            <a:off x="706438" y="1819275"/>
            <a:ext cx="3409950"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1" descr="image003">
            <a:extLst>
              <a:ext uri="{FF2B5EF4-FFF2-40B4-BE49-F238E27FC236}">
                <a16:creationId xmlns:a16="http://schemas.microsoft.com/office/drawing/2014/main" id="{D7174A86-CEB0-8610-56FB-20E149924F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7119" t="18343" r="13200" b="4976"/>
          <a:stretch>
            <a:fillRect/>
          </a:stretch>
        </p:blipFill>
        <p:spPr bwMode="auto">
          <a:xfrm>
            <a:off x="4895850" y="1819275"/>
            <a:ext cx="3662363"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a:extLst>
              <a:ext uri="{FF2B5EF4-FFF2-40B4-BE49-F238E27FC236}">
                <a16:creationId xmlns:a16="http://schemas.microsoft.com/office/drawing/2014/main" id="{CF51397F-9EE3-0E4B-A99C-4139F1646D32}"/>
              </a:ext>
            </a:extLst>
          </p:cNvPr>
          <p:cNvCxnSpPr>
            <a:cxnSpLocks/>
          </p:cNvCxnSpPr>
          <p:nvPr/>
        </p:nvCxnSpPr>
        <p:spPr bwMode="auto">
          <a:xfrm flipH="1">
            <a:off x="7056438" y="4678363"/>
            <a:ext cx="328612" cy="0"/>
          </a:xfrm>
          <a:prstGeom prst="straightConnector1">
            <a:avLst/>
          </a:prstGeom>
          <a:noFill/>
          <a:ln w="38100">
            <a:solidFill>
              <a:srgbClr val="83D4FF"/>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8" name="Straight Arrow Connector 7">
            <a:extLst>
              <a:ext uri="{FF2B5EF4-FFF2-40B4-BE49-F238E27FC236}">
                <a16:creationId xmlns:a16="http://schemas.microsoft.com/office/drawing/2014/main" id="{C2610059-4C6B-C94B-8BB3-280316D7B631}"/>
              </a:ext>
            </a:extLst>
          </p:cNvPr>
          <p:cNvCxnSpPr>
            <a:cxnSpLocks/>
          </p:cNvCxnSpPr>
          <p:nvPr/>
        </p:nvCxnSpPr>
        <p:spPr bwMode="auto">
          <a:xfrm flipV="1">
            <a:off x="6057900" y="4678363"/>
            <a:ext cx="298450" cy="0"/>
          </a:xfrm>
          <a:prstGeom prst="straightConnector1">
            <a:avLst/>
          </a:prstGeom>
          <a:noFill/>
          <a:ln w="38100">
            <a:solidFill>
              <a:srgbClr val="83D4FF"/>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Straight Arrow Connector 8">
            <a:extLst>
              <a:ext uri="{FF2B5EF4-FFF2-40B4-BE49-F238E27FC236}">
                <a16:creationId xmlns:a16="http://schemas.microsoft.com/office/drawing/2014/main" id="{69695D6E-60FB-F34E-8983-B8327AE1E8A5}"/>
              </a:ext>
            </a:extLst>
          </p:cNvPr>
          <p:cNvCxnSpPr>
            <a:cxnSpLocks/>
          </p:cNvCxnSpPr>
          <p:nvPr/>
        </p:nvCxnSpPr>
        <p:spPr bwMode="auto">
          <a:xfrm flipH="1">
            <a:off x="7099300" y="4456113"/>
            <a:ext cx="328613" cy="0"/>
          </a:xfrm>
          <a:prstGeom prst="straightConnector1">
            <a:avLst/>
          </a:prstGeom>
          <a:noFill/>
          <a:ln w="38100">
            <a:solidFill>
              <a:srgbClr val="83D4FF"/>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6872" name="Title 1">
            <a:extLst>
              <a:ext uri="{FF2B5EF4-FFF2-40B4-BE49-F238E27FC236}">
                <a16:creationId xmlns:a16="http://schemas.microsoft.com/office/drawing/2014/main" id="{4AB721B8-2CCB-A6E2-9B26-D40B75241785}"/>
              </a:ext>
            </a:extLst>
          </p:cNvPr>
          <p:cNvSpPr>
            <a:spLocks noGrp="1"/>
          </p:cNvSpPr>
          <p:nvPr>
            <p:ph type="title"/>
          </p:nvPr>
        </p:nvSpPr>
        <p:spPr>
          <a:xfrm>
            <a:off x="347663" y="82032"/>
            <a:ext cx="8231187" cy="1081088"/>
          </a:xfrm>
        </p:spPr>
        <p:txBody>
          <a:bodyPr/>
          <a:lstStyle/>
          <a:p>
            <a:r>
              <a:rPr lang="en-US" altLang="en-US" sz="3600" dirty="0">
                <a:latin typeface="Arial" panose="020B0604020202020204" pitchFamily="34" charset="0"/>
                <a:cs typeface="Arial" panose="020B0604020202020204" pitchFamily="34" charset="0"/>
              </a:rPr>
              <a:t>Low dosing may or may not work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84C-6B53-6C40-BD79-E632EA541C62}"/>
              </a:ext>
            </a:extLst>
          </p:cNvPr>
          <p:cNvSpPr>
            <a:spLocks noGrp="1"/>
          </p:cNvSpPr>
          <p:nvPr>
            <p:ph type="title"/>
          </p:nvPr>
        </p:nvSpPr>
        <p:spPr>
          <a:xfrm>
            <a:off x="354013" y="114301"/>
            <a:ext cx="8332787" cy="966787"/>
          </a:xfrm>
        </p:spPr>
        <p:txBody>
          <a:bodyPr rtlCol="0">
            <a:normAutofit/>
          </a:bodyPr>
          <a:lstStyle/>
          <a:p>
            <a:pPr eaLnBrk="1" fontAlgn="auto" hangingPunct="1">
              <a:spcAft>
                <a:spcPts val="0"/>
              </a:spcAft>
              <a:defRPr/>
            </a:pPr>
            <a:r>
              <a:rPr lang="en-US" dirty="0">
                <a:ea typeface="+mj-ea"/>
              </a:rPr>
              <a:t>Current state of Brain ECD</a:t>
            </a:r>
          </a:p>
        </p:txBody>
      </p:sp>
      <p:sp>
        <p:nvSpPr>
          <p:cNvPr id="23555" name="Content Placeholder 2">
            <a:extLst>
              <a:ext uri="{FF2B5EF4-FFF2-40B4-BE49-F238E27FC236}">
                <a16:creationId xmlns:a16="http://schemas.microsoft.com/office/drawing/2014/main" id="{B69E0692-7F14-0E05-08C7-582B7C8B7359}"/>
              </a:ext>
            </a:extLst>
          </p:cNvPr>
          <p:cNvSpPr>
            <a:spLocks noGrp="1"/>
          </p:cNvSpPr>
          <p:nvPr>
            <p:ph idx="1"/>
          </p:nvPr>
        </p:nvSpPr>
        <p:spPr>
          <a:xfrm>
            <a:off x="183356" y="1081088"/>
            <a:ext cx="8777287" cy="5145088"/>
          </a:xfrm>
        </p:spPr>
        <p:txBody>
          <a:bodyPr/>
          <a:lstStyle/>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Spectrum of outcomes</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Some lasting and dramatic responses to targeted therapy</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Some partial improvement (unclear if “damage done” or drug not getting to brain)</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Some with very slow worsening over time</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New brain-penetrating treatments</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endParaRPr lang="en-US"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5006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84C-6B53-6C40-BD79-E632EA541C62}"/>
              </a:ext>
            </a:extLst>
          </p:cNvPr>
          <p:cNvSpPr>
            <a:spLocks noGrp="1"/>
          </p:cNvSpPr>
          <p:nvPr>
            <p:ph type="title"/>
          </p:nvPr>
        </p:nvSpPr>
        <p:spPr>
          <a:xfrm>
            <a:off x="354013" y="114301"/>
            <a:ext cx="8332787" cy="966787"/>
          </a:xfrm>
        </p:spPr>
        <p:txBody>
          <a:bodyPr rtlCol="0">
            <a:normAutofit/>
          </a:bodyPr>
          <a:lstStyle/>
          <a:p>
            <a:pPr eaLnBrk="1" fontAlgn="auto" hangingPunct="1">
              <a:spcAft>
                <a:spcPts val="0"/>
              </a:spcAft>
              <a:defRPr/>
            </a:pPr>
            <a:r>
              <a:rPr lang="en-US" dirty="0">
                <a:ea typeface="+mj-ea"/>
              </a:rPr>
              <a:t>Eye side effects of BRAF/MEK inhibitors</a:t>
            </a:r>
          </a:p>
        </p:txBody>
      </p:sp>
      <p:sp>
        <p:nvSpPr>
          <p:cNvPr id="23555" name="Content Placeholder 2">
            <a:extLst>
              <a:ext uri="{FF2B5EF4-FFF2-40B4-BE49-F238E27FC236}">
                <a16:creationId xmlns:a16="http://schemas.microsoft.com/office/drawing/2014/main" id="{B69E0692-7F14-0E05-08C7-582B7C8B7359}"/>
              </a:ext>
            </a:extLst>
          </p:cNvPr>
          <p:cNvSpPr>
            <a:spLocks noGrp="1"/>
          </p:cNvSpPr>
          <p:nvPr>
            <p:ph idx="1"/>
          </p:nvPr>
        </p:nvSpPr>
        <p:spPr>
          <a:xfrm>
            <a:off x="183356" y="1081088"/>
            <a:ext cx="8777287" cy="5145088"/>
          </a:xfrm>
        </p:spPr>
        <p:txBody>
          <a:bodyPr/>
          <a:lstStyle/>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Best evaluated by ophthalmologist</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Uveitis (BRAF inhibitors)</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Retinal fluid, retinal swelling (MEK inhibitors)</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Retinal vein occlusion (MEK inhibitors, rare)</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Nearly always manageable with supportive treatments and dose modification</a:t>
            </a:r>
          </a:p>
          <a:p>
            <a:pPr marL="457200" lvl="2" indent="-222250" eaLnBrk="1" hangingPunct="1">
              <a:spcBef>
                <a:spcPts val="600"/>
              </a:spcBef>
              <a:buFont typeface="Arial" panose="020B0604020202020204" pitchFamily="34" charset="0"/>
              <a:buChar char="•"/>
            </a:pPr>
            <a:endParaRPr lang="en-US" altLang="en-US" sz="2800" dirty="0">
              <a:latin typeface="Arial" panose="020B0604020202020204" pitchFamily="34" charset="0"/>
              <a:cs typeface="Arial" panose="020B0604020202020204" pitchFamily="34" charset="0"/>
            </a:endParaRPr>
          </a:p>
          <a:p>
            <a:pPr marL="457200" lvl="2" indent="-222250" eaLnBrk="1" hangingPunct="1">
              <a:spcBef>
                <a:spcPts val="600"/>
              </a:spcBef>
              <a:buFont typeface="Arial" panose="020B0604020202020204" pitchFamily="34" charset="0"/>
              <a:buChar char="•"/>
            </a:pPr>
            <a:endParaRPr lang="en-US"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7440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026D6707-51FC-2C24-12C3-FD9E6E914DAD}"/>
              </a:ext>
            </a:extLst>
          </p:cNvPr>
          <p:cNvSpPr>
            <a:spLocks noGrp="1"/>
          </p:cNvSpPr>
          <p:nvPr>
            <p:ph type="title"/>
          </p:nvPr>
        </p:nvSpPr>
        <p:spPr>
          <a:xfrm>
            <a:off x="347663" y="150586"/>
            <a:ext cx="8231187" cy="1081088"/>
          </a:xfrm>
        </p:spPr>
        <p:txBody>
          <a:bodyPr/>
          <a:lstStyle/>
          <a:p>
            <a:r>
              <a:rPr lang="en-US" altLang="en-US" sz="3600" dirty="0">
                <a:latin typeface="Arial" panose="020B0604020202020204" pitchFamily="34" charset="0"/>
                <a:cs typeface="Arial" panose="020B0604020202020204" pitchFamily="34" charset="0"/>
              </a:rPr>
              <a:t>What can we do? </a:t>
            </a:r>
          </a:p>
        </p:txBody>
      </p:sp>
      <p:sp>
        <p:nvSpPr>
          <p:cNvPr id="37890" name="Content Placeholder 2">
            <a:extLst>
              <a:ext uri="{FF2B5EF4-FFF2-40B4-BE49-F238E27FC236}">
                <a16:creationId xmlns:a16="http://schemas.microsoft.com/office/drawing/2014/main" id="{6AE6DA2D-5859-15B8-AD25-FAE5C1C355C2}"/>
              </a:ext>
            </a:extLst>
          </p:cNvPr>
          <p:cNvSpPr>
            <a:spLocks noGrp="1"/>
          </p:cNvSpPr>
          <p:nvPr>
            <p:ph idx="1"/>
          </p:nvPr>
        </p:nvSpPr>
        <p:spPr>
          <a:xfrm>
            <a:off x="96838" y="1019175"/>
            <a:ext cx="8158162" cy="5686425"/>
          </a:xfrm>
        </p:spPr>
        <p:txBody>
          <a:bodyPr/>
          <a:lstStyle/>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No one knows what is best to treat the brain but minimize chronic side effects</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Very low dosing (for some patients)</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Intermittent higher dosing?</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Treatment holidays to help with side effects?</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What works for one patient may not work for another</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New treatments needed</a:t>
            </a:r>
          </a:p>
          <a:p>
            <a:endParaRPr lang="en-US" altLang="en-US" sz="2800" dirty="0">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45BD-057E-B238-8F9C-4A3A2999FF58}"/>
              </a:ext>
            </a:extLst>
          </p:cNvPr>
          <p:cNvSpPr>
            <a:spLocks noGrp="1"/>
          </p:cNvSpPr>
          <p:nvPr>
            <p:ph type="title"/>
          </p:nvPr>
        </p:nvSpPr>
        <p:spPr/>
        <p:txBody>
          <a:bodyPr/>
          <a:lstStyle/>
          <a:p>
            <a:r>
              <a:rPr lang="en-US" dirty="0"/>
              <a:t>Intra-arterial chemotherapy (IAC)</a:t>
            </a:r>
          </a:p>
        </p:txBody>
      </p:sp>
      <p:pic>
        <p:nvPicPr>
          <p:cNvPr id="4" name="Picture 3">
            <a:extLst>
              <a:ext uri="{FF2B5EF4-FFF2-40B4-BE49-F238E27FC236}">
                <a16:creationId xmlns:a16="http://schemas.microsoft.com/office/drawing/2014/main" id="{36851C90-9D33-22EA-1B96-A328EE1B488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5364"/>
          <a:stretch/>
        </p:blipFill>
        <p:spPr>
          <a:xfrm>
            <a:off x="198223" y="2813539"/>
            <a:ext cx="3853131" cy="3916445"/>
          </a:xfrm>
          <a:prstGeom prst="rect">
            <a:avLst/>
          </a:prstGeom>
        </p:spPr>
      </p:pic>
      <p:graphicFrame>
        <p:nvGraphicFramePr>
          <p:cNvPr id="5" name="Table 4">
            <a:extLst>
              <a:ext uri="{FF2B5EF4-FFF2-40B4-BE49-F238E27FC236}">
                <a16:creationId xmlns:a16="http://schemas.microsoft.com/office/drawing/2014/main" id="{43FB5ACF-E4C1-43DE-08A0-14F6CCA36EF6}"/>
              </a:ext>
            </a:extLst>
          </p:cNvPr>
          <p:cNvGraphicFramePr>
            <a:graphicFrameLocks noGrp="1"/>
          </p:cNvGraphicFramePr>
          <p:nvPr>
            <p:extLst>
              <p:ext uri="{D42A27DB-BD31-4B8C-83A1-F6EECF244321}">
                <p14:modId xmlns:p14="http://schemas.microsoft.com/office/powerpoint/2010/main" val="2168527063"/>
              </p:ext>
            </p:extLst>
          </p:nvPr>
        </p:nvGraphicFramePr>
        <p:xfrm>
          <a:off x="4235258" y="2652561"/>
          <a:ext cx="4467923" cy="3483062"/>
        </p:xfrm>
        <a:graphic>
          <a:graphicData uri="http://schemas.openxmlformats.org/drawingml/2006/table">
            <a:tbl>
              <a:tblPr>
                <a:tableStyleId>{2D5ABB26-0587-4C30-8999-92F81FD0307C}</a:tableStyleId>
              </a:tblPr>
              <a:tblGrid>
                <a:gridCol w="586249">
                  <a:extLst>
                    <a:ext uri="{9D8B030D-6E8A-4147-A177-3AD203B41FA5}">
                      <a16:colId xmlns:a16="http://schemas.microsoft.com/office/drawing/2014/main" val="1639169233"/>
                    </a:ext>
                  </a:extLst>
                </a:gridCol>
                <a:gridCol w="413039">
                  <a:extLst>
                    <a:ext uri="{9D8B030D-6E8A-4147-A177-3AD203B41FA5}">
                      <a16:colId xmlns:a16="http://schemas.microsoft.com/office/drawing/2014/main" val="487048944"/>
                    </a:ext>
                  </a:extLst>
                </a:gridCol>
                <a:gridCol w="799429">
                  <a:extLst>
                    <a:ext uri="{9D8B030D-6E8A-4147-A177-3AD203B41FA5}">
                      <a16:colId xmlns:a16="http://schemas.microsoft.com/office/drawing/2014/main" val="3142788533"/>
                    </a:ext>
                  </a:extLst>
                </a:gridCol>
                <a:gridCol w="763899">
                  <a:extLst>
                    <a:ext uri="{9D8B030D-6E8A-4147-A177-3AD203B41FA5}">
                      <a16:colId xmlns:a16="http://schemas.microsoft.com/office/drawing/2014/main" val="1030717846"/>
                    </a:ext>
                  </a:extLst>
                </a:gridCol>
                <a:gridCol w="959315">
                  <a:extLst>
                    <a:ext uri="{9D8B030D-6E8A-4147-A177-3AD203B41FA5}">
                      <a16:colId xmlns:a16="http://schemas.microsoft.com/office/drawing/2014/main" val="2059500611"/>
                    </a:ext>
                  </a:extLst>
                </a:gridCol>
                <a:gridCol w="945992">
                  <a:extLst>
                    <a:ext uri="{9D8B030D-6E8A-4147-A177-3AD203B41FA5}">
                      <a16:colId xmlns:a16="http://schemas.microsoft.com/office/drawing/2014/main" val="4140243034"/>
                    </a:ext>
                  </a:extLst>
                </a:gridCol>
              </a:tblGrid>
              <a:tr h="563133">
                <a:tc>
                  <a:txBody>
                    <a:bodyPr/>
                    <a:lstStyle/>
                    <a:p>
                      <a:pPr algn="ctr" fontAlgn="ctr"/>
                      <a:r>
                        <a:rPr lang="en-US" sz="1100" b="1" u="none" strike="noStrike">
                          <a:effectLst/>
                          <a:latin typeface="Arial" panose="020B0604020202020204" pitchFamily="34" charset="0"/>
                          <a:cs typeface="Arial" panose="020B0604020202020204" pitchFamily="34" charset="0"/>
                        </a:rPr>
                        <a:t>infusion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b="1" u="none" strike="noStrike">
                          <a:effectLst/>
                          <a:latin typeface="Arial" panose="020B0604020202020204" pitchFamily="34" charset="0"/>
                          <a:cs typeface="Arial" panose="020B0604020202020204" pitchFamily="34" charset="0"/>
                        </a:rPr>
                        <a:t>week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b="1" u="none" strike="noStrike">
                          <a:effectLst/>
                          <a:latin typeface="Arial" panose="020B0604020202020204" pitchFamily="34" charset="0"/>
                          <a:cs typeface="Arial" panose="020B0604020202020204" pitchFamily="34" charset="0"/>
                        </a:rPr>
                        <a:t>Ophthalmic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b="1" u="none" strike="noStrike">
                          <a:effectLst/>
                          <a:latin typeface="Arial" panose="020B0604020202020204" pitchFamily="34" charset="0"/>
                          <a:cs typeface="Arial" panose="020B0604020202020204" pitchFamily="34" charset="0"/>
                        </a:rPr>
                        <a:t>Infraorbital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b="1" u="none" strike="noStrike">
                          <a:effectLst/>
                          <a:latin typeface="Arial" panose="020B0604020202020204" pitchFamily="34" charset="0"/>
                          <a:cs typeface="Arial" panose="020B0604020202020204" pitchFamily="34" charset="0"/>
                        </a:rPr>
                        <a:t>Internal maxillary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100" b="1" u="none" strike="noStrike">
                          <a:effectLst/>
                          <a:latin typeface="Arial" panose="020B0604020202020204" pitchFamily="34" charset="0"/>
                          <a:cs typeface="Arial" panose="020B0604020202020204" pitchFamily="34" charset="0"/>
                        </a:rPr>
                        <a:t>Superficial temporal </a:t>
                      </a:r>
                      <a:endParaRPr lang="en-US" sz="11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5102342"/>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1</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0</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15mg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5038533"/>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2</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5</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7mg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72302009"/>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3</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12</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7.5mg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42202362"/>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4</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19</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7mg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32910736"/>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5</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24</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7.5mg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3.75mg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3.75mg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8018617"/>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6</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35</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sz="1200" u="none" strike="noStrike">
                          <a:effectLst/>
                          <a:latin typeface="Arial" panose="020B0604020202020204" pitchFamily="34" charset="0"/>
                          <a:cs typeface="Arial" panose="020B0604020202020204" pitchFamily="34" charset="0"/>
                        </a:rPr>
                        <a:t>15mg*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4080967"/>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7</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47</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sz="1200" u="none" strike="noStrike">
                          <a:effectLst/>
                          <a:latin typeface="Arial" panose="020B0604020202020204" pitchFamily="34" charset="0"/>
                          <a:cs typeface="Arial" panose="020B0604020202020204" pitchFamily="34" charset="0"/>
                        </a:rPr>
                        <a:t>10mg*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8274059"/>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8</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55</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sz="1200" u="none" strike="noStrike">
                          <a:effectLst/>
                          <a:latin typeface="Arial" panose="020B0604020202020204" pitchFamily="34" charset="0"/>
                          <a:cs typeface="Arial" panose="020B0604020202020204" pitchFamily="34" charset="0"/>
                        </a:rPr>
                        <a:t>15mg**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9230271"/>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9</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59</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sz="1200" u="none" strike="noStrike">
                          <a:effectLst/>
                          <a:latin typeface="Arial" panose="020B0604020202020204" pitchFamily="34" charset="0"/>
                          <a:cs typeface="Arial" panose="020B0604020202020204" pitchFamily="34" charset="0"/>
                        </a:rPr>
                        <a:t>15mg**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1534820087"/>
                  </a:ext>
                </a:extLst>
              </a:tr>
              <a:tr h="230581">
                <a:tc>
                  <a:txBody>
                    <a:bodyPr/>
                    <a:lstStyle/>
                    <a:p>
                      <a:pPr algn="ctr" fontAlgn="ctr"/>
                      <a:r>
                        <a:rPr lang="en-US" sz="1200" u="none" strike="noStrike">
                          <a:effectLst/>
                          <a:latin typeface="Arial" panose="020B0604020202020204" pitchFamily="34" charset="0"/>
                          <a:cs typeface="Arial" panose="020B0604020202020204" pitchFamily="34" charset="0"/>
                        </a:rPr>
                        <a:t>10</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66</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fontAlgn="ctr"/>
                      <a:r>
                        <a:rPr lang="en-US" sz="1200" u="none" strike="noStrike">
                          <a:effectLst/>
                          <a:latin typeface="Arial" panose="020B0604020202020204" pitchFamily="34" charset="0"/>
                          <a:cs typeface="Arial" panose="020B0604020202020204" pitchFamily="34" charset="0"/>
                        </a:rPr>
                        <a:t>15mg**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1504573967"/>
                  </a:ext>
                </a:extLst>
              </a:tr>
              <a:tr h="614119">
                <a:tc gridSpan="6">
                  <a:txBody>
                    <a:bodyPr/>
                    <a:lstStyle/>
                    <a:p>
                      <a:pPr algn="l" fontAlgn="ctr"/>
                      <a:r>
                        <a:rPr lang="en-US" sz="1100" u="none" strike="noStrike">
                          <a:effectLst/>
                          <a:latin typeface="Arial" panose="020B0604020202020204" pitchFamily="34" charset="0"/>
                          <a:cs typeface="Arial" panose="020B0604020202020204" pitchFamily="34" charset="0"/>
                        </a:rPr>
                        <a:t>* dose divided between both infraorbital and internal maxillary arteries, ** dose divided between internal maxillary and superficial temporal artery</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6938651"/>
                  </a:ext>
                </a:extLst>
              </a:tr>
            </a:tbl>
          </a:graphicData>
        </a:graphic>
      </p:graphicFrame>
      <p:pic>
        <p:nvPicPr>
          <p:cNvPr id="6" name="Picture 5">
            <a:extLst>
              <a:ext uri="{FF2B5EF4-FFF2-40B4-BE49-F238E27FC236}">
                <a16:creationId xmlns:a16="http://schemas.microsoft.com/office/drawing/2014/main" id="{A41561B5-FB4F-C118-A96E-36F9D4FF215D}"/>
              </a:ext>
            </a:extLst>
          </p:cNvPr>
          <p:cNvPicPr>
            <a:picLocks noChangeAspect="1"/>
          </p:cNvPicPr>
          <p:nvPr/>
        </p:nvPicPr>
        <p:blipFill rotWithShape="1">
          <a:blip r:embed="rId3"/>
          <a:srcRect l="61735" t="2757" r="3134" b="62397"/>
          <a:stretch/>
        </p:blipFill>
        <p:spPr>
          <a:xfrm>
            <a:off x="464786" y="1124226"/>
            <a:ext cx="2424127" cy="1355009"/>
          </a:xfrm>
          <a:prstGeom prst="rect">
            <a:avLst/>
          </a:prstGeom>
        </p:spPr>
      </p:pic>
      <p:pic>
        <p:nvPicPr>
          <p:cNvPr id="7" name="Picture 6">
            <a:extLst>
              <a:ext uri="{FF2B5EF4-FFF2-40B4-BE49-F238E27FC236}">
                <a16:creationId xmlns:a16="http://schemas.microsoft.com/office/drawing/2014/main" id="{7E9E6D98-64B3-A099-EF55-227603D8D05E}"/>
              </a:ext>
            </a:extLst>
          </p:cNvPr>
          <p:cNvPicPr>
            <a:picLocks noChangeAspect="1"/>
          </p:cNvPicPr>
          <p:nvPr/>
        </p:nvPicPr>
        <p:blipFill rotWithShape="1">
          <a:blip r:embed="rId4"/>
          <a:srcRect l="12225" t="18435" r="13035"/>
          <a:stretch/>
        </p:blipFill>
        <p:spPr>
          <a:xfrm>
            <a:off x="6665323" y="1124228"/>
            <a:ext cx="1680724" cy="1355008"/>
          </a:xfrm>
          <a:prstGeom prst="rect">
            <a:avLst/>
          </a:prstGeom>
        </p:spPr>
      </p:pic>
      <p:pic>
        <p:nvPicPr>
          <p:cNvPr id="8" name="Picture 7">
            <a:extLst>
              <a:ext uri="{FF2B5EF4-FFF2-40B4-BE49-F238E27FC236}">
                <a16:creationId xmlns:a16="http://schemas.microsoft.com/office/drawing/2014/main" id="{516D88FB-5696-5C8E-0455-A3A839155546}"/>
              </a:ext>
            </a:extLst>
          </p:cNvPr>
          <p:cNvPicPr>
            <a:picLocks noChangeAspect="1"/>
          </p:cNvPicPr>
          <p:nvPr/>
        </p:nvPicPr>
        <p:blipFill rotWithShape="1">
          <a:blip r:embed="rId5"/>
          <a:srcRect l="20529" t="21215" r="21644" b="27465"/>
          <a:stretch/>
        </p:blipFill>
        <p:spPr>
          <a:xfrm>
            <a:off x="3626287" y="1129082"/>
            <a:ext cx="2237560" cy="1350153"/>
          </a:xfrm>
          <a:prstGeom prst="rect">
            <a:avLst/>
          </a:prstGeom>
        </p:spPr>
      </p:pic>
      <p:sp>
        <p:nvSpPr>
          <p:cNvPr id="9" name="Oval 8">
            <a:extLst>
              <a:ext uri="{FF2B5EF4-FFF2-40B4-BE49-F238E27FC236}">
                <a16:creationId xmlns:a16="http://schemas.microsoft.com/office/drawing/2014/main" id="{F79056EF-4A3D-6912-43F6-2BFCCCF0EBBC}"/>
              </a:ext>
            </a:extLst>
          </p:cNvPr>
          <p:cNvSpPr/>
          <p:nvPr/>
        </p:nvSpPr>
        <p:spPr>
          <a:xfrm>
            <a:off x="4871285" y="1904375"/>
            <a:ext cx="347513" cy="492564"/>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8CEA4C7-1FE2-58AC-AF21-E1703FFA1342}"/>
              </a:ext>
            </a:extLst>
          </p:cNvPr>
          <p:cNvSpPr/>
          <p:nvPr/>
        </p:nvSpPr>
        <p:spPr>
          <a:xfrm>
            <a:off x="1713425" y="1418894"/>
            <a:ext cx="716453" cy="803098"/>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978544A-14A4-9CC3-78E2-8A7EC7978F3A}"/>
              </a:ext>
            </a:extLst>
          </p:cNvPr>
          <p:cNvSpPr/>
          <p:nvPr/>
        </p:nvSpPr>
        <p:spPr>
          <a:xfrm>
            <a:off x="7833942" y="1701996"/>
            <a:ext cx="393192" cy="455988"/>
          </a:xfrm>
          <a:prstGeom prst="ellipse">
            <a:avLst/>
          </a:prstGeom>
          <a:noFill/>
          <a:ln w="317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4C0600D-B052-8C62-4166-BE1808D2303A}"/>
              </a:ext>
            </a:extLst>
          </p:cNvPr>
          <p:cNvSpPr/>
          <p:nvPr/>
        </p:nvSpPr>
        <p:spPr>
          <a:xfrm>
            <a:off x="363968" y="938348"/>
            <a:ext cx="519694" cy="261610"/>
          </a:xfrm>
          <a:prstGeom prst="rect">
            <a:avLst/>
          </a:prstGeom>
        </p:spPr>
        <p:txBody>
          <a:bodyPr wrap="none">
            <a:spAutoFit/>
          </a:bodyPr>
          <a:lstStyle/>
          <a:p>
            <a:r>
              <a:rPr lang="en-US" sz="1100" b="1">
                <a:solidFill>
                  <a:prstClr val="black"/>
                </a:solidFill>
                <a:latin typeface="Arial" panose="020B0604020202020204" pitchFamily="34" charset="0"/>
                <a:cs typeface="Arial" panose="020B0604020202020204" pitchFamily="34" charset="0"/>
              </a:rPr>
              <a:t>Orbit</a:t>
            </a:r>
            <a:endParaRPr lang="en-US" sz="1100" b="1"/>
          </a:p>
        </p:txBody>
      </p:sp>
      <p:sp>
        <p:nvSpPr>
          <p:cNvPr id="13" name="Rectangle 12">
            <a:extLst>
              <a:ext uri="{FF2B5EF4-FFF2-40B4-BE49-F238E27FC236}">
                <a16:creationId xmlns:a16="http://schemas.microsoft.com/office/drawing/2014/main" id="{66A440C9-9114-5EBB-7FCA-EAF3C7058BE0}"/>
              </a:ext>
            </a:extLst>
          </p:cNvPr>
          <p:cNvSpPr/>
          <p:nvPr/>
        </p:nvSpPr>
        <p:spPr>
          <a:xfrm>
            <a:off x="3529187" y="910916"/>
            <a:ext cx="1192955" cy="261610"/>
          </a:xfrm>
          <a:prstGeom prst="rect">
            <a:avLst/>
          </a:prstGeom>
        </p:spPr>
        <p:txBody>
          <a:bodyPr wrap="none">
            <a:spAutoFit/>
          </a:bodyPr>
          <a:lstStyle/>
          <a:p>
            <a:r>
              <a:rPr lang="en-US" sz="1100" b="1">
                <a:solidFill>
                  <a:prstClr val="black"/>
                </a:solidFill>
                <a:latin typeface="Arial" panose="020B0604020202020204" pitchFamily="34" charset="0"/>
                <a:cs typeface="Arial" panose="020B0604020202020204" pitchFamily="34" charset="0"/>
              </a:rPr>
              <a:t>Maxillary sinus</a:t>
            </a:r>
            <a:endParaRPr lang="en-US" sz="1100" b="1"/>
          </a:p>
        </p:txBody>
      </p:sp>
      <p:sp>
        <p:nvSpPr>
          <p:cNvPr id="14" name="Rectangle 13">
            <a:extLst>
              <a:ext uri="{FF2B5EF4-FFF2-40B4-BE49-F238E27FC236}">
                <a16:creationId xmlns:a16="http://schemas.microsoft.com/office/drawing/2014/main" id="{3467AA68-3242-63BE-6313-B0F0622E61A1}"/>
              </a:ext>
            </a:extLst>
          </p:cNvPr>
          <p:cNvSpPr/>
          <p:nvPr/>
        </p:nvSpPr>
        <p:spPr>
          <a:xfrm>
            <a:off x="6587876" y="910916"/>
            <a:ext cx="1460656" cy="261610"/>
          </a:xfrm>
          <a:prstGeom prst="rect">
            <a:avLst/>
          </a:prstGeom>
        </p:spPr>
        <p:txBody>
          <a:bodyPr wrap="none">
            <a:spAutoFit/>
          </a:bodyPr>
          <a:lstStyle/>
          <a:p>
            <a:r>
              <a:rPr lang="en-US" sz="1100" b="1">
                <a:solidFill>
                  <a:prstClr val="black"/>
                </a:solidFill>
                <a:latin typeface="Arial" panose="020B0604020202020204" pitchFamily="34" charset="0"/>
                <a:cs typeface="Arial" panose="020B0604020202020204" pitchFamily="34" charset="0"/>
              </a:rPr>
              <a:t>Temporalis muscle</a:t>
            </a:r>
            <a:endParaRPr lang="en-US" sz="1100" b="1"/>
          </a:p>
        </p:txBody>
      </p:sp>
    </p:spTree>
    <p:extLst>
      <p:ext uri="{BB962C8B-B14F-4D97-AF65-F5344CB8AC3E}">
        <p14:creationId xmlns:p14="http://schemas.microsoft.com/office/powerpoint/2010/main" val="2936957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A26C8-6DBE-FBB5-B13E-474495244139}"/>
              </a:ext>
            </a:extLst>
          </p:cNvPr>
          <p:cNvSpPr/>
          <p:nvPr/>
        </p:nvSpPr>
        <p:spPr>
          <a:xfrm>
            <a:off x="1917945" y="1344871"/>
            <a:ext cx="6541173" cy="462059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MSKCC_logo_W.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4214" y="857250"/>
            <a:ext cx="465067" cy="581789"/>
          </a:xfrm>
          <a:prstGeom prst="rect">
            <a:avLst/>
          </a:prstGeom>
        </p:spPr>
      </p:pic>
      <p:sp>
        <p:nvSpPr>
          <p:cNvPr id="20" name="Rectangle 19"/>
          <p:cNvSpPr/>
          <p:nvPr/>
        </p:nvSpPr>
        <p:spPr>
          <a:xfrm>
            <a:off x="542295" y="1645228"/>
            <a:ext cx="752298" cy="289823"/>
          </a:xfrm>
          <a:prstGeom prst="rect">
            <a:avLst/>
          </a:prstGeom>
        </p:spPr>
        <p:txBody>
          <a:bodyPr wrap="none">
            <a:spAutoFit/>
          </a:bodyPr>
          <a:lstStyle/>
          <a:p>
            <a:pPr eaLnBrk="1" fontAlgn="auto" hangingPunct="1">
              <a:lnSpc>
                <a:spcPct val="120000"/>
              </a:lnSpc>
              <a:spcBef>
                <a:spcPts val="0"/>
              </a:spcBef>
              <a:spcAft>
                <a:spcPts val="0"/>
              </a:spcAft>
              <a:defRPr/>
            </a:pPr>
            <a:r>
              <a:rPr lang="en-US" sz="1100" dirty="0">
                <a:solidFill>
                  <a:prstClr val="white"/>
                </a:solidFill>
                <a:latin typeface="Calibri"/>
                <a:ea typeface="+mn-ea"/>
                <a:cs typeface="+mn-cs"/>
              </a:rPr>
              <a:t>Francis JH</a:t>
            </a:r>
          </a:p>
        </p:txBody>
      </p:sp>
      <p:sp>
        <p:nvSpPr>
          <p:cNvPr id="57" name="TextBox 56">
            <a:extLst>
              <a:ext uri="{FF2B5EF4-FFF2-40B4-BE49-F238E27FC236}">
                <a16:creationId xmlns:a16="http://schemas.microsoft.com/office/drawing/2014/main" id="{AFF41AE9-1B39-734E-8C09-3BD113361D0D}"/>
              </a:ext>
            </a:extLst>
          </p:cNvPr>
          <p:cNvSpPr txBox="1"/>
          <p:nvPr/>
        </p:nvSpPr>
        <p:spPr>
          <a:xfrm>
            <a:off x="5914449" y="1109584"/>
            <a:ext cx="3105337" cy="369332"/>
          </a:xfrm>
          <a:prstGeom prst="rect">
            <a:avLst/>
          </a:prstGeom>
          <a:noFill/>
        </p:spPr>
        <p:txBody>
          <a:bodyPr wrap="none" rtlCol="0">
            <a:spAutoFit/>
          </a:bodyPr>
          <a:lstStyle/>
          <a:p>
            <a:pPr algn="r" eaLnBrk="1" fontAlgn="auto" hangingPunct="1">
              <a:spcBef>
                <a:spcPts val="0"/>
              </a:spcBef>
              <a:spcAft>
                <a:spcPts val="0"/>
              </a:spcAft>
              <a:defRPr/>
            </a:pPr>
            <a:r>
              <a:rPr lang="en-US" sz="900" dirty="0">
                <a:solidFill>
                  <a:prstClr val="white"/>
                </a:solidFill>
                <a:latin typeface="Calibri"/>
                <a:ea typeface="+mn-ea"/>
                <a:cs typeface="+mn-cs"/>
              </a:rPr>
              <a:t>.</a:t>
            </a:r>
          </a:p>
          <a:p>
            <a:pPr eaLnBrk="1" fontAlgn="auto" hangingPunct="1">
              <a:spcBef>
                <a:spcPts val="0"/>
              </a:spcBef>
              <a:spcAft>
                <a:spcPts val="0"/>
              </a:spcAft>
              <a:defRPr/>
            </a:pPr>
            <a:endParaRPr lang="en-US" sz="900" dirty="0">
              <a:solidFill>
                <a:prstClr val="white"/>
              </a:solidFill>
              <a:latin typeface="Calibri"/>
              <a:ea typeface="+mn-ea"/>
              <a:cs typeface="+mn-cs"/>
            </a:endParaRPr>
          </a:p>
        </p:txBody>
      </p:sp>
      <p:pic>
        <p:nvPicPr>
          <p:cNvPr id="3" name="Picture 2">
            <a:extLst>
              <a:ext uri="{FF2B5EF4-FFF2-40B4-BE49-F238E27FC236}">
                <a16:creationId xmlns:a16="http://schemas.microsoft.com/office/drawing/2014/main" id="{452E0E44-C8E9-64C7-7E5B-05371AD867F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36498" y="1355210"/>
            <a:ext cx="3042386" cy="4498848"/>
          </a:xfrm>
          <a:prstGeom prst="rect">
            <a:avLst/>
          </a:prstGeom>
        </p:spPr>
      </p:pic>
      <p:sp>
        <p:nvSpPr>
          <p:cNvPr id="4" name="Rectangle 3">
            <a:extLst>
              <a:ext uri="{FF2B5EF4-FFF2-40B4-BE49-F238E27FC236}">
                <a16:creationId xmlns:a16="http://schemas.microsoft.com/office/drawing/2014/main" id="{33E38F03-0302-93CB-136D-4794BC0A914B}"/>
              </a:ext>
            </a:extLst>
          </p:cNvPr>
          <p:cNvSpPr/>
          <p:nvPr/>
        </p:nvSpPr>
        <p:spPr>
          <a:xfrm>
            <a:off x="516719" y="2444442"/>
            <a:ext cx="968698" cy="338554"/>
          </a:xfrm>
          <a:prstGeom prst="rect">
            <a:avLst/>
          </a:prstGeom>
          <a:solidFill>
            <a:schemeClr val="tx2">
              <a:lumMod val="20000"/>
              <a:lumOff val="80000"/>
            </a:schemeClr>
          </a:solidFill>
        </p:spPr>
        <p:txBody>
          <a:bodyPr wrap="square">
            <a:spAutoFit/>
          </a:bodyPr>
          <a:lstStyle/>
          <a:p>
            <a:pPr algn="ctr" eaLnBrk="1" fontAlgn="auto" hangingPunct="1">
              <a:spcBef>
                <a:spcPts val="0"/>
              </a:spcBef>
              <a:spcAft>
                <a:spcPts val="0"/>
              </a:spcAft>
              <a:defRPr/>
            </a:pPr>
            <a:r>
              <a:rPr lang="en-US" sz="1600" dirty="0">
                <a:solidFill>
                  <a:srgbClr val="1F497D">
                    <a:lumMod val="75000"/>
                  </a:srgbClr>
                </a:solidFill>
                <a:latin typeface="Calibri"/>
              </a:rPr>
              <a:t>Baseline</a:t>
            </a:r>
          </a:p>
        </p:txBody>
      </p:sp>
      <p:sp>
        <p:nvSpPr>
          <p:cNvPr id="5" name="Rectangle 4">
            <a:extLst>
              <a:ext uri="{FF2B5EF4-FFF2-40B4-BE49-F238E27FC236}">
                <a16:creationId xmlns:a16="http://schemas.microsoft.com/office/drawing/2014/main" id="{AD0D7477-8D38-187B-A9D5-D4C84EAE2041}"/>
              </a:ext>
            </a:extLst>
          </p:cNvPr>
          <p:cNvSpPr/>
          <p:nvPr/>
        </p:nvSpPr>
        <p:spPr>
          <a:xfrm>
            <a:off x="530103" y="4463403"/>
            <a:ext cx="968698" cy="338554"/>
          </a:xfrm>
          <a:prstGeom prst="rect">
            <a:avLst/>
          </a:prstGeom>
          <a:solidFill>
            <a:schemeClr val="tx2">
              <a:lumMod val="20000"/>
              <a:lumOff val="80000"/>
            </a:schemeClr>
          </a:solidFill>
        </p:spPr>
        <p:txBody>
          <a:bodyPr wrap="square">
            <a:spAutoFit/>
          </a:bodyPr>
          <a:lstStyle/>
          <a:p>
            <a:pPr algn="ctr" eaLnBrk="1" fontAlgn="auto" hangingPunct="1">
              <a:spcBef>
                <a:spcPts val="0"/>
              </a:spcBef>
              <a:spcAft>
                <a:spcPts val="0"/>
              </a:spcAft>
              <a:defRPr/>
            </a:pPr>
            <a:r>
              <a:rPr lang="en-US" sz="1600" dirty="0">
                <a:solidFill>
                  <a:srgbClr val="1F497D">
                    <a:lumMod val="75000"/>
                  </a:srgbClr>
                </a:solidFill>
                <a:latin typeface="Calibri"/>
              </a:rPr>
              <a:t>Post- IA</a:t>
            </a:r>
          </a:p>
        </p:txBody>
      </p:sp>
      <p:pic>
        <p:nvPicPr>
          <p:cNvPr id="8" name="Picture 7">
            <a:extLst>
              <a:ext uri="{FF2B5EF4-FFF2-40B4-BE49-F238E27FC236}">
                <a16:creationId xmlns:a16="http://schemas.microsoft.com/office/drawing/2014/main" id="{A0846EA2-0ADE-4209-E042-6F7E397C690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56724" y="3575210"/>
            <a:ext cx="2280901" cy="2220000"/>
          </a:xfrm>
          <a:prstGeom prst="rect">
            <a:avLst/>
          </a:prstGeom>
        </p:spPr>
      </p:pic>
      <p:pic>
        <p:nvPicPr>
          <p:cNvPr id="9" name="Picture 8">
            <a:extLst>
              <a:ext uri="{FF2B5EF4-FFF2-40B4-BE49-F238E27FC236}">
                <a16:creationId xmlns:a16="http://schemas.microsoft.com/office/drawing/2014/main" id="{8FF43F4E-6D9A-99FA-A119-BF5891296F4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156723" y="1367635"/>
            <a:ext cx="2280902" cy="2195383"/>
          </a:xfrm>
          <a:prstGeom prst="rect">
            <a:avLst/>
          </a:prstGeom>
        </p:spPr>
      </p:pic>
      <p:sp>
        <p:nvSpPr>
          <p:cNvPr id="10" name="Freeform 9">
            <a:extLst>
              <a:ext uri="{FF2B5EF4-FFF2-40B4-BE49-F238E27FC236}">
                <a16:creationId xmlns:a16="http://schemas.microsoft.com/office/drawing/2014/main" id="{61BF07D3-CB27-CE46-A490-B26F39F32C3A}"/>
              </a:ext>
            </a:extLst>
          </p:cNvPr>
          <p:cNvSpPr/>
          <p:nvPr/>
        </p:nvSpPr>
        <p:spPr>
          <a:xfrm>
            <a:off x="2445475" y="2007304"/>
            <a:ext cx="1634610" cy="1046668"/>
          </a:xfrm>
          <a:custGeom>
            <a:avLst/>
            <a:gdLst>
              <a:gd name="connsiteX0" fmla="*/ 734850 w 1634610"/>
              <a:gd name="connsiteY0" fmla="*/ 81714 h 1046668"/>
              <a:gd name="connsiteX1" fmla="*/ 930793 w 1634610"/>
              <a:gd name="connsiteY1" fmla="*/ 71 h 1046668"/>
              <a:gd name="connsiteX2" fmla="*/ 1143064 w 1634610"/>
              <a:gd name="connsiteY2" fmla="*/ 98042 h 1046668"/>
              <a:gd name="connsiteX3" fmla="*/ 1322679 w 1634610"/>
              <a:gd name="connsiteY3" fmla="*/ 212342 h 1046668"/>
              <a:gd name="connsiteX4" fmla="*/ 1632921 w 1634610"/>
              <a:gd name="connsiteY4" fmla="*/ 538914 h 1046668"/>
              <a:gd name="connsiteX5" fmla="*/ 1436979 w 1634610"/>
              <a:gd name="connsiteY5" fmla="*/ 816500 h 1046668"/>
              <a:gd name="connsiteX6" fmla="*/ 1224707 w 1634610"/>
              <a:gd name="connsiteY6" fmla="*/ 996114 h 1046668"/>
              <a:gd name="connsiteX7" fmla="*/ 963450 w 1634610"/>
              <a:gd name="connsiteY7" fmla="*/ 947128 h 1046668"/>
              <a:gd name="connsiteX8" fmla="*/ 718521 w 1634610"/>
              <a:gd name="connsiteY8" fmla="*/ 963457 h 1046668"/>
              <a:gd name="connsiteX9" fmla="*/ 473593 w 1634610"/>
              <a:gd name="connsiteY9" fmla="*/ 1045100 h 1046668"/>
              <a:gd name="connsiteX10" fmla="*/ 310307 w 1634610"/>
              <a:gd name="connsiteY10" fmla="*/ 881814 h 1046668"/>
              <a:gd name="connsiteX11" fmla="*/ 147021 w 1634610"/>
              <a:gd name="connsiteY11" fmla="*/ 718528 h 1046668"/>
              <a:gd name="connsiteX12" fmla="*/ 64 w 1634610"/>
              <a:gd name="connsiteY12" fmla="*/ 571571 h 1046668"/>
              <a:gd name="connsiteX13" fmla="*/ 130693 w 1634610"/>
              <a:gd name="connsiteY13" fmla="*/ 342971 h 1046668"/>
              <a:gd name="connsiteX14" fmla="*/ 293979 w 1634610"/>
              <a:gd name="connsiteY14" fmla="*/ 196014 h 1046668"/>
              <a:gd name="connsiteX15" fmla="*/ 538907 w 1634610"/>
              <a:gd name="connsiteY15" fmla="*/ 49057 h 1046668"/>
              <a:gd name="connsiteX16" fmla="*/ 734850 w 1634610"/>
              <a:gd name="connsiteY16" fmla="*/ 81714 h 1046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34610" h="1046668">
                <a:moveTo>
                  <a:pt x="734850" y="81714"/>
                </a:moveTo>
                <a:cubicBezTo>
                  <a:pt x="800164" y="73550"/>
                  <a:pt x="862757" y="-2650"/>
                  <a:pt x="930793" y="71"/>
                </a:cubicBezTo>
                <a:cubicBezTo>
                  <a:pt x="998829" y="2792"/>
                  <a:pt x="1077750" y="62664"/>
                  <a:pt x="1143064" y="98042"/>
                </a:cubicBezTo>
                <a:cubicBezTo>
                  <a:pt x="1208378" y="133420"/>
                  <a:pt x="1241036" y="138863"/>
                  <a:pt x="1322679" y="212342"/>
                </a:cubicBezTo>
                <a:cubicBezTo>
                  <a:pt x="1404322" y="285821"/>
                  <a:pt x="1613871" y="438221"/>
                  <a:pt x="1632921" y="538914"/>
                </a:cubicBezTo>
                <a:cubicBezTo>
                  <a:pt x="1651971" y="639607"/>
                  <a:pt x="1505015" y="740300"/>
                  <a:pt x="1436979" y="816500"/>
                </a:cubicBezTo>
                <a:cubicBezTo>
                  <a:pt x="1368943" y="892700"/>
                  <a:pt x="1303628" y="974343"/>
                  <a:pt x="1224707" y="996114"/>
                </a:cubicBezTo>
                <a:cubicBezTo>
                  <a:pt x="1145786" y="1017885"/>
                  <a:pt x="1047814" y="952571"/>
                  <a:pt x="963450" y="947128"/>
                </a:cubicBezTo>
                <a:cubicBezTo>
                  <a:pt x="879086" y="941685"/>
                  <a:pt x="800164" y="947128"/>
                  <a:pt x="718521" y="963457"/>
                </a:cubicBezTo>
                <a:cubicBezTo>
                  <a:pt x="636878" y="979786"/>
                  <a:pt x="541629" y="1058707"/>
                  <a:pt x="473593" y="1045100"/>
                </a:cubicBezTo>
                <a:cubicBezTo>
                  <a:pt x="405557" y="1031493"/>
                  <a:pt x="310307" y="881814"/>
                  <a:pt x="310307" y="881814"/>
                </a:cubicBezTo>
                <a:lnTo>
                  <a:pt x="147021" y="718528"/>
                </a:lnTo>
                <a:cubicBezTo>
                  <a:pt x="95314" y="666821"/>
                  <a:pt x="2785" y="634164"/>
                  <a:pt x="64" y="571571"/>
                </a:cubicBezTo>
                <a:cubicBezTo>
                  <a:pt x="-2657" y="508978"/>
                  <a:pt x="81707" y="405564"/>
                  <a:pt x="130693" y="342971"/>
                </a:cubicBezTo>
                <a:cubicBezTo>
                  <a:pt x="179679" y="280378"/>
                  <a:pt x="225943" y="245000"/>
                  <a:pt x="293979" y="196014"/>
                </a:cubicBezTo>
                <a:cubicBezTo>
                  <a:pt x="362015" y="147028"/>
                  <a:pt x="473593" y="68107"/>
                  <a:pt x="538907" y="49057"/>
                </a:cubicBezTo>
                <a:cubicBezTo>
                  <a:pt x="604221" y="30007"/>
                  <a:pt x="669536" y="89878"/>
                  <a:pt x="734850" y="81714"/>
                </a:cubicBezTo>
                <a:close/>
              </a:path>
            </a:pathLst>
          </a:cu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B4A43498-854F-8558-2112-2DD92439E73F}"/>
              </a:ext>
            </a:extLst>
          </p:cNvPr>
          <p:cNvSpPr/>
          <p:nvPr/>
        </p:nvSpPr>
        <p:spPr>
          <a:xfrm>
            <a:off x="2401080" y="4257891"/>
            <a:ext cx="1634610" cy="1046668"/>
          </a:xfrm>
          <a:custGeom>
            <a:avLst/>
            <a:gdLst>
              <a:gd name="connsiteX0" fmla="*/ 734850 w 1634610"/>
              <a:gd name="connsiteY0" fmla="*/ 81714 h 1046668"/>
              <a:gd name="connsiteX1" fmla="*/ 930793 w 1634610"/>
              <a:gd name="connsiteY1" fmla="*/ 71 h 1046668"/>
              <a:gd name="connsiteX2" fmla="*/ 1143064 w 1634610"/>
              <a:gd name="connsiteY2" fmla="*/ 98042 h 1046668"/>
              <a:gd name="connsiteX3" fmla="*/ 1322679 w 1634610"/>
              <a:gd name="connsiteY3" fmla="*/ 212342 h 1046668"/>
              <a:gd name="connsiteX4" fmla="*/ 1632921 w 1634610"/>
              <a:gd name="connsiteY4" fmla="*/ 538914 h 1046668"/>
              <a:gd name="connsiteX5" fmla="*/ 1436979 w 1634610"/>
              <a:gd name="connsiteY5" fmla="*/ 816500 h 1046668"/>
              <a:gd name="connsiteX6" fmla="*/ 1224707 w 1634610"/>
              <a:gd name="connsiteY6" fmla="*/ 996114 h 1046668"/>
              <a:gd name="connsiteX7" fmla="*/ 963450 w 1634610"/>
              <a:gd name="connsiteY7" fmla="*/ 947128 h 1046668"/>
              <a:gd name="connsiteX8" fmla="*/ 718521 w 1634610"/>
              <a:gd name="connsiteY8" fmla="*/ 963457 h 1046668"/>
              <a:gd name="connsiteX9" fmla="*/ 473593 w 1634610"/>
              <a:gd name="connsiteY9" fmla="*/ 1045100 h 1046668"/>
              <a:gd name="connsiteX10" fmla="*/ 310307 w 1634610"/>
              <a:gd name="connsiteY10" fmla="*/ 881814 h 1046668"/>
              <a:gd name="connsiteX11" fmla="*/ 147021 w 1634610"/>
              <a:gd name="connsiteY11" fmla="*/ 718528 h 1046668"/>
              <a:gd name="connsiteX12" fmla="*/ 64 w 1634610"/>
              <a:gd name="connsiteY12" fmla="*/ 571571 h 1046668"/>
              <a:gd name="connsiteX13" fmla="*/ 130693 w 1634610"/>
              <a:gd name="connsiteY13" fmla="*/ 342971 h 1046668"/>
              <a:gd name="connsiteX14" fmla="*/ 293979 w 1634610"/>
              <a:gd name="connsiteY14" fmla="*/ 196014 h 1046668"/>
              <a:gd name="connsiteX15" fmla="*/ 538907 w 1634610"/>
              <a:gd name="connsiteY15" fmla="*/ 49057 h 1046668"/>
              <a:gd name="connsiteX16" fmla="*/ 734850 w 1634610"/>
              <a:gd name="connsiteY16" fmla="*/ 81714 h 1046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34610" h="1046668">
                <a:moveTo>
                  <a:pt x="734850" y="81714"/>
                </a:moveTo>
                <a:cubicBezTo>
                  <a:pt x="800164" y="73550"/>
                  <a:pt x="862757" y="-2650"/>
                  <a:pt x="930793" y="71"/>
                </a:cubicBezTo>
                <a:cubicBezTo>
                  <a:pt x="998829" y="2792"/>
                  <a:pt x="1077750" y="62664"/>
                  <a:pt x="1143064" y="98042"/>
                </a:cubicBezTo>
                <a:cubicBezTo>
                  <a:pt x="1208378" y="133420"/>
                  <a:pt x="1241036" y="138863"/>
                  <a:pt x="1322679" y="212342"/>
                </a:cubicBezTo>
                <a:cubicBezTo>
                  <a:pt x="1404322" y="285821"/>
                  <a:pt x="1613871" y="438221"/>
                  <a:pt x="1632921" y="538914"/>
                </a:cubicBezTo>
                <a:cubicBezTo>
                  <a:pt x="1651971" y="639607"/>
                  <a:pt x="1505015" y="740300"/>
                  <a:pt x="1436979" y="816500"/>
                </a:cubicBezTo>
                <a:cubicBezTo>
                  <a:pt x="1368943" y="892700"/>
                  <a:pt x="1303628" y="974343"/>
                  <a:pt x="1224707" y="996114"/>
                </a:cubicBezTo>
                <a:cubicBezTo>
                  <a:pt x="1145786" y="1017885"/>
                  <a:pt x="1047814" y="952571"/>
                  <a:pt x="963450" y="947128"/>
                </a:cubicBezTo>
                <a:cubicBezTo>
                  <a:pt x="879086" y="941685"/>
                  <a:pt x="800164" y="947128"/>
                  <a:pt x="718521" y="963457"/>
                </a:cubicBezTo>
                <a:cubicBezTo>
                  <a:pt x="636878" y="979786"/>
                  <a:pt x="541629" y="1058707"/>
                  <a:pt x="473593" y="1045100"/>
                </a:cubicBezTo>
                <a:cubicBezTo>
                  <a:pt x="405557" y="1031493"/>
                  <a:pt x="310307" y="881814"/>
                  <a:pt x="310307" y="881814"/>
                </a:cubicBezTo>
                <a:lnTo>
                  <a:pt x="147021" y="718528"/>
                </a:lnTo>
                <a:cubicBezTo>
                  <a:pt x="95314" y="666821"/>
                  <a:pt x="2785" y="634164"/>
                  <a:pt x="64" y="571571"/>
                </a:cubicBezTo>
                <a:cubicBezTo>
                  <a:pt x="-2657" y="508978"/>
                  <a:pt x="81707" y="405564"/>
                  <a:pt x="130693" y="342971"/>
                </a:cubicBezTo>
                <a:cubicBezTo>
                  <a:pt x="179679" y="280378"/>
                  <a:pt x="225943" y="245000"/>
                  <a:pt x="293979" y="196014"/>
                </a:cubicBezTo>
                <a:cubicBezTo>
                  <a:pt x="362015" y="147028"/>
                  <a:pt x="473593" y="68107"/>
                  <a:pt x="538907" y="49057"/>
                </a:cubicBezTo>
                <a:cubicBezTo>
                  <a:pt x="604221" y="30007"/>
                  <a:pt x="669536" y="89878"/>
                  <a:pt x="734850" y="81714"/>
                </a:cubicBezTo>
                <a:close/>
              </a:path>
            </a:pathLst>
          </a:cu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D87DDE1D-F101-DA5E-0629-29765BE6CCC9}"/>
              </a:ext>
            </a:extLst>
          </p:cNvPr>
          <p:cNvSpPr>
            <a:spLocks noGrp="1"/>
          </p:cNvSpPr>
          <p:nvPr>
            <p:ph type="title"/>
          </p:nvPr>
        </p:nvSpPr>
        <p:spPr>
          <a:xfrm>
            <a:off x="354013" y="88900"/>
            <a:ext cx="8545512" cy="685800"/>
          </a:xfrm>
        </p:spPr>
        <p:txBody>
          <a:bodyPr/>
          <a:lstStyle/>
          <a:p>
            <a:r>
              <a:rPr lang="en-US" dirty="0"/>
              <a:t>Brain and eye response to IAC</a:t>
            </a:r>
          </a:p>
        </p:txBody>
      </p:sp>
    </p:spTree>
    <p:custDataLst>
      <p:tags r:id="rId1"/>
    </p:custDataLst>
    <p:extLst>
      <p:ext uri="{BB962C8B-B14F-4D97-AF65-F5344CB8AC3E}">
        <p14:creationId xmlns:p14="http://schemas.microsoft.com/office/powerpoint/2010/main" val="1152212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708CAC6-C397-250D-0715-5A27B87FA520}"/>
              </a:ext>
            </a:extLst>
          </p:cNvPr>
          <p:cNvSpPr/>
          <p:nvPr/>
        </p:nvSpPr>
        <p:spPr>
          <a:xfrm>
            <a:off x="3321662" y="1439039"/>
            <a:ext cx="5356974" cy="39001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MSKCC_logo_W.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4214" y="857250"/>
            <a:ext cx="465067" cy="581789"/>
          </a:xfrm>
          <a:prstGeom prst="rect">
            <a:avLst/>
          </a:prstGeom>
        </p:spPr>
      </p:pic>
      <p:sp>
        <p:nvSpPr>
          <p:cNvPr id="20" name="Rectangle 19"/>
          <p:cNvSpPr/>
          <p:nvPr/>
        </p:nvSpPr>
        <p:spPr>
          <a:xfrm>
            <a:off x="10160" y="1343442"/>
            <a:ext cx="752298" cy="289823"/>
          </a:xfrm>
          <a:prstGeom prst="rect">
            <a:avLst/>
          </a:prstGeom>
        </p:spPr>
        <p:txBody>
          <a:bodyPr wrap="none">
            <a:spAutoFit/>
          </a:bodyPr>
          <a:lstStyle/>
          <a:p>
            <a:pPr eaLnBrk="1" fontAlgn="auto" hangingPunct="1">
              <a:lnSpc>
                <a:spcPct val="120000"/>
              </a:lnSpc>
              <a:spcBef>
                <a:spcPts val="0"/>
              </a:spcBef>
              <a:spcAft>
                <a:spcPts val="0"/>
              </a:spcAft>
              <a:defRPr/>
            </a:pPr>
            <a:r>
              <a:rPr lang="en-US" sz="1100" dirty="0">
                <a:solidFill>
                  <a:prstClr val="white"/>
                </a:solidFill>
                <a:latin typeface="Calibri"/>
                <a:ea typeface="+mn-ea"/>
                <a:cs typeface="+mn-cs"/>
              </a:rPr>
              <a:t>Francis JH</a:t>
            </a:r>
          </a:p>
        </p:txBody>
      </p:sp>
      <p:pic>
        <p:nvPicPr>
          <p:cNvPr id="3" name="Picture 2">
            <a:extLst>
              <a:ext uri="{FF2B5EF4-FFF2-40B4-BE49-F238E27FC236}">
                <a16:creationId xmlns:a16="http://schemas.microsoft.com/office/drawing/2014/main" id="{A82E3E36-8E6B-481A-4B12-D2EBB75C305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339193" y="3500026"/>
            <a:ext cx="2465614" cy="1678955"/>
          </a:xfrm>
          <a:prstGeom prst="rect">
            <a:avLst/>
          </a:prstGeom>
        </p:spPr>
      </p:pic>
      <p:pic>
        <p:nvPicPr>
          <p:cNvPr id="4" name="Picture 3">
            <a:extLst>
              <a:ext uri="{FF2B5EF4-FFF2-40B4-BE49-F238E27FC236}">
                <a16:creationId xmlns:a16="http://schemas.microsoft.com/office/drawing/2014/main" id="{F580DA3A-7ABE-4242-5E7C-F673A0B6196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339193" y="1514735"/>
            <a:ext cx="2465614" cy="1668282"/>
          </a:xfrm>
          <a:prstGeom prst="rect">
            <a:avLst/>
          </a:prstGeom>
        </p:spPr>
      </p:pic>
      <p:pic>
        <p:nvPicPr>
          <p:cNvPr id="5" name="Picture 4">
            <a:extLst>
              <a:ext uri="{FF2B5EF4-FFF2-40B4-BE49-F238E27FC236}">
                <a16:creationId xmlns:a16="http://schemas.microsoft.com/office/drawing/2014/main" id="{961D0C07-989F-4025-C1E7-DFB68128938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549275" y="1503058"/>
            <a:ext cx="1642115" cy="1648582"/>
          </a:xfrm>
          <a:prstGeom prst="rect">
            <a:avLst/>
          </a:prstGeom>
        </p:spPr>
      </p:pic>
      <p:pic>
        <p:nvPicPr>
          <p:cNvPr id="6" name="Picture 5">
            <a:extLst>
              <a:ext uri="{FF2B5EF4-FFF2-40B4-BE49-F238E27FC236}">
                <a16:creationId xmlns:a16="http://schemas.microsoft.com/office/drawing/2014/main" id="{E45CE251-1CFF-E305-7C1E-10303106578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531744" y="3634411"/>
            <a:ext cx="1642115" cy="1576893"/>
          </a:xfrm>
          <a:prstGeom prst="rect">
            <a:avLst/>
          </a:prstGeom>
        </p:spPr>
      </p:pic>
      <p:pic>
        <p:nvPicPr>
          <p:cNvPr id="8" name="Picture 7">
            <a:extLst>
              <a:ext uri="{FF2B5EF4-FFF2-40B4-BE49-F238E27FC236}">
                <a16:creationId xmlns:a16="http://schemas.microsoft.com/office/drawing/2014/main" id="{78424C0F-8217-2836-F4C2-0D816E84EF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70142" y="3500025"/>
            <a:ext cx="2527864" cy="1678955"/>
          </a:xfrm>
          <a:prstGeom prst="rect">
            <a:avLst/>
          </a:prstGeom>
        </p:spPr>
      </p:pic>
      <p:pic>
        <p:nvPicPr>
          <p:cNvPr id="9" name="Picture 8">
            <a:extLst>
              <a:ext uri="{FF2B5EF4-FFF2-40B4-BE49-F238E27FC236}">
                <a16:creationId xmlns:a16="http://schemas.microsoft.com/office/drawing/2014/main" id="{0D3F3494-A532-BD43-A5EE-AA0D445BE29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970143" y="1516679"/>
            <a:ext cx="2505489" cy="1666338"/>
          </a:xfrm>
          <a:prstGeom prst="rect">
            <a:avLst/>
          </a:prstGeom>
        </p:spPr>
      </p:pic>
      <p:sp>
        <p:nvSpPr>
          <p:cNvPr id="11" name="Rectangle 10">
            <a:extLst>
              <a:ext uri="{FF2B5EF4-FFF2-40B4-BE49-F238E27FC236}">
                <a16:creationId xmlns:a16="http://schemas.microsoft.com/office/drawing/2014/main" id="{039899B9-551F-D18E-0737-32B963785FAD}"/>
              </a:ext>
            </a:extLst>
          </p:cNvPr>
          <p:cNvSpPr/>
          <p:nvPr/>
        </p:nvSpPr>
        <p:spPr>
          <a:xfrm>
            <a:off x="580577" y="1481063"/>
            <a:ext cx="968698" cy="338554"/>
          </a:xfrm>
          <a:prstGeom prst="rect">
            <a:avLst/>
          </a:prstGeom>
          <a:solidFill>
            <a:schemeClr val="tx2">
              <a:lumMod val="20000"/>
              <a:lumOff val="80000"/>
            </a:schemeClr>
          </a:solidFill>
        </p:spPr>
        <p:txBody>
          <a:bodyPr wrap="square">
            <a:spAutoFit/>
          </a:bodyPr>
          <a:lstStyle/>
          <a:p>
            <a:pPr algn="ctr" eaLnBrk="1" fontAlgn="auto" hangingPunct="1">
              <a:spcBef>
                <a:spcPts val="0"/>
              </a:spcBef>
              <a:spcAft>
                <a:spcPts val="0"/>
              </a:spcAft>
              <a:defRPr/>
            </a:pPr>
            <a:r>
              <a:rPr lang="en-US" sz="1600" dirty="0">
                <a:solidFill>
                  <a:srgbClr val="1F497D">
                    <a:lumMod val="75000"/>
                  </a:srgbClr>
                </a:solidFill>
                <a:latin typeface="Calibri"/>
              </a:rPr>
              <a:t>Baseline</a:t>
            </a:r>
          </a:p>
        </p:txBody>
      </p:sp>
      <p:sp>
        <p:nvSpPr>
          <p:cNvPr id="12" name="Rectangle 11">
            <a:extLst>
              <a:ext uri="{FF2B5EF4-FFF2-40B4-BE49-F238E27FC236}">
                <a16:creationId xmlns:a16="http://schemas.microsoft.com/office/drawing/2014/main" id="{870F407C-5346-FAB4-39F5-D9F1D52BAFAA}"/>
              </a:ext>
            </a:extLst>
          </p:cNvPr>
          <p:cNvSpPr/>
          <p:nvPr/>
        </p:nvSpPr>
        <p:spPr>
          <a:xfrm>
            <a:off x="593961" y="3500024"/>
            <a:ext cx="968698" cy="338554"/>
          </a:xfrm>
          <a:prstGeom prst="rect">
            <a:avLst/>
          </a:prstGeom>
          <a:solidFill>
            <a:schemeClr val="tx2">
              <a:lumMod val="20000"/>
              <a:lumOff val="80000"/>
            </a:schemeClr>
          </a:solidFill>
        </p:spPr>
        <p:txBody>
          <a:bodyPr wrap="square">
            <a:spAutoFit/>
          </a:bodyPr>
          <a:lstStyle/>
          <a:p>
            <a:pPr algn="ctr" eaLnBrk="1" fontAlgn="auto" hangingPunct="1">
              <a:spcBef>
                <a:spcPts val="0"/>
              </a:spcBef>
              <a:spcAft>
                <a:spcPts val="0"/>
              </a:spcAft>
              <a:defRPr/>
            </a:pPr>
            <a:r>
              <a:rPr lang="en-US" sz="1600" dirty="0">
                <a:solidFill>
                  <a:srgbClr val="1F497D">
                    <a:lumMod val="75000"/>
                  </a:srgbClr>
                </a:solidFill>
                <a:latin typeface="Calibri"/>
              </a:rPr>
              <a:t>Post- IA</a:t>
            </a:r>
          </a:p>
        </p:txBody>
      </p:sp>
      <p:sp>
        <p:nvSpPr>
          <p:cNvPr id="7" name="TextBox 6">
            <a:extLst>
              <a:ext uri="{FF2B5EF4-FFF2-40B4-BE49-F238E27FC236}">
                <a16:creationId xmlns:a16="http://schemas.microsoft.com/office/drawing/2014/main" id="{4E28CA20-978F-0CDC-986A-56074501AE01}"/>
              </a:ext>
            </a:extLst>
          </p:cNvPr>
          <p:cNvSpPr txBox="1"/>
          <p:nvPr/>
        </p:nvSpPr>
        <p:spPr>
          <a:xfrm>
            <a:off x="630537" y="1914881"/>
            <a:ext cx="727914" cy="338554"/>
          </a:xfrm>
          <a:prstGeom prst="rect">
            <a:avLst/>
          </a:prstGeom>
          <a:solidFill>
            <a:schemeClr val="bg1"/>
          </a:solidFill>
          <a:ln w="28575">
            <a:noFill/>
          </a:ln>
        </p:spPr>
        <p:txBody>
          <a:bodyPr wrap="square" rtlCol="0">
            <a:spAutoFit/>
          </a:bodyPr>
          <a:lstStyle/>
          <a:p>
            <a:pPr algn="ctr"/>
            <a:r>
              <a:rPr lang="en-US" sz="1600" dirty="0">
                <a:solidFill>
                  <a:srgbClr val="10253F"/>
                </a:solidFill>
              </a:rPr>
              <a:t>CF</a:t>
            </a:r>
          </a:p>
        </p:txBody>
      </p:sp>
      <p:sp>
        <p:nvSpPr>
          <p:cNvPr id="13" name="TextBox 12">
            <a:extLst>
              <a:ext uri="{FF2B5EF4-FFF2-40B4-BE49-F238E27FC236}">
                <a16:creationId xmlns:a16="http://schemas.microsoft.com/office/drawing/2014/main" id="{8A37C531-718F-2FA8-4756-93692BF47A93}"/>
              </a:ext>
            </a:extLst>
          </p:cNvPr>
          <p:cNvSpPr txBox="1"/>
          <p:nvPr/>
        </p:nvSpPr>
        <p:spPr>
          <a:xfrm>
            <a:off x="630537" y="4041662"/>
            <a:ext cx="727914" cy="338554"/>
          </a:xfrm>
          <a:prstGeom prst="rect">
            <a:avLst/>
          </a:prstGeom>
          <a:solidFill>
            <a:schemeClr val="bg1"/>
          </a:solidFill>
          <a:ln w="28575">
            <a:noFill/>
          </a:ln>
        </p:spPr>
        <p:txBody>
          <a:bodyPr wrap="square" rtlCol="0">
            <a:spAutoFit/>
          </a:bodyPr>
          <a:lstStyle/>
          <a:p>
            <a:pPr algn="ctr"/>
            <a:r>
              <a:rPr lang="en-US" sz="1600" dirty="0">
                <a:solidFill>
                  <a:srgbClr val="10253F"/>
                </a:solidFill>
              </a:rPr>
              <a:t>20/20</a:t>
            </a:r>
          </a:p>
        </p:txBody>
      </p:sp>
      <p:sp>
        <p:nvSpPr>
          <p:cNvPr id="16" name="Title 1">
            <a:extLst>
              <a:ext uri="{FF2B5EF4-FFF2-40B4-BE49-F238E27FC236}">
                <a16:creationId xmlns:a16="http://schemas.microsoft.com/office/drawing/2014/main" id="{D9BE16E3-C96D-ED70-92A3-85A048699C20}"/>
              </a:ext>
            </a:extLst>
          </p:cNvPr>
          <p:cNvSpPr>
            <a:spLocks noGrp="1"/>
          </p:cNvSpPr>
          <p:nvPr>
            <p:ph type="title"/>
          </p:nvPr>
        </p:nvSpPr>
        <p:spPr>
          <a:xfrm>
            <a:off x="354013" y="88900"/>
            <a:ext cx="8545512" cy="685800"/>
          </a:xfrm>
        </p:spPr>
        <p:txBody>
          <a:bodyPr/>
          <a:lstStyle/>
          <a:p>
            <a:r>
              <a:rPr lang="en-US" dirty="0"/>
              <a:t>Eye response to IA chemo</a:t>
            </a:r>
          </a:p>
        </p:txBody>
      </p:sp>
    </p:spTree>
    <p:custDataLst>
      <p:tags r:id="rId1"/>
    </p:custDataLst>
    <p:extLst>
      <p:ext uri="{BB962C8B-B14F-4D97-AF65-F5344CB8AC3E}">
        <p14:creationId xmlns:p14="http://schemas.microsoft.com/office/powerpoint/2010/main" val="160952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B11EA06-A2DF-BF49-8191-53C79DF1CB96}"/>
              </a:ext>
            </a:extLst>
          </p:cNvPr>
          <p:cNvSpPr/>
          <p:nvPr/>
        </p:nvSpPr>
        <p:spPr>
          <a:xfrm>
            <a:off x="118541" y="4161633"/>
            <a:ext cx="8873058" cy="253126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A951F75-DAB0-7B49-B44D-B688009DA65B}"/>
              </a:ext>
            </a:extLst>
          </p:cNvPr>
          <p:cNvSpPr/>
          <p:nvPr/>
        </p:nvSpPr>
        <p:spPr>
          <a:xfrm>
            <a:off x="5081653" y="1342241"/>
            <a:ext cx="3791206" cy="247901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7D1C966-211B-B748-BB17-4FEE67B8657D}"/>
              </a:ext>
            </a:extLst>
          </p:cNvPr>
          <p:cNvSpPr/>
          <p:nvPr/>
        </p:nvSpPr>
        <p:spPr>
          <a:xfrm>
            <a:off x="151200" y="1342241"/>
            <a:ext cx="4486573" cy="247901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C3280B1-E696-66E9-6317-8087A0F5F3F3}"/>
              </a:ext>
            </a:extLst>
          </p:cNvPr>
          <p:cNvPicPr>
            <a:picLocks noChangeAspect="1"/>
          </p:cNvPicPr>
          <p:nvPr/>
        </p:nvPicPr>
        <p:blipFill rotWithShape="1">
          <a:blip r:embed="rId2"/>
          <a:srcRect t="14174" r="17420" b="7529"/>
          <a:stretch/>
        </p:blipFill>
        <p:spPr>
          <a:xfrm>
            <a:off x="222804" y="1524005"/>
            <a:ext cx="2179890" cy="1873866"/>
          </a:xfrm>
          <a:prstGeom prst="rect">
            <a:avLst/>
          </a:prstGeom>
        </p:spPr>
      </p:pic>
      <p:pic>
        <p:nvPicPr>
          <p:cNvPr id="5" name="Picture 4">
            <a:extLst>
              <a:ext uri="{FF2B5EF4-FFF2-40B4-BE49-F238E27FC236}">
                <a16:creationId xmlns:a16="http://schemas.microsoft.com/office/drawing/2014/main" id="{0859AAE1-1D6B-923E-6F1E-4B0B160BFE1F}"/>
              </a:ext>
            </a:extLst>
          </p:cNvPr>
          <p:cNvPicPr>
            <a:picLocks noChangeAspect="1"/>
          </p:cNvPicPr>
          <p:nvPr/>
        </p:nvPicPr>
        <p:blipFill rotWithShape="1">
          <a:blip r:embed="rId3"/>
          <a:srcRect l="-1" t="10145" r="19519" b="7528"/>
          <a:stretch/>
        </p:blipFill>
        <p:spPr>
          <a:xfrm>
            <a:off x="2480631" y="1524007"/>
            <a:ext cx="2091369" cy="1970314"/>
          </a:xfrm>
          <a:prstGeom prst="rect">
            <a:avLst/>
          </a:prstGeom>
          <a:ln>
            <a:noFill/>
          </a:ln>
        </p:spPr>
      </p:pic>
      <p:pic>
        <p:nvPicPr>
          <p:cNvPr id="6" name="Picture 5">
            <a:extLst>
              <a:ext uri="{FF2B5EF4-FFF2-40B4-BE49-F238E27FC236}">
                <a16:creationId xmlns:a16="http://schemas.microsoft.com/office/drawing/2014/main" id="{167866FD-B7CA-5DEB-AAA4-7059C56E780B}"/>
              </a:ext>
            </a:extLst>
          </p:cNvPr>
          <p:cNvPicPr>
            <a:picLocks noChangeAspect="1"/>
          </p:cNvPicPr>
          <p:nvPr/>
        </p:nvPicPr>
        <p:blipFill rotWithShape="1">
          <a:blip r:embed="rId4"/>
          <a:srcRect l="17828" t="21980" r="9749"/>
          <a:stretch/>
        </p:blipFill>
        <p:spPr>
          <a:xfrm>
            <a:off x="271141" y="4299849"/>
            <a:ext cx="2348243" cy="2105335"/>
          </a:xfrm>
          <a:prstGeom prst="rect">
            <a:avLst/>
          </a:prstGeom>
        </p:spPr>
      </p:pic>
      <p:pic>
        <p:nvPicPr>
          <p:cNvPr id="7" name="Picture 6">
            <a:extLst>
              <a:ext uri="{FF2B5EF4-FFF2-40B4-BE49-F238E27FC236}">
                <a16:creationId xmlns:a16="http://schemas.microsoft.com/office/drawing/2014/main" id="{9127C8D2-2C13-A701-4777-6DBC3F8E5C3B}"/>
              </a:ext>
            </a:extLst>
          </p:cNvPr>
          <p:cNvPicPr>
            <a:picLocks noChangeAspect="1"/>
          </p:cNvPicPr>
          <p:nvPr/>
        </p:nvPicPr>
        <p:blipFill rotWithShape="1">
          <a:blip r:embed="rId5"/>
          <a:srcRect l="9054" t="26663" r="15054" b="8817"/>
          <a:stretch/>
        </p:blipFill>
        <p:spPr>
          <a:xfrm>
            <a:off x="2771984" y="4299849"/>
            <a:ext cx="2442229" cy="2105335"/>
          </a:xfrm>
          <a:prstGeom prst="rect">
            <a:avLst/>
          </a:prstGeom>
        </p:spPr>
      </p:pic>
      <p:pic>
        <p:nvPicPr>
          <p:cNvPr id="8" name="Picture 7">
            <a:extLst>
              <a:ext uri="{FF2B5EF4-FFF2-40B4-BE49-F238E27FC236}">
                <a16:creationId xmlns:a16="http://schemas.microsoft.com/office/drawing/2014/main" id="{40118C69-C101-9FB3-D61F-2DB701796BB8}"/>
              </a:ext>
            </a:extLst>
          </p:cNvPr>
          <p:cNvPicPr>
            <a:picLocks noChangeAspect="1"/>
          </p:cNvPicPr>
          <p:nvPr/>
        </p:nvPicPr>
        <p:blipFill rotWithShape="1">
          <a:blip r:embed="rId6"/>
          <a:srcRect l="18928" t="7805" r="14378"/>
          <a:stretch/>
        </p:blipFill>
        <p:spPr>
          <a:xfrm>
            <a:off x="5342912" y="4397823"/>
            <a:ext cx="1770322" cy="1905721"/>
          </a:xfrm>
          <a:prstGeom prst="rect">
            <a:avLst/>
          </a:prstGeom>
        </p:spPr>
      </p:pic>
      <p:pic>
        <p:nvPicPr>
          <p:cNvPr id="9" name="Picture 8">
            <a:extLst>
              <a:ext uri="{FF2B5EF4-FFF2-40B4-BE49-F238E27FC236}">
                <a16:creationId xmlns:a16="http://schemas.microsoft.com/office/drawing/2014/main" id="{A436DCA7-0D9E-2665-8141-ECC71BBA0723}"/>
              </a:ext>
            </a:extLst>
          </p:cNvPr>
          <p:cNvPicPr>
            <a:picLocks noChangeAspect="1"/>
          </p:cNvPicPr>
          <p:nvPr/>
        </p:nvPicPr>
        <p:blipFill rotWithShape="1">
          <a:blip r:embed="rId7"/>
          <a:srcRect l="18938" r="14334"/>
          <a:stretch/>
        </p:blipFill>
        <p:spPr>
          <a:xfrm>
            <a:off x="7146081" y="4227901"/>
            <a:ext cx="1770322" cy="2143279"/>
          </a:xfrm>
          <a:prstGeom prst="rect">
            <a:avLst/>
          </a:prstGeom>
        </p:spPr>
      </p:pic>
      <p:sp>
        <p:nvSpPr>
          <p:cNvPr id="10" name="Title 1">
            <a:extLst>
              <a:ext uri="{FF2B5EF4-FFF2-40B4-BE49-F238E27FC236}">
                <a16:creationId xmlns:a16="http://schemas.microsoft.com/office/drawing/2014/main" id="{05B3E40D-C683-5449-8430-020EDCE58997}"/>
              </a:ext>
            </a:extLst>
          </p:cNvPr>
          <p:cNvSpPr>
            <a:spLocks noGrp="1"/>
          </p:cNvSpPr>
          <p:nvPr>
            <p:ph type="title"/>
          </p:nvPr>
        </p:nvSpPr>
        <p:spPr>
          <a:xfrm>
            <a:off x="198565" y="88900"/>
            <a:ext cx="8545512" cy="685800"/>
          </a:xfrm>
        </p:spPr>
        <p:txBody>
          <a:bodyPr/>
          <a:lstStyle/>
          <a:p>
            <a:r>
              <a:rPr lang="en-US" sz="3600" dirty="0"/>
              <a:t>Brain-penetrant </a:t>
            </a:r>
            <a:r>
              <a:rPr lang="en-US" sz="3600" dirty="0" err="1"/>
              <a:t>Mirdametinib</a:t>
            </a:r>
            <a:endParaRPr lang="en-US" sz="3600" dirty="0"/>
          </a:p>
        </p:txBody>
      </p:sp>
      <p:pic>
        <p:nvPicPr>
          <p:cNvPr id="11" name="Picture 10">
            <a:extLst>
              <a:ext uri="{FF2B5EF4-FFF2-40B4-BE49-F238E27FC236}">
                <a16:creationId xmlns:a16="http://schemas.microsoft.com/office/drawing/2014/main" id="{D049B0DA-5C90-9042-B82B-D52B1C0DF16C}"/>
              </a:ext>
            </a:extLst>
          </p:cNvPr>
          <p:cNvPicPr>
            <a:picLocks noChangeAspect="1"/>
          </p:cNvPicPr>
          <p:nvPr/>
        </p:nvPicPr>
        <p:blipFill rotWithShape="1">
          <a:blip r:embed="rId8"/>
          <a:srcRect l="23726" r="10495"/>
          <a:stretch/>
        </p:blipFill>
        <p:spPr>
          <a:xfrm>
            <a:off x="5252275" y="1342241"/>
            <a:ext cx="1694119" cy="2479016"/>
          </a:xfrm>
          <a:prstGeom prst="rect">
            <a:avLst/>
          </a:prstGeom>
        </p:spPr>
      </p:pic>
      <p:pic>
        <p:nvPicPr>
          <p:cNvPr id="12" name="Picture 11">
            <a:extLst>
              <a:ext uri="{FF2B5EF4-FFF2-40B4-BE49-F238E27FC236}">
                <a16:creationId xmlns:a16="http://schemas.microsoft.com/office/drawing/2014/main" id="{AC275D0C-CC6C-5547-B3C8-6353FF97B869}"/>
              </a:ext>
            </a:extLst>
          </p:cNvPr>
          <p:cNvPicPr>
            <a:picLocks noChangeAspect="1"/>
          </p:cNvPicPr>
          <p:nvPr/>
        </p:nvPicPr>
        <p:blipFill rotWithShape="1">
          <a:blip r:embed="rId9"/>
          <a:srcRect l="18124" r="7492"/>
          <a:stretch/>
        </p:blipFill>
        <p:spPr>
          <a:xfrm>
            <a:off x="7178739" y="1342241"/>
            <a:ext cx="1694120" cy="2479016"/>
          </a:xfrm>
          <a:prstGeom prst="rect">
            <a:avLst/>
          </a:prstGeom>
        </p:spPr>
      </p:pic>
      <p:sp>
        <p:nvSpPr>
          <p:cNvPr id="15" name="Oval 14">
            <a:extLst>
              <a:ext uri="{FF2B5EF4-FFF2-40B4-BE49-F238E27FC236}">
                <a16:creationId xmlns:a16="http://schemas.microsoft.com/office/drawing/2014/main" id="{E3ABAB36-ED00-884A-9EB4-3623B910B5D1}"/>
              </a:ext>
            </a:extLst>
          </p:cNvPr>
          <p:cNvSpPr/>
          <p:nvPr/>
        </p:nvSpPr>
        <p:spPr>
          <a:xfrm>
            <a:off x="1230086" y="4985659"/>
            <a:ext cx="446314" cy="478971"/>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47E2D1A-AEEF-124F-BC9E-297AC73FC52A}"/>
              </a:ext>
            </a:extLst>
          </p:cNvPr>
          <p:cNvSpPr/>
          <p:nvPr/>
        </p:nvSpPr>
        <p:spPr>
          <a:xfrm>
            <a:off x="5932715" y="5050973"/>
            <a:ext cx="446314" cy="478971"/>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A6C80FC-F20B-BE4E-A9F8-9A7915ECC25D}"/>
              </a:ext>
            </a:extLst>
          </p:cNvPr>
          <p:cNvSpPr txBox="1"/>
          <p:nvPr/>
        </p:nvSpPr>
        <p:spPr>
          <a:xfrm>
            <a:off x="2058496" y="984485"/>
            <a:ext cx="671979"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ECD</a:t>
            </a:r>
          </a:p>
        </p:txBody>
      </p:sp>
      <p:sp>
        <p:nvSpPr>
          <p:cNvPr id="18" name="TextBox 17">
            <a:extLst>
              <a:ext uri="{FF2B5EF4-FFF2-40B4-BE49-F238E27FC236}">
                <a16:creationId xmlns:a16="http://schemas.microsoft.com/office/drawing/2014/main" id="{B5D379A9-B2A3-7347-99EE-6AF078839E42}"/>
              </a:ext>
            </a:extLst>
          </p:cNvPr>
          <p:cNvSpPr txBox="1"/>
          <p:nvPr/>
        </p:nvSpPr>
        <p:spPr>
          <a:xfrm>
            <a:off x="6777244" y="984485"/>
            <a:ext cx="684803"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RDD</a:t>
            </a:r>
          </a:p>
        </p:txBody>
      </p:sp>
      <p:sp>
        <p:nvSpPr>
          <p:cNvPr id="19" name="TextBox 18">
            <a:extLst>
              <a:ext uri="{FF2B5EF4-FFF2-40B4-BE49-F238E27FC236}">
                <a16:creationId xmlns:a16="http://schemas.microsoft.com/office/drawing/2014/main" id="{03B55ACF-84CF-E94C-9653-A8DA4B8F047E}"/>
              </a:ext>
            </a:extLst>
          </p:cNvPr>
          <p:cNvSpPr txBox="1"/>
          <p:nvPr/>
        </p:nvSpPr>
        <p:spPr>
          <a:xfrm>
            <a:off x="4236010" y="3858465"/>
            <a:ext cx="659155"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LCH</a:t>
            </a:r>
          </a:p>
        </p:txBody>
      </p:sp>
    </p:spTree>
    <p:extLst>
      <p:ext uri="{BB962C8B-B14F-4D97-AF65-F5344CB8AC3E}">
        <p14:creationId xmlns:p14="http://schemas.microsoft.com/office/powerpoint/2010/main" val="2597521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EF76A7-E65A-F541-A5A1-273B77779C80}"/>
              </a:ext>
            </a:extLst>
          </p:cNvPr>
          <p:cNvSpPr/>
          <p:nvPr/>
        </p:nvSpPr>
        <p:spPr>
          <a:xfrm>
            <a:off x="107455" y="3969244"/>
            <a:ext cx="8993001" cy="2778083"/>
          </a:xfrm>
          <a:prstGeom prst="rect">
            <a:avLst/>
          </a:prstGeom>
          <a:solidFill>
            <a:schemeClr val="bg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8CCD3D3-DAAB-F2DA-08F8-4AAAAE5E2F9C}"/>
              </a:ext>
            </a:extLst>
          </p:cNvPr>
          <p:cNvPicPr>
            <a:picLocks noChangeAspect="1"/>
          </p:cNvPicPr>
          <p:nvPr/>
        </p:nvPicPr>
        <p:blipFill>
          <a:blip r:embed="rId2"/>
          <a:stretch>
            <a:fillRect/>
          </a:stretch>
        </p:blipFill>
        <p:spPr>
          <a:xfrm>
            <a:off x="254126" y="4126092"/>
            <a:ext cx="2564877" cy="2468836"/>
          </a:xfrm>
          <a:prstGeom prst="rect">
            <a:avLst/>
          </a:prstGeom>
        </p:spPr>
      </p:pic>
      <p:pic>
        <p:nvPicPr>
          <p:cNvPr id="5" name="Picture 4">
            <a:extLst>
              <a:ext uri="{FF2B5EF4-FFF2-40B4-BE49-F238E27FC236}">
                <a16:creationId xmlns:a16="http://schemas.microsoft.com/office/drawing/2014/main" id="{BD0F3DA9-4EDC-B7C2-5ED5-9F76BC61A935}"/>
              </a:ext>
            </a:extLst>
          </p:cNvPr>
          <p:cNvPicPr>
            <a:picLocks noChangeAspect="1"/>
          </p:cNvPicPr>
          <p:nvPr/>
        </p:nvPicPr>
        <p:blipFill>
          <a:blip r:embed="rId3"/>
          <a:stretch>
            <a:fillRect/>
          </a:stretch>
        </p:blipFill>
        <p:spPr>
          <a:xfrm>
            <a:off x="3096159" y="4126092"/>
            <a:ext cx="2268167" cy="2468836"/>
          </a:xfrm>
          <a:prstGeom prst="rect">
            <a:avLst/>
          </a:prstGeom>
        </p:spPr>
      </p:pic>
      <p:sp>
        <p:nvSpPr>
          <p:cNvPr id="6" name="Title 1">
            <a:extLst>
              <a:ext uri="{FF2B5EF4-FFF2-40B4-BE49-F238E27FC236}">
                <a16:creationId xmlns:a16="http://schemas.microsoft.com/office/drawing/2014/main" id="{1FDF008D-DE46-3443-A7CA-76F5F7D157AC}"/>
              </a:ext>
            </a:extLst>
          </p:cNvPr>
          <p:cNvSpPr txBox="1">
            <a:spLocks/>
          </p:cNvSpPr>
          <p:nvPr/>
        </p:nvSpPr>
        <p:spPr bwMode="auto">
          <a:xfrm>
            <a:off x="299244" y="110672"/>
            <a:ext cx="8545512"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defTabSz="457200" rtl="0" eaLnBrk="1" fontAlgn="base" hangingPunct="1">
              <a:spcBef>
                <a:spcPct val="0"/>
              </a:spcBef>
              <a:spcAft>
                <a:spcPct val="0"/>
              </a:spcAft>
              <a:defRPr sz="3200" b="1" kern="1200">
                <a:solidFill>
                  <a:srgbClr val="FFFFFF"/>
                </a:solidFill>
                <a:latin typeface="Arial"/>
                <a:ea typeface="ＭＳ Ｐゴシック" charset="-128"/>
                <a:cs typeface="Arial"/>
              </a:defRPr>
            </a:lvl1pPr>
            <a:lvl2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2pPr>
            <a:lvl3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3pPr>
            <a:lvl4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4pPr>
            <a:lvl5pPr algn="l" defTabSz="457200" rtl="0" eaLnBrk="1" fontAlgn="base" hangingPunct="1">
              <a:spcBef>
                <a:spcPct val="0"/>
              </a:spcBef>
              <a:spcAft>
                <a:spcPct val="0"/>
              </a:spcAft>
              <a:defRPr sz="3200" b="1">
                <a:solidFill>
                  <a:srgbClr val="FFFFFF"/>
                </a:solidFill>
                <a:latin typeface="Arial" charset="0"/>
                <a:ea typeface="ＭＳ Ｐゴシック" charset="-128"/>
                <a:cs typeface="Arial" charset="0"/>
              </a:defRPr>
            </a:lvl5pPr>
            <a:lvl6pPr marL="457200" algn="l" defTabSz="457200" rtl="0" eaLnBrk="1" fontAlgn="base" hangingPunct="1">
              <a:spcBef>
                <a:spcPct val="0"/>
              </a:spcBef>
              <a:spcAft>
                <a:spcPct val="0"/>
              </a:spcAft>
              <a:defRPr sz="3200" b="1">
                <a:solidFill>
                  <a:srgbClr val="FFFFFF"/>
                </a:solidFill>
                <a:latin typeface="Arial" charset="0"/>
                <a:ea typeface="ＭＳ Ｐゴシック" charset="-128"/>
              </a:defRPr>
            </a:lvl6pPr>
            <a:lvl7pPr marL="914400" algn="l" defTabSz="457200" rtl="0" eaLnBrk="1" fontAlgn="base" hangingPunct="1">
              <a:spcBef>
                <a:spcPct val="0"/>
              </a:spcBef>
              <a:spcAft>
                <a:spcPct val="0"/>
              </a:spcAft>
              <a:defRPr sz="3200" b="1">
                <a:solidFill>
                  <a:srgbClr val="FFFFFF"/>
                </a:solidFill>
                <a:latin typeface="Arial" charset="0"/>
                <a:ea typeface="ＭＳ Ｐゴシック" charset="-128"/>
              </a:defRPr>
            </a:lvl7pPr>
            <a:lvl8pPr marL="1371600" algn="l" defTabSz="457200" rtl="0" eaLnBrk="1" fontAlgn="base" hangingPunct="1">
              <a:spcBef>
                <a:spcPct val="0"/>
              </a:spcBef>
              <a:spcAft>
                <a:spcPct val="0"/>
              </a:spcAft>
              <a:defRPr sz="3200" b="1">
                <a:solidFill>
                  <a:srgbClr val="FFFFFF"/>
                </a:solidFill>
                <a:latin typeface="Arial" charset="0"/>
                <a:ea typeface="ＭＳ Ｐゴシック" charset="-128"/>
              </a:defRPr>
            </a:lvl8pPr>
            <a:lvl9pPr marL="1828800" algn="l" defTabSz="457200" rtl="0" eaLnBrk="1" fontAlgn="base" hangingPunct="1">
              <a:spcBef>
                <a:spcPct val="0"/>
              </a:spcBef>
              <a:spcAft>
                <a:spcPct val="0"/>
              </a:spcAft>
              <a:defRPr sz="3200" b="1">
                <a:solidFill>
                  <a:srgbClr val="FFFFFF"/>
                </a:solidFill>
                <a:latin typeface="Arial" charset="0"/>
                <a:ea typeface="ＭＳ Ｐゴシック" charset="-128"/>
              </a:defRPr>
            </a:lvl9pPr>
          </a:lstStyle>
          <a:p>
            <a:r>
              <a:rPr lang="en-US" sz="3600" dirty="0"/>
              <a:t>Functional Improvement</a:t>
            </a:r>
          </a:p>
        </p:txBody>
      </p:sp>
      <p:pic>
        <p:nvPicPr>
          <p:cNvPr id="3" name="Picture 2">
            <a:extLst>
              <a:ext uri="{FF2B5EF4-FFF2-40B4-BE49-F238E27FC236}">
                <a16:creationId xmlns:a16="http://schemas.microsoft.com/office/drawing/2014/main" id="{275D32EE-20A8-6D4B-97DC-A9AB320F8BE7}"/>
              </a:ext>
            </a:extLst>
          </p:cNvPr>
          <p:cNvPicPr>
            <a:picLocks noChangeAspect="1"/>
          </p:cNvPicPr>
          <p:nvPr/>
        </p:nvPicPr>
        <p:blipFill>
          <a:blip r:embed="rId4"/>
          <a:stretch>
            <a:fillRect/>
          </a:stretch>
        </p:blipFill>
        <p:spPr>
          <a:xfrm>
            <a:off x="5486398" y="4786055"/>
            <a:ext cx="3468388" cy="1808873"/>
          </a:xfrm>
          <a:prstGeom prst="rect">
            <a:avLst/>
          </a:prstGeom>
        </p:spPr>
      </p:pic>
      <p:sp>
        <p:nvSpPr>
          <p:cNvPr id="7" name="TextBox 6">
            <a:extLst>
              <a:ext uri="{FF2B5EF4-FFF2-40B4-BE49-F238E27FC236}">
                <a16:creationId xmlns:a16="http://schemas.microsoft.com/office/drawing/2014/main" id="{1BED8BFF-0413-7345-B41C-4B932E20FAA7}"/>
              </a:ext>
            </a:extLst>
          </p:cNvPr>
          <p:cNvSpPr txBox="1"/>
          <p:nvPr/>
        </p:nvSpPr>
        <p:spPr>
          <a:xfrm>
            <a:off x="5709869" y="4126092"/>
            <a:ext cx="3025187" cy="523220"/>
          </a:xfrm>
          <a:prstGeom prst="rect">
            <a:avLst/>
          </a:prstGeom>
          <a:noFill/>
          <a:ln w="15875">
            <a:solidFill>
              <a:schemeClr val="tx1"/>
            </a:solidFill>
          </a:ln>
        </p:spPr>
        <p:txBody>
          <a:bodyPr wrap="none" rtlCol="0">
            <a:spAutoFit/>
          </a:bodyPr>
          <a:lstStyle/>
          <a:p>
            <a:pPr marL="171450" indent="-171450">
              <a:buFont typeface="Arial" panose="020B0604020202020204" pitchFamily="34" charset="0"/>
              <a:buChar char="•"/>
            </a:pPr>
            <a:r>
              <a:rPr lang="en-US" sz="1400">
                <a:latin typeface="Arial" panose="020B0604020202020204" pitchFamily="34" charset="0"/>
                <a:cs typeface="Arial" panose="020B0604020202020204" pitchFamily="34" charset="0"/>
              </a:rPr>
              <a:t>Right eye: HM </a:t>
            </a:r>
            <a:r>
              <a:rPr lang="en-US" sz="1400">
                <a:latin typeface="Arial" panose="020B0604020202020204" pitchFamily="34" charset="0"/>
                <a:cs typeface="Arial" panose="020B0604020202020204" pitchFamily="34" charset="0"/>
                <a:sym typeface="Wingdings" pitchFamily="2" charset="2"/>
              </a:rPr>
              <a:t> CF  CF</a:t>
            </a:r>
          </a:p>
          <a:p>
            <a:pPr marL="171450" indent="-171450">
              <a:buFont typeface="Arial" panose="020B0604020202020204" pitchFamily="34" charset="0"/>
              <a:buChar char="•"/>
            </a:pPr>
            <a:r>
              <a:rPr lang="en-US" sz="1400" b="1">
                <a:latin typeface="Arial" panose="020B0604020202020204" pitchFamily="34" charset="0"/>
                <a:cs typeface="Arial" panose="020B0604020202020204" pitchFamily="34" charset="0"/>
                <a:sym typeface="Wingdings" pitchFamily="2" charset="2"/>
              </a:rPr>
              <a:t>Left eye: CF  20/400  20/100</a:t>
            </a:r>
            <a:endParaRPr lang="en-US" sz="1400" b="1">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97426176-BBE0-2A4F-A179-49EEBC118936}"/>
              </a:ext>
            </a:extLst>
          </p:cNvPr>
          <p:cNvPicPr>
            <a:picLocks noChangeAspect="1"/>
          </p:cNvPicPr>
          <p:nvPr/>
        </p:nvPicPr>
        <p:blipFill>
          <a:blip r:embed="rId5"/>
          <a:stretch>
            <a:fillRect/>
          </a:stretch>
        </p:blipFill>
        <p:spPr>
          <a:xfrm>
            <a:off x="2204243" y="919267"/>
            <a:ext cx="5460093" cy="2927183"/>
          </a:xfrm>
          <a:prstGeom prst="rect">
            <a:avLst/>
          </a:prstGeom>
        </p:spPr>
      </p:pic>
      <p:sp>
        <p:nvSpPr>
          <p:cNvPr id="10" name="TextBox 9">
            <a:extLst>
              <a:ext uri="{FF2B5EF4-FFF2-40B4-BE49-F238E27FC236}">
                <a16:creationId xmlns:a16="http://schemas.microsoft.com/office/drawing/2014/main" id="{0902E81C-8FC3-3845-9105-3E54B3EBB00F}"/>
              </a:ext>
            </a:extLst>
          </p:cNvPr>
          <p:cNvSpPr txBox="1"/>
          <p:nvPr/>
        </p:nvSpPr>
        <p:spPr>
          <a:xfrm>
            <a:off x="5308476" y="2382858"/>
            <a:ext cx="1217000" cy="261610"/>
          </a:xfrm>
          <a:prstGeom prst="rect">
            <a:avLst/>
          </a:prstGeom>
          <a:noFill/>
        </p:spPr>
        <p:txBody>
          <a:bodyPr wrap="none" rtlCol="0">
            <a:spAutoFit/>
          </a:bodyPr>
          <a:lstStyle/>
          <a:p>
            <a:r>
              <a:rPr lang="en-US" sz="1100"/>
              <a:t>*fall with fracture</a:t>
            </a:r>
          </a:p>
        </p:txBody>
      </p:sp>
    </p:spTree>
    <p:extLst>
      <p:ext uri="{BB962C8B-B14F-4D97-AF65-F5344CB8AC3E}">
        <p14:creationId xmlns:p14="http://schemas.microsoft.com/office/powerpoint/2010/main" val="1560573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2C87-C4FA-8266-28F4-6B60FB317E08}"/>
              </a:ext>
            </a:extLst>
          </p:cNvPr>
          <p:cNvSpPr>
            <a:spLocks noGrp="1"/>
          </p:cNvSpPr>
          <p:nvPr>
            <p:ph type="title"/>
          </p:nvPr>
        </p:nvSpPr>
        <p:spPr/>
        <p:txBody>
          <a:bodyPr/>
          <a:lstStyle/>
          <a:p>
            <a:r>
              <a:rPr lang="en-US" dirty="0"/>
              <a:t>ECD and the brain – Summary </a:t>
            </a:r>
          </a:p>
        </p:txBody>
      </p:sp>
      <p:sp>
        <p:nvSpPr>
          <p:cNvPr id="4" name="Content Placeholder 2">
            <a:extLst>
              <a:ext uri="{FF2B5EF4-FFF2-40B4-BE49-F238E27FC236}">
                <a16:creationId xmlns:a16="http://schemas.microsoft.com/office/drawing/2014/main" id="{480787D2-EB61-F9D1-DA02-E26673F6C9AD}"/>
              </a:ext>
            </a:extLst>
          </p:cNvPr>
          <p:cNvSpPr>
            <a:spLocks noGrp="1"/>
          </p:cNvSpPr>
          <p:nvPr>
            <p:ph idx="1"/>
          </p:nvPr>
        </p:nvSpPr>
        <p:spPr>
          <a:xfrm>
            <a:off x="96838" y="1019175"/>
            <a:ext cx="8158162" cy="5686425"/>
          </a:xfrm>
        </p:spPr>
        <p:txBody>
          <a:bodyPr/>
          <a:lstStyle/>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Difficult manifestation of ECD with more and less obvious manifestations</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More ECD patients affected than scans would estimate</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Constellation of delayed diagnosis, lasting symptoms, poor energy, struggles with mood</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Current treatments have solid but limited benefit</a:t>
            </a:r>
          </a:p>
          <a:p>
            <a:pPr>
              <a:buFont typeface="Arial" panose="020B0604020202020204" pitchFamily="34" charset="0"/>
              <a:buChar char="•"/>
            </a:pPr>
            <a:r>
              <a:rPr lang="en-US" altLang="en-US" sz="2800" dirty="0">
                <a:latin typeface="Arial" panose="020B0604020202020204" pitchFamily="34" charset="0"/>
                <a:cs typeface="Arial" panose="020B0604020202020204" pitchFamily="34" charset="0"/>
              </a:rPr>
              <a:t>Need more effective treatments and earlier diagnosis</a:t>
            </a:r>
          </a:p>
        </p:txBody>
      </p:sp>
    </p:spTree>
    <p:extLst>
      <p:ext uri="{BB962C8B-B14F-4D97-AF65-F5344CB8AC3E}">
        <p14:creationId xmlns:p14="http://schemas.microsoft.com/office/powerpoint/2010/main" val="1867978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55C84-BF8A-0344-8323-AA4D567D4712}"/>
              </a:ext>
            </a:extLst>
          </p:cNvPr>
          <p:cNvSpPr>
            <a:spLocks noGrp="1"/>
          </p:cNvSpPr>
          <p:nvPr>
            <p:ph type="title"/>
          </p:nvPr>
        </p:nvSpPr>
        <p:spPr>
          <a:xfrm>
            <a:off x="299244" y="2838295"/>
            <a:ext cx="8545512" cy="685800"/>
          </a:xfrm>
        </p:spPr>
        <p:txBody>
          <a:bodyPr/>
          <a:lstStyle/>
          <a:p>
            <a:pPr algn="ctr"/>
            <a:r>
              <a:rPr lang="en-US" sz="6000">
                <a:solidFill>
                  <a:schemeClr val="tx1"/>
                </a:solidFill>
              </a:rPr>
              <a:t>THANKS</a:t>
            </a:r>
          </a:p>
        </p:txBody>
      </p:sp>
    </p:spTree>
    <p:extLst>
      <p:ext uri="{BB962C8B-B14F-4D97-AF65-F5344CB8AC3E}">
        <p14:creationId xmlns:p14="http://schemas.microsoft.com/office/powerpoint/2010/main" val="8915148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
</p:tagLst>
</file>

<file path=ppt/tags/tag2.xml><?xml version="1.0" encoding="utf-8"?>
<p:tagLst xmlns:a="http://schemas.openxmlformats.org/drawingml/2006/main" xmlns:r="http://schemas.openxmlformats.org/officeDocument/2006/relationships" xmlns:p="http://schemas.openxmlformats.org/presentationml/2006/main">
  <p:tag name="TIMING" val="|11"/>
</p:tagLst>
</file>

<file path=ppt/theme/theme1.xml><?xml version="1.0" encoding="utf-8"?>
<a:theme xmlns:a="http://schemas.openxmlformats.org/drawingml/2006/main" name="Template 2">
  <a:themeElements>
    <a:clrScheme name="MSK Color Palette">
      <a:dk1>
        <a:sysClr val="windowText" lastClr="000000"/>
      </a:dk1>
      <a:lt1>
        <a:sysClr val="window" lastClr="FFFFFF"/>
      </a:lt1>
      <a:dk2>
        <a:srgbClr val="737373"/>
      </a:dk2>
      <a:lt2>
        <a:srgbClr val="B3B3A6"/>
      </a:lt2>
      <a:accent1>
        <a:srgbClr val="2986E2"/>
      </a:accent1>
      <a:accent2>
        <a:srgbClr val="F26529"/>
      </a:accent2>
      <a:accent3>
        <a:srgbClr val="FFF5BC"/>
      </a:accent3>
      <a:accent4>
        <a:srgbClr val="737373"/>
      </a:accent4>
      <a:accent5>
        <a:srgbClr val="B3B3A6"/>
      </a:accent5>
      <a:accent6>
        <a:srgbClr val="2875B4"/>
      </a:accent6>
      <a:hlink>
        <a:srgbClr val="00BDF2"/>
      </a:hlink>
      <a:folHlink>
        <a:srgbClr val="9BDCF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0FD09F24-51EC-0C45-9F34-747050203015}" vid="{3AE9949D-495D-F540-AB51-099C522972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EFAB85-7851-4FFF-8D36-2024F2F856B3}">
  <ds:schemaRefs>
    <ds:schemaRef ds:uri="http://schemas.microsoft.com/office/2006/metadata/properties"/>
    <ds:schemaRef ds:uri="b3228b24-9d98-462c-86b5-d3c986ab921e"/>
    <ds:schemaRef ds:uri="http://schemas.microsoft.com/office/infopath/2007/PartnerControls"/>
    <ds:schemaRef ds:uri="http://purl.org/dc/elements/1.1/"/>
    <ds:schemaRef ds:uri="http://www.w3.org/XML/1998/namespace"/>
    <ds:schemaRef ds:uri="http://purl.org/dc/dcmitype/"/>
    <ds:schemaRef ds:uri="http://schemas.microsoft.com/office/2006/documentManagement/types"/>
    <ds:schemaRef ds:uri="a6bf2448-e6d9-419a-ad0c-8fad7df7de88"/>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2513AAD8-AEA6-464F-BA53-24FF7804D552}">
  <ds:schemaRefs>
    <ds:schemaRef ds:uri="http://schemas.microsoft.com/sharepoint/v3/contenttype/forms"/>
  </ds:schemaRefs>
</ds:datastoreItem>
</file>

<file path=customXml/itemProps3.xml><?xml version="1.0" encoding="utf-8"?>
<ds:datastoreItem xmlns:ds="http://schemas.openxmlformats.org/officeDocument/2006/customXml" ds:itemID="{CEB52B44-20E9-45F6-92FB-756FC7937A85}"/>
</file>

<file path=docProps/app.xml><?xml version="1.0" encoding="utf-8"?>
<Properties xmlns="http://schemas.openxmlformats.org/officeDocument/2006/extended-properties" xmlns:vt="http://schemas.openxmlformats.org/officeDocument/2006/docPropsVTypes">
  <Template/>
  <TotalTime>22938</TotalTime>
  <Words>883</Words>
  <Application>Microsoft Office PowerPoint</Application>
  <PresentationFormat>On-screen Show (4:3)</PresentationFormat>
  <Paragraphs>202</Paragraphs>
  <Slides>24</Slides>
  <Notes>5</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Lucida Grande</vt:lpstr>
      <vt:lpstr>Calibri</vt:lpstr>
      <vt:lpstr>Corbel</vt:lpstr>
      <vt:lpstr>Template 2</vt:lpstr>
      <vt:lpstr>ECD and the Brain</vt:lpstr>
      <vt:lpstr>ECD and the Brain: Overview</vt:lpstr>
      <vt:lpstr>ECD and Brain and Eye </vt:lpstr>
      <vt:lpstr>ECD “lesions” in the lower brain </vt:lpstr>
      <vt:lpstr>ECD “lesions” in the lower brain </vt:lpstr>
      <vt:lpstr>ECD lesions elsewhere in the brain</vt:lpstr>
      <vt:lpstr>Neurologic symptoms not from lesions </vt:lpstr>
      <vt:lpstr>Cognitive Problems in ECD</vt:lpstr>
      <vt:lpstr>PowerPoint Presentation</vt:lpstr>
      <vt:lpstr>ECD and the Eye</vt:lpstr>
      <vt:lpstr>PowerPoint Presentation</vt:lpstr>
      <vt:lpstr>Targeted therapy in brain ECD of brain</vt:lpstr>
      <vt:lpstr>Challenges of BRAF inhibitors </vt:lpstr>
      <vt:lpstr>Low dosing may or may not work </vt:lpstr>
      <vt:lpstr>Current state of Brain ECD</vt:lpstr>
      <vt:lpstr>Eye side effects of BRAF/MEK inhibitors</vt:lpstr>
      <vt:lpstr>What can we do? </vt:lpstr>
      <vt:lpstr>Intra-arterial chemotherapy (IAC)</vt:lpstr>
      <vt:lpstr>Brain and eye response to IAC</vt:lpstr>
      <vt:lpstr>Eye response to IA chemo</vt:lpstr>
      <vt:lpstr>Brain-penetrant Mirdametinib</vt:lpstr>
      <vt:lpstr>PowerPoint Presentation</vt:lpstr>
      <vt:lpstr>ECD and the brain – Summary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Slide Title Here  (Arial Bold 40 pt.)</dc:title>
  <dc:creator>Sue WeilKazzaz</dc:creator>
  <cp:lastModifiedBy>Kathleen Brewer</cp:lastModifiedBy>
  <cp:revision>163</cp:revision>
  <dcterms:created xsi:type="dcterms:W3CDTF">2017-01-13T18:36:28Z</dcterms:created>
  <dcterms:modified xsi:type="dcterms:W3CDTF">2026-04-27T19:33:26Z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lpwstr>935300.000000000</vt:lpwstr>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