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13"/>
  </p:notesMasterIdLst>
  <p:sldIdLst>
    <p:sldId id="718" r:id="rId2"/>
    <p:sldId id="724" r:id="rId3"/>
    <p:sldId id="716" r:id="rId4"/>
    <p:sldId id="703" r:id="rId5"/>
    <p:sldId id="723" r:id="rId6"/>
    <p:sldId id="256" r:id="rId7"/>
    <p:sldId id="726" r:id="rId8"/>
    <p:sldId id="727" r:id="rId9"/>
    <p:sldId id="728" r:id="rId10"/>
    <p:sldId id="729" r:id="rId11"/>
    <p:sldId id="730" r:id="rId12"/>
  </p:sldIdLst>
  <p:sldSz cx="12192000" cy="6858000"/>
  <p:notesSz cx="6858000" cy="9144000"/>
  <p:embeddedFontLst>
    <p:embeddedFont>
      <p:font typeface="Arial Narrow" panose="020B0606020202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7" d="100"/>
          <a:sy n="87" d="100"/>
        </p:scale>
        <p:origin x="45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AD124B-DDC7-4043-BEFF-25554DA44639}" type="datetimeFigureOut">
              <a:rPr lang="en-US" smtClean="0"/>
              <a:t>4/27/2026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95123A-C732-44B8-9B44-9DF88CC31E90}" type="slidenum">
              <a:rPr lang="en-US" smtClean="0"/>
              <a:t>‹#›</a:t>
            </a:fld>
            <a:endParaRPr lang="en-US"/>
          </a:p>
        </p:txBody>
      </p:sp>
    </p:spTree>
    <p:extLst>
      <p:ext uri="{BB962C8B-B14F-4D97-AF65-F5344CB8AC3E}">
        <p14:creationId xmlns:p14="http://schemas.microsoft.com/office/powerpoint/2010/main" val="96112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646"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685646"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2858564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these are considered “exercise” but the majority</a:t>
            </a:r>
            <a:r>
              <a:rPr lang="en-US" baseline="0" dirty="0"/>
              <a:t> of the day presents opportunities for moving mindfully.  Avoid inactivity. Start where you are currently and build slowly and frequently.</a:t>
            </a:r>
            <a:endParaRPr lang="en-US" dirty="0"/>
          </a:p>
        </p:txBody>
      </p:sp>
      <p:sp>
        <p:nvSpPr>
          <p:cNvPr id="4" name="Slide Number Placeholder 3"/>
          <p:cNvSpPr>
            <a:spLocks noGrp="1"/>
          </p:cNvSpPr>
          <p:nvPr>
            <p:ph type="sldNum" sz="quarter" idx="10"/>
          </p:nvPr>
        </p:nvSpPr>
        <p:spPr/>
        <p:txBody>
          <a:bodyPr/>
          <a:lstStyle/>
          <a:p>
            <a:pPr marL="0" marR="0" lvl="0" indent="0" algn="r" defTabSz="685646"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685646"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2884770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ACSM Exercise is Medicine.  Currently establishing a PAVS (Physical Activity Vital Sign).  How many days per week do</a:t>
            </a:r>
            <a:r>
              <a:rPr lang="en-US" baseline="0" dirty="0"/>
              <a:t> you get </a:t>
            </a:r>
          </a:p>
          <a:p>
            <a:pPr marL="228600" indent="-228600">
              <a:buAutoNum type="arabicPeriod"/>
            </a:pPr>
            <a:r>
              <a:rPr lang="en-US" dirty="0"/>
              <a:t>On average, how many days per week do you engage in moderate to vigorous physical activity (like a brisk walk)? _____ days </a:t>
            </a:r>
          </a:p>
          <a:p>
            <a:pPr marL="228600" indent="-228600">
              <a:buAutoNum type="arabicPeriod"/>
            </a:pPr>
            <a:r>
              <a:rPr lang="en-US" dirty="0"/>
              <a:t>On average, how many minutes do you engage in physical activity at this level? _____ minutes Total minutes per week of physical activity (multiply #1 by #2) _____ minutes per week?</a:t>
            </a:r>
          </a:p>
        </p:txBody>
      </p:sp>
      <p:sp>
        <p:nvSpPr>
          <p:cNvPr id="4" name="Slide Number Placeholder 3"/>
          <p:cNvSpPr>
            <a:spLocks noGrp="1"/>
          </p:cNvSpPr>
          <p:nvPr>
            <p:ph type="sldNum" sz="quarter" idx="10"/>
          </p:nvPr>
        </p:nvSpPr>
        <p:spPr/>
        <p:txBody>
          <a:bodyPr/>
          <a:lstStyle/>
          <a:p>
            <a:pPr marL="0" marR="0" lvl="0" indent="0" algn="r" defTabSz="685646"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685646"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340730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caregivers of loved ones, </a:t>
            </a:r>
            <a:r>
              <a:rPr lang="en-US" b="1" dirty="0"/>
              <a:t>fatigue</a:t>
            </a:r>
            <a:r>
              <a:rPr lang="en-US" dirty="0"/>
              <a:t> is a major side effect. </a:t>
            </a:r>
            <a:r>
              <a:rPr lang="en-US" b="1" dirty="0"/>
              <a:t>Anger and resentment </a:t>
            </a:r>
            <a:r>
              <a:rPr lang="en-US" dirty="0"/>
              <a:t>are also common, and they are very often suppressed since people do not feel like they should outwardly complain about taking care of a loved one.</a:t>
            </a:r>
          </a:p>
          <a:p>
            <a:r>
              <a:rPr lang="en-US" dirty="0"/>
              <a:t>Frustration and negativity, self-isolation/withdrawal, depression, relationship conflicts, loss of empathy and emotional energy, and even physical symptoms like nausea, dizziness, and headaches, can all take their toll when caring for a loved one.</a:t>
            </a:r>
          </a:p>
          <a:p>
            <a:r>
              <a:rPr lang="en-US" dirty="0"/>
              <a:t>When the immune system is impacted, the physical and psychological side effects go hand in hand. According to </a:t>
            </a:r>
            <a:r>
              <a:rPr lang="en-US" dirty="0" err="1"/>
              <a:t>Ms</a:t>
            </a:r>
            <a:r>
              <a:rPr lang="en-US" dirty="0"/>
              <a:t> Mackie, anger weakens the liver, fear hurts the kidneys, grief weakens the lungs, and worry affects the stomach.</a:t>
            </a:r>
          </a:p>
          <a:p>
            <a:r>
              <a:rPr lang="en-US" dirty="0"/>
              <a:t>Up to two-thirds of caregivers report clinically significant symptoms of insomnia, and one of the major contributors to insomnia is the chattering brain. We all experience thought and chatter in our heads, but when it becomes disruptive, it can overwhelm and lead to anxiety, depression, and stress.</a:t>
            </a:r>
          </a:p>
          <a:p>
            <a:r>
              <a:rPr lang="en-US" dirty="0"/>
              <a:t>But according to </a:t>
            </a:r>
            <a:r>
              <a:rPr lang="en-US" dirty="0" err="1"/>
              <a:t>Ms</a:t>
            </a:r>
            <a:r>
              <a:rPr lang="en-US" dirty="0"/>
              <a:t> Mackie, there are ways to deal with the chattering brain. First, quiet the mind with a concentrated focus (</a:t>
            </a:r>
            <a:r>
              <a:rPr lang="en-US" dirty="0" err="1"/>
              <a:t>ie</a:t>
            </a:r>
            <a:r>
              <a:rPr lang="en-US" dirty="0"/>
              <a:t>, reading, meditating, walking, doing a puzzle). Spend more time in the present, and focus on staying right here, right now.</a:t>
            </a:r>
          </a:p>
          <a:p>
            <a:endParaRPr lang="en-US" dirty="0"/>
          </a:p>
          <a:p>
            <a:endParaRPr lang="en-US" dirty="0"/>
          </a:p>
          <a:p>
            <a:r>
              <a:rPr lang="en-US" dirty="0"/>
              <a:t>Emotional Labor</a:t>
            </a:r>
          </a:p>
        </p:txBody>
      </p:sp>
      <p:sp>
        <p:nvSpPr>
          <p:cNvPr id="4" name="Slide Number Placeholder 3"/>
          <p:cNvSpPr>
            <a:spLocks noGrp="1"/>
          </p:cNvSpPr>
          <p:nvPr>
            <p:ph type="sldNum" sz="quarter" idx="5"/>
          </p:nvPr>
        </p:nvSpPr>
        <p:spPr/>
        <p:txBody>
          <a:bodyPr/>
          <a:lstStyle/>
          <a:p>
            <a:pPr marL="0" marR="0" lvl="0" indent="0" algn="r" defTabSz="685646"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685646"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305731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just some.  Long term side effects (mention bone density</a:t>
            </a:r>
            <a:r>
              <a:rPr lang="en-US" baseline="0" dirty="0"/>
              <a:t> and falls)</a:t>
            </a:r>
            <a:endParaRPr lang="en-US" dirty="0"/>
          </a:p>
          <a:p>
            <a:r>
              <a:rPr lang="en-US" dirty="0"/>
              <a:t>But,</a:t>
            </a:r>
            <a:r>
              <a:rPr lang="en-US" baseline="0" dirty="0"/>
              <a:t> it’s still hard to adopt this lifestyle.</a:t>
            </a:r>
          </a:p>
          <a:p>
            <a:endParaRPr lang="en-US" baseline="0" dirty="0"/>
          </a:p>
          <a:p>
            <a:r>
              <a:rPr lang="en-US" baseline="0" dirty="0"/>
              <a:t>LYMPHATIC FUNCTION: Garbage removal system (lymph) parallel to circulatory system.  Compression garments partially useful but aren’t activating anything </a:t>
            </a:r>
            <a:r>
              <a:rPr lang="en-US" u="sng" baseline="0" dirty="0"/>
              <a:t>inside</a:t>
            </a:r>
            <a:r>
              <a:rPr lang="en-US" baseline="0" dirty="0"/>
              <a:t> the systems.  Its just real estate at that point.  Exercise </a:t>
            </a:r>
            <a:r>
              <a:rPr lang="en-US" b="1" baseline="0" dirty="0"/>
              <a:t>along with Manual Lymph Drainage therapy and self care/compression </a:t>
            </a:r>
            <a:r>
              <a:rPr lang="en-US" baseline="0" dirty="0"/>
              <a:t>is Complete Decongestion Therapy. Muscles act as a “pump”.  Diaphragmatic breathing can also stroke the thoracic duct.</a:t>
            </a:r>
          </a:p>
          <a:p>
            <a:endParaRPr lang="en-US" baseline="0" dirty="0"/>
          </a:p>
          <a:p>
            <a:r>
              <a:rPr lang="en-US" baseline="0" dirty="0"/>
              <a:t>ANXIETY/DEPRESSION – Stress suppresses natural killer cells.  CBT concept -&gt; what you do affects how you feel.</a:t>
            </a:r>
          </a:p>
          <a:p>
            <a:endParaRPr lang="en-US" baseline="0" dirty="0"/>
          </a:p>
          <a:p>
            <a:r>
              <a:rPr lang="en-US" baseline="0" dirty="0"/>
              <a:t>RECURRENCE” Healthy weight/Activity/Varied diet/ Limit alcohol</a:t>
            </a:r>
          </a:p>
          <a:p>
            <a:endParaRPr lang="en-US" baseline="0" dirty="0"/>
          </a:p>
          <a:p>
            <a:r>
              <a:rPr lang="en-US" baseline="0" dirty="0"/>
              <a:t>INFLAMMATION -  adipose tissue -&gt; chronic inflammation -&gt; produces cytokines that are immune suppressive.  Also adipose tissue -&gt; home for hormones that promote cell growth </a:t>
            </a:r>
          </a:p>
          <a:p>
            <a:endParaRPr lang="en-US" baseline="0" dirty="0"/>
          </a:p>
          <a:p>
            <a:r>
              <a:rPr lang="en-US" baseline="0" dirty="0"/>
              <a:t>TREATMENT TOLERANCE:  muscle tissue increase can help to metabolize the chemo drugs (Carla Prado ref?); increased circulation can deliver drugs more easily.  Exercise boosts the immune response -&gt; better able to handle post-operative surgical stress response.  Exercise improves tumor vasculature (delivery of drugs enhanced.</a:t>
            </a:r>
          </a:p>
          <a:p>
            <a:r>
              <a:rPr lang="en-US" baseline="0" dirty="0"/>
              <a:t>Tumor vasculature: </a:t>
            </a:r>
            <a:r>
              <a:rPr lang="en-US" sz="1200" kern="1200" dirty="0">
                <a:solidFill>
                  <a:schemeClr val="tx1"/>
                </a:solidFill>
                <a:effectLst/>
                <a:latin typeface="+mn-lt"/>
                <a:ea typeface="+mn-ea"/>
                <a:cs typeface="+mn-cs"/>
              </a:rPr>
              <a:t>A tumor’s vasculature is very disorganized.  Regions of the tumor are getting very little circulating blood.  Aerobic exercise can increase the delivery of immune cells (natural killer cells) and chemo drugs (less intense treatments, less time to treat, more effective)</a:t>
            </a:r>
            <a:endParaRPr lang="en-US" baseline="0" dirty="0"/>
          </a:p>
          <a:p>
            <a:endParaRPr lang="en-US" baseline="0" dirty="0"/>
          </a:p>
          <a:p>
            <a:r>
              <a:rPr lang="en-US" baseline="0" dirty="0"/>
              <a:t>LEAN BODY MASS:  Cancer is a highly catabolic disease and requires a lot of energy. So do muscles though.  Muscles are the first to go. there are consequences of low LBM (poor function, poor outcomes)  Think of your fighting weight.  Cancer cachexia can happen with or without fat loss/gain.  Quality of the tissue, not the quantity.</a:t>
            </a:r>
          </a:p>
          <a:p>
            <a:endParaRPr lang="en-US" baseline="0" dirty="0"/>
          </a:p>
          <a:p>
            <a:r>
              <a:rPr lang="en-US" baseline="0" dirty="0"/>
              <a:t>COGNITIVE FUNCTION – more circulation to brain, neuroplasticity/rewiring/stimulation/growth in hippocampus.  Stimulates angiogenesis which increases cerebral blood flow -&gt; improves connectivity of the vascular network, facilitating neurogenesis (learning and memory; growth factors)</a:t>
            </a:r>
          </a:p>
          <a:p>
            <a:endParaRPr lang="en-US" baseline="0" dirty="0"/>
          </a:p>
          <a:p>
            <a:pPr marL="0" marR="0" lvl="0" indent="0" algn="l" defTabSz="342824" rtl="0" eaLnBrk="1" fontAlgn="auto" latinLnBrk="0" hangingPunct="1">
              <a:lnSpc>
                <a:spcPct val="100000"/>
              </a:lnSpc>
              <a:spcBef>
                <a:spcPts val="0"/>
              </a:spcBef>
              <a:spcAft>
                <a:spcPts val="0"/>
              </a:spcAft>
              <a:buClrTx/>
              <a:buSzTx/>
              <a:buFontTx/>
              <a:buNone/>
              <a:tabLst/>
              <a:defRPr/>
            </a:pPr>
            <a:r>
              <a:rPr lang="en-US" baseline="0" dirty="0"/>
              <a:t>CENTRAL ADIPOSITY - </a:t>
            </a:r>
            <a:r>
              <a:rPr lang="en-US" sz="900" kern="1200" dirty="0">
                <a:solidFill>
                  <a:schemeClr val="tx1"/>
                </a:solidFill>
                <a:effectLst/>
                <a:latin typeface="Calibri Light"/>
                <a:ea typeface="+mn-ea"/>
                <a:cs typeface="+mn-cs"/>
              </a:rPr>
              <a:t>linked to cancers like breast, endometrial and prostate (hormonal) Obesity becoming a major focal point of research  (environment includes increased inflammation, lowered immunity, higher circulating hormones (estrogen and insulin), increased tumor growth</a:t>
            </a:r>
          </a:p>
          <a:p>
            <a:pPr marL="0" marR="0" lvl="0" indent="0" algn="l" defTabSz="342824"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Calibri Light"/>
              <a:ea typeface="+mn-ea"/>
              <a:cs typeface="+mn-cs"/>
            </a:endParaRPr>
          </a:p>
          <a:p>
            <a:r>
              <a:rPr lang="en-US" sz="900" b="1" baseline="0" dirty="0"/>
              <a:t>FATIGUE</a:t>
            </a:r>
            <a:r>
              <a:rPr lang="en-US" sz="900" baseline="0" dirty="0"/>
              <a:t>: most often reported side effect.  PA can help to reverse the deconditioning that occurs from the perfect storm of muscle loss, inactivity, reduced calorie intake, stress, interrupted sleep, low blood counts, etc.</a:t>
            </a:r>
          </a:p>
          <a:p>
            <a:pPr defTabSz="349338"/>
            <a:r>
              <a:rPr lang="en-US" sz="900" b="1" baseline="0" dirty="0"/>
              <a:t>TREATMENT TOLERANCE</a:t>
            </a:r>
            <a:r>
              <a:rPr lang="en-US" sz="900" baseline="0" dirty="0"/>
              <a:t>:  muscle tissue increase can help to metabolize the chemo drugs (Carla Prado ref?); increased circulation can deliver drugs more easily.  Exercise boosts the immune response -&gt; better able to handle post-operative surgical stress response.  Exercise improves tumor vasculature (delivery of drugs enhanced.</a:t>
            </a:r>
          </a:p>
          <a:p>
            <a:pPr defTabSz="349338"/>
            <a:r>
              <a:rPr lang="en-US" sz="900" b="1" baseline="0" dirty="0"/>
              <a:t>LEAN BODY MASS</a:t>
            </a:r>
            <a:r>
              <a:rPr lang="en-US" sz="900" baseline="0" dirty="0"/>
              <a:t>:  Cancer is a catabolic disease; requires a lot of energy. Muscles do too so they are the first to go.  Consequences of low LBM (poor function, poor outcomes) Cancer cachexia can happen with or without fat loss &amp; gain.  Quality of tissue, not quantity.  More muscle makes it metabolically harder for your cancer to grow (helping with </a:t>
            </a:r>
            <a:r>
              <a:rPr lang="en-US" sz="900" baseline="0" dirty="0" err="1"/>
              <a:t>gluco</a:t>
            </a:r>
            <a:r>
              <a:rPr lang="en-US" sz="900" baseline="0" dirty="0"/>
              <a:t>-regulation, lowering insulin levels, lowering Insulin growth factor IGF).</a:t>
            </a:r>
          </a:p>
          <a:p>
            <a:pPr defTabSz="349338"/>
            <a:r>
              <a:rPr lang="en-US" sz="900" b="1" baseline="0" dirty="0"/>
              <a:t>COGNITIVE FUNCTION </a:t>
            </a:r>
            <a:r>
              <a:rPr lang="en-US" sz="900" baseline="0" dirty="0"/>
              <a:t>– more circulation to brain, neuroplasticity/rewiring/stimulation/growth in hippocampus</a:t>
            </a:r>
          </a:p>
          <a:p>
            <a:r>
              <a:rPr lang="en-US" sz="900" b="1" baseline="0" dirty="0"/>
              <a:t>INSULIN SENSITIVITY: </a:t>
            </a:r>
            <a:r>
              <a:rPr lang="en-US" sz="900" b="0" baseline="0" dirty="0"/>
              <a:t>glucose uptake to muscle improves</a:t>
            </a:r>
          </a:p>
          <a:p>
            <a:r>
              <a:rPr lang="en-US" sz="900" b="1" baseline="0" dirty="0"/>
              <a:t>LYMPHATIC FUNCTION</a:t>
            </a:r>
            <a:r>
              <a:rPr lang="en-US" sz="900" baseline="0" dirty="0"/>
              <a:t>: Garbage removal system (lymph) parallel to circulatory system.  Compression garments partially useful but aren’t activating anything </a:t>
            </a:r>
            <a:r>
              <a:rPr lang="en-US" sz="900" u="sng" baseline="0" dirty="0"/>
              <a:t>inside</a:t>
            </a:r>
            <a:r>
              <a:rPr lang="en-US" sz="900" baseline="0" dirty="0"/>
              <a:t> the systems.  Its just real estate at that point.  Exercise </a:t>
            </a:r>
            <a:r>
              <a:rPr lang="en-US" sz="900" b="1" baseline="0" dirty="0"/>
              <a:t>along with Manual Lymph Drainage therapy and self care/compression </a:t>
            </a:r>
            <a:r>
              <a:rPr lang="en-US" sz="900" baseline="0" dirty="0"/>
              <a:t>is Complete Decongestion Therapy. Muscles act as a “pump”.  Diaphragmatic breathing can also stroke the thoracic duct.</a:t>
            </a:r>
          </a:p>
          <a:p>
            <a:pPr defTabSz="349338"/>
            <a:r>
              <a:rPr lang="en-US" sz="900" b="1" baseline="0" dirty="0"/>
              <a:t>CENTRAL ADIPOSITY </a:t>
            </a:r>
            <a:r>
              <a:rPr lang="en-US" sz="900" baseline="0" dirty="0"/>
              <a:t>- </a:t>
            </a:r>
            <a:r>
              <a:rPr lang="en-US" sz="900" dirty="0"/>
              <a:t>linked to cancers like breast, endometrial and prostate (hormonal) Obesity becoming a major focal point of research  (environment includes increased inflammation, lowered immunity, higher circulating hormones (estrogen and insulin), increased tumor growth.  </a:t>
            </a:r>
            <a:r>
              <a:rPr lang="en-US" sz="900" u="sng" dirty="0"/>
              <a:t>Maintain weight.  </a:t>
            </a:r>
            <a:r>
              <a:rPr lang="en-US" sz="900" dirty="0"/>
              <a:t>More fat cells = more estrogen.</a:t>
            </a:r>
            <a:endParaRPr lang="en-US" sz="900" b="1" baseline="0" dirty="0"/>
          </a:p>
          <a:p>
            <a:r>
              <a:rPr lang="en-US" sz="900" b="1" baseline="0" dirty="0"/>
              <a:t>ANXIETY/DEPRESSION </a:t>
            </a:r>
            <a:r>
              <a:rPr lang="en-US" sz="900" baseline="0" dirty="0"/>
              <a:t>– Stress suppresses natural killer cells.  CBT concept -&gt; what you do affects how you feel.</a:t>
            </a:r>
          </a:p>
          <a:p>
            <a:pPr defTabSz="349338"/>
            <a:r>
              <a:rPr lang="en-US" sz="900" b="1" baseline="0" dirty="0"/>
              <a:t>RECURRENCE</a:t>
            </a:r>
            <a:r>
              <a:rPr lang="en-US" sz="900" baseline="0" dirty="0"/>
              <a:t>” Healthy weight/Activity/Varied diet/ Limit alcohol --  </a:t>
            </a:r>
            <a:r>
              <a:rPr lang="en-US" sz="900" dirty="0"/>
              <a:t>up to 40% reduced risk for Br/Pros/Colon</a:t>
            </a:r>
            <a:endParaRPr lang="en-US" sz="900" baseline="0" dirty="0"/>
          </a:p>
          <a:p>
            <a:r>
              <a:rPr lang="en-US" sz="900" b="1" baseline="0" dirty="0"/>
              <a:t>INFLAMMATION</a:t>
            </a:r>
            <a:r>
              <a:rPr lang="en-US" sz="900" baseline="0" dirty="0"/>
              <a:t> -  adipose tissue&gt;chronic inflammation&gt;produces cytokines (</a:t>
            </a:r>
            <a:r>
              <a:rPr lang="en-US" sz="900" baseline="0" dirty="0" err="1"/>
              <a:t>adipokines</a:t>
            </a:r>
            <a:r>
              <a:rPr lang="en-US" sz="900" baseline="0" dirty="0"/>
              <a:t>) that are immune suppressive.  Also adipose tissue is home for hormones that promote cell growth.  Exercise produces </a:t>
            </a:r>
            <a:r>
              <a:rPr lang="en-US" sz="900" baseline="0" dirty="0" err="1"/>
              <a:t>myokines</a:t>
            </a:r>
            <a:r>
              <a:rPr lang="en-US" sz="900" baseline="0" dirty="0"/>
              <a:t> (made by muscles)&gt;anti-inflammatory  Muscles chemicals block the ability of the fat chemicals to talk to the tumor </a:t>
            </a:r>
            <a:r>
              <a:rPr lang="en-US" sz="900" baseline="0" dirty="0" err="1"/>
              <a:t>microenviroment</a:t>
            </a:r>
            <a:r>
              <a:rPr lang="en-US" sz="900" baseline="0" dirty="0"/>
              <a:t>.</a:t>
            </a:r>
          </a:p>
          <a:p>
            <a:r>
              <a:rPr lang="en-US" sz="900" b="1" baseline="0" dirty="0"/>
              <a:t>IMMUNITY: </a:t>
            </a:r>
            <a:r>
              <a:rPr lang="en-US" sz="900" baseline="0" dirty="0"/>
              <a:t>Exercise is an acute stressor.  The reaction of the body during the rest phase is where the magic happens.  The troops are called in to repair and reinforce.  If we don’t move, this doesn’t happen as easily and leaves room for invaders to take hold.</a:t>
            </a:r>
          </a:p>
          <a:p>
            <a:pPr defTabSz="349338">
              <a:defRPr/>
            </a:pPr>
            <a:r>
              <a:rPr lang="en-US" sz="900" b="1" dirty="0"/>
              <a:t>BONE LOSS:  </a:t>
            </a:r>
            <a:r>
              <a:rPr lang="en-US" sz="900" dirty="0"/>
              <a:t>hormonal </a:t>
            </a:r>
            <a:r>
              <a:rPr lang="en-US" sz="900" dirty="0" err="1"/>
              <a:t>txs</a:t>
            </a:r>
            <a:r>
              <a:rPr lang="en-US" sz="900" dirty="0"/>
              <a:t> that accelerate loss(aromatase inhibitors, androgen deprivation therapies-</a:t>
            </a:r>
            <a:r>
              <a:rPr lang="en-US" sz="900" dirty="0" err="1"/>
              <a:t>ADTs,steroid</a:t>
            </a:r>
            <a:r>
              <a:rPr lang="en-US" sz="900" dirty="0"/>
              <a:t> use)</a:t>
            </a:r>
          </a:p>
          <a:p>
            <a:pPr marL="0" marR="0" lvl="0" indent="0" algn="l" defTabSz="342824"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Calibri Light"/>
              <a:ea typeface="+mn-ea"/>
              <a:cs typeface="+mn-cs"/>
            </a:endParaRPr>
          </a:p>
          <a:p>
            <a:pPr marL="0" marR="0" lvl="0" indent="0" algn="l" defTabSz="342824"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Calibri Light"/>
                <a:ea typeface="+mn-ea"/>
                <a:cs typeface="+mn-cs"/>
              </a:rPr>
              <a:t>Biomarkers:</a:t>
            </a:r>
            <a:r>
              <a:rPr lang="en-US" sz="900" kern="1200" baseline="0" dirty="0">
                <a:solidFill>
                  <a:schemeClr val="tx1"/>
                </a:solidFill>
                <a:effectLst/>
                <a:latin typeface="Calibri Light"/>
                <a:ea typeface="+mn-ea"/>
                <a:cs typeface="+mn-cs"/>
              </a:rPr>
              <a:t> </a:t>
            </a:r>
            <a:r>
              <a:rPr lang="en-US" sz="1200" kern="1200" dirty="0">
                <a:solidFill>
                  <a:schemeClr val="tx1"/>
                </a:solidFill>
                <a:effectLst/>
                <a:latin typeface="+mn-lt"/>
                <a:ea typeface="+mn-ea"/>
                <a:cs typeface="+mn-cs"/>
              </a:rPr>
              <a:t>Decreases estrogens and androgens (inhibits growth)</a:t>
            </a:r>
          </a:p>
          <a:p>
            <a:pPr marL="0" marR="0" lvl="0" indent="0" algn="l" defTabSz="342824"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Divert energy from cancer cells in 4 ways:</a:t>
            </a:r>
          </a:p>
          <a:p>
            <a:pPr lvl="0"/>
            <a:r>
              <a:rPr lang="en-US" sz="1200" kern="1200" dirty="0">
                <a:solidFill>
                  <a:schemeClr val="tx1"/>
                </a:solidFill>
                <a:effectLst/>
                <a:latin typeface="+mn-lt"/>
                <a:ea typeface="+mn-ea"/>
                <a:cs typeface="+mn-cs"/>
              </a:rPr>
              <a:t>ENERGY – energy spent on PA is energy NOT spent on cancer cell reproduction</a:t>
            </a:r>
          </a:p>
          <a:p>
            <a:pPr lvl="0"/>
            <a:r>
              <a:rPr lang="en-US" sz="1200" kern="1200" dirty="0">
                <a:solidFill>
                  <a:schemeClr val="tx1"/>
                </a:solidFill>
                <a:effectLst/>
                <a:latin typeface="+mn-lt"/>
                <a:ea typeface="+mn-ea"/>
                <a:cs typeface="+mn-cs"/>
              </a:rPr>
              <a:t>SUGAR – High blood glucose chronically fuels cells.  Starve the cancer cells</a:t>
            </a:r>
          </a:p>
          <a:p>
            <a:pPr lvl="0"/>
            <a:r>
              <a:rPr lang="en-US" sz="1200" kern="1200" dirty="0">
                <a:solidFill>
                  <a:schemeClr val="tx1"/>
                </a:solidFill>
                <a:effectLst/>
                <a:latin typeface="+mn-lt"/>
                <a:ea typeface="+mn-ea"/>
                <a:cs typeface="+mn-cs"/>
              </a:rPr>
              <a:t>INFLAMMATION – Chronic inflammation causes cellular damage.  More adiposity = more inflammation</a:t>
            </a:r>
          </a:p>
          <a:p>
            <a:pPr lvl="0"/>
            <a:r>
              <a:rPr lang="en-US" sz="1200" kern="1200" dirty="0">
                <a:solidFill>
                  <a:schemeClr val="tx1"/>
                </a:solidFill>
                <a:effectLst/>
                <a:latin typeface="+mn-lt"/>
                <a:ea typeface="+mn-ea"/>
                <a:cs typeface="+mn-cs"/>
              </a:rPr>
              <a:t>ANTIOXIDANTS &amp; IMMUNE FUNCTION – PA stimulates the body to spend energy on repair and maintenance systems to mop up the “damage” that exercise causes.  Non-extreme exercise boosts the immune system.  </a:t>
            </a:r>
          </a:p>
          <a:p>
            <a:pPr marL="0" marR="0" lvl="0" indent="0" algn="l" defTabSz="342824"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Calibri Ligh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685646"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685646"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993324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Weight of your hands***</a:t>
            </a:r>
          </a:p>
        </p:txBody>
      </p:sp>
      <p:sp>
        <p:nvSpPr>
          <p:cNvPr id="4" name="Slide Number Placeholder 3"/>
          <p:cNvSpPr>
            <a:spLocks noGrp="1"/>
          </p:cNvSpPr>
          <p:nvPr>
            <p:ph type="sldNum" sz="quarter" idx="5"/>
          </p:nvPr>
        </p:nvSpPr>
        <p:spPr/>
        <p:txBody>
          <a:bodyPr/>
          <a:lstStyle/>
          <a:p>
            <a:fld id="{C195123A-C732-44B8-9B44-9DF88CC31E90}" type="slidenum">
              <a:rPr lang="en-US" smtClean="0"/>
              <a:t>8</a:t>
            </a:fld>
            <a:endParaRPr lang="en-US"/>
          </a:p>
        </p:txBody>
      </p:sp>
    </p:spTree>
    <p:extLst>
      <p:ext uri="{BB962C8B-B14F-4D97-AF65-F5344CB8AC3E}">
        <p14:creationId xmlns:p14="http://schemas.microsoft.com/office/powerpoint/2010/main" val="3113375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0D3AFCF-4E79-A441-ACB0-F2BD32E5CC44}"/>
              </a:ext>
            </a:extLst>
          </p:cNvPr>
          <p:cNvSpPr>
            <a:spLocks noGrp="1"/>
          </p:cNvSpPr>
          <p:nvPr>
            <p:ph type="title" hasCustomPrompt="1"/>
          </p:nvPr>
        </p:nvSpPr>
        <p:spPr>
          <a:xfrm>
            <a:off x="336703" y="1285876"/>
            <a:ext cx="11176879" cy="1543051"/>
          </a:xfrm>
        </p:spPr>
        <p:txBody>
          <a:bodyPr>
            <a:normAutofit/>
          </a:bodyPr>
          <a:lstStyle>
            <a:lvl1pPr>
              <a:defRPr sz="4000">
                <a:solidFill>
                  <a:schemeClr val="bg2"/>
                </a:solidFill>
              </a:defRPr>
            </a:lvl1pPr>
          </a:lstStyle>
          <a:p>
            <a:r>
              <a:rPr lang="en-US" dirty="0"/>
              <a:t>PRESENTATION TITLE</a:t>
            </a:r>
          </a:p>
        </p:txBody>
      </p:sp>
      <p:sp>
        <p:nvSpPr>
          <p:cNvPr id="13" name="Text Placeholder 12">
            <a:extLst>
              <a:ext uri="{FF2B5EF4-FFF2-40B4-BE49-F238E27FC236}">
                <a16:creationId xmlns:a16="http://schemas.microsoft.com/office/drawing/2014/main" id="{D9C8BD0B-ED4C-534F-AA43-53914009668C}"/>
              </a:ext>
            </a:extLst>
          </p:cNvPr>
          <p:cNvSpPr>
            <a:spLocks noGrp="1"/>
          </p:cNvSpPr>
          <p:nvPr>
            <p:ph type="body" sz="quarter" idx="10" hasCustomPrompt="1"/>
          </p:nvPr>
        </p:nvSpPr>
        <p:spPr>
          <a:xfrm>
            <a:off x="336640" y="3056708"/>
            <a:ext cx="11176941" cy="1261293"/>
          </a:xfrm>
        </p:spPr>
        <p:txBody>
          <a:bodyPr>
            <a:normAutofit/>
          </a:bodyPr>
          <a:lstStyle>
            <a:lvl1pPr>
              <a:lnSpc>
                <a:spcPts val="2133"/>
              </a:lnSpc>
              <a:defRPr sz="2667" b="1" spc="51" baseline="0">
                <a:solidFill>
                  <a:schemeClr val="bg2"/>
                </a:solidFill>
              </a:defRPr>
            </a:lvl1pPr>
          </a:lstStyle>
          <a:p>
            <a:pPr lvl="0"/>
            <a:r>
              <a:rPr lang="en-US" dirty="0"/>
              <a:t>Subtitle</a:t>
            </a:r>
          </a:p>
        </p:txBody>
      </p:sp>
    </p:spTree>
    <p:extLst>
      <p:ext uri="{BB962C8B-B14F-4D97-AF65-F5344CB8AC3E}">
        <p14:creationId xmlns:p14="http://schemas.microsoft.com/office/powerpoint/2010/main" val="2299854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0D3AFCF-4E79-A441-ACB0-F2BD32E5CC44}"/>
              </a:ext>
            </a:extLst>
          </p:cNvPr>
          <p:cNvSpPr>
            <a:spLocks noGrp="1"/>
          </p:cNvSpPr>
          <p:nvPr>
            <p:ph type="title" hasCustomPrompt="1"/>
          </p:nvPr>
        </p:nvSpPr>
        <p:spPr>
          <a:xfrm>
            <a:off x="336703" y="2012385"/>
            <a:ext cx="11479516" cy="1845631"/>
          </a:xfrm>
        </p:spPr>
        <p:txBody>
          <a:bodyPr>
            <a:normAutofit/>
          </a:bodyPr>
          <a:lstStyle>
            <a:lvl1pPr>
              <a:defRPr sz="4000">
                <a:solidFill>
                  <a:schemeClr val="bg2"/>
                </a:solidFill>
              </a:defRPr>
            </a:lvl1pPr>
          </a:lstStyle>
          <a:p>
            <a:r>
              <a:rPr lang="en-US" dirty="0"/>
              <a:t>Section Title</a:t>
            </a:r>
          </a:p>
        </p:txBody>
      </p:sp>
      <p:pic>
        <p:nvPicPr>
          <p:cNvPr id="4" name="Picture 3">
            <a:extLst>
              <a:ext uri="{FF2B5EF4-FFF2-40B4-BE49-F238E27FC236}">
                <a16:creationId xmlns:a16="http://schemas.microsoft.com/office/drawing/2014/main" id="{FB12C4D5-7985-AC4D-BAAB-EC646DA72E90}"/>
              </a:ext>
            </a:extLst>
          </p:cNvPr>
          <p:cNvPicPr>
            <a:picLocks noChangeAspect="1"/>
          </p:cNvPicPr>
          <p:nvPr userDrawn="1"/>
        </p:nvPicPr>
        <p:blipFill>
          <a:blip r:embed="rId3"/>
          <a:stretch>
            <a:fillRect/>
          </a:stretch>
        </p:blipFill>
        <p:spPr>
          <a:xfrm>
            <a:off x="172363" y="6184003"/>
            <a:ext cx="3142303" cy="508404"/>
          </a:xfrm>
          <a:prstGeom prst="rect">
            <a:avLst/>
          </a:prstGeom>
        </p:spPr>
      </p:pic>
    </p:spTree>
    <p:extLst>
      <p:ext uri="{BB962C8B-B14F-4D97-AF65-F5344CB8AC3E}">
        <p14:creationId xmlns:p14="http://schemas.microsoft.com/office/powerpoint/2010/main" val="423972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595484-053A-3441-A37F-BB98D92E7892}"/>
              </a:ext>
            </a:extLst>
          </p:cNvPr>
          <p:cNvSpPr>
            <a:spLocks noGrp="1"/>
          </p:cNvSpPr>
          <p:nvPr>
            <p:ph type="title" hasCustomPrompt="1"/>
          </p:nvPr>
        </p:nvSpPr>
        <p:spPr>
          <a:xfrm>
            <a:off x="502889" y="103470"/>
            <a:ext cx="11176879" cy="1053925"/>
          </a:xfrm>
        </p:spPr>
        <p:txBody>
          <a:bodyPr/>
          <a:lstStyle>
            <a:lvl1pPr>
              <a:defRPr>
                <a:solidFill>
                  <a:schemeClr val="accent2"/>
                </a:solidFill>
              </a:defRPr>
            </a:lvl1pPr>
          </a:lstStyle>
          <a:p>
            <a:r>
              <a:rPr lang="en-US" dirty="0"/>
              <a:t>Page Title</a:t>
            </a:r>
          </a:p>
        </p:txBody>
      </p:sp>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493841" y="1366196"/>
            <a:ext cx="11177323" cy="4564341"/>
          </a:xfrm>
        </p:spPr>
        <p:txBody>
          <a:bodyPr/>
          <a:lstStyle>
            <a:lvl1pPr>
              <a:defRPr sz="2400" b="0" spc="25">
                <a:solidFill>
                  <a:schemeClr val="tx1"/>
                </a:solidFill>
              </a:defRPr>
            </a:lvl1pPr>
            <a:lvl2pPr>
              <a:defRPr spc="25">
                <a:solidFill>
                  <a:schemeClr val="tx1"/>
                </a:solidFill>
              </a:defRPr>
            </a:lvl2pPr>
            <a:lvl3pPr>
              <a:defRPr spc="25">
                <a:solidFill>
                  <a:schemeClr val="tx1"/>
                </a:solidFill>
              </a:defRPr>
            </a:lvl3pPr>
            <a:lvl4pPr>
              <a:defRPr spc="25">
                <a:solidFill>
                  <a:schemeClr val="tx1"/>
                </a:solidFill>
              </a:defRPr>
            </a:lvl4pPr>
            <a:lvl5pPr>
              <a:defRPr spc="25">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3" name="Slide Number Placeholder 2"/>
          <p:cNvSpPr>
            <a:spLocks noGrp="1"/>
          </p:cNvSpPr>
          <p:nvPr>
            <p:ph type="sldNum" sz="quarter" idx="13"/>
          </p:nvPr>
        </p:nvSpPr>
        <p:spPr/>
        <p:txBody>
          <a:bodyPr/>
          <a:lstStyle/>
          <a:p>
            <a:pPr algn="r"/>
            <a:fld id="{EE7355D6-6BA5-4920-A2EF-F4F527E42B6D}" type="slidenum">
              <a:rPr lang="en-US" smtClean="0"/>
              <a:pPr algn="r"/>
              <a:t>‹#›</a:t>
            </a:fld>
            <a:endParaRPr lang="en-US" sz="1600" dirty="0"/>
          </a:p>
        </p:txBody>
      </p:sp>
      <p:pic>
        <p:nvPicPr>
          <p:cNvPr id="8" name="Picture 7">
            <a:extLst>
              <a:ext uri="{FF2B5EF4-FFF2-40B4-BE49-F238E27FC236}">
                <a16:creationId xmlns:a16="http://schemas.microsoft.com/office/drawing/2014/main" id="{9A444DC7-3355-7C4C-AABE-6C835E876303}"/>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412061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tandard text and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493841" y="1366196"/>
            <a:ext cx="3464827" cy="4534543"/>
          </a:xfrm>
        </p:spPr>
        <p:txBody>
          <a:bodyPr/>
          <a:lstStyle>
            <a:lvl1pPr>
              <a:defRPr sz="24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11" name="Chart Placeholder 10">
            <a:extLst>
              <a:ext uri="{FF2B5EF4-FFF2-40B4-BE49-F238E27FC236}">
                <a16:creationId xmlns:a16="http://schemas.microsoft.com/office/drawing/2014/main" id="{6CABE372-7D29-7F47-9E52-0B330F54AFB9}"/>
              </a:ext>
            </a:extLst>
          </p:cNvPr>
          <p:cNvSpPr>
            <a:spLocks noGrp="1"/>
          </p:cNvSpPr>
          <p:nvPr>
            <p:ph type="chart" sz="quarter" idx="12"/>
          </p:nvPr>
        </p:nvSpPr>
        <p:spPr>
          <a:xfrm>
            <a:off x="4171406" y="1366196"/>
            <a:ext cx="7499381" cy="4534543"/>
          </a:xfrm>
        </p:spPr>
        <p:txBody>
          <a:bodyPr/>
          <a:lstStyle>
            <a:lvl1pPr>
              <a:defRPr b="0">
                <a:solidFill>
                  <a:schemeClr val="tx1"/>
                </a:solidFill>
              </a:defRPr>
            </a:lvl1pPr>
          </a:lstStyle>
          <a:p>
            <a:r>
              <a:rPr lang="en-US" dirty="0"/>
              <a:t>Click icon to add chart</a:t>
            </a:r>
          </a:p>
        </p:txBody>
      </p:sp>
      <p:sp>
        <p:nvSpPr>
          <p:cNvPr id="6" name="Slide Number Placeholder 5"/>
          <p:cNvSpPr>
            <a:spLocks noGrp="1"/>
          </p:cNvSpPr>
          <p:nvPr>
            <p:ph type="sldNum" sz="quarter" idx="14"/>
          </p:nvPr>
        </p:nvSpPr>
        <p:spPr/>
        <p:txBody>
          <a:bodyPr/>
          <a:lstStyle/>
          <a:p>
            <a:pPr algn="r"/>
            <a:fld id="{1B840FF6-E8D8-114B-A197-6BDA5DAC0194}" type="slidenum">
              <a:rPr lang="en-US" smtClean="0"/>
              <a:pPr algn="r"/>
              <a:t>‹#›</a:t>
            </a:fld>
            <a:endParaRPr lang="en-US" sz="1600" dirty="0"/>
          </a:p>
        </p:txBody>
      </p:sp>
      <p:sp>
        <p:nvSpPr>
          <p:cNvPr id="8" name="Title 4">
            <a:extLst>
              <a:ext uri="{FF2B5EF4-FFF2-40B4-BE49-F238E27FC236}">
                <a16:creationId xmlns:a16="http://schemas.microsoft.com/office/drawing/2014/main" id="{83040937-85CE-C445-B38F-767B04BAD134}"/>
              </a:ext>
            </a:extLst>
          </p:cNvPr>
          <p:cNvSpPr>
            <a:spLocks noGrp="1"/>
          </p:cNvSpPr>
          <p:nvPr>
            <p:ph type="title" hasCustomPrompt="1"/>
          </p:nvPr>
        </p:nvSpPr>
        <p:spPr>
          <a:xfrm>
            <a:off x="502889" y="103470"/>
            <a:ext cx="11176879" cy="1053925"/>
          </a:xfrm>
        </p:spPr>
        <p:txBody>
          <a:bodyPr/>
          <a:lstStyle>
            <a:lvl1pPr>
              <a:defRPr>
                <a:solidFill>
                  <a:schemeClr val="accent2"/>
                </a:solidFill>
              </a:defRPr>
            </a:lvl1pPr>
          </a:lstStyle>
          <a:p>
            <a:r>
              <a:rPr lang="en-US" dirty="0"/>
              <a:t>Page Title</a:t>
            </a:r>
          </a:p>
        </p:txBody>
      </p:sp>
      <p:pic>
        <p:nvPicPr>
          <p:cNvPr id="9" name="Picture 8">
            <a:extLst>
              <a:ext uri="{FF2B5EF4-FFF2-40B4-BE49-F238E27FC236}">
                <a16:creationId xmlns:a16="http://schemas.microsoft.com/office/drawing/2014/main" id="{C3C7A5E5-80B4-7246-873C-E0883250F6A1}"/>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2561391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493841" y="1357551"/>
            <a:ext cx="5094027" cy="4543189"/>
          </a:xfrm>
        </p:spPr>
        <p:txBody>
          <a:bodyPr/>
          <a:lstStyle>
            <a:lvl1pPr>
              <a:defRPr sz="24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Picture Placeholder 3">
            <a:extLst>
              <a:ext uri="{FF2B5EF4-FFF2-40B4-BE49-F238E27FC236}">
                <a16:creationId xmlns:a16="http://schemas.microsoft.com/office/drawing/2014/main" id="{B79D376B-6DCD-DE4F-BB2E-4FF5F3747E04}"/>
              </a:ext>
            </a:extLst>
          </p:cNvPr>
          <p:cNvSpPr>
            <a:spLocks noGrp="1"/>
          </p:cNvSpPr>
          <p:nvPr>
            <p:ph type="pic" sz="quarter" idx="12"/>
          </p:nvPr>
        </p:nvSpPr>
        <p:spPr>
          <a:xfrm>
            <a:off x="5721351" y="1357551"/>
            <a:ext cx="5949813" cy="4543189"/>
          </a:xfrm>
        </p:spPr>
        <p:txBody>
          <a:bodyPr/>
          <a:lstStyle>
            <a:lvl1pPr>
              <a:defRPr b="0">
                <a:solidFill>
                  <a:schemeClr val="tx1"/>
                </a:solidFill>
              </a:defRPr>
            </a:lvl1pPr>
          </a:lstStyle>
          <a:p>
            <a:r>
              <a:rPr lang="en-US" dirty="0"/>
              <a:t>Click icon to add picture</a:t>
            </a:r>
          </a:p>
        </p:txBody>
      </p:sp>
      <p:sp>
        <p:nvSpPr>
          <p:cNvPr id="12" name="Slide Number Placeholder 11"/>
          <p:cNvSpPr>
            <a:spLocks noGrp="1"/>
          </p:cNvSpPr>
          <p:nvPr>
            <p:ph type="sldNum" sz="quarter" idx="14"/>
          </p:nvPr>
        </p:nvSpPr>
        <p:spPr/>
        <p:txBody>
          <a:bodyPr/>
          <a:lstStyle/>
          <a:p>
            <a:pPr algn="r"/>
            <a:fld id="{EE7355D6-6BA5-4920-A2EF-F4F527E42B6D}" type="slidenum">
              <a:rPr lang="en-US" smtClean="0"/>
              <a:pPr algn="r"/>
              <a:t>‹#›</a:t>
            </a:fld>
            <a:endParaRPr lang="en-US" sz="1600" dirty="0"/>
          </a:p>
        </p:txBody>
      </p:sp>
      <p:sp>
        <p:nvSpPr>
          <p:cNvPr id="8" name="Title 4">
            <a:extLst>
              <a:ext uri="{FF2B5EF4-FFF2-40B4-BE49-F238E27FC236}">
                <a16:creationId xmlns:a16="http://schemas.microsoft.com/office/drawing/2014/main" id="{95B2B395-3334-F64D-819A-2CE1207D0C22}"/>
              </a:ext>
            </a:extLst>
          </p:cNvPr>
          <p:cNvSpPr>
            <a:spLocks noGrp="1"/>
          </p:cNvSpPr>
          <p:nvPr>
            <p:ph type="title" hasCustomPrompt="1"/>
          </p:nvPr>
        </p:nvSpPr>
        <p:spPr>
          <a:xfrm>
            <a:off x="502889" y="103470"/>
            <a:ext cx="11176879" cy="1053925"/>
          </a:xfrm>
        </p:spPr>
        <p:txBody>
          <a:bodyPr/>
          <a:lstStyle>
            <a:lvl1pPr>
              <a:defRPr>
                <a:solidFill>
                  <a:schemeClr val="accent2"/>
                </a:solidFill>
              </a:defRPr>
            </a:lvl1pPr>
          </a:lstStyle>
          <a:p>
            <a:r>
              <a:rPr lang="en-US" dirty="0"/>
              <a:t>Page Title</a:t>
            </a:r>
          </a:p>
        </p:txBody>
      </p:sp>
      <p:pic>
        <p:nvPicPr>
          <p:cNvPr id="10" name="Picture 9">
            <a:extLst>
              <a:ext uri="{FF2B5EF4-FFF2-40B4-BE49-F238E27FC236}">
                <a16:creationId xmlns:a16="http://schemas.microsoft.com/office/drawing/2014/main" id="{E7A17DAB-C031-6C42-BEFB-4191CDC5DCF5}"/>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1479213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ircle images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13">
            <a:extLst>
              <a:ext uri="{FF2B5EF4-FFF2-40B4-BE49-F238E27FC236}">
                <a16:creationId xmlns:a16="http://schemas.microsoft.com/office/drawing/2014/main" id="{CAE73A23-21F5-CC4E-A6A2-C77E685FC1F2}"/>
              </a:ext>
            </a:extLst>
          </p:cNvPr>
          <p:cNvSpPr>
            <a:spLocks noGrp="1" noChangeAspect="1"/>
          </p:cNvSpPr>
          <p:nvPr>
            <p:ph type="pic" sz="quarter" idx="20"/>
          </p:nvPr>
        </p:nvSpPr>
        <p:spPr>
          <a:xfrm>
            <a:off x="579320" y="1485900"/>
            <a:ext cx="2458408" cy="2457768"/>
          </a:xfrm>
          <a:prstGeom prst="ellipse">
            <a:avLst/>
          </a:prstGeom>
          <a:effectLst/>
        </p:spPr>
        <p:txBody>
          <a:bodyPr>
            <a:normAutofit/>
          </a:bodyPr>
          <a:lstStyle>
            <a:lvl1pPr marL="0" indent="0" algn="ctr">
              <a:buNone/>
              <a:defRPr sz="1800" b="0" i="0">
                <a:ln>
                  <a:noFill/>
                </a:ln>
                <a:solidFill>
                  <a:schemeClr val="tx1"/>
                </a:solidFill>
              </a:defRPr>
            </a:lvl1pPr>
          </a:lstStyle>
          <a:p>
            <a:r>
              <a:rPr lang="en-US" dirty="0"/>
              <a:t>Click icon to add picture</a:t>
            </a:r>
          </a:p>
        </p:txBody>
      </p:sp>
      <p:sp>
        <p:nvSpPr>
          <p:cNvPr id="18" name="Text Placeholder 3">
            <a:extLst>
              <a:ext uri="{FF2B5EF4-FFF2-40B4-BE49-F238E27FC236}">
                <a16:creationId xmlns:a16="http://schemas.microsoft.com/office/drawing/2014/main" id="{8B7655B2-B3F8-CC41-AA7E-6CA5B73CA429}"/>
              </a:ext>
            </a:extLst>
          </p:cNvPr>
          <p:cNvSpPr>
            <a:spLocks noGrp="1"/>
          </p:cNvSpPr>
          <p:nvPr>
            <p:ph type="body" sz="quarter" idx="17"/>
          </p:nvPr>
        </p:nvSpPr>
        <p:spPr>
          <a:xfrm>
            <a:off x="493906" y="4222870"/>
            <a:ext cx="2629239" cy="1669932"/>
          </a:xfrm>
        </p:spPr>
        <p:txBody>
          <a:bodyPr>
            <a:noAutofit/>
          </a:bodyPr>
          <a:lstStyle>
            <a:lvl1pPr algn="ctr">
              <a:defRPr sz="2133"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867"/>
            </a:lvl2pPr>
            <a:lvl6pPr>
              <a:defRPr sz="1333">
                <a:solidFill>
                  <a:schemeClr val="bg2"/>
                </a:solidFill>
              </a:defRPr>
            </a:lvl6pPr>
          </a:lstStyle>
          <a:p>
            <a:pPr lvl="0"/>
            <a:endParaRPr lang="en-US" dirty="0"/>
          </a:p>
        </p:txBody>
      </p:sp>
      <p:sp>
        <p:nvSpPr>
          <p:cNvPr id="22" name="Picture Placeholder 13">
            <a:extLst>
              <a:ext uri="{FF2B5EF4-FFF2-40B4-BE49-F238E27FC236}">
                <a16:creationId xmlns:a16="http://schemas.microsoft.com/office/drawing/2014/main" id="{4F9B2D1E-D3A5-4347-8E90-5F69A41F9B7B}"/>
              </a:ext>
            </a:extLst>
          </p:cNvPr>
          <p:cNvSpPr>
            <a:spLocks noGrp="1" noChangeAspect="1"/>
          </p:cNvSpPr>
          <p:nvPr>
            <p:ph type="pic" sz="quarter" idx="34"/>
          </p:nvPr>
        </p:nvSpPr>
        <p:spPr>
          <a:xfrm>
            <a:off x="3439671" y="1485900"/>
            <a:ext cx="2458408" cy="2457768"/>
          </a:xfrm>
          <a:prstGeom prst="ellipse">
            <a:avLst/>
          </a:prstGeom>
          <a:effectLst/>
        </p:spPr>
        <p:txBody>
          <a:bodyPr>
            <a:normAutofit/>
          </a:bodyPr>
          <a:lstStyle>
            <a:lvl1pPr marL="0" indent="0" algn="ctr">
              <a:buNone/>
              <a:defRPr sz="1800" b="0" i="0">
                <a:ln>
                  <a:noFill/>
                </a:ln>
                <a:solidFill>
                  <a:schemeClr val="tx1"/>
                </a:solidFill>
              </a:defRPr>
            </a:lvl1pPr>
          </a:lstStyle>
          <a:p>
            <a:r>
              <a:rPr lang="en-US" dirty="0"/>
              <a:t>Click icon to add picture</a:t>
            </a:r>
          </a:p>
        </p:txBody>
      </p:sp>
      <p:sp>
        <p:nvSpPr>
          <p:cNvPr id="23" name="Picture Placeholder 13">
            <a:extLst>
              <a:ext uri="{FF2B5EF4-FFF2-40B4-BE49-F238E27FC236}">
                <a16:creationId xmlns:a16="http://schemas.microsoft.com/office/drawing/2014/main" id="{F78ED30A-E670-B644-8056-2F88D22DC9FE}"/>
              </a:ext>
            </a:extLst>
          </p:cNvPr>
          <p:cNvSpPr>
            <a:spLocks noGrp="1" noChangeAspect="1"/>
          </p:cNvSpPr>
          <p:nvPr>
            <p:ph type="pic" sz="quarter" idx="35"/>
          </p:nvPr>
        </p:nvSpPr>
        <p:spPr>
          <a:xfrm>
            <a:off x="6265919" y="1485900"/>
            <a:ext cx="2458408" cy="2457768"/>
          </a:xfrm>
          <a:prstGeom prst="ellipse">
            <a:avLst/>
          </a:prstGeom>
          <a:effectLst/>
        </p:spPr>
        <p:txBody>
          <a:bodyPr>
            <a:normAutofit/>
          </a:bodyPr>
          <a:lstStyle>
            <a:lvl1pPr marL="0" indent="0" algn="ctr">
              <a:buNone/>
              <a:defRPr sz="1800" b="0" i="0">
                <a:ln>
                  <a:noFill/>
                </a:ln>
                <a:solidFill>
                  <a:schemeClr val="tx1"/>
                </a:solidFill>
              </a:defRPr>
            </a:lvl1pPr>
          </a:lstStyle>
          <a:p>
            <a:r>
              <a:rPr lang="en-US"/>
              <a:t>Click icon to add picture</a:t>
            </a:r>
            <a:endParaRPr lang="en-US" dirty="0"/>
          </a:p>
        </p:txBody>
      </p:sp>
      <p:sp>
        <p:nvSpPr>
          <p:cNvPr id="24" name="Picture Placeholder 13">
            <a:extLst>
              <a:ext uri="{FF2B5EF4-FFF2-40B4-BE49-F238E27FC236}">
                <a16:creationId xmlns:a16="http://schemas.microsoft.com/office/drawing/2014/main" id="{DBF12017-5FD3-EE4C-B922-D14783ED107F}"/>
              </a:ext>
            </a:extLst>
          </p:cNvPr>
          <p:cNvSpPr>
            <a:spLocks noGrp="1" noChangeAspect="1"/>
          </p:cNvSpPr>
          <p:nvPr>
            <p:ph type="pic" sz="quarter" idx="36"/>
          </p:nvPr>
        </p:nvSpPr>
        <p:spPr>
          <a:xfrm>
            <a:off x="9092168" y="1485900"/>
            <a:ext cx="2458408" cy="2457768"/>
          </a:xfrm>
          <a:prstGeom prst="ellipse">
            <a:avLst/>
          </a:prstGeom>
          <a:effectLst/>
        </p:spPr>
        <p:txBody>
          <a:bodyPr>
            <a:normAutofit/>
          </a:bodyPr>
          <a:lstStyle>
            <a:lvl1pPr marL="0" indent="0" algn="ctr">
              <a:buNone/>
              <a:defRPr sz="1800" b="0" i="0">
                <a:ln>
                  <a:noFill/>
                </a:ln>
                <a:solidFill>
                  <a:schemeClr val="tx1"/>
                </a:solidFill>
              </a:defRPr>
            </a:lvl1pPr>
          </a:lstStyle>
          <a:p>
            <a:r>
              <a:rPr lang="en-US"/>
              <a:t>Click icon to add picture</a:t>
            </a:r>
            <a:endParaRPr lang="en-US" dirty="0"/>
          </a:p>
        </p:txBody>
      </p:sp>
      <p:sp>
        <p:nvSpPr>
          <p:cNvPr id="7" name="Slide Number Placeholder 6"/>
          <p:cNvSpPr>
            <a:spLocks noGrp="1"/>
          </p:cNvSpPr>
          <p:nvPr>
            <p:ph type="sldNum" sz="quarter" idx="38"/>
          </p:nvPr>
        </p:nvSpPr>
        <p:spPr/>
        <p:txBody>
          <a:bodyPr/>
          <a:lstStyle/>
          <a:p>
            <a:pPr algn="r"/>
            <a:fld id="{1B840FF6-E8D8-114B-A197-6BDA5DAC0194}" type="slidenum">
              <a:rPr lang="en-US" smtClean="0"/>
              <a:pPr algn="r"/>
              <a:t>‹#›</a:t>
            </a:fld>
            <a:endParaRPr lang="en-US" sz="1600" dirty="0"/>
          </a:p>
        </p:txBody>
      </p:sp>
      <p:sp>
        <p:nvSpPr>
          <p:cNvPr id="13" name="Title 4">
            <a:extLst>
              <a:ext uri="{FF2B5EF4-FFF2-40B4-BE49-F238E27FC236}">
                <a16:creationId xmlns:a16="http://schemas.microsoft.com/office/drawing/2014/main" id="{07C1B5A3-D6E8-5345-A0E1-2DEE4934F084}"/>
              </a:ext>
            </a:extLst>
          </p:cNvPr>
          <p:cNvSpPr>
            <a:spLocks noGrp="1"/>
          </p:cNvSpPr>
          <p:nvPr>
            <p:ph type="title" hasCustomPrompt="1"/>
          </p:nvPr>
        </p:nvSpPr>
        <p:spPr>
          <a:xfrm>
            <a:off x="502889" y="103470"/>
            <a:ext cx="11176879" cy="1053925"/>
          </a:xfrm>
        </p:spPr>
        <p:txBody>
          <a:bodyPr/>
          <a:lstStyle>
            <a:lvl1pPr>
              <a:defRPr>
                <a:solidFill>
                  <a:schemeClr val="accent2"/>
                </a:solidFill>
              </a:defRPr>
            </a:lvl1pPr>
          </a:lstStyle>
          <a:p>
            <a:r>
              <a:rPr lang="en-US" dirty="0"/>
              <a:t>Page Title</a:t>
            </a:r>
          </a:p>
        </p:txBody>
      </p:sp>
      <p:sp>
        <p:nvSpPr>
          <p:cNvPr id="15" name="Text Placeholder 3">
            <a:extLst>
              <a:ext uri="{FF2B5EF4-FFF2-40B4-BE49-F238E27FC236}">
                <a16:creationId xmlns:a16="http://schemas.microsoft.com/office/drawing/2014/main" id="{A67F369A-98F0-6849-98F0-1C410F087B22}"/>
              </a:ext>
            </a:extLst>
          </p:cNvPr>
          <p:cNvSpPr>
            <a:spLocks noGrp="1"/>
          </p:cNvSpPr>
          <p:nvPr>
            <p:ph type="body" sz="quarter" idx="39"/>
          </p:nvPr>
        </p:nvSpPr>
        <p:spPr>
          <a:xfrm>
            <a:off x="3359889" y="4229987"/>
            <a:ext cx="2629239" cy="1669932"/>
          </a:xfrm>
        </p:spPr>
        <p:txBody>
          <a:bodyPr>
            <a:noAutofit/>
          </a:bodyPr>
          <a:lstStyle>
            <a:lvl1pPr algn="ctr">
              <a:defRPr sz="2133"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867"/>
            </a:lvl2pPr>
            <a:lvl6pPr>
              <a:defRPr sz="1333">
                <a:solidFill>
                  <a:schemeClr val="bg2"/>
                </a:solidFill>
              </a:defRPr>
            </a:lvl6pPr>
          </a:lstStyle>
          <a:p>
            <a:pPr lvl="0"/>
            <a:endParaRPr lang="en-US" dirty="0"/>
          </a:p>
        </p:txBody>
      </p:sp>
      <p:sp>
        <p:nvSpPr>
          <p:cNvPr id="16" name="Text Placeholder 3">
            <a:extLst>
              <a:ext uri="{FF2B5EF4-FFF2-40B4-BE49-F238E27FC236}">
                <a16:creationId xmlns:a16="http://schemas.microsoft.com/office/drawing/2014/main" id="{02E765DA-1605-0344-80B6-4E70734261B1}"/>
              </a:ext>
            </a:extLst>
          </p:cNvPr>
          <p:cNvSpPr>
            <a:spLocks noGrp="1"/>
          </p:cNvSpPr>
          <p:nvPr>
            <p:ph type="body" sz="quarter" idx="40"/>
          </p:nvPr>
        </p:nvSpPr>
        <p:spPr>
          <a:xfrm>
            <a:off x="6197601" y="4229987"/>
            <a:ext cx="2629239" cy="1669932"/>
          </a:xfrm>
        </p:spPr>
        <p:txBody>
          <a:bodyPr>
            <a:noAutofit/>
          </a:bodyPr>
          <a:lstStyle>
            <a:lvl1pPr algn="ctr">
              <a:defRPr sz="2133"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867"/>
            </a:lvl2pPr>
            <a:lvl6pPr>
              <a:defRPr sz="1333">
                <a:solidFill>
                  <a:schemeClr val="bg2"/>
                </a:solidFill>
              </a:defRPr>
            </a:lvl6pPr>
          </a:lstStyle>
          <a:p>
            <a:pPr lvl="0"/>
            <a:endParaRPr lang="en-US" dirty="0"/>
          </a:p>
        </p:txBody>
      </p:sp>
      <p:sp>
        <p:nvSpPr>
          <p:cNvPr id="17" name="Text Placeholder 3">
            <a:extLst>
              <a:ext uri="{FF2B5EF4-FFF2-40B4-BE49-F238E27FC236}">
                <a16:creationId xmlns:a16="http://schemas.microsoft.com/office/drawing/2014/main" id="{54E44ACC-E5B9-BD49-B3A5-01110D71893A}"/>
              </a:ext>
            </a:extLst>
          </p:cNvPr>
          <p:cNvSpPr>
            <a:spLocks noGrp="1"/>
          </p:cNvSpPr>
          <p:nvPr>
            <p:ph type="body" sz="quarter" idx="41"/>
          </p:nvPr>
        </p:nvSpPr>
        <p:spPr>
          <a:xfrm>
            <a:off x="9042401" y="4229987"/>
            <a:ext cx="2629239" cy="1669932"/>
          </a:xfrm>
        </p:spPr>
        <p:txBody>
          <a:bodyPr>
            <a:noAutofit/>
          </a:bodyPr>
          <a:lstStyle>
            <a:lvl1pPr algn="ctr">
              <a:defRPr sz="2133"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867"/>
            </a:lvl2pPr>
            <a:lvl6pPr>
              <a:defRPr sz="1333">
                <a:solidFill>
                  <a:schemeClr val="bg2"/>
                </a:solidFill>
              </a:defRPr>
            </a:lvl6pPr>
          </a:lstStyle>
          <a:p>
            <a:pPr lvl="0"/>
            <a:endParaRPr lang="en-US" dirty="0"/>
          </a:p>
        </p:txBody>
      </p:sp>
      <p:pic>
        <p:nvPicPr>
          <p:cNvPr id="19" name="Picture 18">
            <a:extLst>
              <a:ext uri="{FF2B5EF4-FFF2-40B4-BE49-F238E27FC236}">
                <a16:creationId xmlns:a16="http://schemas.microsoft.com/office/drawing/2014/main" id="{2A9D2BA8-0331-0149-8D42-12E5218B2788}"/>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2384958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ex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493841" y="1366196"/>
            <a:ext cx="3464827" cy="4534543"/>
          </a:xfrm>
        </p:spPr>
        <p:txBody>
          <a:bodyPr/>
          <a:lstStyle>
            <a:lvl1pPr>
              <a:defRPr sz="24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Table Placeholder 3">
            <a:extLst>
              <a:ext uri="{FF2B5EF4-FFF2-40B4-BE49-F238E27FC236}">
                <a16:creationId xmlns:a16="http://schemas.microsoft.com/office/drawing/2014/main" id="{6659C402-45CB-2846-AA17-24DDFD7CDD8D}"/>
              </a:ext>
            </a:extLst>
          </p:cNvPr>
          <p:cNvSpPr>
            <a:spLocks noGrp="1"/>
          </p:cNvSpPr>
          <p:nvPr>
            <p:ph type="tbl" sz="quarter" idx="12"/>
          </p:nvPr>
        </p:nvSpPr>
        <p:spPr>
          <a:xfrm>
            <a:off x="4197533" y="1366196"/>
            <a:ext cx="7473633" cy="4534543"/>
          </a:xfrm>
        </p:spPr>
        <p:txBody>
          <a:bodyPr/>
          <a:lstStyle>
            <a:lvl1pPr>
              <a:defRPr b="0">
                <a:solidFill>
                  <a:schemeClr val="tx1"/>
                </a:solidFill>
              </a:defRPr>
            </a:lvl1pPr>
          </a:lstStyle>
          <a:p>
            <a:r>
              <a:rPr lang="en-US" dirty="0"/>
              <a:t>Click icon to add table</a:t>
            </a:r>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600" dirty="0"/>
          </a:p>
        </p:txBody>
      </p:sp>
      <p:sp>
        <p:nvSpPr>
          <p:cNvPr id="8" name="Title 4">
            <a:extLst>
              <a:ext uri="{FF2B5EF4-FFF2-40B4-BE49-F238E27FC236}">
                <a16:creationId xmlns:a16="http://schemas.microsoft.com/office/drawing/2014/main" id="{30D46BED-EF74-6845-A985-49F36CA3A18E}"/>
              </a:ext>
            </a:extLst>
          </p:cNvPr>
          <p:cNvSpPr>
            <a:spLocks noGrp="1"/>
          </p:cNvSpPr>
          <p:nvPr>
            <p:ph type="title" hasCustomPrompt="1"/>
          </p:nvPr>
        </p:nvSpPr>
        <p:spPr>
          <a:xfrm>
            <a:off x="502889" y="103470"/>
            <a:ext cx="11176879" cy="1053925"/>
          </a:xfrm>
        </p:spPr>
        <p:txBody>
          <a:bodyPr/>
          <a:lstStyle>
            <a:lvl1pPr>
              <a:defRPr>
                <a:solidFill>
                  <a:schemeClr val="accent2"/>
                </a:solidFill>
              </a:defRPr>
            </a:lvl1pPr>
          </a:lstStyle>
          <a:p>
            <a:r>
              <a:rPr lang="en-US" dirty="0"/>
              <a:t>Page Title</a:t>
            </a:r>
          </a:p>
        </p:txBody>
      </p:sp>
      <p:pic>
        <p:nvPicPr>
          <p:cNvPr id="11" name="Picture 10">
            <a:extLst>
              <a:ext uri="{FF2B5EF4-FFF2-40B4-BE49-F238E27FC236}">
                <a16:creationId xmlns:a16="http://schemas.microsoft.com/office/drawing/2014/main" id="{059A4FBC-5DF1-444E-9114-F03CBE4B717C}"/>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1988535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ext and video or me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493841" y="1374844"/>
            <a:ext cx="3464827" cy="4525896"/>
          </a:xfrm>
        </p:spPr>
        <p:txBody>
          <a:bodyPr/>
          <a:lstStyle>
            <a:lvl1pPr>
              <a:defRPr sz="24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6" name="Media Placeholder 5">
            <a:extLst>
              <a:ext uri="{FF2B5EF4-FFF2-40B4-BE49-F238E27FC236}">
                <a16:creationId xmlns:a16="http://schemas.microsoft.com/office/drawing/2014/main" id="{E4E7DB77-9088-2B40-B631-22A873F610E8}"/>
              </a:ext>
            </a:extLst>
          </p:cNvPr>
          <p:cNvSpPr>
            <a:spLocks noGrp="1"/>
          </p:cNvSpPr>
          <p:nvPr>
            <p:ph type="media" sz="quarter" idx="12"/>
          </p:nvPr>
        </p:nvSpPr>
        <p:spPr>
          <a:xfrm>
            <a:off x="4136573" y="1374844"/>
            <a:ext cx="7534593" cy="4525896"/>
          </a:xfrm>
        </p:spPr>
        <p:txBody>
          <a:bodyPr/>
          <a:lstStyle>
            <a:lvl1pPr>
              <a:defRPr b="0">
                <a:solidFill>
                  <a:schemeClr val="tx1"/>
                </a:solidFill>
              </a:defRPr>
            </a:lvl1pPr>
          </a:lstStyle>
          <a:p>
            <a:r>
              <a:rPr lang="en-US" dirty="0"/>
              <a:t>Click icon to add media</a:t>
            </a:r>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600" dirty="0"/>
          </a:p>
        </p:txBody>
      </p:sp>
      <p:sp>
        <p:nvSpPr>
          <p:cNvPr id="8" name="Title 4">
            <a:extLst>
              <a:ext uri="{FF2B5EF4-FFF2-40B4-BE49-F238E27FC236}">
                <a16:creationId xmlns:a16="http://schemas.microsoft.com/office/drawing/2014/main" id="{6BD96255-EA14-6643-8FD5-2D14DA85D0BB}"/>
              </a:ext>
            </a:extLst>
          </p:cNvPr>
          <p:cNvSpPr>
            <a:spLocks noGrp="1"/>
          </p:cNvSpPr>
          <p:nvPr>
            <p:ph type="title" hasCustomPrompt="1"/>
          </p:nvPr>
        </p:nvSpPr>
        <p:spPr>
          <a:xfrm>
            <a:off x="502889" y="103470"/>
            <a:ext cx="11176879" cy="1053925"/>
          </a:xfrm>
        </p:spPr>
        <p:txBody>
          <a:bodyPr/>
          <a:lstStyle>
            <a:lvl1pPr>
              <a:defRPr>
                <a:solidFill>
                  <a:schemeClr val="accent2"/>
                </a:solidFill>
              </a:defRPr>
            </a:lvl1pPr>
          </a:lstStyle>
          <a:p>
            <a:r>
              <a:rPr lang="en-US" dirty="0"/>
              <a:t>Page Title</a:t>
            </a:r>
          </a:p>
        </p:txBody>
      </p:sp>
      <p:pic>
        <p:nvPicPr>
          <p:cNvPr id="11" name="Picture 10">
            <a:extLst>
              <a:ext uri="{FF2B5EF4-FFF2-40B4-BE49-F238E27FC236}">
                <a16:creationId xmlns:a16="http://schemas.microsoft.com/office/drawing/2014/main" id="{426C133C-EF06-BE46-AD86-B600F171012C}"/>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2114724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Smart art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8839199" y="1374844"/>
            <a:ext cx="2831583" cy="4525896"/>
          </a:xfrm>
        </p:spPr>
        <p:txBody>
          <a:bodyPr/>
          <a:lstStyle>
            <a:lvl1pPr>
              <a:defRPr sz="2400" b="0">
                <a:solidFill>
                  <a:schemeClr val="tx1"/>
                </a:solidFill>
              </a:defRPr>
            </a:lvl1pPr>
            <a:lvl2pPr>
              <a:defRPr sz="16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SmartArt Placeholder 3">
            <a:extLst>
              <a:ext uri="{FF2B5EF4-FFF2-40B4-BE49-F238E27FC236}">
                <a16:creationId xmlns:a16="http://schemas.microsoft.com/office/drawing/2014/main" id="{780F30C0-F2C7-7A4C-BB67-2A96BA3B7BD0}"/>
              </a:ext>
            </a:extLst>
          </p:cNvPr>
          <p:cNvSpPr>
            <a:spLocks noGrp="1"/>
          </p:cNvSpPr>
          <p:nvPr>
            <p:ph type="dgm" sz="quarter" idx="12"/>
          </p:nvPr>
        </p:nvSpPr>
        <p:spPr>
          <a:xfrm>
            <a:off x="493907" y="1374844"/>
            <a:ext cx="8144996" cy="4525896"/>
          </a:xfrm>
        </p:spPr>
        <p:txBody>
          <a:bodyPr>
            <a:normAutofit/>
          </a:bodyPr>
          <a:lstStyle>
            <a:lvl1pPr>
              <a:defRPr sz="1600" b="0">
                <a:solidFill>
                  <a:schemeClr val="tx1"/>
                </a:solidFill>
              </a:defRPr>
            </a:lvl1pPr>
          </a:lstStyle>
          <a:p>
            <a:r>
              <a:rPr lang="en-US" dirty="0"/>
              <a:t>Click icon to add SmartArt graphic</a:t>
            </a:r>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600" dirty="0"/>
          </a:p>
        </p:txBody>
      </p:sp>
      <p:sp>
        <p:nvSpPr>
          <p:cNvPr id="8" name="Title 4">
            <a:extLst>
              <a:ext uri="{FF2B5EF4-FFF2-40B4-BE49-F238E27FC236}">
                <a16:creationId xmlns:a16="http://schemas.microsoft.com/office/drawing/2014/main" id="{293D785B-E5FF-CA42-A391-65E074609115}"/>
              </a:ext>
            </a:extLst>
          </p:cNvPr>
          <p:cNvSpPr>
            <a:spLocks noGrp="1"/>
          </p:cNvSpPr>
          <p:nvPr>
            <p:ph type="title" hasCustomPrompt="1"/>
          </p:nvPr>
        </p:nvSpPr>
        <p:spPr>
          <a:xfrm>
            <a:off x="502889" y="103470"/>
            <a:ext cx="11176879" cy="1053925"/>
          </a:xfrm>
        </p:spPr>
        <p:txBody>
          <a:bodyPr/>
          <a:lstStyle>
            <a:lvl1pPr>
              <a:defRPr>
                <a:solidFill>
                  <a:schemeClr val="accent2"/>
                </a:solidFill>
              </a:defRPr>
            </a:lvl1pPr>
          </a:lstStyle>
          <a:p>
            <a:r>
              <a:rPr lang="en-US" dirty="0"/>
              <a:t>Page Title</a:t>
            </a:r>
          </a:p>
        </p:txBody>
      </p:sp>
      <p:pic>
        <p:nvPicPr>
          <p:cNvPr id="11" name="Picture 10">
            <a:extLst>
              <a:ext uri="{FF2B5EF4-FFF2-40B4-BE49-F238E27FC236}">
                <a16:creationId xmlns:a16="http://schemas.microsoft.com/office/drawing/2014/main" id="{9D16C66C-4549-9A42-8C33-BCADC51258C4}"/>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2771911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Larg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CB4972-03D7-6048-96B6-70E8C7F8397C}"/>
              </a:ext>
            </a:extLst>
          </p:cNvPr>
          <p:cNvSpPr>
            <a:spLocks noGrp="1"/>
          </p:cNvSpPr>
          <p:nvPr>
            <p:ph type="pic" sz="quarter" idx="13"/>
          </p:nvPr>
        </p:nvSpPr>
        <p:spPr>
          <a:xfrm>
            <a:off x="493907" y="318977"/>
            <a:ext cx="11132863" cy="5624623"/>
          </a:xfrm>
        </p:spPr>
        <p:txBody>
          <a:bodyPr/>
          <a:lstStyle>
            <a:lvl1pPr>
              <a:defRPr b="0">
                <a:solidFill>
                  <a:schemeClr val="tx1"/>
                </a:solidFill>
              </a:defRPr>
            </a:lvl1pPr>
          </a:lstStyle>
          <a:p>
            <a:r>
              <a:rPr lang="en-US" dirty="0"/>
              <a:t>Click icon to add picture</a:t>
            </a:r>
          </a:p>
        </p:txBody>
      </p:sp>
      <p:sp>
        <p:nvSpPr>
          <p:cNvPr id="8" name="Slide Number Placeholder 7"/>
          <p:cNvSpPr>
            <a:spLocks noGrp="1"/>
          </p:cNvSpPr>
          <p:nvPr>
            <p:ph type="sldNum" sz="quarter" idx="15"/>
          </p:nvPr>
        </p:nvSpPr>
        <p:spPr/>
        <p:txBody>
          <a:bodyPr/>
          <a:lstStyle/>
          <a:p>
            <a:pPr algn="r"/>
            <a:fld id="{1B840FF6-E8D8-114B-A197-6BDA5DAC0194}" type="slidenum">
              <a:rPr lang="en-US" smtClean="0"/>
              <a:pPr algn="r"/>
              <a:t>‹#›</a:t>
            </a:fld>
            <a:endParaRPr lang="en-US" sz="1600" dirty="0"/>
          </a:p>
        </p:txBody>
      </p:sp>
      <p:pic>
        <p:nvPicPr>
          <p:cNvPr id="7" name="Picture 6">
            <a:extLst>
              <a:ext uri="{FF2B5EF4-FFF2-40B4-BE49-F238E27FC236}">
                <a16:creationId xmlns:a16="http://schemas.microsoft.com/office/drawing/2014/main" id="{863D4DE2-95FA-C348-BAC0-AE0E2D82579E}"/>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90657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wo Pho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CB4972-03D7-6048-96B6-70E8C7F8397C}"/>
              </a:ext>
            </a:extLst>
          </p:cNvPr>
          <p:cNvSpPr>
            <a:spLocks noGrp="1"/>
          </p:cNvSpPr>
          <p:nvPr>
            <p:ph type="pic" sz="quarter" idx="13"/>
          </p:nvPr>
        </p:nvSpPr>
        <p:spPr>
          <a:xfrm>
            <a:off x="493905" y="330925"/>
            <a:ext cx="5436952" cy="5612675"/>
          </a:xfrm>
        </p:spPr>
        <p:txBody>
          <a:bodyPr/>
          <a:lstStyle>
            <a:lvl1pPr>
              <a:defRPr b="0">
                <a:solidFill>
                  <a:schemeClr val="tx1"/>
                </a:solidFill>
              </a:defRPr>
            </a:lvl1pPr>
          </a:lstStyle>
          <a:p>
            <a:r>
              <a:rPr lang="en-US" dirty="0"/>
              <a:t>Click icon to add picture</a:t>
            </a:r>
          </a:p>
        </p:txBody>
      </p:sp>
      <p:sp>
        <p:nvSpPr>
          <p:cNvPr id="4" name="Picture Placeholder 5">
            <a:extLst>
              <a:ext uri="{FF2B5EF4-FFF2-40B4-BE49-F238E27FC236}">
                <a16:creationId xmlns:a16="http://schemas.microsoft.com/office/drawing/2014/main" id="{0AD49BF9-4A1B-E241-9946-94710C23DF18}"/>
              </a:ext>
            </a:extLst>
          </p:cNvPr>
          <p:cNvSpPr>
            <a:spLocks noGrp="1"/>
          </p:cNvSpPr>
          <p:nvPr>
            <p:ph type="pic" sz="quarter" idx="14"/>
          </p:nvPr>
        </p:nvSpPr>
        <p:spPr>
          <a:xfrm>
            <a:off x="6200867" y="330925"/>
            <a:ext cx="5436952" cy="5612675"/>
          </a:xfrm>
        </p:spPr>
        <p:txBody>
          <a:bodyPr/>
          <a:lstStyle>
            <a:lvl1pPr>
              <a:defRPr b="0">
                <a:solidFill>
                  <a:schemeClr val="tx1"/>
                </a:solidFill>
              </a:defRPr>
            </a:lvl1pPr>
          </a:lstStyle>
          <a:p>
            <a:r>
              <a:rPr lang="en-US"/>
              <a:t>Click icon to add picture</a:t>
            </a:r>
            <a:endParaRPr lang="en-US" dirty="0"/>
          </a:p>
        </p:txBody>
      </p:sp>
      <p:sp>
        <p:nvSpPr>
          <p:cNvPr id="9" name="Slide Number Placeholder 8"/>
          <p:cNvSpPr>
            <a:spLocks noGrp="1"/>
          </p:cNvSpPr>
          <p:nvPr>
            <p:ph type="sldNum" sz="quarter" idx="16"/>
          </p:nvPr>
        </p:nvSpPr>
        <p:spPr/>
        <p:txBody>
          <a:bodyPr/>
          <a:lstStyle/>
          <a:p>
            <a:pPr algn="r"/>
            <a:fld id="{1B840FF6-E8D8-114B-A197-6BDA5DAC0194}" type="slidenum">
              <a:rPr lang="en-US" smtClean="0"/>
              <a:pPr algn="r"/>
              <a:t>‹#›</a:t>
            </a:fld>
            <a:endParaRPr lang="en-US" sz="1600" dirty="0"/>
          </a:p>
        </p:txBody>
      </p:sp>
      <p:pic>
        <p:nvPicPr>
          <p:cNvPr id="8" name="Picture 7">
            <a:extLst>
              <a:ext uri="{FF2B5EF4-FFF2-40B4-BE49-F238E27FC236}">
                <a16:creationId xmlns:a16="http://schemas.microsoft.com/office/drawing/2014/main" id="{BBBE77DA-17E4-B44A-8E92-CD6163C90C64}"/>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4253186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wo Any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5FE3B6E-F860-8247-AFED-D0C910F80667}"/>
              </a:ext>
            </a:extLst>
          </p:cNvPr>
          <p:cNvSpPr>
            <a:spLocks noGrp="1"/>
          </p:cNvSpPr>
          <p:nvPr>
            <p:ph sz="quarter" idx="11" hasCustomPrompt="1"/>
          </p:nvPr>
        </p:nvSpPr>
        <p:spPr>
          <a:xfrm>
            <a:off x="493843" y="1357549"/>
            <a:ext cx="5401860" cy="4543192"/>
          </a:xfrm>
        </p:spPr>
        <p:txBody>
          <a:bodyPr/>
          <a:lstStyle>
            <a:lvl1pPr>
              <a:defRPr sz="24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10" name="Content Placeholder 8">
            <a:extLst>
              <a:ext uri="{FF2B5EF4-FFF2-40B4-BE49-F238E27FC236}">
                <a16:creationId xmlns:a16="http://schemas.microsoft.com/office/drawing/2014/main" id="{8197C9B3-229A-4C4C-B1FA-0CC193E8216A}"/>
              </a:ext>
            </a:extLst>
          </p:cNvPr>
          <p:cNvSpPr>
            <a:spLocks noGrp="1"/>
          </p:cNvSpPr>
          <p:nvPr>
            <p:ph sz="quarter" idx="12" hasCustomPrompt="1"/>
          </p:nvPr>
        </p:nvSpPr>
        <p:spPr>
          <a:xfrm>
            <a:off x="6261463" y="1357550"/>
            <a:ext cx="5409323" cy="4543191"/>
          </a:xfrm>
        </p:spPr>
        <p:txBody>
          <a:bodyPr/>
          <a:lstStyle>
            <a:lvl1pPr>
              <a:defRPr sz="24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6" name="Slide Number Placeholder 5"/>
          <p:cNvSpPr>
            <a:spLocks noGrp="1"/>
          </p:cNvSpPr>
          <p:nvPr>
            <p:ph type="sldNum" sz="quarter" idx="14"/>
          </p:nvPr>
        </p:nvSpPr>
        <p:spPr/>
        <p:txBody>
          <a:bodyPr/>
          <a:lstStyle/>
          <a:p>
            <a:pPr algn="r"/>
            <a:fld id="{1B840FF6-E8D8-114B-A197-6BDA5DAC0194}" type="slidenum">
              <a:rPr lang="en-US" smtClean="0"/>
              <a:pPr algn="r"/>
              <a:t>‹#›</a:t>
            </a:fld>
            <a:endParaRPr lang="en-US" sz="1600" dirty="0"/>
          </a:p>
        </p:txBody>
      </p:sp>
      <p:sp>
        <p:nvSpPr>
          <p:cNvPr id="7" name="Title 4">
            <a:extLst>
              <a:ext uri="{FF2B5EF4-FFF2-40B4-BE49-F238E27FC236}">
                <a16:creationId xmlns:a16="http://schemas.microsoft.com/office/drawing/2014/main" id="{2C5EB0A5-90C3-034E-B678-FF7195234D67}"/>
              </a:ext>
            </a:extLst>
          </p:cNvPr>
          <p:cNvSpPr>
            <a:spLocks noGrp="1"/>
          </p:cNvSpPr>
          <p:nvPr>
            <p:ph type="title" hasCustomPrompt="1"/>
          </p:nvPr>
        </p:nvSpPr>
        <p:spPr>
          <a:xfrm>
            <a:off x="502889" y="103470"/>
            <a:ext cx="11176879" cy="1053925"/>
          </a:xfrm>
        </p:spPr>
        <p:txBody>
          <a:bodyPr/>
          <a:lstStyle>
            <a:lvl1pPr>
              <a:defRPr>
                <a:solidFill>
                  <a:schemeClr val="accent2"/>
                </a:solidFill>
              </a:defRPr>
            </a:lvl1pPr>
          </a:lstStyle>
          <a:p>
            <a:r>
              <a:rPr lang="en-US" dirty="0"/>
              <a:t>Page Title</a:t>
            </a:r>
          </a:p>
        </p:txBody>
      </p:sp>
      <p:pic>
        <p:nvPicPr>
          <p:cNvPr id="11" name="Picture 10">
            <a:extLst>
              <a:ext uri="{FF2B5EF4-FFF2-40B4-BE49-F238E27FC236}">
                <a16:creationId xmlns:a16="http://schemas.microsoft.com/office/drawing/2014/main" id="{6A8D21DC-E72C-3249-8F7B-34003F070480}"/>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1257396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Quadrant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7A09EC6-9805-A743-AF35-E2524E7A70F8}"/>
              </a:ext>
            </a:extLst>
          </p:cNvPr>
          <p:cNvSpPr>
            <a:spLocks noGrp="1"/>
          </p:cNvSpPr>
          <p:nvPr>
            <p:ph type="body" sz="quarter" idx="11" hasCustomPrompt="1"/>
          </p:nvPr>
        </p:nvSpPr>
        <p:spPr>
          <a:xfrm>
            <a:off x="493844" y="1347657"/>
            <a:ext cx="5489417" cy="2218705"/>
          </a:xfrm>
        </p:spPr>
        <p:txBody>
          <a:bodyPr anchor="b"/>
          <a:lstStyle>
            <a:lvl1pPr algn="r">
              <a:defRPr b="0">
                <a:solidFill>
                  <a:schemeClr val="tx1"/>
                </a:solidFill>
              </a:defRPr>
            </a:lvl1pPr>
            <a:lvl2pPr algn="r">
              <a:defRPr/>
            </a:lvl2pPr>
            <a:lvl3pPr algn="r">
              <a:defRPr/>
            </a:lvl3pPr>
            <a:lvl4pPr algn="r">
              <a:defRPr/>
            </a:lvl4pPr>
            <a:lvl5pPr algn="r">
              <a:defRPr/>
            </a:lvl5pPr>
          </a:lstStyle>
          <a:p>
            <a:pPr lvl="0"/>
            <a:r>
              <a:rPr lang="en-US" dirty="0"/>
              <a:t>Quadrant 1</a:t>
            </a:r>
          </a:p>
        </p:txBody>
      </p:sp>
      <p:sp>
        <p:nvSpPr>
          <p:cNvPr id="10" name="Text Placeholder 3">
            <a:extLst>
              <a:ext uri="{FF2B5EF4-FFF2-40B4-BE49-F238E27FC236}">
                <a16:creationId xmlns:a16="http://schemas.microsoft.com/office/drawing/2014/main" id="{0D286311-F255-F44D-9812-810FDCC3C6E3}"/>
              </a:ext>
            </a:extLst>
          </p:cNvPr>
          <p:cNvSpPr>
            <a:spLocks noGrp="1"/>
          </p:cNvSpPr>
          <p:nvPr>
            <p:ph type="body" sz="quarter" idx="12" hasCustomPrompt="1"/>
          </p:nvPr>
        </p:nvSpPr>
        <p:spPr>
          <a:xfrm>
            <a:off x="6173808" y="1358765"/>
            <a:ext cx="5487829" cy="2218705"/>
          </a:xfrm>
        </p:spPr>
        <p:txBody>
          <a:bodyPr anchor="b"/>
          <a:lstStyle>
            <a:lvl1pPr algn="l">
              <a:defRPr b="0">
                <a:solidFill>
                  <a:schemeClr val="tx1"/>
                </a:solidFill>
              </a:defRPr>
            </a:lvl1pPr>
            <a:lvl2pPr algn="l">
              <a:defRPr/>
            </a:lvl2pPr>
            <a:lvl3pPr algn="l">
              <a:defRPr/>
            </a:lvl3pPr>
            <a:lvl4pPr algn="l">
              <a:defRPr/>
            </a:lvl4pPr>
            <a:lvl5pPr algn="l">
              <a:defRPr/>
            </a:lvl5pPr>
          </a:lstStyle>
          <a:p>
            <a:pPr lvl="0"/>
            <a:r>
              <a:rPr lang="en-US" dirty="0"/>
              <a:t>Quadrant 2</a:t>
            </a:r>
          </a:p>
        </p:txBody>
      </p:sp>
      <p:sp>
        <p:nvSpPr>
          <p:cNvPr id="12" name="Text Placeholder 3">
            <a:extLst>
              <a:ext uri="{FF2B5EF4-FFF2-40B4-BE49-F238E27FC236}">
                <a16:creationId xmlns:a16="http://schemas.microsoft.com/office/drawing/2014/main" id="{8DB84541-1E60-F845-803D-82F198B23800}"/>
              </a:ext>
            </a:extLst>
          </p:cNvPr>
          <p:cNvSpPr>
            <a:spLocks noGrp="1"/>
          </p:cNvSpPr>
          <p:nvPr>
            <p:ph type="body" sz="quarter" idx="13" hasCustomPrompt="1"/>
          </p:nvPr>
        </p:nvSpPr>
        <p:spPr>
          <a:xfrm>
            <a:off x="502889" y="3745463"/>
            <a:ext cx="5489417" cy="2238127"/>
          </a:xfrm>
        </p:spPr>
        <p:txBody>
          <a:bodyPr/>
          <a:lstStyle>
            <a:lvl1pPr algn="r">
              <a:defRPr b="0">
                <a:solidFill>
                  <a:schemeClr val="tx1"/>
                </a:solidFill>
              </a:defRPr>
            </a:lvl1pPr>
          </a:lstStyle>
          <a:p>
            <a:pPr lvl="0"/>
            <a:r>
              <a:rPr lang="en-US" dirty="0"/>
              <a:t>Quadrant 3</a:t>
            </a:r>
          </a:p>
        </p:txBody>
      </p:sp>
      <p:sp>
        <p:nvSpPr>
          <p:cNvPr id="13" name="Text Placeholder 3">
            <a:extLst>
              <a:ext uri="{FF2B5EF4-FFF2-40B4-BE49-F238E27FC236}">
                <a16:creationId xmlns:a16="http://schemas.microsoft.com/office/drawing/2014/main" id="{294817BF-61FC-3847-B60C-3593D344A15F}"/>
              </a:ext>
            </a:extLst>
          </p:cNvPr>
          <p:cNvSpPr>
            <a:spLocks noGrp="1"/>
          </p:cNvSpPr>
          <p:nvPr>
            <p:ph type="body" sz="quarter" idx="14" hasCustomPrompt="1"/>
          </p:nvPr>
        </p:nvSpPr>
        <p:spPr>
          <a:xfrm>
            <a:off x="6182854" y="3743881"/>
            <a:ext cx="5487829" cy="2238127"/>
          </a:xfrm>
        </p:spPr>
        <p:txBody>
          <a:bodyPr/>
          <a:lstStyle>
            <a:lvl1pPr>
              <a:defRPr b="0">
                <a:solidFill>
                  <a:schemeClr val="tx1"/>
                </a:solidFill>
              </a:defRPr>
            </a:lvl1pPr>
          </a:lstStyle>
          <a:p>
            <a:pPr lvl="0"/>
            <a:r>
              <a:rPr lang="en-US" dirty="0"/>
              <a:t>Quadrant 4</a:t>
            </a:r>
          </a:p>
        </p:txBody>
      </p:sp>
      <p:sp>
        <p:nvSpPr>
          <p:cNvPr id="7" name="Slide Number Placeholder 6"/>
          <p:cNvSpPr>
            <a:spLocks noGrp="1"/>
          </p:cNvSpPr>
          <p:nvPr>
            <p:ph type="sldNum" sz="quarter" idx="16"/>
          </p:nvPr>
        </p:nvSpPr>
        <p:spPr/>
        <p:txBody>
          <a:bodyPr/>
          <a:lstStyle/>
          <a:p>
            <a:pPr algn="r"/>
            <a:fld id="{1B840FF6-E8D8-114B-A197-6BDA5DAC0194}" type="slidenum">
              <a:rPr lang="en-US" smtClean="0"/>
              <a:pPr algn="r"/>
              <a:t>‹#›</a:t>
            </a:fld>
            <a:endParaRPr lang="en-US" sz="1600" dirty="0"/>
          </a:p>
        </p:txBody>
      </p:sp>
      <p:sp>
        <p:nvSpPr>
          <p:cNvPr id="9" name="Title 4">
            <a:extLst>
              <a:ext uri="{FF2B5EF4-FFF2-40B4-BE49-F238E27FC236}">
                <a16:creationId xmlns:a16="http://schemas.microsoft.com/office/drawing/2014/main" id="{CC46BA42-A378-C142-B761-8B67C17452FA}"/>
              </a:ext>
            </a:extLst>
          </p:cNvPr>
          <p:cNvSpPr>
            <a:spLocks noGrp="1"/>
          </p:cNvSpPr>
          <p:nvPr>
            <p:ph type="title" hasCustomPrompt="1"/>
          </p:nvPr>
        </p:nvSpPr>
        <p:spPr>
          <a:xfrm>
            <a:off x="502889" y="103470"/>
            <a:ext cx="11176879" cy="1053925"/>
          </a:xfrm>
        </p:spPr>
        <p:txBody>
          <a:bodyPr/>
          <a:lstStyle>
            <a:lvl1pPr>
              <a:defRPr>
                <a:solidFill>
                  <a:schemeClr val="accent2"/>
                </a:solidFill>
              </a:defRPr>
            </a:lvl1pPr>
          </a:lstStyle>
          <a:p>
            <a:r>
              <a:rPr lang="en-US" dirty="0"/>
              <a:t>Page Title</a:t>
            </a:r>
          </a:p>
        </p:txBody>
      </p:sp>
      <p:pic>
        <p:nvPicPr>
          <p:cNvPr id="14" name="Picture 13">
            <a:extLst>
              <a:ext uri="{FF2B5EF4-FFF2-40B4-BE49-F238E27FC236}">
                <a16:creationId xmlns:a16="http://schemas.microsoft.com/office/drawing/2014/main" id="{AFF32AEA-5F11-BD46-B0D2-A45B8046736D}"/>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3963984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Meet the 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294817BF-61FC-3847-B60C-3593D344A15F}"/>
              </a:ext>
            </a:extLst>
          </p:cNvPr>
          <p:cNvSpPr>
            <a:spLocks noGrp="1"/>
          </p:cNvSpPr>
          <p:nvPr>
            <p:ph type="body" sz="quarter" idx="14" hasCustomPrompt="1"/>
          </p:nvPr>
        </p:nvSpPr>
        <p:spPr>
          <a:xfrm>
            <a:off x="494251" y="3629454"/>
            <a:ext cx="2629239" cy="749117"/>
          </a:xfrm>
        </p:spPr>
        <p:txBody>
          <a:bodyPr>
            <a:normAutofit/>
          </a:bodyPr>
          <a:lstStyle>
            <a:lvl1pPr>
              <a:defRPr sz="1867"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36" name="Text Placeholder 3">
            <a:extLst>
              <a:ext uri="{FF2B5EF4-FFF2-40B4-BE49-F238E27FC236}">
                <a16:creationId xmlns:a16="http://schemas.microsoft.com/office/drawing/2014/main" id="{F88509FE-EDDE-254C-AE75-408E0823C732}"/>
              </a:ext>
            </a:extLst>
          </p:cNvPr>
          <p:cNvSpPr>
            <a:spLocks noGrp="1"/>
          </p:cNvSpPr>
          <p:nvPr>
            <p:ph type="body" sz="quarter" idx="17" hasCustomPrompt="1"/>
          </p:nvPr>
        </p:nvSpPr>
        <p:spPr>
          <a:xfrm>
            <a:off x="494251" y="4503136"/>
            <a:ext cx="2629239" cy="1480456"/>
          </a:xfrm>
        </p:spPr>
        <p:txBody>
          <a:bodyPr>
            <a:normAutofit/>
          </a:bodyPr>
          <a:lstStyle>
            <a:lvl1pPr>
              <a:defRPr sz="2133"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867"/>
            </a:lvl2pPr>
            <a:lvl3pPr>
              <a:defRPr/>
            </a:lvl3pPr>
            <a:lvl4pPr>
              <a:defRPr/>
            </a:lvl4pPr>
            <a:lvl5pPr>
              <a:defRPr/>
            </a:lvl5pPr>
          </a:lstStyle>
          <a:p>
            <a:pPr lvl="0"/>
            <a:r>
              <a:rPr lang="en-US" dirty="0"/>
              <a:t>First line of text</a:t>
            </a:r>
          </a:p>
        </p:txBody>
      </p:sp>
      <p:sp>
        <p:nvSpPr>
          <p:cNvPr id="6" name="Picture Placeholder 5">
            <a:extLst>
              <a:ext uri="{FF2B5EF4-FFF2-40B4-BE49-F238E27FC236}">
                <a16:creationId xmlns:a16="http://schemas.microsoft.com/office/drawing/2014/main" id="{28B5A0AD-8110-E347-9BE3-89174A02F3F6}"/>
              </a:ext>
            </a:extLst>
          </p:cNvPr>
          <p:cNvSpPr>
            <a:spLocks noGrp="1"/>
          </p:cNvSpPr>
          <p:nvPr>
            <p:ph type="pic" sz="quarter" idx="24"/>
          </p:nvPr>
        </p:nvSpPr>
        <p:spPr>
          <a:xfrm>
            <a:off x="494251" y="1378167"/>
            <a:ext cx="2629239" cy="2133101"/>
          </a:xfrm>
        </p:spPr>
        <p:txBody>
          <a:bodyPr>
            <a:normAutofit/>
          </a:bodyPr>
          <a:lstStyle>
            <a:lvl1pPr algn="ctr">
              <a:defRPr sz="1600">
                <a:solidFill>
                  <a:schemeClr val="tx1"/>
                </a:solidFill>
              </a:defRPr>
            </a:lvl1pPr>
          </a:lstStyle>
          <a:p>
            <a:r>
              <a:rPr lang="en-US" dirty="0"/>
              <a:t>Click icon to add picture</a:t>
            </a:r>
          </a:p>
        </p:txBody>
      </p:sp>
      <p:sp>
        <p:nvSpPr>
          <p:cNvPr id="49" name="Picture Placeholder 5">
            <a:extLst>
              <a:ext uri="{FF2B5EF4-FFF2-40B4-BE49-F238E27FC236}">
                <a16:creationId xmlns:a16="http://schemas.microsoft.com/office/drawing/2014/main" id="{5A8AB455-BCF7-7743-AB41-4EB28C0E7639}"/>
              </a:ext>
            </a:extLst>
          </p:cNvPr>
          <p:cNvSpPr>
            <a:spLocks noGrp="1"/>
          </p:cNvSpPr>
          <p:nvPr>
            <p:ph type="pic" sz="quarter" idx="25"/>
          </p:nvPr>
        </p:nvSpPr>
        <p:spPr>
          <a:xfrm>
            <a:off x="3359922" y="1378167"/>
            <a:ext cx="2629239" cy="2133101"/>
          </a:xfrm>
        </p:spPr>
        <p:txBody>
          <a:bodyPr>
            <a:normAutofit/>
          </a:bodyPr>
          <a:lstStyle>
            <a:lvl1pPr algn="ctr">
              <a:defRPr sz="1600">
                <a:solidFill>
                  <a:schemeClr val="tx1"/>
                </a:solidFill>
              </a:defRPr>
            </a:lvl1pPr>
          </a:lstStyle>
          <a:p>
            <a:r>
              <a:rPr lang="en-US"/>
              <a:t>Click icon to add picture</a:t>
            </a:r>
          </a:p>
        </p:txBody>
      </p:sp>
      <p:sp>
        <p:nvSpPr>
          <p:cNvPr id="50" name="Picture Placeholder 5">
            <a:extLst>
              <a:ext uri="{FF2B5EF4-FFF2-40B4-BE49-F238E27FC236}">
                <a16:creationId xmlns:a16="http://schemas.microsoft.com/office/drawing/2014/main" id="{0E2730A8-5109-B040-BC13-FD6952E18411}"/>
              </a:ext>
            </a:extLst>
          </p:cNvPr>
          <p:cNvSpPr>
            <a:spLocks noGrp="1"/>
          </p:cNvSpPr>
          <p:nvPr>
            <p:ph type="pic" sz="quarter" idx="26"/>
          </p:nvPr>
        </p:nvSpPr>
        <p:spPr>
          <a:xfrm>
            <a:off x="6211577" y="1378167"/>
            <a:ext cx="2629239" cy="2133101"/>
          </a:xfrm>
        </p:spPr>
        <p:txBody>
          <a:bodyPr>
            <a:normAutofit/>
          </a:bodyPr>
          <a:lstStyle>
            <a:lvl1pPr algn="ctr">
              <a:defRPr sz="1600">
                <a:solidFill>
                  <a:schemeClr val="tx1"/>
                </a:solidFill>
              </a:defRPr>
            </a:lvl1pPr>
          </a:lstStyle>
          <a:p>
            <a:r>
              <a:rPr lang="en-US"/>
              <a:t>Click icon to add picture</a:t>
            </a:r>
          </a:p>
        </p:txBody>
      </p:sp>
      <p:sp>
        <p:nvSpPr>
          <p:cNvPr id="51" name="Picture Placeholder 5">
            <a:extLst>
              <a:ext uri="{FF2B5EF4-FFF2-40B4-BE49-F238E27FC236}">
                <a16:creationId xmlns:a16="http://schemas.microsoft.com/office/drawing/2014/main" id="{2D1715B2-16A8-A046-9BBA-CB4390AE068A}"/>
              </a:ext>
            </a:extLst>
          </p:cNvPr>
          <p:cNvSpPr>
            <a:spLocks noGrp="1"/>
          </p:cNvSpPr>
          <p:nvPr>
            <p:ph type="pic" sz="quarter" idx="27"/>
          </p:nvPr>
        </p:nvSpPr>
        <p:spPr>
          <a:xfrm>
            <a:off x="9054290" y="1378167"/>
            <a:ext cx="2629239" cy="2133101"/>
          </a:xfrm>
        </p:spPr>
        <p:txBody>
          <a:bodyPr>
            <a:normAutofit/>
          </a:bodyPr>
          <a:lstStyle>
            <a:lvl1pPr algn="ctr">
              <a:defRPr sz="1600">
                <a:solidFill>
                  <a:schemeClr val="tx1"/>
                </a:solidFill>
              </a:defRPr>
            </a:lvl1pPr>
          </a:lstStyle>
          <a:p>
            <a:r>
              <a:rPr lang="en-US"/>
              <a:t>Click icon to add picture</a:t>
            </a:r>
          </a:p>
        </p:txBody>
      </p:sp>
      <p:sp>
        <p:nvSpPr>
          <p:cNvPr id="52" name="Text Placeholder 3">
            <a:extLst>
              <a:ext uri="{FF2B5EF4-FFF2-40B4-BE49-F238E27FC236}">
                <a16:creationId xmlns:a16="http://schemas.microsoft.com/office/drawing/2014/main" id="{7F491D4B-F389-354E-A0E2-04B489096393}"/>
              </a:ext>
            </a:extLst>
          </p:cNvPr>
          <p:cNvSpPr>
            <a:spLocks noGrp="1"/>
          </p:cNvSpPr>
          <p:nvPr>
            <p:ph type="body" sz="quarter" idx="28" hasCustomPrompt="1"/>
          </p:nvPr>
        </p:nvSpPr>
        <p:spPr>
          <a:xfrm>
            <a:off x="3359922" y="3629454"/>
            <a:ext cx="2629239" cy="749117"/>
          </a:xfrm>
        </p:spPr>
        <p:txBody>
          <a:bodyPr>
            <a:normAutofit/>
          </a:bodyPr>
          <a:lstStyle>
            <a:lvl1pPr>
              <a:defRPr sz="1867"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54" name="Text Placeholder 3">
            <a:extLst>
              <a:ext uri="{FF2B5EF4-FFF2-40B4-BE49-F238E27FC236}">
                <a16:creationId xmlns:a16="http://schemas.microsoft.com/office/drawing/2014/main" id="{94DE2A80-47B4-9944-95C7-05CD67025F7E}"/>
              </a:ext>
            </a:extLst>
          </p:cNvPr>
          <p:cNvSpPr>
            <a:spLocks noGrp="1"/>
          </p:cNvSpPr>
          <p:nvPr>
            <p:ph type="body" sz="quarter" idx="30" hasCustomPrompt="1"/>
          </p:nvPr>
        </p:nvSpPr>
        <p:spPr>
          <a:xfrm>
            <a:off x="6211577" y="3629454"/>
            <a:ext cx="2629239" cy="749117"/>
          </a:xfrm>
        </p:spPr>
        <p:txBody>
          <a:bodyPr>
            <a:normAutofit/>
          </a:bodyPr>
          <a:lstStyle>
            <a:lvl1pPr>
              <a:defRPr sz="1867"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56" name="Text Placeholder 3">
            <a:extLst>
              <a:ext uri="{FF2B5EF4-FFF2-40B4-BE49-F238E27FC236}">
                <a16:creationId xmlns:a16="http://schemas.microsoft.com/office/drawing/2014/main" id="{14B40714-D583-C548-B6BF-BAC08062747D}"/>
              </a:ext>
            </a:extLst>
          </p:cNvPr>
          <p:cNvSpPr>
            <a:spLocks noGrp="1"/>
          </p:cNvSpPr>
          <p:nvPr>
            <p:ph type="body" sz="quarter" idx="32" hasCustomPrompt="1"/>
          </p:nvPr>
        </p:nvSpPr>
        <p:spPr>
          <a:xfrm>
            <a:off x="9054290" y="3629454"/>
            <a:ext cx="2629239" cy="749117"/>
          </a:xfrm>
        </p:spPr>
        <p:txBody>
          <a:bodyPr>
            <a:normAutofit/>
          </a:bodyPr>
          <a:lstStyle>
            <a:lvl1pPr>
              <a:defRPr sz="1867"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7" name="Slide Number Placeholder 6"/>
          <p:cNvSpPr>
            <a:spLocks noGrp="1"/>
          </p:cNvSpPr>
          <p:nvPr>
            <p:ph type="sldNum" sz="quarter" idx="35"/>
          </p:nvPr>
        </p:nvSpPr>
        <p:spPr/>
        <p:txBody>
          <a:bodyPr/>
          <a:lstStyle/>
          <a:p>
            <a:pPr algn="r"/>
            <a:fld id="{1B840FF6-E8D8-114B-A197-6BDA5DAC0194}" type="slidenum">
              <a:rPr lang="en-US" smtClean="0"/>
              <a:pPr algn="r"/>
              <a:t>‹#›</a:t>
            </a:fld>
            <a:endParaRPr lang="en-US" sz="1600" dirty="0"/>
          </a:p>
        </p:txBody>
      </p:sp>
      <p:sp>
        <p:nvSpPr>
          <p:cNvPr id="17" name="Title 4">
            <a:extLst>
              <a:ext uri="{FF2B5EF4-FFF2-40B4-BE49-F238E27FC236}">
                <a16:creationId xmlns:a16="http://schemas.microsoft.com/office/drawing/2014/main" id="{8512F671-341C-0F4D-BF7B-B19BC328EB85}"/>
              </a:ext>
            </a:extLst>
          </p:cNvPr>
          <p:cNvSpPr>
            <a:spLocks noGrp="1"/>
          </p:cNvSpPr>
          <p:nvPr>
            <p:ph type="title" hasCustomPrompt="1"/>
          </p:nvPr>
        </p:nvSpPr>
        <p:spPr>
          <a:xfrm>
            <a:off x="502889" y="103470"/>
            <a:ext cx="11176879" cy="1053925"/>
          </a:xfrm>
        </p:spPr>
        <p:txBody>
          <a:bodyPr/>
          <a:lstStyle>
            <a:lvl1pPr>
              <a:defRPr>
                <a:solidFill>
                  <a:schemeClr val="accent2"/>
                </a:solidFill>
              </a:defRPr>
            </a:lvl1pPr>
          </a:lstStyle>
          <a:p>
            <a:r>
              <a:rPr lang="en-US" dirty="0"/>
              <a:t>Page Title</a:t>
            </a:r>
          </a:p>
        </p:txBody>
      </p:sp>
      <p:sp>
        <p:nvSpPr>
          <p:cNvPr id="18" name="Text Placeholder 3">
            <a:extLst>
              <a:ext uri="{FF2B5EF4-FFF2-40B4-BE49-F238E27FC236}">
                <a16:creationId xmlns:a16="http://schemas.microsoft.com/office/drawing/2014/main" id="{BE806371-9578-AD43-9867-82798A03E4B9}"/>
              </a:ext>
            </a:extLst>
          </p:cNvPr>
          <p:cNvSpPr>
            <a:spLocks noGrp="1"/>
          </p:cNvSpPr>
          <p:nvPr>
            <p:ph type="body" sz="quarter" idx="36" hasCustomPrompt="1"/>
          </p:nvPr>
        </p:nvSpPr>
        <p:spPr>
          <a:xfrm>
            <a:off x="3352801" y="4503136"/>
            <a:ext cx="2629239" cy="1480456"/>
          </a:xfrm>
        </p:spPr>
        <p:txBody>
          <a:bodyPr>
            <a:normAutofit/>
          </a:bodyPr>
          <a:lstStyle>
            <a:lvl1pPr>
              <a:defRPr sz="2133"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867"/>
            </a:lvl2pPr>
            <a:lvl3pPr>
              <a:defRPr/>
            </a:lvl3pPr>
            <a:lvl4pPr>
              <a:defRPr/>
            </a:lvl4pPr>
            <a:lvl5pPr>
              <a:defRPr/>
            </a:lvl5pPr>
          </a:lstStyle>
          <a:p>
            <a:pPr lvl="0"/>
            <a:r>
              <a:rPr lang="en-US" dirty="0"/>
              <a:t>First line of text</a:t>
            </a:r>
          </a:p>
        </p:txBody>
      </p:sp>
      <p:sp>
        <p:nvSpPr>
          <p:cNvPr id="19" name="Text Placeholder 3">
            <a:extLst>
              <a:ext uri="{FF2B5EF4-FFF2-40B4-BE49-F238E27FC236}">
                <a16:creationId xmlns:a16="http://schemas.microsoft.com/office/drawing/2014/main" id="{E4631626-0E6F-664F-BA03-8A95A58E0A73}"/>
              </a:ext>
            </a:extLst>
          </p:cNvPr>
          <p:cNvSpPr>
            <a:spLocks noGrp="1"/>
          </p:cNvSpPr>
          <p:nvPr>
            <p:ph type="body" sz="quarter" idx="37" hasCustomPrompt="1"/>
          </p:nvPr>
        </p:nvSpPr>
        <p:spPr>
          <a:xfrm>
            <a:off x="6197601" y="4503136"/>
            <a:ext cx="2629239" cy="1480456"/>
          </a:xfrm>
        </p:spPr>
        <p:txBody>
          <a:bodyPr>
            <a:normAutofit/>
          </a:bodyPr>
          <a:lstStyle>
            <a:lvl1pPr>
              <a:defRPr sz="2133"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867"/>
            </a:lvl2pPr>
            <a:lvl3pPr>
              <a:defRPr/>
            </a:lvl3pPr>
            <a:lvl4pPr>
              <a:defRPr/>
            </a:lvl4pPr>
            <a:lvl5pPr>
              <a:defRPr/>
            </a:lvl5pPr>
          </a:lstStyle>
          <a:p>
            <a:pPr lvl="0"/>
            <a:r>
              <a:rPr lang="en-US" dirty="0"/>
              <a:t>First line of text</a:t>
            </a:r>
          </a:p>
        </p:txBody>
      </p:sp>
      <p:sp>
        <p:nvSpPr>
          <p:cNvPr id="20" name="Text Placeholder 3">
            <a:extLst>
              <a:ext uri="{FF2B5EF4-FFF2-40B4-BE49-F238E27FC236}">
                <a16:creationId xmlns:a16="http://schemas.microsoft.com/office/drawing/2014/main" id="{8CEBF52F-547E-5E47-8A21-F04806C99B24}"/>
              </a:ext>
            </a:extLst>
          </p:cNvPr>
          <p:cNvSpPr>
            <a:spLocks noGrp="1"/>
          </p:cNvSpPr>
          <p:nvPr>
            <p:ph type="body" sz="quarter" idx="38" hasCustomPrompt="1"/>
          </p:nvPr>
        </p:nvSpPr>
        <p:spPr>
          <a:xfrm>
            <a:off x="9042401" y="4503136"/>
            <a:ext cx="2629239" cy="1480456"/>
          </a:xfrm>
        </p:spPr>
        <p:txBody>
          <a:bodyPr>
            <a:normAutofit/>
          </a:bodyPr>
          <a:lstStyle>
            <a:lvl1pPr>
              <a:defRPr sz="2133"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867"/>
            </a:lvl2pPr>
            <a:lvl3pPr>
              <a:defRPr/>
            </a:lvl3pPr>
            <a:lvl4pPr>
              <a:defRPr/>
            </a:lvl4pPr>
            <a:lvl5pPr>
              <a:defRPr/>
            </a:lvl5pPr>
          </a:lstStyle>
          <a:p>
            <a:pPr lvl="0"/>
            <a:r>
              <a:rPr lang="en-US" dirty="0"/>
              <a:t>First line of text</a:t>
            </a:r>
          </a:p>
        </p:txBody>
      </p:sp>
      <p:pic>
        <p:nvPicPr>
          <p:cNvPr id="22" name="Picture 21">
            <a:extLst>
              <a:ext uri="{FF2B5EF4-FFF2-40B4-BE49-F238E27FC236}">
                <a16:creationId xmlns:a16="http://schemas.microsoft.com/office/drawing/2014/main" id="{63AD514E-36BC-DC49-BE6A-FAC6827039B3}"/>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81688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B0A96D-3CA7-B44E-99A0-8193C359CB02}"/>
              </a:ext>
            </a:extLst>
          </p:cNvPr>
          <p:cNvSpPr/>
          <p:nvPr userDrawn="1"/>
        </p:nvSpPr>
        <p:spPr>
          <a:xfrm>
            <a:off x="493907" y="3"/>
            <a:ext cx="7809295" cy="5757863"/>
          </a:xfrm>
          <a:prstGeom prst="rect">
            <a:avLst/>
          </a:prstGeom>
          <a:solidFill>
            <a:schemeClr val="accent5">
              <a:alpha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6" name="Title 5">
            <a:extLst>
              <a:ext uri="{FF2B5EF4-FFF2-40B4-BE49-F238E27FC236}">
                <a16:creationId xmlns:a16="http://schemas.microsoft.com/office/drawing/2014/main" id="{768C8E40-09A8-D94B-A7E2-822DBE0D3823}"/>
              </a:ext>
            </a:extLst>
          </p:cNvPr>
          <p:cNvSpPr>
            <a:spLocks noGrp="1"/>
          </p:cNvSpPr>
          <p:nvPr>
            <p:ph type="title" hasCustomPrompt="1"/>
          </p:nvPr>
        </p:nvSpPr>
        <p:spPr>
          <a:xfrm>
            <a:off x="1014679" y="471490"/>
            <a:ext cx="6731165" cy="4900612"/>
          </a:xfrm>
        </p:spPr>
        <p:txBody>
          <a:bodyPr anchor="ctr">
            <a:normAutofit/>
          </a:bodyPr>
          <a:lstStyle>
            <a:lvl1pPr algn="ctr">
              <a:defRPr sz="4800" b="1" i="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r>
              <a:rPr lang="en-US" dirty="0"/>
              <a:t>“Insert Quote Here”</a:t>
            </a:r>
          </a:p>
        </p:txBody>
      </p:sp>
      <p:sp>
        <p:nvSpPr>
          <p:cNvPr id="8" name="Text Placeholder 7">
            <a:extLst>
              <a:ext uri="{FF2B5EF4-FFF2-40B4-BE49-F238E27FC236}">
                <a16:creationId xmlns:a16="http://schemas.microsoft.com/office/drawing/2014/main" id="{04365024-BFF5-B943-B11B-E1AA53B114EC}"/>
              </a:ext>
            </a:extLst>
          </p:cNvPr>
          <p:cNvSpPr>
            <a:spLocks noGrp="1"/>
          </p:cNvSpPr>
          <p:nvPr>
            <p:ph type="body" sz="quarter" idx="11" hasCustomPrompt="1"/>
          </p:nvPr>
        </p:nvSpPr>
        <p:spPr>
          <a:xfrm>
            <a:off x="8581021" y="3221034"/>
            <a:ext cx="3080616" cy="2536831"/>
          </a:xfrm>
        </p:spPr>
        <p:txBody>
          <a:bodyPr anchor="b">
            <a:normAutofit/>
          </a:bodyPr>
          <a:lstStyle>
            <a:lvl1pPr algn="l">
              <a:defRPr sz="1800" b="0" i="1">
                <a:solidFill>
                  <a:schemeClr val="tx1"/>
                </a:solidFill>
                <a:latin typeface="Arial Narrow" panose="020B0606020202030204" pitchFamily="34" charset="0"/>
              </a:defRPr>
            </a:lvl1pPr>
          </a:lstStyle>
          <a:p>
            <a:pPr lvl="0"/>
            <a:r>
              <a:rPr lang="en-US" dirty="0"/>
              <a:t>-- Author Name or Citation</a:t>
            </a:r>
          </a:p>
        </p:txBody>
      </p:sp>
      <p:sp>
        <p:nvSpPr>
          <p:cNvPr id="10" name="Slide Number Placeholder 9"/>
          <p:cNvSpPr>
            <a:spLocks noGrp="1"/>
          </p:cNvSpPr>
          <p:nvPr>
            <p:ph type="sldNum" sz="quarter" idx="13"/>
          </p:nvPr>
        </p:nvSpPr>
        <p:spPr/>
        <p:txBody>
          <a:bodyPr/>
          <a:lstStyle/>
          <a:p>
            <a:pPr algn="r"/>
            <a:fld id="{1B840FF6-E8D8-114B-A197-6BDA5DAC0194}" type="slidenum">
              <a:rPr lang="en-US" smtClean="0"/>
              <a:pPr algn="r"/>
              <a:t>‹#›</a:t>
            </a:fld>
            <a:endParaRPr lang="en-US" sz="1600" dirty="0"/>
          </a:p>
        </p:txBody>
      </p:sp>
      <p:pic>
        <p:nvPicPr>
          <p:cNvPr id="9" name="Picture 8">
            <a:extLst>
              <a:ext uri="{FF2B5EF4-FFF2-40B4-BE49-F238E27FC236}">
                <a16:creationId xmlns:a16="http://schemas.microsoft.com/office/drawing/2014/main" id="{F9696E4D-980D-0C4D-9C32-EB0302B35CC9}"/>
              </a:ext>
            </a:extLst>
          </p:cNvPr>
          <p:cNvPicPr>
            <a:picLocks noChangeAspect="1"/>
          </p:cNvPicPr>
          <p:nvPr userDrawn="1"/>
        </p:nvPicPr>
        <p:blipFill>
          <a:blip r:embed="rId3"/>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2286437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82DA5EF-76E0-A64A-86F4-BEB58394F2D2}"/>
              </a:ext>
            </a:extLst>
          </p:cNvPr>
          <p:cNvSpPr>
            <a:spLocks noGrp="1"/>
          </p:cNvSpPr>
          <p:nvPr>
            <p:ph type="sldNum" sz="quarter" idx="11"/>
          </p:nvPr>
        </p:nvSpPr>
        <p:spPr/>
        <p:txBody>
          <a:bodyPr/>
          <a:lstStyle/>
          <a:p>
            <a:pPr algn="r"/>
            <a:fld id="{EE7355D6-6BA5-4920-A2EF-F4F527E42B6D}" type="slidenum">
              <a:rPr lang="en-US" smtClean="0"/>
              <a:pPr algn="r"/>
              <a:t>‹#›</a:t>
            </a:fld>
            <a:endParaRPr lang="en-US" sz="1600" dirty="0"/>
          </a:p>
        </p:txBody>
      </p:sp>
      <p:pic>
        <p:nvPicPr>
          <p:cNvPr id="6" name="Picture 5">
            <a:extLst>
              <a:ext uri="{FF2B5EF4-FFF2-40B4-BE49-F238E27FC236}">
                <a16:creationId xmlns:a16="http://schemas.microsoft.com/office/drawing/2014/main" id="{86B7C83C-1603-CC43-B645-24E9ED68717E}"/>
              </a:ext>
            </a:extLst>
          </p:cNvPr>
          <p:cNvPicPr>
            <a:picLocks noChangeAspect="1"/>
          </p:cNvPicPr>
          <p:nvPr userDrawn="1"/>
        </p:nvPicPr>
        <p:blipFill>
          <a:blip r:embed="rId2"/>
          <a:stretch>
            <a:fillRect/>
          </a:stretch>
        </p:blipFill>
        <p:spPr>
          <a:xfrm>
            <a:off x="964454" y="6199534"/>
            <a:ext cx="3142303" cy="508404"/>
          </a:xfrm>
          <a:prstGeom prst="rect">
            <a:avLst/>
          </a:prstGeom>
        </p:spPr>
      </p:pic>
    </p:spTree>
    <p:extLst>
      <p:ext uri="{BB962C8B-B14F-4D97-AF65-F5344CB8AC3E}">
        <p14:creationId xmlns:p14="http://schemas.microsoft.com/office/powerpoint/2010/main" val="267864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4315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3907" y="103892"/>
            <a:ext cx="11176879" cy="1049333"/>
          </a:xfrm>
          <a:prstGeom prst="rect">
            <a:avLst/>
          </a:prstGeom>
        </p:spPr>
        <p:txBody>
          <a:bodyPr vert="horz" lIns="0" tIns="0" rIns="0" bIns="0" rtlCol="0" anchor="b">
            <a:normAutofit/>
          </a:bodyPr>
          <a:lstStyle/>
          <a:p>
            <a:r>
              <a:rPr lang="en-US" dirty="0"/>
              <a:t>Page Title</a:t>
            </a:r>
          </a:p>
        </p:txBody>
      </p:sp>
      <p:sp>
        <p:nvSpPr>
          <p:cNvPr id="3" name="Text Placeholder 2"/>
          <p:cNvSpPr>
            <a:spLocks noGrp="1"/>
          </p:cNvSpPr>
          <p:nvPr>
            <p:ph type="body" idx="1"/>
          </p:nvPr>
        </p:nvSpPr>
        <p:spPr>
          <a:xfrm>
            <a:off x="493907" y="1374844"/>
            <a:ext cx="11176879" cy="4564403"/>
          </a:xfrm>
          <a:prstGeom prst="rect">
            <a:avLst/>
          </a:prstGeom>
        </p:spPr>
        <p:txBody>
          <a:bodyPr vert="horz" lIns="0" tIns="0" rIns="0" bIns="0" rtlCol="0">
            <a:normAutofit/>
          </a:body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a:p>
            <a:pPr lvl="2"/>
            <a:endParaRPr lang="en-US" dirty="0"/>
          </a:p>
        </p:txBody>
      </p:sp>
      <p:sp>
        <p:nvSpPr>
          <p:cNvPr id="23" name="Slide Number Placeholder 22">
            <a:extLst>
              <a:ext uri="{FF2B5EF4-FFF2-40B4-BE49-F238E27FC236}">
                <a16:creationId xmlns:a16="http://schemas.microsoft.com/office/drawing/2014/main" id="{36D7D0E3-AD13-2741-AB86-DF599B06A9B7}"/>
              </a:ext>
            </a:extLst>
          </p:cNvPr>
          <p:cNvSpPr>
            <a:spLocks noGrp="1"/>
          </p:cNvSpPr>
          <p:nvPr>
            <p:ph type="sldNum" sz="quarter" idx="4"/>
          </p:nvPr>
        </p:nvSpPr>
        <p:spPr>
          <a:xfrm>
            <a:off x="235132" y="6215064"/>
            <a:ext cx="670560" cy="365125"/>
          </a:xfrm>
          <a:prstGeom prst="rect">
            <a:avLst/>
          </a:prstGeom>
        </p:spPr>
        <p:txBody>
          <a:bodyPr vert="horz" lIns="0" tIns="0" rIns="0" bIns="0" rtlCol="0" anchor="ctr"/>
          <a:lstStyle>
            <a:lvl1pPr algn="l">
              <a:defRPr sz="120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algn="r"/>
            <a:fld id="{EE7355D6-6BA5-4920-A2EF-F4F527E42B6D}" type="slidenum">
              <a:rPr lang="en-US" smtClean="0"/>
              <a:pPr algn="r"/>
              <a:t>‹#›</a:t>
            </a:fld>
            <a:endParaRPr lang="en-US" sz="1600" dirty="0"/>
          </a:p>
        </p:txBody>
      </p:sp>
    </p:spTree>
    <p:extLst>
      <p:ext uri="{BB962C8B-B14F-4D97-AF65-F5344CB8AC3E}">
        <p14:creationId xmlns:p14="http://schemas.microsoft.com/office/powerpoint/2010/main" val="3263557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914172" rtl="0" eaLnBrk="1" latinLnBrk="0" hangingPunct="1">
        <a:lnSpc>
          <a:spcPct val="100000"/>
        </a:lnSpc>
        <a:spcBef>
          <a:spcPct val="0"/>
        </a:spcBef>
        <a:buNone/>
        <a:defRPr lang="en-US" sz="3200" b="1" i="0" kern="1200" spc="67" baseline="0">
          <a:solidFill>
            <a:schemeClr val="accent2"/>
          </a:solidFill>
          <a:latin typeface="Arial" panose="020B0604020202020204" pitchFamily="34" charset="0"/>
          <a:ea typeface="Arial" panose="020B0604020202020204" pitchFamily="34" charset="0"/>
          <a:cs typeface="Arial" panose="020B0604020202020204" pitchFamily="34" charset="0"/>
        </a:defRPr>
      </a:lvl1pPr>
    </p:titleStyle>
    <p:bodyStyle>
      <a:lvl1pPr marL="0" indent="0" algn="l" defTabSz="914172" rtl="0" eaLnBrk="1" latinLnBrk="0" hangingPunct="1">
        <a:lnSpc>
          <a:spcPct val="90000"/>
        </a:lnSpc>
        <a:spcBef>
          <a:spcPts val="1000"/>
        </a:spcBef>
        <a:buFont typeface="Arial" panose="020B0604020202020204" pitchFamily="34" charset="0"/>
        <a:buNone/>
        <a:defRPr lang="en-US" sz="2133" b="1" i="0" kern="1200" spc="25" baseline="0" dirty="0" smtClean="0">
          <a:solidFill>
            <a:schemeClr val="tx1"/>
          </a:solidFill>
          <a:effectLst/>
          <a:latin typeface="Arial" panose="020B0604020202020204" pitchFamily="34" charset="0"/>
          <a:ea typeface="+mn-ea"/>
          <a:cs typeface="Arial" panose="020B0604020202020204" pitchFamily="34" charset="0"/>
        </a:defRPr>
      </a:lvl1pPr>
      <a:lvl2pPr marL="685675" indent="-228589" algn="l" defTabSz="914172" rtl="0" eaLnBrk="1" latinLnBrk="0" hangingPunct="1">
        <a:lnSpc>
          <a:spcPct val="90000"/>
        </a:lnSpc>
        <a:spcBef>
          <a:spcPts val="500"/>
        </a:spcBef>
        <a:buFont typeface="Arial" panose="020B0604020202020204" pitchFamily="34" charset="0"/>
        <a:buChar char="•"/>
        <a:defRPr lang="en-US" sz="2133" b="0" i="0" kern="1200" spc="25" baseline="0" dirty="0" smtClean="0">
          <a:solidFill>
            <a:schemeClr val="tx1"/>
          </a:solidFill>
          <a:effectLst/>
          <a:latin typeface="Arial" panose="020B0604020202020204" pitchFamily="34" charset="0"/>
          <a:ea typeface="+mn-ea"/>
          <a:cs typeface="Arial" panose="020B0604020202020204" pitchFamily="34" charset="0"/>
        </a:defRPr>
      </a:lvl2pPr>
      <a:lvl3pPr marL="1142761" indent="-228589" algn="l" defTabSz="914172" rtl="0" eaLnBrk="1" latinLnBrk="0" hangingPunct="1">
        <a:lnSpc>
          <a:spcPct val="90000"/>
        </a:lnSpc>
        <a:spcBef>
          <a:spcPts val="500"/>
        </a:spcBef>
        <a:buFont typeface=".AppleSystemUIFont"/>
        <a:buChar char="-"/>
        <a:defRPr lang="en-US" sz="1867" b="0" i="0" kern="1200" spc="25" baseline="0" dirty="0" smtClean="0">
          <a:solidFill>
            <a:schemeClr val="tx1"/>
          </a:solidFill>
          <a:effectLst/>
          <a:latin typeface="Arial" panose="020B0604020202020204" pitchFamily="34" charset="0"/>
          <a:ea typeface="+mn-ea"/>
          <a:cs typeface="Arial" panose="020B0604020202020204" pitchFamily="34" charset="0"/>
        </a:defRPr>
      </a:lvl3pPr>
      <a:lvl4pPr marL="1599847" indent="-228589" algn="l" defTabSz="914172" rtl="0" eaLnBrk="1" latinLnBrk="0" hangingPunct="1">
        <a:lnSpc>
          <a:spcPct val="90000"/>
        </a:lnSpc>
        <a:spcBef>
          <a:spcPts val="500"/>
        </a:spcBef>
        <a:buFont typeface="Wingdings" pitchFamily="2" charset="2"/>
        <a:buChar char="§"/>
        <a:defRPr lang="en-US" sz="1600" b="0" i="0" kern="1200" spc="25" baseline="0" dirty="0" smtClean="0">
          <a:solidFill>
            <a:schemeClr val="tx1"/>
          </a:solidFill>
          <a:effectLst/>
          <a:latin typeface="Arial" panose="020B0604020202020204" pitchFamily="34" charset="0"/>
          <a:ea typeface="+mn-ea"/>
          <a:cs typeface="Arial" panose="020B0604020202020204" pitchFamily="34" charset="0"/>
        </a:defRPr>
      </a:lvl4pPr>
      <a:lvl5pPr marL="2056938" indent="-228594" algn="l" defTabSz="914172" rtl="0" eaLnBrk="1" latinLnBrk="0" hangingPunct="1">
        <a:lnSpc>
          <a:spcPct val="90000"/>
        </a:lnSpc>
        <a:spcBef>
          <a:spcPts val="500"/>
        </a:spcBef>
        <a:buFont typeface="Arial" panose="020B0604020202020204" pitchFamily="34" charset="0"/>
        <a:buChar char="•"/>
        <a:defRPr lang="en-US" sz="1333" b="0" i="0" kern="1200" dirty="0">
          <a:solidFill>
            <a:schemeClr val="tx1"/>
          </a:solidFill>
          <a:effectLst/>
          <a:latin typeface="Arial" panose="020B0604020202020204" pitchFamily="34" charset="0"/>
          <a:ea typeface="+mn-ea"/>
          <a:cs typeface="Arial" panose="020B0604020202020204" pitchFamily="34" charset="0"/>
        </a:defRPr>
      </a:lvl5pPr>
      <a:lvl6pPr marL="2513972"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8"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4"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0"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7"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8" algn="l" defTabSz="914172" rtl="0" eaLnBrk="1" latinLnBrk="0" hangingPunct="1">
        <a:defRPr sz="1800" kern="1200">
          <a:solidFill>
            <a:schemeClr val="tx1"/>
          </a:solidFill>
          <a:latin typeface="+mn-lt"/>
          <a:ea typeface="+mn-ea"/>
          <a:cs typeface="+mn-cs"/>
        </a:defRPr>
      </a:lvl4pPr>
      <a:lvl5pPr marL="1828344" algn="l" defTabSz="914172" rtl="0" eaLnBrk="1" latinLnBrk="0" hangingPunct="1">
        <a:defRPr sz="1800" kern="1200">
          <a:solidFill>
            <a:schemeClr val="tx1"/>
          </a:solidFill>
          <a:latin typeface="+mn-lt"/>
          <a:ea typeface="+mn-ea"/>
          <a:cs typeface="+mn-cs"/>
        </a:defRPr>
      </a:lvl5pPr>
      <a:lvl6pPr marL="2285430"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7" algn="l" defTabSz="9141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notesSlide" Target="../notesSlides/notesSlide5.xml"/><Relationship Id="rId16" Type="http://schemas.openxmlformats.org/officeDocument/2006/relationships/image" Target="../media/image22.png"/><Relationship Id="rId1" Type="http://schemas.openxmlformats.org/officeDocument/2006/relationships/slideLayout" Target="../slideLayouts/slideLayout16.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BF56-E534-2349-BCF3-37E257EDB7CC}"/>
              </a:ext>
            </a:extLst>
          </p:cNvPr>
          <p:cNvSpPr>
            <a:spLocks noGrp="1"/>
          </p:cNvSpPr>
          <p:nvPr>
            <p:ph type="title"/>
          </p:nvPr>
        </p:nvSpPr>
        <p:spPr/>
        <p:txBody>
          <a:bodyPr/>
          <a:lstStyle/>
          <a:p>
            <a:r>
              <a:rPr lang="en-US" dirty="0"/>
              <a:t>Movement as Medicine</a:t>
            </a:r>
          </a:p>
        </p:txBody>
      </p:sp>
      <p:sp>
        <p:nvSpPr>
          <p:cNvPr id="3" name="Text Placeholder 2">
            <a:extLst>
              <a:ext uri="{FF2B5EF4-FFF2-40B4-BE49-F238E27FC236}">
                <a16:creationId xmlns:a16="http://schemas.microsoft.com/office/drawing/2014/main" id="{1D3C7F3D-04CC-A947-AA1D-38B02B5D4F3D}"/>
              </a:ext>
            </a:extLst>
          </p:cNvPr>
          <p:cNvSpPr>
            <a:spLocks noGrp="1"/>
          </p:cNvSpPr>
          <p:nvPr>
            <p:ph type="body" sz="quarter" idx="10"/>
          </p:nvPr>
        </p:nvSpPr>
        <p:spPr/>
        <p:txBody>
          <a:bodyPr/>
          <a:lstStyle/>
          <a:p>
            <a:endParaRPr lang="en-US" dirty="0"/>
          </a:p>
          <a:p>
            <a:r>
              <a:rPr lang="en-US" dirty="0"/>
              <a:t>Lizzy Bohorfoush, DPT</a:t>
            </a:r>
          </a:p>
          <a:p>
            <a:r>
              <a:rPr lang="en-US" dirty="0"/>
              <a:t>UAB Supportive Care and Survivorship Clinic</a:t>
            </a:r>
          </a:p>
        </p:txBody>
      </p:sp>
      <p:grpSp>
        <p:nvGrpSpPr>
          <p:cNvPr id="4" name="Group 3"/>
          <p:cNvGrpSpPr/>
          <p:nvPr/>
        </p:nvGrpSpPr>
        <p:grpSpPr>
          <a:xfrm>
            <a:off x="7471117" y="1142442"/>
            <a:ext cx="2883048" cy="2437597"/>
            <a:chOff x="5669280" y="1340854"/>
            <a:chExt cx="2162286" cy="1828198"/>
          </a:xfrm>
        </p:grpSpPr>
        <p:pic>
          <p:nvPicPr>
            <p:cNvPr id="2050" name="Picture 2" descr="Image result for Free Medical Symbols"/>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669280" y="1340854"/>
              <a:ext cx="2162286" cy="18281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movement symbols"/>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15002" y="1675188"/>
              <a:ext cx="604237" cy="65205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30731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5"/>
          </p:nvPr>
        </p:nvSpPr>
        <p:spPr/>
        <p:txBody>
          <a:bodyPr/>
          <a:lstStyle/>
          <a:p>
            <a:pPr algn="r" defTabSz="914172"/>
            <a:fld id="{1B840FF6-E8D8-114B-A197-6BDA5DAC0194}" type="slidenum">
              <a:rPr lang="en-US">
                <a:solidFill>
                  <a:srgbClr val="3F7541"/>
                </a:solidFill>
              </a:rPr>
              <a:pPr algn="r" defTabSz="914172"/>
              <a:t>2</a:t>
            </a:fld>
            <a:endParaRPr lang="en-US" sz="1600" dirty="0">
              <a:solidFill>
                <a:srgbClr val="3F7541"/>
              </a:solidFill>
            </a:endParaRPr>
          </a:p>
        </p:txBody>
      </p:sp>
      <p:sp>
        <p:nvSpPr>
          <p:cNvPr id="6" name="AutoShape 2" descr="data:image/png;base64,iVBORw0KGgoAAAANSUhEUgAABAAAAAQACAYAAAB/HSuDAAAAAXNSR0IArs4c6QAAIABJREFUeF7snQeYXFd5/t87uzPb+6p3rWTJ6s12IAEMoSfUhFCNTXAwDvwNBhucxAXTbLDBNENMNyVAgBB6DRhIDLbVe5csS6tdaXuvM//nPbN3dOfunZk7Oyvt7Mx7nmcf7e6ce+45v3NHs997vmINDQ1FoCYCIiACIiACIiACIiACIiACIiACIpDTBCwJADm9v1qcCIiACIiACIiACIiACIiACIiACBgCEgD0IIiACIiACIiACIiACIiACIiACIhAHhCQAJAHm6wlioAIiIAIiIAIiIAIiIAIiIAIiIAEAD0DIiACIiACIiACIiACIiACIiACIpAHBCQA5MEma4kiIAIiIAIiIAIiIAIiIAIiIAIiIAFAz4AIiIAIiIAIiIAIiIAIiIAIiIAI5AEBCQB5sMlaogiIgAiIgAiIgAiIgAiIgAiIgAhIANAzIAIiIAIiIAIiIAIiIAIiIAIiIAJ5QEACQB5sspYoAiIgAiIgAiIgAiIgAiIgAiIgAhIA9AyIgAiIgAiIgAiIgAiIgAiIgAiIQB4QkACQB5usJYqACIiACIiACIiACIiACIiACIiABAA9AyIgAiIgAiIgAiIgAiIgAiIgAiKQBwQkAOTBJmuJIiACIiACIiACIiACIiACIiACIiABQM+ACIiACIiACIiACIiACIiACIiACOQBAQkAebDJWqIIiIAIiIAIiIAIiIAIiIAIiIAISADQMyACIiACIiACIiACIiACIiACIiACeUBAAkAebLKWKAIiIAIiIAIiIAIiIAIiIAIiIAISAPQMiIAIiIAIiIAIiIAIiIAIiIAIiEAeEJAAkAebrCWKgAiIgAiIgAiIgAiIgAiIgAiIgAQAPQMiIAIiIAIiIAIiIAIiIAIiIAIikAcEJADkwSZriSIgAiIgAiIgAiIgAiIgAiIgAiIgAUDPgAiIgAiIgAiIgAiIgAiIgAiIgAjkAQEJAHmwyVqiCIiACIiACIiACIiACIiACIiACEgA0DMgAiIgAiIgAiIgAiIgAiIgAiIgAnlAQAJAHmyyligCIiACIiACIiACIiACIiACIiACEgD0DIiACIiACIhAlhKIRCIIh8OxL+fPo6OjZtb8nf3l/DnVa84lW5YF+4u/T/U9X2crKChAIBAwX/yd/b39c5Zi1bREQAREQAREIG8JSADI263XwkVABERABLKFgNvQdxr9/J7GvvPfbJm3PQ8a/LYY4BQFnIKAUyjItvlrPiIgAiIgAiKQLwQkAOTLTmudIiACIiACWUOABr3zy2nw28Y+fzfdm230u0UB/uz8mu7r1PxFQAREQAREYLoQkAAwXXZK8xQBERABEZi2BHjCT8N+ZGQk7ss29qftwiY4cdtjoLCwEM4vigJ2eMEEh9ZlIiACIiACIiACSQhIANDjIQIiIAIiIAKTTMB26Xcb/fbPk3y7aT8cRQAa/24xQLkEpv3WagEiIAIiIAJZRkACQJZtiKYjAiIgAiIwPQnQ6OcJP4384eHh2Pf5eso/0V20vQMoCASDQSMK2OKAvAMmSlXXiYAIiIAIiECUgAQAPQkiIAIiIAIiMEECNPpp7NsGPwUAO1kfX1PLjAANfjt/AIUAWxDgvxIDMmOrq0VABERABPKTgASA/Nx3rVoEREAERCADAvYp/9DQEPilU/4MYKZxqe0dEAqFwC8KARQI1ERABERABERABPwRkADgj5N6iYAIiIAIiIA56beNfn5Pw19tagjYIQJOMWBqZqK7ioAIiIAIiMD0ISABYPrslWYqAiIgAiIwBQToym8b/YODgzrtn4I9SHZL2yugqKjIeAXwS+EBWbZJmo4IiIAIiEDWEJAAkDVboYmIgAiIgAhkEwGe7tPwp9Fvn/Yrrj+bdih+Lna+AIYF2GKAwgOyd780MxEQAREQgakhIAFgarjrriIgAiIgAllKgMY+jX77tF9u/lm6UUmmRcOfXxQC+EVRQE0EREAEREAEREBVAPQMiIAIiIAIiIAhYBv9tuGv0/7p/2AwPIBfthDAf9VEQAREQAREIJ8JyAMgn3dfaxcBERABETDu/f39/RgYGDAl/GT4595DYYcHFBcXg1/yCMi9PdaKREAEREAE/BGQAOCPk3qJgAiIgAjkGIGRkRFj9NP4p5u/DP8c22CP5dhCQElJCfilHAG5v+daoQiIgAiIQDwBCQB6IkRABERABPKKAE/5afj39fWBIoAM/7zafrNYCgGFhYUoLS01HgEME1ATAREQAREQgXwgIAEgH3ZZaxQBERABETCGPuP7afgzu78Mfz0UNPwZDkAhgPkBVD5Qz4QIiIAIiECuE5AAkOs7rPWJgAiIgAgYg5+GPwUAegCoiYCTgJ0okEJAKBQSHBEQAREQARHIWQISAHJ2a7UwERABERABuvjT8KfLv8r56XlIRYA5Aez8AAwRUBMBERABERCBXCMgASDXdlTrEQEREAERMMa+M85fSEQgHQLO/ABKFJgOOfUVAREQARHIdgISALJ9hzQ/ERABERCBtAjQ3b+7u9u4/Q+HgT+1RfDjJmBnZwTNg0A4Eh2uohBYWAo8d4aFF8+2MK84rduoM4CeEeDGXWHs6IjieGCthefNtCbMZncX8JYdYTPunGLgm1sCmFk04eEyvpDhABUVFQoLyJikBhABERABEcgWAhIAsmUnNA8REAEREIGMCNjZ/Xt6ejAyOoqfNEVw7+EIOodTDxuwgL+qs3D7CgtzfQgBh3uATx+P4I4V1pQaqMlWNjAKfPVUBMUFwHULJ26UJ7tHrgsAXDs9AMrLy1UtIPXbSD1EQAREQASmAQEJANNgkzRFERABERCB5AQY69/b24v+/n4MjUZw35EIvn0mEjvt98uvNgR8el0A66u8r2gdghn7Z80RzCqa+hPqROv6ZXME9x+N4OwA8LalFm5cIgHA7zPg1Y/VAZgboKyszJQPVBMBERABERCB6UpAAsB03TnNWwREQAREwJTys13+h4ejR/0/borgjv0RjIy5+lcFgbcstoyrP93Jg2Ml37tGgO0dETx8CtjWcUEsWFwKfGFjwLigu1u2uagnegRu2RvBL5qjACQATN4bxQ4JYOlAlQycPK4aSQREQARE4NIRkABw6VjrTiIgAiIgApNIgIn+eOLPLP92hv/uEeD6HWHs64reaHM18Ml1AVQHE9+YZvLDpyL41LEIhsYqBL55kYWbl40/NZcAEM9xskMAJvHxuGhDMSSAngDFxcUmPEBNBERABERABKYTAQkA02m3NFcREAEREAFz6k+Xf8b6M9O/sz3eHsGNOyMYDAPlhcDnNwawrjI1NCYL/Lf9Udd+NnoBfGVTADNcCegkAEgAsAk4QwLkDZD6PaYeIiACIiAC2UFAAkB27INmIQIiIAIi4IMAE/3R5Z/Gv+3y77zs1+ciuHlP1Ii/vAL44sYAGALgpznFg6IA8LkNFq6sifcCkAAgAcBJgKEATBDI0IBAYCy2xM/Dpj4iIAIiIAIiMEUEJABMEXjdVgREQAREID0CPPW3Xf4pBHg1pwDAbP5f2xzAbB9Z/TnWuUHg9VvDYPb8ogLgrpUWnlEXFQA+dyKCB4+PJRXwuLHT28ApErxwloX71lj4eXP0+qf6gUILWFkOvHmxhWfXW2AFAmfjPL52KoLfnI+gcSBatpB9uB7mMXjtAu+Shfb8mfgvUeN87l8zPrSBHhCPtETw7dPA/u4IGErBxlKJqyosvG4BPOeaKATgaC/w+RMRU4KxfawKQ00QeFqthbcssbCszHuGqQQWN1uuxZ47Kx4c6oHZP/KiF8dLZlt47XzLeIOkarzu5+ci+NZTEXD+DAcJBeL3qmUo+oyQsV2mcHZJAKWlpSZJoBIEpqKs10VABERABKaagASAqd4B3V8EREAERCApAbr887Sfp/6Dg4NJ+zoNRBqB/7zEwg1LLGSaAz8TAYDG7mdPjK9I8NyZUWOcggAbDVne54tPJq9ewHXRqL25wTIl/uw2UQGARvrdByM43Z/8QVxbCXx0TQALSi70cwsA96y2sLcL+NbpxGvg/K9fFK1MYCdktEdMVwB49zIL79oTxp6xnA9eK6AHyAcut/CcGYmfgl2dwHv3hZMy2FINvHt5wNzPKQAwsSQbcwLQG4AigEIC9J+aCIiACIhAthKQAJCtO6N5iYAIiIAIwHb57+7uNnH/qRpPcd+2K4LH2qOn9TQ2XzY7euo8vwQTFgJ+e54n8kDHEPBoW7TCQEkBjIcAjfDiAPCmRZYxjp1GLE+eeZLM/nxtbaWFswPRE+aPr7Vw1ViIAef9voMR/KTpgpcBx72i2kJNCGgfAnZ2XjiZ59peMNPC+1dZKBsTAVjV4HPHI+gcAba1R3BmzBNgZQVwWXnU+GU+hNfMv2AIM+fB7fsvJD8kL3ue7L+nK+q1QC8EtoUl0bwKZMnmFgDsufI1eg9sqIrO/0hP9HTeHof3ec9yC29YkF6IhZPt6kqgexg41R/dZ3veZM3qDhRE7MbyjqzssKJ8/BO0sxN4+64wOsY8FZxj9Y9GK0TYr9GLoXc0uqe2B4AtAHBkGv8VFRUoKiqSCJDqzarXRUAEREAEpoSABIApwa6bioAIiIAIpCJA459J/njyb2f5T3UNX3cbdPY19SHgr+osvGAWsL7KQqUPt3D3/VKdULO/sw9/phv5bZdZeNW8C54INCyZZ4DGJm1rGu70EmCj4U/PhWsWxJ+Q03j+YVMEHzkcMYY3G/vduHS8h4OfMoA0yP9pRxhtQ9GxlpcDH1kdwGUOI5kz+kNLxCRItI3gv51t4YOrop4LbgHAnv8tyyz83dz4+Z/sA/55Z9gY7GxLyoCHNwVA49xuqfi62Sab93fPRHDv4QvixrULLdy6PF5wYHjCDTvC2N8dncG8EuCBtQGsqrgwJ3JneMFnjl8Yi696CQD8PSsD0BOAHgHKC+DnHas+IiACIiACl5KABIBLSVv3EgEREAER8EWABj/L+/X29pqs/+k2unS/e28YTUni4XlCzSR/fzsb+Itay5xYp2qpDFRe7zZS6Xr+sTXj3d3tex3sjpYupIFNsYDG9YtnJXZXd57aJzrZTiUAkOj7DkTw/cYoW/fJvpvDj5siuGN/1POBJ/pf3hgwgoFbAKAo8IFVlom992r0zHj7rggogNA74qENAayvutAzFV8322Tz5soolnzjqegaeR/ez5kPgIb9/Ueir9P4Z9JIZ4iDcw1OBvx9IgGAr9HwZ6lA5gVQqcBU7yq9LgIiIAIicCkJSAC4lLR1LxEQAREQgZQE6OpPw58CQCaNrtrfOR3Bw6ciaB075U40Hk/iKQa8a5llqgckMr9TGaheAgDjz18xN7FB/8DRCL70ZNQITSUWsA+N8HfujpikfWxvWxqNp3e2VAIAhZE3bgubJINcO+f4sjmJ58ikgDwpPz8UTQr4lsUW6ILvFgA2VgOfWx9vZDvn1TkcFTsOjJ24P7DWwvNmXrhvKr5uAeCW5RauW5h43n9sjeD/7YoKF26D3T33VGO5w0uSCQD2mikCMEGgkgNm8k7WtSIgAiIgApNJQALAZNLUWCIgAiIgAhkRYLI/Gv/M9j9ZjS7cx3qB/z4bAQ1CuqLbsejue9AYfvkcC++97EJsvbNPKgPVLQB4nXI7x3MboanEAvvabz4VwT2HowIAM+t/Zr1lQgrslkoAcBrG6VZLSDZ/Lzd7Z/++0WgYwNaO6G8zEQASlWr0u190+79+exjMneD0akj23P2gMYI7DkS5+xEA2I9eAHZywMl6pjWOCIiACIiACEyUgASAiZLTdSIgAiIgApNKYGhoyFem/0xvymz7x/uA35yL4JfnvAWBl86xcPfK9LPUc25OkWBWEfCNLQFjLHo1ZpN/w9YwmscS1l1RYyXs67ye1z0xlujQK5Y+lQDwhZMRfPJY1JBldvvPbgig1FFRwC/jiQgYzrllIgDMKAK+uimARaWJZ5tMsHGWjPQKD/Aa1Y8A5HUdkwIyOWAwGPSLVv1EQAREQARE4KIQkABwUbBqUBEQAREQgXQIsLwfk/1RBLjUje7tTBhHN3y6qLPRE+B9Ky280uW678cA9NPHXqNXUrt01+91Ep1KAHCWNXzhrGg5wok0twDgNui9xpwsAcDPCXyyvXAy8CuCOEst+rm/c/2hUMiIAPxXTQREQAREQASmioAEgKkir/uKgAiIgAgYAsz077fM38VE5s5S7xXP7se499NnqgUApxEuAQDwyyATAYB7zlwAlZWVpkygmgiIgAiIgAhMBQEJAFNBXfcUAREQAREwBBjrT+M/nTJ/idAxrv3ugxEMjgKzi6MZ3avS9Lh2xnh7ue/7Me799PESAJgv4PMbA1hXmfnDkcoDgCXt/n2s7KBf49drVrniAZAqeaG99kwFAI7DqgD0BGBuADUREAEREAERuNQEJABcauK6nwiIgAiIgCHALP80/sPh8KQQcSa2qw5GBYCVjnrufm7iNN69DHI/xr2fPvZcnuwDrtsexvlBgCX0Pr3ewjPqJuaO71xfKgFgIu7vuSYA/Lw5glv3RvMgsPKDH8Eonb1N9ryxTCBFAFYIUBMBERABERCBS0lAAsClpK17iYAIiIAIGALM9E/jPxKJGmCT0ZzGNMfzKo+X6j6Pt0dw484IBsPApfAAcJfFe/MiCzcvu/gCwG/PR/DOPRFTDcFvFQB6DbCsYn0R8Jp5Fl493xpXBnA65QBwGvN+qwA4RYN0cwC4nz3Lskw4gESAVO9KvS4CIiACIjCZBCQATCZNjSUCIiACIpCSAE/+u7q6JtX4501Z650n38zuz0YvgM+sD2BDVcopmQ68/vb9EfykKXr9VTUWHlxvodiRHd/PCbCfPs4ZMWyBSQjZFpcCX9kUADPcJ2rs+bEjEXy/MYKyQuCvZ1h417L0ygCe6gfetC1afYCeB/estvCiWYmFh4FR4G27InhsrPLAv1xm4fULprcAwOSP1+8IY19XlPQtyy1ctzAxA/fzlakAwHtSBKiqqlI4gL+3qHqJgAiIgAhMAgEJAJMAUUOIgAiIgAj4I8CYfxr/k+X2774rDdS374qgfzT6Sm0I+OCqqFt9snN1noR/9VQEPOUeCl+6KgCc47YO4K07w7E5JypBaK91Zyfw9l1hdIxVLPDyGkgVAkAR4X0HoiIC26oK4KGNAdQkyJnws+aIEUfIhp4RX9kcwMISTGsPAK6be37/kSgDroc5GOYnCM13MmD/yRAAOA5zAtAToLg4Qa1If28t9RIBERABERABXwQkAPjCpE4iIAIiIAKZErgU2f5pyj10IoLPnoi6t7OxpN/KcuCNCy1cWWOhPhT9HV9vGgR+dz6Crz8Vwen+Cyu8osbCp9dZYB4AZ3Oe7ifKM5CuBwBPlu8+EMEPzkYnzLk9f6ZlyhA6789XH22N4K6DETQNRGdFj4EvbAwYY9TZnALA38218L7Lxwsgh3qAf9oRRttY5cX1VcB9awImJMBuvOcfWiL4t/2RmODAU/J3L4+ON52TAHKN7cPADTvC2N99gedH1wSMIGI3Pic/bIrgI4cjZr12mywBgOOpOkCm/7voehEQAREQAb8EJAD4JaV+IiACIiACEyYwNDRkTv6Hh8eOrSc8UuoLh8PAfUci+PaZCyJA6qsu9KAh/MDaAGZ6uOEzWd8btoVxZkwsqAsBFAsqC4E3LbKwoARIVwDgnemOfvOeCP7cdiEnQigALCsDlpVb5uR9e0cEzEJvt2QhDl84GcEnj10QFLimBSWWqTDwmvkXfCHcp9oUH1aUA8sT3HNLNRMVBlAxJoxMdwGALN0eFWTAfVxbaRmvjF2dEbSMiSQMl6BgwzaZAgDHC4VCJjEg/1UTAREQAREQgYtFQALAxSKrcUVABERABAwBGv1M+Dc46LBeLzIb+7T8A4fiT/aT3Zax/tcvisaBO+P+ndd4eRjwdRqNn1hr4TkzrAkJAByjdxTGHZ1u+bb3QqL50k39I6sDoGHv1ejN8JYdYTDW39lowH92QwCljrwGf2qLlk90ekC4x+T6XjjTwl2XWyhzXJsLAgDXuqsTePfecMyzwovps2dYuLoeuOtAepUD0nnUi4qKjAgQDKZZvzKdm6ivCIiACIhAXhOQAJDX26/Fi4AIiMDFJUDjv6enB3T/n4pGQ/pYL/DfZyN4tC3qOs/Tdrsx5r2hDGDc/QtmxRu3iebLMX/UFMFnj0dMCIFtrL+jwcI/LZ64AGDf78wA8K2nIvif8xGTpI+n/2yc6/oqCy+bA1xdbyEYSE60cQD46JEI/rc1AibxY5tXAnxj8/gkg3z95+ci+PbpiOFl9+c9n1Zr4frFFpaXY1wehVwRAMiGAsxPmyL45lMRPNUf5U4vDIaPvHmxhWfXW2ZP6KnBtrEa+Nz6wLgwkUyfc+YCKC8vlwiQKUhdLwIiIAIi4ElAAoAeDBEQAREQgYtCYGRkxJz8T5Xxf1EWpUHzmsCvz10QACjCfGKdZaooTHajCEBPAOYGUBMBERABERCBySQgAWAyaWosERABERABQ4DGP0/+mfVfTQSykQC9F27aHcGZ/gjWVVl421LLJFVM1phb4uFTUQ+AaxdauHX5RbD+x8oD2p4AEgGy8enRnERABERg+hKQADB9904zFwEREIGsJDA6Oho7+Y9ELiS1y8rJalJ5S2AwzHKKETAHAtsty6P5HxI1hgVcvyOaAJKn/jz9pxfAxWqWZaGkpMSEA7BUoJoIiIAIiIAITAYBCQCTQVFjiIAIiIAIGAI0/nt7e9HX1wcZ/3oosp3AV09FTOJFNlZV+NAqC8+sH18y8XAP8N59YRzpia7oYsX/u3lRBCgtLUVZWZlEgGx/mDQ/ERABEZgmBCQATJON0jRFQAREINsJhMPhmPHP79VEINsJtA8Db9sZNpUb7FYfiiZbLCuMJgLc3Rmf7LE2BHx6XeIKDJO95kAgEBMB+L2aCIiACIiACGRCQAJAJvR0rQiIgAiIQIwAT/0Z908vgFxpFa0PIdS/J7ac/oq/Rl/VKzJaXmnnD1DUtwNd9TdiNDgnNlZxzyMo6f4lemreiOHiyzO6x6W4uGD4LCpbPofB0o0ZM7kU8010j3ODwHv2hrG1I/UsVlUA96wOmMoRl7IxBIChAPQGUBMBERABERCBTAhIAMiEnq4VAREQAREwBAYHB03cP8v+5Uqj8R8cPIru2n80Bnlw4AAq2r6MgbKnZ2TwJhIAphu3XBEAyJ1BAHu6gP88HS0X2TIULe8YsKLlFzdUWbhmgYVN1dHfTUULhUJGBCgqKpqK2+ueIiACIiACOUJAAkCObKSWIQIiIAJTRSAXy/0lMvbdxjt/Lun+H4M+XFAbd6qf6DXnGLyOp+jhQCkGy/4i5gEQHDyIor7HzbiB0W5ErEL0Vb0cA+VXwza8A6NtCBdURAWY0ivHiRK2R0G4YAYKh46bMQbKn4Xi3kdhhfsxEpyPzlm3meudY/Jnp6eDzYLXsNnXuQWAquZ7UTh8Oq7PVD2TuXpflQfM1Z3VukRABETg0hGQAHDpWOtOIiACIpBzBOy4fyb+y6WkfzTSaSjbp/9eG0cDu7Tzv41RPVj6FzFDnkZ1stdsAaCn5rUob/9WzIXeGQJAAYDCAg1x99j0TCgcOmPEhqK+P8f6uUMT7DnQe6G77gbQQC8YaTJCAltp10/RV/k3RlTga2ycu1l7z+9Nv+GiFWZdI6F5Zgwz5th19msMAWCzwxr4fUXrFzFQ/gwzttrkEWBSQHoBMCkgv1cTAREQAREQgXQJSABIl5j6i4AIiIAIxAgMDAwY1396AXi1wXAY21tb8duzZ3GgswPtQ0MYdOQIqAqGUFMUwrqaWjxnzmysrKxCYRYkOvPjpu/lDWCLBtET/Atx/k5BwX4tYgUxGpxpDGs2twDgFCBo9AdG2tFTe21c3H0yN3ynsU5D3B6DRj5P9cvbv4b+ihdgtHBWXGhDsjGd1yUSAJx5Dfy8Vf7Y3Iy7d+2MdV1TXY0Pb9qM0sJCP5fnXZ/CwkJUVFSA3gBqIiACIiACIpAuAQkA6RJTfxEQAREQAUOA8f40/hn/727N/f348tEj+ENzM4bTqAhAo++Fc+fh2mXLUDaFBqAfDwDnSTyNXqcBX9z7h9gpvfs1+3SfBnRgtAPdddebZIBuAcApINjGe1/Vy3wb6+6kgqkEANvF397LoZK1RpxwhjLwNTscwSkA0PvAmTDRvtbPW0UCgB9K8X2YB4AiQDAYTP9iXSECIiACIpDXBCQA5PX2a/EiIAIiMDECzPTPjP/M/O9sTKb289On8eChg3En/enepToUwm1r12JLXX26l05K/0Q5AGhUF/f80RjtdL9PdcpvZ/r38gDga+VtDyNcWBNzr7erALg9CCbqAeCsKpBMALC9Adwu+24OiTwAnOEH6SYHlAAwsUeWYQAMB1BpwInx01UiIAIikK8EJADk685r3SIgAiKQAYH+/n50dXWBOQDsRuP/WyeO46tHjyIc4U+ZtWAggFvXrMFzZl8olZfZiOldnagKwHDRsgvx8BnkAKAAEBw8FEv8VzDS7EoCeCGEwGm8p5MDwI8A4M4B4MxfMFy0Ms7jwDAZOBCXH4A5AApGzpkQBYYXUABIJweABID0nku7N0sD0gugpKRkYgPoKhEQAREQgbwkIAEgL7ddixYBERCBiRMYGhoyxr+75N+OtjbcsWM7Bhwx/rzLnJISvGDePDxz1mzUFxXFxXZ3Dw/jRE8PfnnmDP54rhl9rlwClcEgPrBxE1ZXV098whlc6XRr5zBu1/ZMqwDQ9d827sdXAfAWAJwZ+xm/b0WGY4kEnUv1GwLgrizgXqeTAd3+C0bOm/vZyQmd37MygRenZFsgAWDiDyhLA1IE4L9qIiACIiACIuCHgAQAP5TURwREQAREwBBIVPKPif1u37EdFAHsxhP865Ytw6sWLUbAR8by3pFFnwd5AAAgAElEQVQRfGzfXpM3wNkYBnD3hg0oKijQLrgIuBP9CVD+EaAHAEMBmBxQTQREQAREQARSEZAAkIqQXhcBERABETAEWOaP5f4Y++8u+benvR3/sn1b7PSfJcqubWjA65c2IJ1iZSPhMD66dy9+23Q2Rr24oAD3bNqMtTU12gnAlOwrHD4dY8FSge4SgAKVPwT4XqMXQGlpqUoD5s+2a6UiIAIiMGECEgAmjE4XioAIiEB+EWC2f7r+e5X8Y+z/l44ciQGZX1qGj19xBWqLitKGdKy7G+/dthUdQ0Oxa/9+0WK8dcWKtMfSBSIwXQkwj8ahri5sa23Bmb4+FFgWNtbW4WkzZowrkcjT/8rKSrA6gJoIiIAIiIAIJCMgAUDPhwiIgAiIQEoCyUr+8eIH9u/DT09fOJV+5qxZuGP9hrRO/+1JjEQiuHvnDvzp/PnYvDbX1eH9GzehKBBIOVd1EIHpTIDhNL9qbMTXjh1Fu0MEs9fEUJi3rViJF82fH/f+Ki4uNp4ACgWYzruvuYuACIjAxScgAeDiM9YdREAERGBaE2Cmf5b76+7uTrgOtwDAU8q7NmxEoY/Yf69B6VHwlaNHURMKmfwBa6prcMuaNTEB4BdnzuD+fXtjly6rqMR9W7agIkVd9PMDA3jnE4+jub8/dq1f7wL3Pf9m/nzcvGp10r1t6u/Hb8424pGmJpzt74+VRqQRx+SIV9XPwEsWLMDsDDO5M3kiBZNfnDmN49096ByOek+QHRMvrq6uwUsWzDcc/eRj4LVfP3YMDx87asYpKyzEvZu34PKqKvPzyZ4efPfkSWxrbUXr0KAJCWHOh7mlpXj27Nl44bx5qC8q9vXc+00CyDX+6/Zt2NvRYcZdU12ND2/aHDsNJ+sfPnUK/9vcjOaBAVOJgu7xdaEiUED6u0WLsKSiYkKiFO/9++Ym/LqxEce7u9EzlqyyvLAQyysr8bKFC/H0GTMNW/c8ZxYX41NXXeWLR2NfHz68ZzcOdnaauS8uKzcsN9TWmnX++fw5w/384KBniA29AJgTQKUBfT166iQCIiACeUlAAkBebrsWLQIiIAL+CSTK+u8cwR0CMKO4GPdvuQLzSkv93yiNnid6unHL1q3oHDshdRuoiYba2daGf9u+HYPh0VgXP94FLGp4z+7dsdwENM7uWLce9HTwahQYHjx0EH8+fz5lSUSOdWV9PW5aeTlmpSkE8LT4e0+exHdOnhxXQcFrXhQd3rFqFTbX1ac0hL0EgKXl5fjCkcP40VNPJV0XDeEXzZuHGy5bMc5d3T2vTAUA7s1Dhw+BAk2q8pMrq6rwr2vXGaHCT+N4vz7biH8/dAisWJGske2/rF2HxeXlcUKFXwGAAtFt27Yad3+KCreuXoOlFRXjbknx4c4d28FQGQogzgoZwWDQhAKoKoCf3VUfERABEchPAhIA8nPftWoREAER8EWAp/9M+sfkf8maOwkg+z53zlzcvGrVRcne7z5l5f3etnIlXrFwUdJ5Oo1auyPzFDxwxZVJxQrmI7j5icfx1BgHGuqfuOJKUOhwt62tLbh3z564HAZ+YFeHQrht7Vqw6oGf1jo4iA/t3oXd7e1+usf60Dh/7ZIluGZpAwqThFS4BYAPbtyEn505bU7B/TZ6Zrx/40bQCE7UMhEA3rlqtWF9tLvL75TMnn1g40ZwbskaxZVPHTiAX51tHJf0MtF19Oz45xUr8evGMzFPBT8CAO91186d2NbWilcvXozrGpYl3Rs+h7dsfQKXV1fj9nXr4zxtWBGgrKxMXgC+nwh1FAEREIH8IiABIL/2W6sVAREQAd8E6NZtn/57Jf5zDmQbMDR+nW1JeQXe2NBgEpclMzZ9T8rR0W3Mpwo7GAyHzckp3dadjWEKzC/AU/hE7fGWFnMt8xOw/dWsWeMML/7+f8814769e8GShs7GUIYr6uuxrqYWoUAAh7u68H/nmk1YgLNVBoP4wMZNcae6XnM6NzCAO3fsGGf40g2f7uIUEXhPxpD/sbkJ+zs7407H/VRpcPKl+zld7p9obY0Zw/zdM2bOMvcbjUTwp/PnQE7D4XDclNfV1Bi+dJf3ahMVABaWlZmwA56E24334Kk5BRqKRAc6O9E2ODjutqlKS7Iaxcf27xsndlA8WVVVhWfMmm34Nvb34fdNzTjZe6EyRlGgAAEL6B+Nepn4EQDs5+vKGTNwJw36FLku+BQ+sG8f/txyfpx4pYSAE/nfRNeIgAiIQP4QkACQP3utlYqACIhAWgRGR0fN6T/j//20fR0duGPHdnR5uErzZHRTbS2unj0HW+rqUBUK+RkyaR+3O/+CsjJjDPEk3avRtZqn+F4G4RuWNuC6ZcsS3o8u4HS1t9stq9eY2Gxns09leTJvN677rZetAPMFuGPvacQxw/vH9u0DcxPYjRUUPrplS8JTcxqn79+9C4+eOxe7hgb9s2bNMjkJGA7hbgxJ+MSB/Xii5YJAQ+OZLuuJwhi8vCU4Ltfx6sVL8IalS8d5d3DvP7p3jwl9cDbmObjp8lWeYQcTFQCc4/NUn1UiKEg4OSdinEr0+UNzM+7ZsztOzKDHwJ3r148LH0h0D3t+fgQAsv7m8WMphSjnmnkNn0lnbgb7dZYEpCdAQUFBxu8zDSACIiACIpBbBCQA5NZ+ajUiIAIiMCkEePrPsn+dPDl2negmu0GiE3D3NfZJ7TNmzTIn43NLSn0np7PHcrvl8+T1Q5s2mRNpr+Y8xafBzHoCPLlmS5YHwB1uQPHi/i1bQO8Gu9Ez4P69e03CP7vxNP+2teuSehawL4WD23dsN7HfdktmMP+uqQkf2bM75o3AtfhxG6eXxgP798fNkafozNXgVa7RSwDw4zngdXpOFvdtuQINHjHtmQoAq6qrcdf6DahLUgLPS5xKlPyRCRRv27YNR7ouhBWk8mLgvjlj+J3Pn18BIJExn+j99tWjR/GDU096CgA0/O2ygNwzNREQAREQARGwCUgA0LMgAiIgAiIwjgBd/pn1f8BxMu0X05M9Pbh37544AyrVtTwpp2v1C+fN96xz7nW9OzEf+1zbsAzXNDR43s55is8kcDRKmW2dLVlMP13Mb936RMyzwUssoKs5E7jZrv80um5csQKvTJGTwJ7oYy3n8b6dO2MnzomSKHrlPkjlzu6EQe8Hxo6fGstlwHky2dzz584dx8xLAHjO7Dl4z5o1KV3U3ffh4K9ZsgTXL79s3H0yEQCKCwpMyMTGBKKPfTOvZyWR6MMSfPft2xsLdaCwQJGEHiap2o62NuMFMzDm/s/+fgQAGvJfPHwkqYDltY8Ma0mUi4JlASkCyAsg1a7pdREQARHILwISAPJrv7VaERABEUhJgKf/NPx5+s/vJ9KYPX17W6sp5ceT1FTZ2Z33oGs63dL/cdnylFnx6ar9gd27YvNMZNS5DWcasosryvHlI0fMrZO5hNM4e/DgwdgUmdn+VYsXx2H54pHD+PaJE7Hf8aT7o5u3+A514Ok8vQBoQNrNK6mhO9kivR7u3rjRhFX4bSwjx6z5dkvEzC0AJDvF97q3+z6JSjVmIgDQ8GdyQgpIqZq7jKO7jCCvpyfHB3fvMqUE7UYR58aVK1NWTUh0vR8BwBaQ6PnhJZI418ZnmQIbQ0CSeYpQ3KmqqgKFAHkBpHo69LoIiIAI5A8BCQD5s9daqQiIgAj4IjA8PIyuri6TAHAyGsuWPXb+PB5pOovtbW2gseun0ai7tqEBdNVOVLveHdef6CTfXTaQxvW80rK4xH5e3gM0CO/euQN/Gotp9yo3yGRv/7Z9W1w2/kTu5cnWTZfubxw/FuvildTQXW4xkVGd7D77Ozpw2/ZtsbKBiaogpJtk0X1Pv6UaMxEAUuVucM7Jz32Yi+GdTzwO5kxgSxVW4sXZLTT4EQDsJJqHuzpTJoGkJMd8Adtb20yFhUTJFTk3lgOkCMDEgGoiIAIiIAIiQAISAPQciIAIiIAIxAgw3p9J/+j+fzEajZeWgQGwWgBPMHmiTYEgUePJ5csWLDCJ9Lwyo7sz+yc6yXd6CthGPF273/H4Y7EEfF4Gt9sgvKyyEh/dckWc0cWM/M5xuBbGpDO/QTqNPO7atTPmzeBOakh2H9i1E1yL3a6ePdtUI0in0T3/pscfQ9OYkZuImVsAePPy5XjtkqW+b8VwCMbSH+jsiF3zb+vW49mzZ8eN4ccw5wVe4Q/pcHYLH14eAO7Ekn6MdzcQt/Dhdww7TwH3+S2XXYZnzZqNksJCMKcCvWKcjb9jP/fvvTaHYQBMCigvAN+PrjqKgAiIQE4TkACQ09urxYmACIhAegR46k/X/1Rl/9IbNXlvGqRMHvjjp07HlVOzr6Lh8qZly/C6BMan21D1On1/YP8+/PT0aTOkfWoeKiiIKws4u6QEn7ryqriEeO4QA6+x3fH/LPP36iVLsKA0dcy4kwy9GRhGMBiOekgwD8Anr7wqVg3AywB++syZuHpWvEGdam84Pu/jTDroZZi7uaZjbHMObu8J/s7Ly2KiAgCfi7vXbwAZ+GnuffISAPzOJdn9WgYHcNNjj4HCEJtfAYB9vZJoej1zDKlhEkyv5I3uufH0v7q6GsFg0A8m9REBERABEchxAhIAcnyDtTwREAER8EuAp/8s+9c7liDO73WT2Y9G6WcPHTT15J35BxIlxeO9Uxl23cPDuHXrVhztjmZ1Z/z/v6xbZ2K6nYkBvdy9ncJBIndw96nxZPFwhxu41zFZ90lkmDsFAK/QBz/3Zzz9I01Nsa6TKQCkO6dUzwkn6RY9vESCVOt2CzXpCAAcmwLC95980njIDIXDYJLHm1etioXB8PT/q8eOYntrK+7ZvBlVwdQlNVkSsKysDAGXJ0Gqteh1ERABERCB3CMgASD39lQrEgEREIG0CdDYtk//R33G6Kd9E58X8HSTsfBfP348TgTwSr7HId2GsTum3e2SfcvqNXjhvHlmNm63e6ebu3tct0u+vRz3qbHPZabs5jZw3SfLKQdIo4OXYS4BAJgKASDZttH4//fDh/DDp57C8ooKkwOgvqg45U6zEgC9AJgTQE0EREAERCC/CUgAyO/91+pFQAREwBDIhtN/51Z4ubt7xejb1zhP6ukafse69aaSAJszKVtFMIiPbN4CxvKzuZMIOu/hPjF+8bz5uHn16nHZ4N0iwmQ9Um4BwB27P1n34TgSAKI0s8EDING+MlHgA/v34zdnG7GhthZ3rt9gSln6bfQAqKioUC4Av8DUTwREQARylIAEgBzdWC1LBERABNIhwMz/7e3tSPf0n0n4vnj4sIldZmNc8jsuXxU7YU9nDu6+7qz4yU5j3bH6fzN/Pm5etdokSrtn9278tumsGd6dNd+dwd95yu80Bt2ignOubqEgXZdvv4wyTYLn9z52P+f6k5VJTDSuVw4Ar0SCfuPu3eu/GCEAv2tqwod274ot6fKqaty7eTN4L78tkxwAie7BtX9s3z78vrnJJAd89+rVKE1jThyXXgC1tbWqCOB3I9VPBERABHKUgASAHN1YLUsEREAE/BKg+z8z/7P0X7rNqwSebXynO5a7v1/DkNe5s/Xbhj5fc8b/P3fOXNy2dm3crZx5AGhU3btpMxoqK+MSBCbLQeD2IrDHWFVdnSmCuOu9DOp0yuClOxn3abgzdMLPWO4QikRJ+/zu86UQANz5HNyJGP2se6JVABKNzSoZH92zB39qOY/nz5mLmy6/HCyROZHGkoAlJSXyApgIPF0jAiIgAjlCQAJAjmykliECIiACEyVA93+e/jMHwESa0/2e188vLcPHr7jCV4byZPdzewCsq6nBhzZtRomH8eM2ju3TYY5/27atYEk6Ni8j1u3C/7aVK3Fl/Qzc/MTjoNs9W7LwA6/kfOkay365O8WKVPPyO2aifm4BIF1h51h3N27d+gS6hofNLapCIdy/ZQuWlFfE3TKbBAB3ScdEiR+TsXV7o/jxCOHz+bVjR/Hs2XOwsqoqNjzZ3bVzB/Z2dODVixfjuoZlnuUw/e51UVGRyQWgZIB+iamfCIiACOQeAQkAubenWpEIiIAIpEVgcHDQCADOrPvpDOA2eHjtGxsacE3DsnHx8n7H7RweMjXkjzi8ErzKoTnH+8GpJ/HgwYOxX9EIZ7t/396kBqj7BJ+5AygAfGz/vhiTVAa9WwTZWFuLD27clNZJ7XdPnjTZ3RnXvaS8HAxH4Ak/8xbYjdUR7tyx3ZTYY2Pf+7ZcgYaKeKM6GWca5u/dthUFloW6oiIsKi/HKxYuiuVFsK91CwDpCjtcz0OHD8WmkohJNgkAXl4Wr1myBNcvv8zXo+sOOeFFfgQAe19ftnAhmOwyYFloHRzE3bt2mvfAPy5bjr9btMgkvByOhGNzae4fQHN/PxaWl5nwllSNXhg1NTWgEKAmAiIgAiKQnwQkAOTnvmvVIiACImAI0Oin6z9DACbavIz1YCAAnqT/zfwFaYsAXlUAigsKcM+mzVhbU5Nwmu5Y/KtnzzZ97TJ07vh/eyC3azkN3RnFRdjR1ma6JDq5dk7kT+fP4+6dO2KGOdd/65o1puSgn0ZPg1u2PoFTjhKMfzVrFm5ftx6Mv7cb+73riSdwuq839rvnzZ2Ld69a7etkmAbqpw7sx4+feip2faLwBrcAQOPxxhUr8MqFi1Iuqam/H+/ZthWNjucqURWHbBIAuLBfNTbivn17Y+IPRZL7t1xhBJlUzf0Msr8fAYDP4B07d2BXW5sp6xcqCKB/ZAR0/y8MBMD3BL8SNSa1/OiWK1DuIy9AaWkpKisrFQaQajP1ugiIgAjkKAEJADm6sVqWCIiACPghMDIygtbWVlMFIJP268ZGfGzf3pgBzLFoMF5ZX49/XrES80pLfQ1PV+jPHTqIXzY2xnkkPH3mTNxJYzhJHXO3IU9DqiBgxdz4k7mwO13rOe8AgNExg8vPaT4ztN+1cye2trbE1snT+Q9s3ITVKXIBsLQbvQ3I0G4UEN63YQOuqp8xjtt/nXoSnzt0KMaH8722oQGvX9qQUmxhMsT79u7FsGO/X7JgAW66fNW4a90CACfiZ03OhHX25JN5D2SbAOAlaDH85P0bNyU1sG13/T3t7XF75kcA4AV89n9y+ins7+gwQhC9OvgcOBtFrBpXKT96cPB33Jtk7w97HLr/19XVKRmgr/+R1EkEREAEco+ABIDc21OtSAREQAR8Ecgk+Z/7Bl5GrN2HBurisnK8eP48bK6rx6ySEhSNGTY81WTlgENdXfjFmdOgK7TTOOUY1aGQKd3nx83dHSPvnGcyN36vMAb7Wq8SeV6A93V04I4d22Mx7+zDXAQ3rliJ58+da9y63Y0n+p84sB/0IHCGYCQTPHgqzDCA3Q5Dk4xfMHeuuZdXxnruz/dPPYmvHTsGihV2S3a67SUA2Gt69+o1eMasWeNEA7qjf2Tvnri50YOB/emp4NWyTQDgHPk83LNnd9yzSBHgvWvWmufX3Y53d+OePXvABIDu5lcA8PWmnaRO9ABgWUA1ERABERCB/CMgASD/9lwrFgEREAFDgAZnW1vbhJP/uTF6nfxmipqnmretXWc8Cfw0d4y8fU0qN353HgD7unRLzXmdsHMsroPix+a6OoQCAbQPDZnSiQc7O8cJHvSWuHfzFszxMDTteZ3t7zfJDTlvZ+OJMZPI/dXMWeZUeCgcxrbWVmxrbYkTJnhNqjCFRAKAfT/O7y9nzjK5A3pGho3RTBHELeCkClHIRgEgkaBFEWdVVRWeMWu24dvY34f/bT6H4z3dMRd95lagP40t6FwsAYABAV1DQ+gbHUUwYKE2VOQpMnm9b0KhkCkJSOFITQREQAREIL8ISADIr/3WakVABEQgRoDJ/ygATGaj4fSdkyfwHydOxJ00T+QedBu/a8P6cVnjk43lFSPP/qnqubvDB+x7JMobkGgONMp+fvo0Hjx0cELr5/3uXL8ec32ETPC0+e6du+LyAfjlTGEj0Sm+PYZbAHjhvHk42tWNo93+ykXSuHzZggV462UrkrqmZ6MAQAYTEbTorfLaJUtNRn+78sRkCwCc149PP4XvnTxphCSnIPMva9fBb/lJCgBKBuj3HaN+IiACIpA7BCQA5M5eaiUiIAIi4JsATyc7OzvR39/v+5p0OtIV/MtHj5hTYfeJcKpxeLL6xoZlxm0+3XrnXlnYeT8/Jezcmfx5XarKA4nW8mRPDz518IBxhfdTXYHrfPmChaZ6QjprpjHIcok/PXPal+BAo5w5Dd55+aqUIoNbAGAoBLPUs6qCO2TBzYFG79tXXo6nzZyZMi9BtgoAXFM6gtbyykrctmatOZF3lp5k8sAHrrjShLJk2g53deEDu3aCHiD04KBHCb1jTvf24ddnG01lB7/hMkwGWOUoOZjp3HS9CIiACIjA9CAgAWB67JNmKQIiIAKTSoDJ/1paWnwZp5ncmAbUke4u4ya9o63VlDbjqaUzozmT9dUUhbClrh4vmDcXi8rKfbsye83tF2fOxEr/8XUavXesWw+W90vW3HkAGLvOxG9+ww+8xmY2fIYF/G9zs8mIz/h9e07VwaBx17969hw8bcYMlPrI4J5o/hQCaJQ/0nTWhBV0DA/H9paZ4elRwKoCrEowO0logXN8LwHgmoYGUGQ52tWFbx4/Dia8Y9I8Nu4jqzS8aB5zPdT5SkjH67JZALB58DT/f842gs+Wcx/JdkNtHV65aCHWVNeY59YdhrKmuhof3rQ5o/3lPM4NDOA9W7eieaAfr12yxIhTzmfGDgtZUlExrnqE13PD90V9fb2SAWbyH5yuFQEREIFpSEACwDTcNE1ZBERABDIl0NPTg+7u8QnLMh1X1+cOgUQCQO6s8OKsxC1oUNy5a8PGuHKOE7nzd0+exJeOHE6aUJF79ovGM/jEFVeC5R1TtYqKCpSXl6fqptdFQAREQARyiIAEgBzaTC1FBERABPwS4On/8PCw3+7ql4cE8lUA+PCe3djV1maqTiwpr8DLFy70ZUzbj8i3ThzHl44ciT0xEw0jcT9yH9y9y7j637dlCyqCQc8n8gennjQhIUwiebkP9/5gMGi8ANREQAREQATyh4AEgPzZa61UBERABAyBoaEhtLa2ioYIJCWQrwKAOxdEOga8O5mk3/ATP4/ivXv2mKoP927e7FnqkaE1/7JtGwbDo2nlHKhjZYpJyE/gZw3qIwIiIAIiMPUEJABM/R5oBiIgAiJwSQnQ9Z8hAGoikIxAvgoA7hwSzJ/w0c1bUuZOYG6Ebx4/hoePHYvlX6Ab/v1brgBLO2baftXYiM8cPIC7N2w0iRzd7UdPncKDBw/i2mXL8LolS2MvM9/Ggc5Ok4TQax4KA8h0Z3S9CIiACEwvAhIAptd+abYiIAIikDEBuf9njDAvBshXAYCn7LdsfQLnBwZi+7yupgbvXbMWsxIkUBwcHcU3jh83JTCdCS5ZOYGJEyejMYHknTu240RPD16/dClWV9eguCAQK5NJ7wMmZbyivt4kI+TPTED5nRMnTNWAF8+bj5tXrx5XlYGn//QCUBMBERABEcgPAhIA8mOftUoREAERMARGR0dx7ty5hDTeeHAIv+8Yjb3+kaVBvGZm4SWn94fOMG4/MYSvryzComLrkt9fNwTyVQDwOsnn80Cjeml5Bf5q1kzMLYme6Df292F/Rwd2tbePK8NI0YBVJFgpYLIaKwG8f9dOU+mBzSvBICtPsELDb842mhKcLBf4lzNn4g1LG7A4QcK/mTNnoqCgYLKmqXFEQAREQASymIAEgCzeHE1NBERABCabQF9fHzrHjAf32DT+zw1F8O1VIVQXWqARfsOhQdy1eGpEgMleu8ZLj0C+CgCkxPKVnziwH79sbJxQqcy/mDED71mzFpUJkvWltxPxvelh8GRvD05096C+uNiUXoxEInj0/Dlj+B/t7jY/14RCxvvguXPmpixBWFVVhdJJCFPIZF26VgREQARE4NIQkABwaTjrLiIgAiKQFQTa29sx4HBttifVMRLBa/YP4WmVAWPw242iwEgEaBuO4LrZBcYb4NvnRnDfUyP4r9XR03n2aSi2zHVOD4J/nF0YG8sWE/rCQH3Qiru2LAA83h1Gy3AEz6ouwNdWhoz4YHsA/KlrFJ9tHDFTenIggtIA8NCKIjyzKmB+fuW+QXPt5aUB9IUj+OCSkHlNLTMC+SwAkBwN7V+fbcQXDx8GE+z5aczO/9YVK/C8OXONx8DFbp3DQ/jxU0/hh6dOmTky6SA9D65taMCa6pq4OXA9x7q7TRiDW5goLi5GTU3NxZ6uxhcBERABEcgCAhIAsmATNAUREAERuFQEmpqaEp5o3n1yGF9uGokZ4c458TU2Gvn8/k9dYfzroiDWlVl486EhvGN+EL9rHzW/pwfB7t5IzHvgaZUFxki/dUGhERCcngY3HR3GE12jxqBfVGTF+s0tCsQJAO89PgyGI7ywtsAIFTNDlhEKOBYbv+e8KE7Y4sClYpqr95lqAYB7yX13Noo8toeKX+5uwcq+jr//atNoyvHoDbCttRW/OXsWBzo70Do4aFzr2eheX1dUhMurqvHcOXOwua4OhYGLKz4xROFEdze+eeI4/tjcbISK0sJCIzq8avFiz2SFnC9DB/50/jxuuGyF6edsgUAAs2bN8otU/URABERABKYxAQkA03jzNHUREAERSIfA4OAg2trakl7iPFFnR/tE3mksfejUMOaELHSPAM+uKcAnTw/j4w1B3HB4OM6DwPYMWFFqxXkMOE/37xgTFmjAs9GIPzYQwfVzCuMEAKfHgd3nA4uDuObgYOzEn3N3/pwOG/XNPgJuwz2Rl0qqmScSAFJdl62vM+Hg7Tu2Y0dbG+aUlOC1S5bir+fMQZErhp/JDL927ChYxYDJCH/f3ITdbe0JRYLa2loUFRVl67I1LxEQAREQgUkiIAFgkkBqGBEQARHIdgJdXV3o7e31PU2nwXPpz6wAACAASURBVHXd7ELccHgIty8K4vNnR/DqGQX4SesonlUdwM/awvjUsqA5mT9AH39Ho4Dw4trAuJNc243/i2dHYuEDyQQA50mtUyR459EhfGJZ1OVfAoDvrZ0WHb0Md3vvGXJie5t0jiAm/HBhzFvBx9B+xhoHw0aAmhG0zPNpexH8om3UeAA8dFlUvKJXiZ0A005+aXshcKxVZQGUFUQ9T6a6He7qQqFlYUlFRVxWf3or8JT/P05cyAWwvrYW79+wEWUpkhGWlZWhsrJyqpem+4uACIiACFxkAhIALjJgDS8CIiAC2ULg/PnzGBmJxtK7G41nGvgPXRaKy7pvG1w0em48PITlpRaO9EVw28IgeHrfOxrBq2YUxFzz7TwBzvGTuVo7Xfh5jf2z2wPASwCQB0C2PFkXZx7JPAB4Ry8BwCko2c+uLUDRqHeGo3AMtwBgh5Jw7Psagrju4JAJXXGHnlycFU98VHcuAOYfWF9Ti2salo7LBZDoLsFgEPX19ROfhK4UAREQARGYFgQkAEyLbdIkRUAERCAzAjT8KQAka25j3A4HeGldQSz2/zfto3huTfRnCgInBiIx0cDODcAYbZ7KMu6f19J7wJkDgP1+1DpqEgFSRNjXGzbfs9n93DkAvASAbMoB4I6Xv2v9Bjwjw5hqxnd//8mT+PCmzXFZ3A90duJj+/bi3s2bUV9UnNmDcQmuZj36f92+DX+3aHFaTJLlAPjk6RFPAYCn/cwb4EwU6RQSqgphPFUoVLkFADsBpi1Y/cPMAjx45kKyS6cYdgmwpbyFnQvgS0eP4ImWllgugBfOnYfXNyxFVTB9T4UZM2agcBLLFqZchDqIgAiIgAhccgISAC45ct1QBERABC49Abr+MwQgVXNm8WdfdyZ/p8u9l0HkvN7OH8BxnFUAnMYZ+9OLYH9v2Lht2/dzVwFIJAA4cxa8uLYA+/rCl7wKAI3/n585jU9ddZUxyFsGB3DTY4/hxhUr0zJ43XuTSABItYfZ9nomAoAz94NzXW6xyZ37wU5oSXd/pyGfSwJA2+Ag3vXEEzjd14sl5RV4Y0MDnkYD3pGEkAkCt7e14hvHjuP6y5Ybb4BkjSEADAVQEwEREAERyF0CEgByd2+1MhEQARGIEWDyPyYBzLbmLCGY6dymItlbImPfbbzz57t37TRLXFNdHXeqn+g15xi8jqforPvOk3TbA+BARycePnbUjHuyp8fEed+7eQsur6qCbXjv7ejA4vJy04fJ4NyeCbZHwarqavzs9Gkzxi2r1+Bzhw7i3MAArp49G7evW2+ud47Jn52eDjYLXsNmX+cWAD64exceaWqK6+O198n20/kay0TS4Gf1B4YA0OXfLldJ4WiiAsB0CAF49Nw5k/XfnQvAHRLAKgFvWNqAf3Bl/3dzVznATP8X0vUiIAIikP0EJABk/x5phiIgAiKQEYFIJILm5uaE5f8yGjzDizMRAOwkhXbiQadnQYbT8n05jXQayvbpv9eFNLBv27bVGNUsE2cb8jSqk71mCwC3r1+PD+7aFXOhd4YAUACgsEBD3D02PRO2tbYYsYFl7Ox+XgIA5/f3ixbjmoYG0ECnSzmFBDaWj7tz/QYjKvA1Ns6d87vfhCJswaKyMrOuzXX1ZgzO0b7Ofo3CBZsd1sDvOd41DcvM2O6WTABwen7wlL8vHDGeH3YpyZbhyLgkgAwzSccDgKEsTBRohxRkUxJAr+fMDglgAsD/O3cuVqqQfSkAvHrxYrPH7moBzrFYDnDmzJmwLMv3e0AdRUAEREAEphcBCQDTa780WxEQARFIm4Cf8n9pD6oLDAE/bvpe3gC2aEAD3hnn7xQU7NdovLHOPA1rNrcA4BQgaPQ/2duDd61aHRd3n8wN32ms0xC3x6CRz1P927Ztw7tXr8GM4qK40IZkYzqvSyQAcF3TpU20BOGlWB8z/9Pg/8rRoyYcgG1+aRmuXbYMT585E0HLwh+am/HA/n3G++Odq1abCgJejYZ/TU2NygFeio3TPURABERgighIAJgi8LqtCIiACFwqAn7j/y/VfHLpPn48AJwn8TR6nQb8z0+fiZ3Su1+zT/dftXgxnuzpMafuXn2cAoJtvL91xQrfxro7qWAqAcB28bf3kWEFFCecoQx8zQ5HcAoANECdCRPta7PxmXB6GXB+dvnA6sLsOh1n2b+7d+4AC3CS7+uXLB0XEsD5k/t3Tp7APZs2Y21N4lwAVVVVKC0tzcYt0ZxEQAREQAQmgYAEgEmAqCFEQAREIJsJMPkfRQC1ySeQKAcAjeqvHztqjHa636c65bcz/Xt5APC1j+/fh0Vl5TH3emcOAC8BIF0PAGdVgWQCgO0N4HbZd3NI5AHgDD+YaHLAyd/F6T0iOT56/hyuqK9Pmvl/f0cHbtu+DW9atgyvWLgo4aKZBJDJANVEQAREQARyk4AEgNzcV61KBERABGIEnAkAK1ofQqh/T5p0LESsECKBEowG52Kg7OkYKlkHIJBwHOd9eF137T9iuPjyNO+bHd1TrSVRFYAXzZsfM9gzyQFAAeDJ3t5Y4r/zA4NxSQC9BAAKD+nkAPAjALhzADjzF1xeXRXnccB7f+/Jk3H5AZgDgIkKGaLA+dFwTZYDYKK7Hxw4gIq2L8MK95shhkrWorvuhokOlzPXfffkSTx0+BDevHw5XrtkacJ1FRUVoba2NmfWrYWIgAiIgAjEE5AAoCdCBERABHKcwLlz5zA6OmpWOTEBwA3IwmjhLPRVvwxDxWs96aUymqcTcj9rcbq1c21u1/ZMqwDQ9d8+mXdXAUgkADgz9l9ZX28Mbl6bqArAvZs3mzKGiTwA3JUF3Ot0MmDYwoGODnM/Ozmh83tWJvDiNBnPRboCAPuXdP8aQyUbMFD+zMmYQlaN0dTfj28cP4ZfNTaivLDQhACs8Ei6aE+6sLAQM2bMyKo1aDIiIAIiIAKTR0ACwOSx1EgiIAIikHUEwuEwKACwEsDkCQDRZfJkv6/yJZ5Gkx+jOetgJZhQLqzFnehvurCfyDz9CgCBkVaUdX4foYF9iMBCX9XLMVB+9URumXXXhCMR7O1ox9ePHceu9jbw5zklJbh51WpsqqtLOl9WAqAAwH/VREAEREAEco+ABIDc21OtSAREQARiBIaGhsAQAE8BwCrAUPEqhAtSuPtGRlA43IiCkWZY4b44uuGCGnTXvwUjwQVxv88Fo9le0HRdC93rH2lqiu0LSwW6T/9z8a3iVwAo7fwBSrr/JypmWYU5IQDQy+O3TWfxH8ePg8kamdV/WUUFXr90KZ4+YyYCPsr78RqGAIRCoVx8PLQmERABEch7AhIA8v4REAAREIFcJtDX14fOzs7YEuOM2TSNHisyiLL2/0RR3xOAyTnOZmGw7GnoqXldzgoAufx85PPack0AGAyHceeO7SbpZDAQwHPnzDWG/+ySkrS2mQIAkwCqEkBa2NRZBERABKYNAQkA02arNFEREAERSJ+AuwJAJgJA9O5hVLR+cSyRYDSsYLRwBrrq345w4QXX4ul6ap4+YV0xXQnkmgDAfXis5TzODwzgObPnmJKRbPQK+Onp0/j5mdM43Rf14FleWYnrly/Hhto6eBU1LC8vR0VFxXTdWs1bBERABEQgCQEJAHo8REAERCCHCbS3t2NgYCC2wswFACA4eAgVrV+BFe4x40asYvTUvg5DJZu87zPNqwDk8OOR10vLRQHAvaFbW1tw75496BgaMu7/NaGQ+bdreNjkBbh1zRojFrhbcXExampq8vr50OJFQAREIFcJSADI1Z3VukRABEQAwPnz5zEyMjKpAoAV7kXV+QdQMByNL4/GT78UA+XPkQCgp27aEMh1AWBfRwfu2LEdDA145cJFeM2SJSgb8wqgAHDXzh1ghYD7t1yBeaWlcfsWDAZRX18/bfZSExUBERABEfBPQAKAf1bqKQIiIALTigArAFAA4L92mwwPAI5V1XwvCodPx8btr/hr9FW9IgMBIIyivq0o6n0MBSONCDDZYCRaupB5BiJWCOGCSgwXr0J/+XPiwg3smxb3PILSzv+GFYkKHiOhJeiceTOA1NnMQ/07UN7+TVjhqLfEUOlmdNe+yXzvJ5zB2WckOB+ds24z1xb1PYbinj+iYKQJVniQcglgFSAcqMBQ8Wr0Vzzfcy1eDxpzMBT3/N5wCoy0wIoMmW5kw7KMAxVXY7D0KhQMn0Vly+cQGG0zr7v3JrOHOGz2qLj3/+LWFLGCYELIwbK/RH/Fsw1z5zMyVLIW3XU3xN3avV9+5ulem5O1PXiyJIDu1xKx8BrX7su9LO75A4KDhxEYaR/bh2g4DPeWHjEjwXkYLHs6Bku3JMTttU/9lS9GaecPUdS3bSzhpoVwoAzDJWvQV/HCpM/K4OgofnL6NJ49ezbKgkG8f+dOHOjswPs2bMQ6j9N8Vob41+3bcOvqNXj6zJlx8ywoKDACgCoBZPZu0dUiIAIikI0EJABk465oTiIgAiIwCQSGh4fR2toaqwAwzphNMwmgc0pO4y5TD4CivseN0RMYvZCsMNnyaWyyXntf1cvijHuWdats+QwKRs5HDeNAObrr3oThohUpaZa1f8sYtbZB3Vv9Dxgs+wvz80QEgO66f0J5+zcQHDwaNfoTtEigFH2VL4zznvDqGhrYg7KO74FrTNwsDBctA43I8ravT7oAUDh8BmVtXwf/TbwmC6PBOSYpZFn7t2MiUS4IAIFwN/icsGzgBXEq2aN1gcVIaPG4jm4BYKD8WSgYbvR8ZvjM91X/PQbK/tLzhiORCD6xfx9+09iI92/chKUV5bjpscewpa4eN69e7RnnzyoB73j8MfzzipXjqkPQ8GclAHoCqImACIiACOQWAQkAubWfWo0IiIAIxAj09/ebCgB2CcDJEgAKh55ERevnYwY7T6CdBrNfo5n9irt/i9KuH8OKDKe5cwH0Vz4PfZUvibuuvO3hsSoF/LWFgYpno7fqlUnH5kl55flPx4SD0eA8dM64CZFA2YQEgNHgXNBgIyc/Lcrv782JsVfjiX9Zx3fB0As/jfdnucbAaIfp7udkPdW4hUMnUdH2lRQCxIVRmBAyggIUjJwzv5zuAgCN/4qWf/e9p06e9M7oqv/ncaf3bgGA/aK8xgtG7mfSvV9tg4O46fHHsLSiAneuW4+O4SEjADx/7jxct2yZ5/b+6fx5Ixpcv/wyXDVjBiodxj4rAVRVVaEkzQoCqZ4jvS4CIiACIjD1BCQATP0eaAYiIAIicFEIdHd3o6cnmqjPbpMRAsCTaLpA26UAwwW16Kq/0Zz8et4nQRLA0MBelLd9I5ZMkAb7SGihOeUcLllr3OR5D56i0+081L89Tijwqj7gduUfCS5A56xbk4YB8OS/tON7Y2OPFw3S9QDgOqItgnBBFQbKnonBsitATjT6Snp+h1DfE3FrSRSuUDj8lKm64Dz5p9fAYOmV6K94jhmTfYq7HxnHx96LTAUAL+OXAgeTPjLsgIwpopR0/xb05qD44G7ZIgA455VODoCK1i8g1L87ZpybPSjZhMHSKzBS1GCGJYNQ/14TphFvyAfQX/FckyfD2dwCgP0ahYC+qr/FUMnG6N72/B6jhTNNuEii1jI4YAz+F82bj2saGkzcP0sCMizgw5s2xyoC2Ncf6erC3bt2mhwAbDdctgKvWnzBS4ECACsB8EtNBERABEQgtwhIAMit/dRqREAERCBGoKOjA/QCcLZMBQAa/ubEPnxhXGe8vH0vX0Zz21cQ6ts2dok1dkp8fUJjPdS/E+Xt34qdhHt5HlAwqGq+zxhObJFAMXpqXm+MqUQtfq7jwwZ8raX1obHSiPZdLAwXr0RP7RvHhIz4uxf1/tm49FuRaM6BSKAEPbXXmbwAcfsVxwjgSTDDGkYLZ49bDgUVuqi7QykyFQBKO3+Eku7fOASfGsOU63M3ci9v+5oROpxtOgsA46peBMrQU/NaDJVsSPBIjS+VORJais6Z74rr7yUAUNTqrntLnJjm5780lvpjPH91URFuX7cehZYFJgG8c8cOrKutMQZ+fVERTvT04NsnT+CPzc2mCgCrAlAweO6cueNEgtLSUuMFoCYCIiACIpBbBCQA5NZ+ajWTRICx03Sb5hcTqCX6nrfjSQm/GDPp/Nf5PRMqKZnSJG2OhvFNoK2tDYODTDx3oU1EACgcOmVK/9FYLxxujBmCHJWn9D0mzv6yxPfx8AAwJ9stD8Xc1MMF1eiuv8GcJidrdEO3RYNo7oGXY6D86rhL4g1Wy3gU9Na8xnNY9zy8DLWJCABe3gnuCTDsgFzZvPIoBAePobz1CwiMlVukN0F33ZvBOSZqRb2PjgkL0QSBbJkIAO7wCCa4I8tkye2YHK+89Sug54DdprMAwFwG0fwQdM1P/jzZ63WLBl5JBccLAN6eAn7f8N89eRLfOH7MnPivrq42lx3v7sY9e/bgRM+FvWAZwPU1tbimYSnWVNeYsoBeTaUA/ZJXv8kkwL+5RkdHE/795fybjPe1//ZK9PcXXy8cq34xmfPUWCIwnQlIAJjOu6e5TwoBGvcsk8YvGv5O49+OnU70r3MCthDA3/F7+1/79xQB+CHEL/t7u9+kLESDiICLABMADg1dMAT5stOYzRSYSUxW+RIMVFwo/2ePmcpopoFU0vUz4yrN7Ph0+bez7iebl9Ntm5nm+yufj77Kv427xG04jwZno3PGzbGYfmdnnmzTo8EkdbMKzHroru1sqdbixTUqOrw2KeL4tYw31Eu7foKSrl+NCS7+DE/esLLlQTDbvd0yEQCingr/Gas4MFx8Obrq35by0Yk3mrMnB4Bz4n5DALj+4MAhBMKdpuJCT+21KRNLjo/vn4GuGf/PhGzYzd2HYQUUePwkrfTaAOYBuGXrE2gfGsJLFyxAXVERHmlqxt6OdnPaX1pYiOfNmWtc/Wf7iO0PhUKoq6tLudfqIAITJcC/rWjs23+D8V/+bFeu8frby5nTxr6v828ur7/BbBGASS3tv8P099dEd03X5QIBCQC5sItaQ1oEbHWZhr5t9PN3blU5rUF9dnZ7CjgFAX4wURhQE4HJItDS0mIErUTGbCb3oSE0wLjmyhd7DuPHaJ7I/VMZzfaYTiPYO1Qg2tN5Cu+Vy4B9/KxlIp4VqcrgxXsIFKOn9nUm7j5VK+n+JUq7fhbLVJ+JAOCsjhAVSF6M/ooXpJqCyUdQ3vYfsRCH6ewBkHKxHh3cxr3XszWuT2GdEVcY7z/R1tjXhw/v2Y2DndGKGvzMmVtSgjcsbTDlAQsDqUti2vfmZxJLAaqJwGQR4N9Z9t9etuHvPu2frHu5x3H//cXn2xYE5KV5sahr3GwlIAEgW3dG85p0AjT26Q49MDAQcy+zXfsn/WZpDOgMHSgqKgK/+KEkdToNiOrqSeD8+fNG5HK2zDwALPCUkrHffZUv8oxDt+/lx2j2t23RJIDBgX3mFLZgpDkueV4i49ZtXHvlKXC7aXv1mZAAkCDpoXu9yQQAZvyvOv8ACoabzGXhgpqxRItzU2Jz17rPRACIEyGYT8HkKViTcg5u4zYfBACTBHDggHlWWQEiMNoVSxroRwDwChNICdqjA0/7G/v70DM8goVlZeNi+/2OSYF6xowZfrurnwh4ErC9LPn3F79sg3+q//6yvTP5LwUAhrzw7y+FC+hBzgcCEgDyYZfzeI38gKHaTKPf+cGTrUhshZoCgC0GyCsgW3cr++d17tw588dWQgHAKsBQ8ao4t2SvVTHue6RoCUaCc1P2nagAYEUGEezfB8aPM88A3a2t0V7w94lrzieOb2fW/MqWz1wo7Vc4A131b48rxebMFZDMS8CPmOGnTzoCQCanw+4yjZkIAFXN96Jw+LSZejou6m4BI5cEAO4NE1Iyf0RgpA0Fo+1AZChpKctLKQBM1v9M/OyhACAxerKI5tc4PO23jX6Gotlell4URscqXxZ4p6O4JOD4nNP4Z+gLxQAdxFwS7LrJFBGQADBF4HXbi0vA/uCh4U8BINkHz8WdycRHd6vS/FBSEwG/BCh+0QMgmQCQKIme33sk6+fXIKahXtb5fQQH9sOKxHsr+JlHMuO2vO1hFPU9ETVexyUMjK8WkKzOup+1+OmTiQCQzumwWzyYLAEgUYhEon1yige5IAAU9f4JpV0/HauyMGax+HlIjQfH+FKZ7n1KZ4993jajbhQAGAKgBLYZYcy7i2nsO0/77Xh+LxB8Fz3aGsEHDkXw3BkW3r3cihVRnSpw9kGMLQTwX70Hpmo3dN+LRUACwMUiq3GnhIDTzd9O5jclE5nEm9puavwQYlkmegaoiUAqAvyjizkAslkA4ClqWft34rLFj18Xww5KwKz6w0XLEAj3gYaY3ZIZt6H+HShv/yascLTUntMIjX/NwkDFs9Fb9UpPrH6Mez99MhEA0jG+C4YbUdnyOQR4Mp1hFYB4D4ASdNf+I5gIMHULo7r5IygYPjOOvX1tqhwIXvfwYzS7QyC8xAeO7TcJIEtLVrR+CaH+3Um9UZgUM1JQiZHgPAyHlqGk53exPZiuAkBtba1colM/7OoBGKO/r6/PJJ71497fOAB88FAE/9saQTgClBcCn98YwLrK7MHJv7/oCaDwgOzZE81kcghIAJgcjhplignww4YfPr29vbEs/lM8pYtye6rQ/CCiEMAPJTURSESAhj8FAPfpy0SS1U2EciqD2JTfa/0i6AFgN57Ss779SGgxRooaMFo4CyOhhXG395sEMHpR/Cm/s9SgM0t9JFCOblPKcEXWCAD5mANgqGQDuuuuT/q4TYUAUNbxXRT3/NFR/tJCuKAi+pwGF2CkaClGGR4TqIjNfSJJALPNA4CfNxQA9Fkzkf8B8+caHrzQ8O/v7x/3eeNFYWAU+OqpCL74ZAT83tn+ss7CJ9daKM6yfMi2EFBWVmYOYRQWkz/Pd66uVAJAru5sHq2LHz40/Onun8zVLJeQ8A8zfhCVlJSockAubewkroXvC5YBzFYBwF0mjsZ+T+01xqhK1so6vgeeHNstlXu7M87fLvM3UPa0uAR7NPxZoi1RSyVm8Do/fdzjpzoBn2gVgOKe34LrtkMqUjFKyrv9Wyju/b9ol3SqAAzsRXnbVz29L+z7jUvUyFKQdTck3X/36b6X0TyZHgBGqGp5CIHRjhiDgbJnobf65axAnnCubi+M6egBwM+ZmpoaExOtJgJuAvxsodHPv7/cnmZetJzu/qf7x/cIWMDfzbVwy3ILZVkmANiztQ9h+PeXkgXqPTGdCUgAmM67l+dz54cPjX4qz+5SZ/mChicz/CCiV4AU6XzZdX/r5Huira0tawWAqnMfReHQKbOYdHIRVJ37OAqHjvsWAIKDx1De+gUEwj3mGrqvUwCIlagzRu1L0F/x3KwTAOLEC1gYKPtL9Na8JuUD4K70kIkAQOO/tON7sQR35MdSdalaWed/obj7dzGXeS83/HGGevEadNe/NenQ7hKHF1sAKO75gwkVsCLRcpo88e+cdWtS45/9inr/jLKO/4QVGTLXTVcBoKqqyny+qImAkwD/9krH49Lt7u+muaoC+OCqAC4rnx6c7b+96A2g/ADTY880y3gCEgD0RExLAjRu7FN/uv/nc6Phzw8h5QfI56dg/NoZh9ne3p69AoAzu7zlr8Z9Ud9W0HPAikRj+tn8GLeVLQ+CxqZtiA0VX47i3keNceontt7P6b6fPu5dSuUB4C5TyFKA3fVvMUZoosa8CuXt/wEr3JcWo0TjuaspsBJAT83rQHf9RC16av75WPw7+3kKAIOHTGy9PVfmeXBXaoi/RxhV5x5A4dCJ2K8vvgDwCEo7/zvmTZHKWyQ6sTAqWz6L4MDB2DynqwBQWVlpPM3URIAE+LeX7e7v52+vZO7+HK8qCNy63MJLZ1ugB8BUtoEwUBSA7ySE/NuL4lh5ebm8AaZy43TvCRGQADAhbLpoqgjYLmf8AHLXN5+qOWXLfalCUwSgR4AU6WzZlambB3NidHR0ZK8AEHeSb2GodBO6a69NeLJqTlRpiI2d5Ntk/QgATkOb5f4igbKYcTpUuhndtW9KulF+jHs/fdw3SSUAsD/d6Iv6tsVO0pkTobv2zXHlDO1xC4dOoqLtK3F5FfiaH0bJAJR2/RglXb+OxcCHC+sMM69wDQoGFW1finl32ON6CQCB0TYwzKFg5PxYtwAGyp+B3upXeUwnbISNot7HHbH4PJGfj85Zt8X1n3gIwEsxUP6cuLHGneQHytFTex2Gi1d6IguEu1HW9g2EBvbHJQycjgIADRwKAPxcURMB/t3V3d3tK9TSj7v/K+nuv8wyyf+muj3aFcY7jgzhZfUF+LdFQd8iAOfNUAC+RyiU6W+vqd5J3d8vAQkAfkmp35QToMHf09NjYs7UEhOgN0BFRYUSN+X5Q0IXTQoA7lOabEkCGO/ezs0KYLioAf0VzxszrgKggUjjN9S3DYXDjXGGn729A+VXo7f675PutvsU2+4c8el54Me499NnIgKAV7LEcEElBsueZkICaFgy4Vxxz+9R1L8NVnj8/4+ZCgA0aita/h2FQ0/GlsDKDIMlmzFQ/iyMBueYvWK4ACs0BEa7xu1Hokz87lwQzDPAU3bOmf/y3hyzqPdRFJiEkTQtGHsfNvfISADo+glKun51QdgoqEZ/xfNNxQmKRBRbvJ4dJvsbLH96jD/nwtN+lpwMDeyL876wQdB7o6v+RpMs0G5+EhpO5X9jFAD4WUJRWS1/CTC+3/7by8+pf8cwcOeBCB5piWb3d7dsc/f/Tfso3nF0CD2jwF9UBvDQZSFUF6bvjkABgO8Xls9UE4FsJyABINt3SPMzBOh21tXVZcrLqKUmwA8gfhDJdTM1q1ztQaGss7MzawUAGnbm9NcY9n6bZQwoGmV2GEAiw9I9Ynnbw8ZAc7bR4Dx0zrjJGHvJmh/j3k8f9z38eADwmqhb/7fAygCp1hCxJAAAIABJREFUm4XRwpkIjJLRiOmeqQDAMbyEiGRzoRFNIcCKDJpuifZpIuPSmA4OHjbjZiIAhPq3X8gF4VqMCUeY8f+MwFLS9UuUdv8MiLhSlicBwFAJVp2wn28KJu4SitNBAKDxz88StfwkwL+5eOrv528vGvs/aorgviMRdEZTZsS1bHL3tyf2n+dGcdfJIfSFgWdUBfDg8hCqJmD82+PpACY/3yfTcdUSAKbjruXZnPnBQ0NGLv/pbTxd0RibRtc0JQhMj10u9Ka7JkWzbPUAsI3K8ravmxPs6Mlu4sZT74GyZ2Kw9ApUtnwm5jY+GpyNzhk3pzTiQ/07UN7+zVhWep4iM/FfX9VLU263H+PeTx/3jfwKALyOIgArIMSy0XvOOoChkjUYCS1FSddPJlUAMPs1dNK44SffL8uEBtAzoKzjOzGPhGRCDU/PWWqvYKQ5yV5YxtjvqbsWpZ0/RKh/j+mbiQDAk3uWooyOFf/8henqX/dPxiuFjXkA6GVhJwNMOFF6MISWoq/678FnLuZh4FFBIdsFAK6RAgDDANTyiwA/N+hFRuPfT4b/wz3A7fvD2N89nhNj+7PJ3Z8z5Lv94aYRfPjUMIbDwPNqC/DpZSGTAyDTxpAAJs9U9YxMSer6i0lAAsDFpKuxMyJgfwDRiMmX8n4ZAUtwMQUACgFyS7sYdLN3zOkgAETphVHS/TsU9T2GwEhLLGs6UzFFAsVgecDB0i0YKH9mLD9AfBhD0BhbdIdP3sKoar7PnGSbPwAD5eiue5NxM0/V/Bj3fvq475OOAMBreZpuXP37tsaxilhFxjOiv+I5GCrZaMokOhPXTYYHwIW5h1HU+5hx9y8YaYIV5gl/BBEriHDhDLNPA2VPR3DgECravuxLAEj2HDBnA58BjjtYdpV5BpysMxMAokyNoNC3Y6xSRFQI8AoPKRw+g5Kun6Fw8DgCxhsjGobAtdOLhM/SQMVzMBKcZ37PcIBoKcRoWMZIaAk6Z94ce46ngwDAzw8aM2r5Q4AGPz8/+JXqb6+eEeD+oxH8V+P0cPc371cAnz0zgo+fHjYhCq+eWYi7Fwcnxfi3nxIewPB9Q48AHcDkz3tnOq1UAsB02q08mis/dOyEM3m07Iu2VCrRdl4AfRhdNMxZNXAiASCrJnkJJ0P3+arzn0LB8BlzV7/l7C7hFCftVqXO2HaPk+dJu1GSgdzJ86IlDF97KW6te0wiAXkATCLMLB+Khy4Mt2S8P5PIJmvT0d3fNv4/9OQwvnQ2Gh71pjmF+NeFQWTg9Z+UE//uooim5IBZ/vDn4fQkAOThpmf7kqk+s8Qfvya7nertRT1L5hVmQdrZyV5civHolsYPIynSlxj8FN0uUQ6AKZrOlN82LgTAGMUvMSEA2dzMSX7XTxGxChEuqEd/xbMxVLIp5ZSd+Q78JjpMNGg0o/7D5txstLAOQyWbTU6BVC0bRIhUc9TryQlQLFYOgPx4SmyPSxr/qcItp5u7v72Dg2HgrpPD+M65EVNy8K1zC3HLgvQy/k/kaeB7iF/ywpwIPV1zsQhIALhYZDXuhAjQ+KfLP2PPJrvt6+jAHTu2Y35ZGe5avwF1RUWTfYusHy8YDJpwAIkAWb9VGU8wURWAjAeepgM43cZT15vPjkW6T9H9lCx0u5V7lZ9LZ3XBwWMob/3CmHv8eDd2r7HobVHZ8mCsFCAT4LF03lDx6nRurb5TTIACAD8v+KWWuwRo/PPEn/H+yYz/6eju7zT+33N8CD9qGTXGP0v9vWl2YVrl/jJ5Av4/e9cBHkd1dc9sU7e6ZMuSm2xLlquMCYT0BP70QkIIhN4hdDBgAsbU0EsChBAIoYQQCOl/yg8JSUgCAWzL3ZYtWa6S1XvZOv933mqk2dXs7szurCzZc7+PD9C+efPmvrc775537rmpqalCS8MCARLxonWtmR6wAAAzvWn1lZAHSPvnqT8RaLOtaXAQq9atxcGBAdH1jIwM3LGsGmVHYXkjCwQwe3VNzP64oWMZwFg5nBNz9OaOKrX3LbCWfVDATRJ6Af25p5l7kyT0JhTy254eEf5jnnlf7unwpC3TvBsrK2R2vChK0imidnpAg2hDD0+dYL472RPMdde2gBAKTOl/f7RUX1juexJcZUqXQbbDc6KvcMV+rRsoWgt+x1R0F68aaSJEDbt/Dbv3kPABAafegkuQMrAekr87JBUiu/k+oaUwkP01sKTlRDICAAxaSGG27Mj0gBL8c99F+r+WTVa6v/Is/X7gyjoP/tbpR7oNuGOWC6cWGSvVR92A11v9KHQCn8wxdq0yDrIACKZZ6QBH5ndpsj2VBQBMthk7QsfLl5CSs2z2I/Z4vVizoQabOzvhtNkE4usJBFCYmorVS5aiKifH7FvizRYZL+6X8dRSGzIdQIsbOGNtAEuzJTy0KFhf9qkGGfX9GPl/9SCUz26cJ4nr+O+TioLXEYW/bGMAZ5eN/s3oA1gggFGPTb72rJ7R2dl51AEArEef0fVbBGxpIthnEO3wHhgp4cbSbAzGfM6ySTGpFJFLGVg3EtAzAGcaAIX2fMMK9Tz1dw1uQmr/27D5u0eei/Xq+4TQ4fyEnpXgSVrPmyMBPah0n1KBwcxPwptaKUTt6HfX4BYhUmj3tajG60J/zilwZ5yQ0BjG42JzAIAAslsehcPTAPo/4MgDAYKAPQtpvX8TVRp68y8ZeZyJDAAwUCEAYJWTHY/VN/730BP8c79x5SYZH3SOrdIyEdX9w73Y7pXxnV0e/LcngEw78L3ZLny1wHgAz4oBd+71ihKBL1a6sCgjvnIBCqBmaTGN/3q37hjqAQsAsFbEhPAA6coMVsy2Pp8Pt9Wsx6bh4P+GRYuwKCcXt9XUoK63BxkOB/i3jxYVm3rrTT3Amu0BPL3MhqIUjAACxSkSbq+UBCiwcouM8gzgstnBwF4vAGDWQAkCUBOAAoHWy8gsr06cfnia09HRcVQCAFNaHx8pExg6IzYMTjlJnGBPFiOAkdn+XITnifwUpN2Lk3pRPSExI7OATASHZ2/Mco3qO1G7gKfaPN2eDGYUANB6JiUFQwoMoC/v2yOaDendvxkGABaHAAAT2S+Kkjnpy5YdWR7QE/wrT/yz/TIe2BWq8l+VBdxdZcP8CZ4d8l5PAJft8oBAwHWlTlxdGp/+E6+/ZKcHpxY6DLMHwldOTk4O+J2y9l1H1ndqsj2NBQBMthk7AsfLQIXBv55as0Ye3xcI4OFtW/FmY6P4oT2nvBxnzCkXDAACAw9s3ox3WlsEK4AgwKenTjPSfdS2RM1v2CLjsjkSlkwJBvsfyQfeaIb425z00c9f3CfjL81BdH1aKvDyCht+1RhkB6gZAMWpEi6uCeD0Uglru2TBAKD9sCF47a4+oDoHgnVAI0ugpiv4N47njgU2MRa1MfgnJc0CAUyb+gnTEXM529vbjzoAgBPAU1Vx6h9iEjxpS9Cbf8FIGbYJM1kxBmLztSOz82dwuut0BOCSKJs3kPNVeFIXm/aILJeX2fEzuIY2jbAponUesGdjYMqX4M74sGljSHZHpgIA8mBIGsFkBQAYrFAzxrIjxwNGgn8+da8PuHRDABuHyUVUzL+rSsKXp449vJiIXvpHlx+X7/JgiCKAs5w4u1gfCEDRwPv2eVGeJuFMndfoeX7uR3Nzc63vlR5nWW2S5gELAEiaa62O9XiAQUp3dzdIVzbTGBK/vLseL9TXgy+7k0pKcH3VQjhso7Qtt9+PH2zfjjeaGuGQJNy8eAk+XmweE4A0ftpZZRJu3yGLYJ6BPe0j+RKe2h38W58fWDwllNpf148QAOCcGcFrGcQTPFBSANjX6u0yflxtw9SUYJoB++T173QEUxDe7ZBH2oQDALzeAgHMXHkTpy8Cam1tbZMSAAgXslN7VY+oXUbXqyIHnUEr6ekMRpn3PzjlfwwH/xQP9DuKMJB9MpRx+VzTI57i6mkT7yphgJra/y9BL7cFBlSBuA2yLRU+ZyncGcfDnb7C8HPqHZPDexDUVHC6a0F9gKCuAk0SYyD44EmrxlDmRyFLkytwNAoAhGsAqIUmFX+SBSHbMkd0HJS/e9KCTIDwFABl/bAdUyfSet8QaSyQ/cK/3tSF4u9MLxi1ADK6foWUgbUg84Bz4XdOFWkiwSoSaegpuAx+pzGQmwyAvLw8kC1m2ZHhAaPBv/LU73XKuGKjjEF/8C+z0oFnqm3i0GIy2O/a/PhuQ3CfqScNgMG/IhpY5JLwyoIUzEkbBTz4ebtPRpFTiquEIKsyEVyzvluTYfUcmWO0AIAjc14nxVMlS/GfIfYrDbvxfF0dAhGCf8VBapYAhQEfWnEs8kw67aAOwP+1AGfPCAb7Dy6SRDDOv322COLfih4AGQIKC+DRxcEAXs0AaBoCLp8jiXQBtQYAn4PUPLIG0u1BYODU6RJeOyjjhLxge+oPXLIhoMkAUPxggQCT4itjaJAU/yMAYDazxtAg4mysBEEBW3qIuJo6OIonoDE6HCXAG8r8hG4AwOg9rPYTxwOJAgDp3b+Fc6gWdl8zQ3CR+08QRJbssPk7Yfe1CTCKOhTelHkiNSIiAEBgRbKJgD7gKBQAgN3XKnQYFPAg6LkAstqfhWtwczDwZ1veT+gwAJIcEPeL5/tCxXICAAxWLJv8Hog3+OeT+2Tgju0yftM0qgVw7gwJ18+Txk1JP9EZeLHZhzv2eJFqA56c54oo5qcWDSx2SfjRPBcq0m3o88vg//+h3Y9bGrzo9slCE+Ce2U58Od+4rgD3XdQEsECARGfWuj4eD1gAQDxes65J2AMMTljuj7XKzba3DjXhwS1b4A0EsCQ3F3dWL0dmlA3MocFB3LhuLRoHBrBy4SJ8bvp0U4bEwJvBOU/mMxzBXH/135ZmAwqtnyf8ZAooJ/tGGABmAAB8YAsEMGXaJ0wn3Oy1trYeUQAAnUsqdWr/O7pU2hOdDAsASNSDk+v6RAEAPu2IBoDOFIBIAABFFQOOfPTmXzgiWEkRwbSeP0CWUtGXfxG8KeVI7f8P0rteBySKLX5zmP0BUQmCaSM2fxf0sGa0ZooAQH5+vlW6bHItY83RJhL8Kx3uGQDOXx8Q+xgatYzIPtRiFibTZY1DwN21MpZOAS7R0FCKdm8FBMiwS3h8rhOfCFP0V4sGlqZIeHq+C5XpNlxT58H7vQF8Ns+OV1t88AYA9tHvl8XhSzRAIdp4mF5DEMAC2ZK5Yqy+tTxgAQDWujgsHmC5PwIAZtvWri6srlkPKv9PT0/HfceswLQ0qoFHNuLZd23cgLebm/HJqVNx65KlpgyLJ/Wk/vdTtX9YC0D5G29Aqv4h96hYIP+bOf53LRjLAGBbGisLPLTIhpVbglUAaOEAAP9uJAVA/bAWCGDK1E+YTlpaWo54AICAQMpADaiOz5NXdbCj1gIgFTu81JpWqgFp9CzppuRsK5PJv/flnYMpbU+JU1aexjJIo6nvGZ4CoAAWntSFgqKt2GDWZwSrQDH1/ThWn6scDk/9hCwPN2EWuMkDmVgAQJdIWaGOgmJa4MKUtifBcQdLW54e4pH07t8jrfevCTEACgsLLbEyk9fZeHenN/jnKX+TR0ZZSuTc/nBBQKYzfn+xhFTjB+CG3TDkB57fJ+PZvTL433muYBpChQEhQu73HtrvxY8afSh0SnihMni6T2v2yLiw1oNN/QER9D9T4cKMYV/sGAjg7B0e0SbFBnx3hhPnTHXg921+rN7jxTcK7EJfIB5jmU2CAJYoYDzes66J1wMWABCv56zr4vYARf9Yn5z5/2bazp4eUe6vdWhIBP93Vy9HWUaGrlvcvWkj/nHokKkAAG9MHQAlF59oefjf+P9qsb5Mu4Ql2cF24SKAHyalf2MAK3JCRQC1AAClbSwRQC3nWCCAriUzKRqRAWD292w8HjxWCoA7vXokeFYCZyVwV8YnTlb97SNMAaWdEnhr3UM58femLhD52ZEYAAz8lX7Cr9ECAHhyGw5MhI+N5fMUgEIZqxZoMR7+P1rvMZEAACnQh/6cU4Wmg2LhAIDfWQxWvGB6QTi4xWtcQ1vAMpKylB5XCgBPJQkAWDZ5PaA3+Ced/aVmP1ju7sFyZ0R6/OEUBPxzs4ybt8oiHUGxLxRLuKdKgtNAVT5x6LPXi7pBWbAASOPf55ZxUa0HDPSXZNjwbIVL0P1pbH/PXi9+0uRDAMDMVAnPVwQ1AfgZUwOy7PELIjLwVyoDTN6VZo18snnAAgAm24xN8vEmi/rfNDiIVevW4uDAAKY4nbirejkW5uTo8layGAC6bj4OjahFoIAELEmoxwgCsEQgc9MsVFqPxyZmG2oAEHCbbBZNBJDPos6BFifsquCZn4cH7mpQgOJ5zIemiB0F0gamfFGUqqOFgwKRAIBwbQKCDUq/7IcsAUUoMNb43OnHh7RXj9XuO2QxAMZx8U4oACAshUC9PqXhz5jbz7UmyQPoyz1bVLlQm/I88YoA8ve/oKBgHGfAupWZHmDwT4Hlvr6+qELLtQMBrKz34jO5dhxwB1DTF8ALlSkgBV7LDpcgIGn312+R8VZrEAEg6+CimRLOn2kMAOC17MEvQwj48fnPr/XggFvG8VNs+OE8F/KdwWen2N+aPV5B+yfVnxUEmEYwO9WGny1wIcchiRKDv27z42PZNsEmiAcK4J6LIADTbiyzPDAeHrAAgPHwsnWPEQ8MDAwI6j9fTGYZS/rdVrMemzo74yrpR9Bg5doPBHPggnnzcPrsOWYN7bD1Q+bBk7tHfUxhwZOKjL2WLBDgsE2faTdmGUCzK2yYNrgoHUViAPCS8JxpLU0AqrGzZF5v3vngab5ikfQDlEBfkoOsJIVNoFcDICYAEKZZoO43YM8FxeMUocGQsYYBG+Ph+6P5HpMNAIjFAEgUAOA7gBoAlk0+D+gN/vlkjx7woscXLJFHe7rRh7W9ATwxzyXo7uE2HoKApPj/ronlkyWUqrI4a/uAS2oCqJoi4dYKCSUJViFoGJJxxnY3DrplAYA8PteFjOEYXF0JINcpCX+cMMWG//YE0DAUQKpNEoDBxRHSBoyuGh66sCyzZZYHxsMDFgAwHl627hHcVPt8gvpv5omkWsWfpfzOmzcPp86arRuBZYj8zM5avLZnj2AOPLjiWJRnqcsrHd2TR4EavpC4EbRs8nmgo6MDbvewYtMkGn40AEAJarwpcwVNPxIAEFRFH2uyLU0AA8rpqZLHr87xV074LQBgEi0aE4Y62QAAgltMASCbJRkaAKmpqaJeuWWTywNGgn8+2SstPrzdFcAP57vE3mnvkIxvbHXjKwV2rJ7p1NxPJUsQkHuyd9pl3FUr48AgEE7x5+dtbqAghTUvEjf2x7SHLf0B3DN7FPBgJQAK//2104/C4UoAy7NG0ZD793nx7CEfUiQJvX55TNpAPCOzSgPG4zXrmng9YAEA8XrOus6QB/hC4sk/GQBmGn+832pqwiPbtsLt92NZXh5uW7pMBPN6jKKB312/Dv0+H06cVoKVixaBQIJlox5QmAAWCDD5VgUBt2RU2qBQ1D+7/Ph7VwDbBwLo8EJsgtTGnMg8J7As04bP5NhxYq595GQllifNAAC0GADq+2pR8/WmACj0fqW/8WYAUIyK/leMGlZPV6Tg49n6EmE39QQFRylKqlg8LCG1P8k6mjssuUIRUlY9OVz2ixYfbtodmvpy/xwnTiuKXs4uuQDAb0EtCG/KfPQUXjnimkhVABSav5rBoiUCqIBUkFJCqgA4PHuQ1fFT2HztcVcBoDhZdvawKM3hmkzrvoY8oAT/vb29EQ9beLL93QaPKGf36Ry7ELS7aKcH3yqy47ypDrzR4cdv2vxCEPCq6Q5xMq5lZgsCKur+/26XERh+nbhswGNLJHw8f/x+T6iHcPkuD/7VHRBpEM9VjAoFKn7Y2BdMG2jzBoP/5ypdQlRQMWoK9PpkLMzQ95usXJeWliYEAW02Y9cZWiRWY8sDLBHr8XjM42JbLrU8EMEDQ0ND6O7uBjUAkmHvt7Xhvs2bhPr/3KwpuLO6GkWp0blhDX29WF1TA5YBnJqWhgeOWYGS9PRkDG/S92nVq52cU8hNIPM/zTBuin5Gkahmn1BCNmrMtTwmy4abypzgSUq07ZweAGAo4wQhBKjFANAK7jlepgY4PAeFBkB6z+9H/tvvnCYeRwmmWL+dlQDGgwEQjwaAGQDArxtl3F4ZnAUCAk/tlvHgIkmU9orHFADAaKpRPPeKdU2iAIAUGIIs8YhRe5WyokNf3rlj1gvHFakMYGrf22KtMvuY68ubWin0HRIFAIAAstqfhWC8SDb47QWAZIfN18ItHiTZH1cVAGq/ZGRkCC0YyyaPB8j4Cg/+GaQSkCWdn/T95w750OiWcW2pA9fXezEjVcIZRQ58Z5dHUOEZ9DIP/qVmHyrSpYjAGQFERcSYHrJJEL8pXy8xFqyHq/urvc0+vzJVwm2VEggGJNuYz39erQcM8MMrASj3Xt8bwKW7PGgdrgjglYPpE9QHoJFNwGoCBMV/PD8FH9EJzAof2mwCACAQYJnlgWR6wAIAkuldq2/hAVL/GfwnOxdZHdAXpqbijmXVmD9liuYsqCsGOG023LBoET49NRgEWKbtAQsEmHwrg6f//O4lorlBKuQjB7x4udmHQRPwO+7hCATcP8eF8jTtjWIsDQBFcI+Be6S8/vAqAOHBfKSqAKL+uj1vVChQlZ8frvCvrIhEGAAjIIZWFYDhdAX1KTDvmQwAYFO3jDPLJFA09NrNQYDnc8USHloU/Bs1RXiyT7t8jiRO+JW2BA2qs7nxD37OdmQD6L3GbNAgcQBgMOqXXRGhDAeMeFEkAMAW6EVGx8twubcDsh8+1xx0F11nAgDAuwaQ0fUrUWZSCpBlJ8HnKoM3pRKpfX9DwFGA7sJrIdv0VcVhjwQAePpvBSKT53dfK/j3BICVuz34eLYdpxTaBd394QM+kc9OxhAD3gtqPfh6oV0EsPzmkyFQNxjA7Xu8eGCOS6jdR7JEBAHD6f7h92Du/+oKCSfkS6bQ/fXM5A27PXi9xY9FYZUAlGvf6Qngil0edHplkSJB9sTNDV4ck2nDd6Y7xDjpU/5GT0+RhKaAlo5CtLFwr8XvHlMCLLM8kCwPWABAsjxr9Tvigf7+foFIJxKE6HVny9AQbqupQV1vD1Lsdlw6vwJfLC2Fbfgkh2kCv9y7B680NIiUAQb/11UtxIklJeKHmy+kXT09+OehQ0hz2PGxomLMyMwct5eP3ud89YCMaWnAx8bxxcixWS8mvTM0MdoRdKMOQLzfPYodXVvvEadFZhtLL90z24kv54+ll0arAqAup8cxRQIA+BkDc4f3wMjQldJ9yh/ICFBrBTCws/k6Q8oHKn3wvv05pyCj6/URhX+ln0QBAOU5SBGnUaeAp8yuoa1jhAz5uRkAQHgKAIP9G+dJuH5LAA8vsoEVQ3iqT2Mw/+J+GU8ttWH3QJAtwLa37Qi2pTo2TwLPLgsGCgoAoPeaiQIAmL3GD3d/qX1vIb379/A7S9BddKOh4fAkkvn/VuqXIbcdtsb8rWeapVpj6e69wdN9Bvb8Le/wySIdi/R22pPDIn9Uwb+yzos7ZzlFSbvb9ngxxS6BaTNLM6Mfu8crCKhF91ecR3X/C2dKOHeGJJT+x9MIfpD5cHKBfaQSgHJ/6gFcXefBgB/4VpEDd8xyhgT3/+kOoNsv4wt5dgGisDIgmW9GjeAbmTdk4FhmeSBZHrAAgGR51upXeICUfwYgZgr/xXIt0wAe2LIZ/21tFU0zHQ5U5eSgy+PB3v5+EfjTMhwOcfL/0aJi8f/eQAD3bN6Efzc3j9yCP8QfKijAVZULUDxBKFkbuoErNgaEau/Xpkm4ab6kO7c6lu/0fG6BAHq8NDHa8PvX2toaV+rNay1+rNnjwUCUU3+ebJSlSKL0EXP9lapRPX6ANMnN/QFxGhKpC26O1NTJieG1iTEKdbqCkqKgjMwMAECdAkAq7w1bZJxULOGBnaHaAAQGPlsUDOp56t/ihigr+s0SCc/vG00bCNcAIGigdc2fW0ZTD5KVNhAvA2BizLyxUWR2vADX4AZ40pajL++skYuZ+5/V8RM4PPuHBQJPM9QxAYDCwkIrF9mQ1w5PY63gnyMhFf2ynR7cNduJqS5JUPxvm+nE4gybABE/k2vDdaVBvaShAEQwG0e8CrUgYFUWcHeVDfMjiNnHovt/NF9b3X9nH/DnZhnfmR1a8o+lAf/RJuPt9mBZP/7unFwiIVefDJTuCVPeh/TTBdMcuCVMHPF3bX6hq0CuwrMVLlEdIBHjPosAnKUFkIgXrWujecACAKz1kVQPmEFBjmeAAVnGr/buxUu76zHgUyldiTw1CccXFuLyisoxQT1TA+7etBGzMzOxODcX/3ewEUwtyHG5sGbpMvG3w2m9PuDKjQGs7wbyXUCrG6JEzv0LbVg6jlpNFghwOFeBsXsTAGAajhFjneM79nhFvmi4KRT+G8qcgsof64TjkEfGj5t8YFDGdIJwy7QHT6I+mTPORz1GHJLEtorwnN+eL3QHaOGVDsJvnwwA4PYdsqinfe/OUQaAcl9S/cOD+ctnjzIAyBZYuUUWQAFNYQBEu0bNGjCbAZDE6ZpwXbsG1yOz8xVQtyBgnyLy/ZliYPe1QpLd4vS/N+88hINIsR7E6XSioKAgVjPr88PsgUjBvzIs/pb/tMmHlxak4K0uP55p9IkAlXbFLi9umekw5bf3N42ykMxgvj7z9sMtXro/T9If2iXj1YOyeNfct1DC/xRJQiTw94dkPFonoz1IaBgxpiTdUyXhM4XxwBljx04fkk1BgIGAiUL1V/tY+fzSEgdWlmlXTjCyVBj4Mw2AlTgsszyQDA9YAEAyvGr1KTxA2jFVyCkAeLiMwf+69nasbW8TQ1iSm4cVBfnIduora0cggSkDz9fVIc1ux13Vy7EwJ+fVFGf1AAAgAElEQVSwPA5foKTe/rBBxqcLJSHY9fP9Mp5sCCrmXjxLwgUzQ9HxZA7UAgGS6V3z+jZaCvAfXX5BEe3TCNaZC/rQHJcI/I0amQDX1nvxry7/GEYAT6R+tsCFnFhogtGbTpL2Si65JI8CNUqeudYjmAEARKoCoNYA4L2Z7691mk+xr3c7RvUC2IZtaZEAAPU1at0ACwBIbKG6hjYjrecvsHsbIcmsfiBBtqXDk7YEA1mfQ8CRb/gGVglAwy4b9wuiBf8Eb1fWe/ClfDuYt75/SMbj81x4YL8X2/oDeKEyReT5s5Z9JC0Wsx4oUbr/M3tkPL47uM8hw+D6eRIe3iVjW2/kEZpVPaDRI+OUrW4hfMtTf1ZJUGAF7sl+eNAnNHJoanBA0VJINf6qHHko6m8QBCAT1TLLA2Z7wAIAzPao1d+IB/hyIgDgH6bcT0TXMB3gPy0tWN/RLioAUAiQFQHUxh/yl+rr8GJ9PRbl5OB7y49B+mEQZ3m7XcY1m2QUpgDPVttQNjzM+n6evgWwqw/4VKGE71VJyBon7RgLBJiIqzp0TMwLpQ6HHmOQftYOD7b2h5L2uYeh4BEFoYwKGqnvy03pXXu9ePGQLwQEYP/cXF04bZwWrh5nTOA2iQIAh+vRmD6gaAyQAcC0g8vmSFiirdV6uIZp3Zepc5mZVgWACbwSYp38c+jPNvmwe0jGmplOIVxXlirhxjInrqrzCNG6S0qS+3sbL90/3O2dXuCSmkDUgF9rquZkAM8tt6FA33mP5mzvd8v4xla3SJF4eYFLpE/QuC98aL8XP2r0wSUBd8xy4dSiIIuN77nv7fPi9VY/fjDXGTfDwm63Iycnx9LhmMDfw8k8NAsAmMyzN8HHzsBjYGAgbgGyZD+eWjBQuRfTAz43fToumV8hNAIUOzgwgGs/eB/9Xh/uWb4cy/Lykj28kP6bhoCLagIQSHqVhC8UhyLCfNHeXSsLStwpJRJWV46fai5BAL6k+LKybOJ5gN9BVgLQYzzJePxAaHDO607KtY8IRunpJ1obUjov3ukBmQZqo9jUKwtSxlXPItFnOVzXT1YAgP5i3j+rA9CUKgOHy4/WfbU9wBNHliJLt8riTsglEi345+/qHXu9IugvT7Ph+noPHi53Id2GEbX/bxc5hEBdss6V46X7R3I2T/4VFoBWm3mZwLdLJSFG+uxeWRyGKKZULElkIknv/0mTDwsybAIEYElFBcjmPb8324WvFgT3P3y/rdnjxastPsxPt+GZChdmKOI4BgdhleI06DCruSEPWACAIXdZjfV6gDnHnZ2dhnOP9fafaDu+oB7duhV/OnhAaAIsz8tDptOJjR0d6PR4MC0tDVdXVeGY/ALxktzf34/rPngfXV4v7li6DCcUDSe7JjoQHddT5GbNDhm/b5JF4M/cNqcGrazTA1xYEwB1Al48xoap45g6ZoEAOibyMDXRWwmAJx2nbnOPUfxfmGHDS5WuMYrIiTzO2t4Azq/1oFslMkCqJGtPfybXApJi+XYyAwCxns36/PB7gIFHXl6edfJ4+KdizAhinfzzd1ypQf/VfDs6fMC8NEmwq/a5ZSHKWh1D2T+Rx6ZC/uptMt5sDVL21RaPuj/F/27dpn36n+0EbpgnhegOhLMFZqUDP11uE8zJeI2vKZ70L8+yCebEjbs9+H2bH1kOlvlz4hPD+jUM/q+s8+DNjtA0t5IUCatnOkV1AKNGLQ4esFglAY16zmofywMWABDLQ9bncXlgPEv/xTPADrcbV73/Hg4NDuLs8nKcVT5XBPpMCXhm1078fv9+QfFiBYCL5s3Hq3sa8GZjI0rTM/DIscciLyWBt4nBAf+pWcat22Swni9foDfMlfDN6WOFdqjkzVJcRL9/XG0bodVSKJCCgVrCPAaHErW5BQKY6U3z+mIKDoUAY5UCfHC/F08cDBUL5KnR0xUpol60mcbvFtWp/9wRygL4ZqEdD5Ub42tyc7apL4D/7fCLUldNbhldvtDKAxl2INsugWDGF/PtYiNmJJWBgojPHRr1zYJ0G35RFdQs4IaaJ0RvdQXEfempXKckNooUhOKmMdpJG33Bignsn8BIm1cWFFJ1PxSdUm/azQIAeJ9/dfsFVZVjaPfJ4gSLRjmGAqeEFVk2UT/8Y9n2mIKP4Wskmt/Yls/+r+6AOC37oDeAVs/ovPGUjZoTXy+wi5JcLBup14xWAThc44z0PBTO/GWrH79t86HJI4+IZ3LNUs39f3LtIqDjfysWvibUa1Sv35R2FCCjAKDF6jLqueS2ZzUlsrnCqyqRns6gtCItSOvneibdf3t/QOT/T3NJeHmc2FVqraKR9SQBkdT9I3mM+5mH6mSwWkk4kMBryGDgYciXpo79XVDSJbln4r7n3ioJX9RoZ3S21AF+oUvCj+a5xO87jWA2tXP4e8b3zdXTnfhcnh3/7PbjsQM+UV7x1plOUZLRiPG7yHQcqySgEa9ZbfV4wAIA9HjJamPIAyw9xtN/ItUT1RQAgP++u3o5lueHiiTt7u3Fw9u2glUBlMDJabOJsoHUCVCMn9f19ODzpaVJodPtHwye6jOIp8DfHw7JODAYfJneuUAStboVq+kKAgBEul9YbkOeC+D1FPuqypJwV1WQIpdMs0CAZHo3/r5bWlqianEwcD1tmwfbw2r+fT7Pjqfmu5Kytv/W6Rdlqbh5VezYLBuer0wBKwPEMlYUeLLRi581+0OYBLGu4+dpNuCMYocQbeJmLZZFChDX9QaEsKGayRDe1zcK7XgkAqjB61fu9mD3oEa5BVVH3GJyM3n3bKdgYiQKADDw/+khHx4/6NPtO4IBV0x34Kxih24gIFpgrffZ6QYGvmcWO3C9zvkyEwBI5jjD1wrBpFsbvPhL2Ami1vokHvKVfK4Jl1jDZgIADPyLxpHlFuv7Z30OEfRrBf/87e71BwG7Vbu98ARkXDbdiecP+fD9uU78rTMg1tN9c5zjJrLa5gHOXx/A7v5glaLVFRJOyNeXlqio+z+4S0Z3UFsvxCgeSpYB20XK8WdK5DWbZbAtxZGZIqAfPoy82hTRv9dbfUJQcdGwHgC/t3yXEYAuTZHw9PzRz9gbyzGetd0j9l+vVqWINkbMKgloxFtWW70esAAAvZ6y2un2wGQQ/1OnAJw6axYuml8x5gXBCgA/3rkTr+/dI1RYzykvxxlzykfaNQ0OYtW6tWgcHMQ1C6rwxdJS3T7S05DU/+u3yHirNVj7lmJZ/T7g/l0yftckC6G/K+dI+ESBhENDwKptAVArgH+7aJYEvgSv3izjvQ5ZBP9fNgEB1zNuCwTQ46XxbdPe3h4VkNMKxpNNyW+l4OB2D6Y4IE7kv5xv151mwNPqy+s8Y9IVjHqVjIAfzY+do6kVyF5W4hB1n7WqJSjjiORDniQxh/Tl5rF6C9GeYU6qhJ9UpOD2vV78U6WhYISpQRrwpTvHCj3q8R2BiA9NseEHc10oVp0+R7pWy2/MoSXbgZRarTKT0cZBnYifVsRORzEDABiPcaqflSe1FGpjMGHEKofzjAkcqNdEIgyAlJQUkQJg2cTwgFbwr4jQ/andLxhHB90yHpnrwoEhWQCjNOoAHK6Uqr+3yajvA84skwRzUY/poft/LF/CZRtGUwKUvZGxkFrPaLTb0O8sB6gQklgd4Nxaj6isoHwXw3P+ec1Z2914tycgwGBFL0DvKEj/ZzUA7q0sszxglgcsAMAsT1r9jHiAomO9vb0gE2AimxLAUwzwsooKfKm0TOgB0PiD/ccD+/Hkjh3wyTK+WlaGS+dXwGEL0r36fD7cVrMemzo7cVxBIb5TWSnKBOa4XCN9JPrsP9sv44FdMpZnA48vtY0o+wvabHswLaAjjGTx2SIJd1ZJ4kRIEc0hRe6OyvErD8jnthDrRGff3Ot5csTvZSQLD9TYbm6ahNeqUnQH5eaOOHJv0coUxjOGT+bY8eP50asbhPuHJzhCG8QdPVjTEjZUi0TF8wtJ0IKxd03f6NV6AYDagQDO2eERtPJELNJGN7xPLQCAZckePeA1HPwrfesRpDQDABiPcSrPlOia1loTiQAApBtTBNCyw+8BBv8UVA5nVBIEpWjr0/ODwqmsVf/TJh9eWpACp8SUAC8+mWMTZesmukWj+5PC//USCSvnSuJEn6am+JPp+Ey1DRWZ4/+UZG5dUOsWlRaWZNjwbIU2MKow7HYNxgcAMA0gKyvLEuUc/yk+ou9oAQBH9PQenoeb6Or/aq9Q3G/Nhhrs6+8Xwn8nlpQg1+XCW02HsLW7S9D/TyopwfVVCzWD/3APs49rqxaOSSkwOhNbeoBLNwQ3+E8stWFZ9tgeeML/5xYZbzQH8+FOLgE+VRDUBtjQDVyxMSBOV6kHQBreeJsFAoy3xyPfj5oc/F5qGfMkz9zhxns9oeFoPPn4yX5i5kafvt09hjJPWO6j2TacM9WBZZk2kbtOY5jLa97pDgjKO8sbhgfdPMmhSvbXhlWctZ5BCyBR2vH6UwsdYJ5+WYok8rWZV88T7rOnOkQOu9p4+n3P3rEBMNMSTil0iA37zFRJnDAxUP9jux8/bvKJOtSRTA8AwM3qGTvGijyyz1mpkrjvibl2TB8GN7hpJX04kt/0iEOG+42MCPqfa46mnrcPT7GLQIasAAIVTzf5BHVZ0SRQ+zvWfCUKAIzXOPlMkUAZ+oY+ZtoF9RfoG/qCwM+TB734d/fYtaxeH4kAAAz+rZzjZP+axe5fCf7faBnEzQ1etHhkXDDNgZtnOIUI3a/b/Hi+MpiixV+H83Z4hMYJf7sng8Wi+1dlseqRDfPDgnuyI2/ZJuM/HfIYEUDluemPdZ38PZHxodyxmklm+Of+fcEygGRFUcCW6Vnhxu+sIhpYodKOMXJ/MlBZkcMC5Yx4zWobywMWABDLQ9bnhjzAgLmjo2NC5/+P+YH2+/G3piYh9Ec6v1osbUluLu6sXo7M4ZKAvkBAaANQEJA/yidOm4bTZ8+BNxAQqQLsxy5JY7QCDDkRAF9wz+2VkWIHzp1hjNzGKgBXbgxgUw9w30IJ/1Nk7HqjY43W3gIBzPRm/H253W7xvdSyRo+MU7a6BYVUbXfNNi5YFP8I9V2pVaaQm65HyvXVWv5dm1+Tts9NMzdwkSwSAMAgfc0s/X6qYxC+3S1ACbXFOlEnqHDnXi9ea9FOGYgFADDgvqLOg/8LE13k+K8pdYLpDJE09jhSBtR37vFCLRHBAJXBCIWtjPqN7amM/Wi5C8dPiSwwydQULY0FsjaUwEfr3okCAOo+kznOSPPC+bxtlhOnFTki5i6TNXBdvTdiykC8AADfa7m5uWAagGWHzwOC9t/Tgx/sGRDf+3vnuJDrAK6q8+Le2U4UuSSh9r9qhkPUmef39KpdHgHiGaWYH46n1EP3/8rUyIE7WQP8cmzskoVY4Kr5Eo7LDe51RLnkWhn/bg8KCBJIuHm+DctyzNECUPxFnzPt5tisIEA3Zm+pqgoQLhpo1OfWXsqox6z2sTxgAQCxPGR9bsgDfGl1dXVN2PJ/sR6GaPFj27biLwcPYnp6Ou47ZoVgBtD4Y//y7nq8UF8PhyTh8spKfLG0bGSDxs/faDwoygtmu1x4aMWxKMvIiHVLUz9XK/CeOl3C6kp9wjumDiKsM24kWcaGNDbLDo8HCGo1NzdrVgIglfScWg96VAnZsQLKw/EUzI1mmUIG0YoxaKUw3ulF+mmuTzf6cN8+bwgTgCczr1Zxg60NlkUCAE4tsuOBOfpFEinS9UpLaKUFPSfpyu8PdQNI8w1nMcSar9+2+UU9cHXOvVHw4q+dflxdF6p5kOeQ8NKCUMEr9dqI5Deqkr9Q6QL9Hsu0GBNkKby+MAUlEXQIzAIAkj3Ot7sDuKTWHQKskH1w5ywXvlUU+xSXVSMu2ekRlSPCLREAoLi4WADclh0eD7CMMtO2Vu3sxzvdfkHr51okEHjxTjem2CV8KoeaKcB3G7xCDLLDJwtxvMfmRk9nOjxPNHpXo3T/aON9ab8MigUyyK/OAR5bbMMvD8p4dq8sNJDUxt+7q8olnD9zfNa1uioA547pAYpooMJMo5YAK3noKXBCHQCmAaSmjmN958O9WKz7J9UDFgCQVPcefZ1Plvz/SDPDsoAr136ALo8Hd1UvR/WwEBJ/sF9p2I3n6+oEEBAuCKj01+/zYdW6ddje3SUAgpNnzBzXRfBep4wrNsqYnQ48XW1DrhPiRfi3Vhn/7QQWZgGfLZbE38fTLBBgPL2tfS8yAMgECDetIISn6q9XpYgybBPFtMaplWMfa7zM2yeQ0KhiPDBl4NcLUwT1Xsu0AllWKmDFAlYu0GNa940VuIf3ywCA6RoEbdQWrR+eMp9b68Z/ukOvOXeqA7fPchpSx9byA8EXKozr9Ru9tWqGU5Qr02MUizx1azDPVrFYfjMDAEj2OPk0WqUwjc5LpJSSeAEASwBQz6pMXhsG/0zX4m8100N4yn9RiQNfzbfjyjqvKCfHU36Wzvx2kUNUB2HKUaFTEoJ/eoLJ5I0+cs/x0v2jjVVdbYCpj2Tgh6cM8fpIqQTJ8oO6KoAi3Mp3qVblGjIHri11ihSsaHPHA5S0tDQrDSBZk3YU9msBAEfhpCfzkSdT/n8kPzT09eKPBw7g0opKcdJPe+tQEx7cskXkk322pESo/iuCgOp+Bnw+fHf9Omzp6sI55XNxVnl5Mt0d0rfyMqQwoKIbQIT55q0y/tQ8unnmi/L0UgnXlutX5zXjISwQwAwvxt9HJB0A1hu/sd4TcqocKyCOfxTxX8kA8NetPmzql7FrIIBuvyzo6xdP0xdIKnfmJow0fLWIXqzn1Qp8jQZYv6Kfd4eewn8k24bnK1Lg0ochiEfQ6idaQKzF8CCtnQKP1CwwYlogBje4ry1MEQFIuGn5LZ57h5e4o14CqzeQ+qxlZgAAyR6nli/juSfXM3UxNqpEIekTo+tT8SPVxplvbNn4e0Ad/Ct3Z6rHDfVeoe1zcoEdK8ucIlCk6N9fOwN4sXJyKMPfv1MGT+zDLduJiHn8embgV40y7twhC2V+s/vWc//wNpGqAqirr3D+CF5n2yVsHQig1SPjvGkOrJ4ZGZAlI4csgIKCgniGZV1jeWCMBywAwFoUpnlgMub/63n4rV1dWF2zHj1e7xhBwPDrazo6RFt3IIDVS5bi48XFem6RcBtqBqzZIeN/DwVLBl4ye5T63+IG/tkmizKAZMW9sDdIkVueI+HRxdJIdYGEB6GjA9LXuMG00gF0OMvkJtxctra2julVK1iKFRBHGtreIRlf3+rWpCTrfZzzpzpEXn0yLTygjPW8WoFsLN2A8PGvrPeAYItijPm/N8dY+gKvNXoiTgFBig6qzejYlWu5xz53hwcMShSLFoxr+e1j2TZBaTYCPWj1c/+cYI68lpkBACR7nNSjuC4sLSPeedGa43gAAAYZDDAYaFg2vh7QCv6VETDYf6bRJ2jkTJsh6MO680szJVxXmtzfSrO8UNsHXFQTGKlcpKXub+ReZDY+v0+b7p9o30bGoW7LFCum5DBdSl2ylIyAs3YES68y5evxuS6UD7PrOJdX1nnwXg8FHWMzyqZNmxbv8KzrLA+EeMACAKwFYZoHSFlj+T/qABwptrOnR1QJaB0aQrggYPgzKmUFDw4MYGleHu5aVo30cdpI8YSfZQGXZkt4fMlouZxI8/DrRhm375Bx3gwJ1841shVPfGYtECBxH8bbAwEAbjTVZgEAEFUDjKYAkHlwSxQBPLWPe/0yvrUtuAFUjHoDr1S5xEmtUePmn9UBFIvGADi/1gOK6aktEYFHlvB77EDoGrqm1CForOGmFbjHA/AcDgAg2eNcvceLFw+F+jHeedFiecQDADidTuuE0eiX0YT2/E3m3mloaEizNwJv1P9gpRZqntzW4BUBJk+MU4z/fJgw4vi6UEoTV2Zqq/vr6ZW+eKddxl21Mg4Mjr2CFZHuXSjhC8Xju69RRsJgn5VTLprmQPYwp1/Rfomk97J9IIDTt3lEJZlzix1RGWEWAKBnlVht9HjAAgD0eMlqo8sDg4OD6Ovrm7QCgFoPSUr/w1u3oq63J0QQMLxtn8+H22rWY1Nn5xjxQKVtr9cLl92OFJPF8PYPAhfWBDDoH62H+26HjDt2BF+QrJ37tWlBVoCS+09WwBlrA5iaCjy11DZSX1fXRJvQyAIBTHBiHF1wk8nvqNp4mnvpTg8GVSnisQLiSLeeqAwAlrTbNSjjzx1+/L3Tjz1DsqGUB6MBaLh/SPf+xlZ3SCm/aNT5WFMbHoRHAgC0gIdY+fOx7m3k5FrLb/EEuUb9bwYDIJnjZBBz1nY3/qXSZUhkXrRYIfEAAJmZmUJozLLx80Cs4F8ZCXPbL9/lwdvdfgG2XVoSuULE+I3e2J1YoWh7r4wVOfGV5QtX9490dwoCHo59jdZ4lCo73J9FEkxV3psUVR0KyCNMD63+LADA2JqzWkf2gAUAWKvDNA8wx5j/+P1h8qum3eHwdBSQqTIra+b8c0Tq4H+K0ynEAxfm5IjBEkB4dc8e/GbfXvHfNFYVOGfuXHx66jTYTFBa/n2TLEresAzO10sk7BsEzlvHvDLg+OH6t+93yiKH8BslEi6dLeG/HbLQBmCJwPsXSXD7gZpuWZTRYbvxMAracLNpt8dWux6P8RwN99AqB/huTwAX1LoFrVSxeIORwwkAMMhnnuWmvoAQjGO1AGoFtPtkTWEo9XzHAjyMBqDha0k54elUyfDHE6Ap/YYHuJHmSyswTMY6/0SOXTMXOVG/KWM12o8ZAEC0FINIPtQ7Tq7V07Z5wHWhWKw1GG3etICeeNZXXl6eVf4vGV+QCH0y+Ccgy8MTPUZl+XYvJpQ4q55xJ9pGD93/nDIJV28OYHc/xB7mxnkSziyLvpnhQQitKIkVLxXx2g9n2/FchbZewwe9AZy7w40+P0AB3ifmuXBChPKoFgCQ6Gqyrlc8YAEA1lowzQM8XeSL7EgDAKI5yBcI4OFtW/FmYyOcNhtuWLRIBPY0ignesWEjDgz0a3ZxQmERbly8GJkmpAkQXSYVkC++N1tkXLtZFi+/m+YHtQA6vcDTDTJ+2xQsFUSaHNVnf7TMhkVTgF19wPk1AXwiX8LdVeOEAABC1dYCAUz7CsbsSKscoFbQTlbpA+UufLPQGDhDEOFPHX4MaCkyaYzuzU5/yCkom+ilXvNE7DdtPvy8xY8dA4GYQX4058QKvvQGdpHuoVXBIJ4cc6X/cNZGJADADEAm5qICRF4ryyhm8YdFZYn6TenKaD8THQAgEMSUEKq8KxZrDcaah3BdC6MAAHVZioqKrPJ/sRxt0udGg3+TbjupuolF9w9X9//DIRmrt8mi3OmsdODFY2zI04i51YDCCXkSHl4kwWliKgWBmq0Dsgjild9+6ns8VD52MHyPXbwzqKsSXi5Qa7IsAGBSLeEJPVgLAJjQ0zO5Bse6tcxhCwTCq1RPrufQO1q+nF7eXY8X6utFtQB18K/WA8hwOHBpRQVOmlYiWATUCHhix3Z80NYWVVTQLwdlbe0GWQL/apdx5UYZF86ScMWc0A05A7Sbtsh4m23mSLhoVvDzPzfLuGGLjJvnSzgjBmqu1z9621FxmtRTiwmg12OJtevs7AzJNdU6PTQSiCcymnhyxLm5Y44lafBq1oLecTAvk3s99Wl8rODLaAAaPhYtACDSqbme5wjv73ADAJGCzUT9dqQCAFrATKw1GGtdJAoAEIzNGWauxbqX9XliHrCC/9j+i0b3j1Q5gIH9dZtlFKUCK+dqayGt7QRu3R4Y0Q9gmj41Az5vombAIwe8eK7Jj6fnB8X+vrnVDYcNeGVBCqa6RvdkDP5ZGeb3bX7MSpXwk4rYpXctACD22rFa6POABQDo85PVSocHGFh4PJ6jAgBgaP76nj14rm6XKA14Tnk5zphTLk7b1SkBhampuGNZNeZPmRLiQbZhucCd3d1Ys6waHy4sDPlcYRYQLFizdBnyU/Rz1Pp8wJWbZOzqk8WL7WP5wRcOx0wWwA8bZHw4T8L3F4+WAaReAEGAH1fbsCR0qGNmnv38fL+MjxdIKEvTsTB0NLFAAB1OMqnJwMAACNapLVyhnp9VZ9rw8oIUwRRJlhkFAHiyclWdF293+UNy+KONj8wYlrv7VI4dpxTahYr2OTs8+KdKyT5W8JVoIGs2A8ACAIBkVwFIZgqAVmpGrDUY6zuYKADA4J8ggGXJ9QCDf6ZK8nfYsrEe0EP3jxTc6/FneDUCXlORCfxkuQ05JhRUUAD1A24ZLy9wYXGGTZRs5DuEwo33zHZiXpoN7/cGcEuDB7sHZVSm2/BMhQszdJRltQAAPbNstdHjAQsA0OMlq40uD7S3t4sKAKQZH+nWODCAm9evE6f5J5WU4PqqhSMaAS/VkxVQh3A9gHCfKO2+WFqKa6sWhnz8xwMH8Nj2bYJZcOWCBfjC9FJDLu3yArdtl0X5vzkZwIIsSYjv1PcDBS7gueU2QZGjdXuDIoK0Z6ttILquNqYMpNkxUrbrjRYZq7YGywj+YImEdJMCRAsEMDTFcTfWKgeoJeyWaYeuskRxDwQQm6LnwpTQI6UAKCJYTBvQMp7qF7okLEy3YXmWDYszJCzKsAmF/3AzowygkQDRbA2A/+vw44o6DzzDZKtIDACzxQeNznWiwIlyP6P9TPQUAC0NAOb+vl4V+wRQaw7M0AAg/d9iYRld4cbaK8E/UyWPhn2SMe8A23qBG7cEsEcDGwmn++vtOyADJFGq3wJKNQL28dF8CbdWSChJ1dtj9HaKwOe2AXnk+ywOXxp9eOyAN0Rslz2pywXqGYEFAOjxktVGjwcsAECPl6w2ujzAEmPM/z9aXmwtQ0N4q6kJJ8+YgZRhIbsujwfXfvA+DgwM4Ly5c/Ht2XMi+k4BAD45dSpuXbI0pJ3b78czu3Yi1+XCt4eZBbomQXU3yHgAACAASURBVNWILx0K4vyuSUarG/igSwZFb26vDIoFKqbk/59YKGFN5ejficQ/Wi/jtYNBPYFry4MCgWQYPFIn46vTJCzNNjqq6O0zMjLAf6yNqLl+De+NYB3ZOoopSsUH3aHg3elFDtw3x4RjkQiPYwQA+G2bH9eH1U1nt6UpEm4sc+JzeaywEdtvWsFSrNNXowFo+Ci0AvHpKRJeX5iCEhUlNPbogy30igCaHWjqHZ/SLlG/xdvPRAcACNycucMtyropFq/wJq9PtAqAy+VCfn6+0em12hvwgBX8R3cWGYirt8vgvkNtkej+sVyv6AfctyuY7kjBY8WoiXTnDhmnlAAn5Ad1ksw05cT/zGIHbp/lHOmfIPYbnX7c0uAF2WzUgXlynmukXKCeMVgAgB4vWW30eMACAPR4yWqjywPNzc1HBf0/mjO2dXVh1fp1yHI68dixHwJTALTMGwhgzYYavN/WhnPK5+Ks8nLRrLa7GwWpqYYo/3om5+AgcM76AGamSXhy6Sj1n9f+plHGmh0yHlo0+pLc2QfctDUgxAGJkN9WKaHQBdT1B+lyyawUYIEAemY0sTZa5QCVWsXqnlmWKFLposRGELxaLwDAXP8ztrtR0xeqLxKprnK0scWjwJ5oIKs1/ikOCS9UuARbwaiF15CPFDxqlZtz2YAn5rrw2TyTqDtRBp+o35SujfYz0QEAPpdW2k08pQfZV6IME6v8n9FvoLH2Iue/vx/vHDiAn++ux7bubhDk58HB4pwcXDy/AnNU5Rd5OPD63j2i9PCCbJNRdh1Db3MP4ar33kNVTs6YwwkdlxtuolQuah5W5WcH3GPwoCIeun+4fgBZkGQ9kv04Hqaw1f7e5ccF0xy4vtQJ/u6SaXfbHi96fTJOyrPj8bkuXaC1eswWADAeM3h03MMCAI6OeR6Xp2xqahqX+0zkm7zT0oI1GzdgYXY2vrf8GKRHUfhvd7vx3K5dOGXWTMzOzMLWri6srlmPHJcL9yw/RpQLNNM2dgOtbhknqpBwEYTtkPGPNhnPL7eJnP4X9sl4siF4EnzDXAnfnB48+afC7prtRM2D1QXCBL/NHKpgAVhMAFNdGtIZT//JAlAbg4gztnvQ7g1lARw/xYYXK1MMb1T0jF4vAMA8yVO2uUPGlmoDfjjPhc/kGgtktfqKRb82GoBqPbtWwHfLTCcunubQ46qRNlpgQrTT43v2evHjpmAJUsUSYXY8uN8rRBgz7RLmpEqYmWrDl/Pt+Gj2WCDDDL+J3yiNVJHJrAHAZ3qlxYfv7vaGaFlQKZxr2qhp9WWkCgBP/8kCsMx8DzD47+jtxX3r1uKNxkaUpafji6Vlgt23o7sbbzY1YsjvDxERPtoAgLdaZVyzmeWWg/5nLv49VZLQGTJyOh9NP+A7syVcNsdYf4msBr5Hv7PLg//2BMS7k2KD/O3mr+QZxQ6snumM651qAQCJzIp1rdoDFgBgrQfTPGABAMDOnh7ctG4tilPT8OCKFYIJoMfUVQOW5ObizurlppQHjHVvJf8/xynhu/Ml3LEjgLVdwOIpwAOLgoAAjTl5568Pnr6q9QNi9Z/I5zyVoi6AlQ6QiBe1r2WaTltbG7g5Vdvde734SZMvJCjhhuVbRQ7cMSu+DUu00esFALRE9Bh8vrYwBYUaOf7R7vmrVr9QXmY1AcVi0a+NBqBa9w/P22cb5n9SGdqI0KK6ZrSe8f+t0y82okMq8kRJioTXqlKEOKIR46b21G1u1A2GgkSRgAwz/MbxGe1nMjAAtAC3eOaF6QTn1rrxn+5QdoxeAMDhcKCgoMAq/2fki6CzraD9DwzgR5s24aXd9ThrzhycOaccNlVlHx4EEPhnSuH9x6xAeVYWDjcAoPPxTGumlC5WOiRd/+HF+oP1WOUCS9OA1RVSUuj+0ZzAd8xLzT4BmPb5IUT+GPgfEwfrS7mPBQCYtuyO+o4sAOCoXwLmOcDMFICVW2T8pTl0k/m5YknQ1JNhzGu/bGMAZ5dJOCnshNzI/Ujru7VmPTZ3duL6hYuEQGAsY/B/y/p12Nffj+np6YL2Z/bpf6QxUHTnwvUBVE2RsLNPBgX/Lpop4fyZo3VxlaoCNV0y7qqS8OWpwTl4ab8Mlnunz5KVEkAQgEwA1qi2zFwPaKUBMMA7a4cHW/tDgwl6/8sFdtw722UoWI00Yn6zFTokcyHVpiUCqAUAUM2ftedzebSi03gCw9zr9b2hzzceAIBW8MyhM3jmM+sxBnsU/yOYoLZo49dKeeC1504NzU/Vc38KWd23L/TUmuwJql0z4Aw3o4F7pDEY7WcyAABc9Zft9ODPqrmkB0kZvnWmPuCY/vpLhx9X14UCPPy7XgAgKytLlGG1zFwPMPin0v+utjZc/8H7KE1Px93Vy0f0gtR3e7e1FT/Yvk2kAnxq6tQRAODqBVWCNbC+o12UA/5QQQGuWlAVkiLY7/Ph2V07RTvuPwpSUvGNmTOFNhF/JW6rWS/+rmYk/mbfXjy5YwcumDcPpw/rFLkDAdHWZbPhigVVuPb90RQAJSWA+xmmLbACUo/XK+7FPk4sKRk5qWcFo9/s24fX9jSg0+NBaXoGLpw3T6Q0ML0xXO+IflB0iDqHZWmqc4CnltqQqeNnMVq5wFQ7cOFMCefOCE17NHemx7c3CwAYX38fyXezAIAjeXbH+dkoAhh+ohjvEAgA0JSAXwnQi1OSBwLEO9bw6xQqv1+WcWlFBU6aFgQB/trUhP89sB+3LFk6EuCrSwZqVQ0go6CupwefLy01RIXT+yzM/6fwDm1eJnD/Qhvmq/aC6tKBX5oq4Y7KIDCwoRu4YmMAC6eElhPUe18j7SwQwIi39LdlxQ6mAYSLdtYOBESZvCbP2Goexa7gCcaX8u1xrUfG+m91+XHvPq8of6RlWgAAA/Zzaj3oUYEFRqsU8G537fXip2EMB45hPAAA3kcrgKbOwuPzXJoU+nD/KOJSYZhJzPE/2+QDUwHUsAfBhzWznDi7WMcuG8A/uvy4fJdHnGSp7dQiOx6Y49JcD0YD90ir12g/kwEA4LNqAVtc1xQG+2RO7NSWaN9VPQCAJEni9J8sAMvM84AS/BMA+POBA3ho6xasXLgIn5s+XddNyAB4cXe9qAJ0QlERji8oFCDA35qaxP8ziOZnZA2wnDBZBF8pKxPB9n/bWvGv5mZ8Zto0UZ3olYYG/Hb/Pjy0YoVINeTv4L2bNuGtQ02i/DDLELOvhr5erFy7FmfOmYOPFReHaAAoAIDbH0Cqw46vlpWJ5/jtvn0CCLh3+TFYnJsr+n55d70AMBbl5uLTU6eJcb/f2iraH1dYqAkA8Pfs1m0y/vdQ8J3AA4Ub50lCfDiSxSoXaLa6v66JG4dGFgAwDk4+Sm5hAQBHyUSPx2OaWQYwHADg+Df1ANdtDuCRxcFa9VS0P2NtAE1DwadTGAJst2Z7QKDHNV3Bzx5dPHqyr75uWirw8gqbKGWnMACKU6Wo16vparxns1seg1b/u6UZD27ZAqLz4fbR4mLcsniJ2DA/vG0r3mxs1CwZqKQFNA4O4poFVWC5wESML9kX98lgIF+YArzTHhT/oz8umCnhklljUXIl0J/iAH5cbQOpdL0+4MqNwVQBBhHslwI3rApw/VxJF2pv5Dm4SVU0ASwmgBHPRW/LwL+7uxssSRVukYI9pd2sVAnnTXXg5AJ7TAVjbukYqPy8xQ8q+Yef+IffWwsAiEQ9PynXLoKlWOr/PPm/Z58XrzSHpjco9x4vAICn8Wdu92BzGMOCp+iPlDsjBn38jj01XEYqPPjnM8Qaf6T78vt7zlQHbiqLnt7B9XBdvXeMPgQBoRcrXaKOtZYZDdwjrVij/UwWAIDfjSt3efCH9lBUhSDAXbNd4vsVKQTaMRAQDILdQ9pAmh4AIC0tDTk5Oeb9qFg9iUpI/f394vSfv7HP19Xh1/v24r7lxwhRPT2mVAg6ddYsXDS/QqwBnyzj7k0bhVDw9z90HIpSU8XJP/cPTB2YpWJx/PngATxVW4t7qpeDBxFkJd64aDE+XlwMpVIRA3ceOjx67IeE7tBfDh7Ej3fW4sEVxyLb5dQEAJi68MAxK1CSHqwhvL27G6vWrcUpM2cJIeP63l7csPYDEegrpZEVUOCF+np8org4oqhgbR9wUU0AHcMsAGoVfa9qbJnhiUr31zOvZrSxAAAzvGj1QQ9YAIC1DkzzQGdnpygtFgiE0mvjuYEWAKCm6X84TxIB+wn892wpBBzg/S6uCeCcGcHP2JcSpPMzNdX/qQYZ9f3B0nhqACDS9aTIE3QgOq2MgX1q0dWaBwfxfH0d3m1pQb/fL17YXy2bIdBz0vl+tLMWv9u/X6DvNyxaJNByxdTMgOMKCvGdykqk2e3iRa3OHzTi2+29wRcsn4HgSJcXovYtT/21yvkx0L90QwC87rElEj6eLwmE/+FdMp7fJwvGwB0LbMhzAq83ygJcIDDz+FIbskw+ULJAACMzrb/t0NAQ+L3Vsnd6Arhi11hRQHVbhn0MXqsybFiSIY3k47Oa4Ia+APYMydgzFBDiR7GMfbGU392znaLPcKP43BMHQwE1XvOxHJ5AOzFVo5we1Zh/2erDk40+NIaVOFT3H0sZ32gAGu1ZI4ErfBYK6V0+3YnqTJsANRi4/60zgCcaIzMmeK9YAADbRDstZhnEM4vt+Eq+AzNTpRHBqnd7/HjhkA//7g6EsAfYnx4GgVl+M9rPZAEA6EcyYc7Y4R6zPrkeWOXiiukOfCzbLlJvuJ4JHj13yIe/dvrF/0cyPQBAXl4eUlJSYn01rc91eiA8+OdlDNo/aGszpOhPAOCXrAIQBhqotQFmZGRg1bp1QkDwm7NmiX2EYgcHBvCLhgacNns2vlxWJkoTU1vo2qqFImi/c+MG/E9JCf53/wHcvXw5KrOzBSugZWhQpAoM+H2aAADbrV66bASUCq8WwNSCZ3fuwj3Ll2NZXt7IeMhUuPr997AwRlWBP7EU4DYZJw+r/5PCrzaz6P4UG6S79CeP6VwA49DMAgDGwclHyS0sAOAomejxeEyeJjKgGA8AIDxPn6fYl2wIiICUpmYK8MT+xf3BU/rdA0F2wNPLbChS7XvU4AIZAJGuf7djtC8G0eq+9eSrcWxqRJz/f055Oc6YUz7yMlIH/+HzRm0AvsSXx1Gzmfdlrd1n9shgLjHV/U+brp0bpw70mT93/bygIM/b7TKu2SRjQRbwo2WjgT7bP7Vbxg8bZKycF8y5M9ssEMBsj0J8Vzs6OsB0AC1r9si4qs6D93vGBoBmjUYJdCgyGE0ciSyAb2/3gCef4cY+Cl2SOIkmDkBtil2DAZHGEH5iTqG1z+Xa8fyhUDZAtBJsRgPQWL55rcWPNXs80HiUWJeKz1lCUJ0OoQcA4HX/7PLjyrpgDepEjP4+b1pQyTraN90svxntZzIBAJyHWIybWHNFMUmCbep5JXhAjYysCOVanE4nCABYrKpY3tX3OYN/nvrz9F+dVhUpmI/WayQRQPXfC1NTRJDO4DqSnTitBDctXiyCe2oMUZj4Py0teHVPA1YtWozbN24QZYiPLywUIAEPG5i2GB7YRyoLGP53sh3+r/HgCENBGdeAzydSFSJpACjt+Ku0dwCYkRZaatgsur/CHrh3p4zL50j4fLH5+xR9qyX+VhYAEL/vrCtDPWABANaKMM0DFBUjnZgvwkRNiwGgUPd5+k4AIFw5lgE4aeo0dZCvDtIZwD+wSxa0/2gAQKTrKXz3Tsco5T8eAIC5d0wPIKUvXBWYAjpKWgAD3hOnTRMiPd5AQIjoMAeQ7IFwxkCi/g6/XivQZ6oFGQRkDjyx1IZlYeWJlflgisF9C5PzYlVAAOoC8L8tS8wD3Khyw8rvbiTjpolCYxR/Y5BhlvGbujjThu/OcOK4KTZdpzFb+gO4sFZbnyDWuNQMg52DMi6odYcwE75ZaMdD5dql0IwGoLHGws9J+76lwXgwzmDvC3l2oaOgmF4AgO039gUEqBPvXJKZcG2pE5eWOGLOmVl+M9rPZAMAOC+s1nBtvfH18LFsG26a4cS5OzxoU5Xw/ESOXaRnRDJL/E/Pt1Rfm0jBP69+u7kZd23aKCjxkTQAeGJPmv5Hiopw3tx5+Pnu3eJ9T0HgBdmjL1otAIBpBVrCeuqRk97/VO0O0d/v9u2DJ+DHTYsW47YNNch1pYhxrdlQI/SJKDQYLwDwo9pa/LP5UNwAQLi3zaT7h7MH5mQEKxoVTLLqlxYAoO87abWK7QELAIjtI6uFTg8wkOA/yQIA1BoAU1NGqfgEA8IZAJECeL0MgGgAgsImiIcB8D6pgJs3CeEcKuoqeXJ0sZoZQDrf5ZWVol6wEuby8zcaD+LRrVuR7XLhoRXHoiwjQ+fsGGtGfz5aJ+O0UkmkB3gDEHoBFOlhPd1LZoeW6BECaztkkQpw1wJJ6AEkyxj4K8KAFgiQuJd5+k8WQCzmDuf4vZ4AHjvgBUvRxXOIzCCcVH0Kx7EWvRZtP9YT7XPLuK7Og3W9+lgJWgyDVpaz2+oOyZ+emxYsjaeVfmA0AI31DMrnZDXc2uAVAEusxCkG3mcWO3B9qRN/aPfhpt3xAQC8N1Mynmz0ChaEnvQMXkM/fmiKDd+b7UJ5mr7vt1l+M9rPZAQA6GOu7Rvq9TFuuB4umOrA9WVObOobK5IZDQDgqX9+fr4l/qf3ixqlXbTgn5cxuF+59oOoVQCYs//Itm24eN58QefXwwBgVYEb1q4VI4tVclgR+PvWrFl4q+kQPju9BCfPmAkG7BQtJjX/vbbWET2AeAGASCkArUNDuOaD9wWYEQusUFxtFt0/GnsgWWxFE5ZVxC4sACCZ3j26+rYAgKNrvpP6tDz97+vrM6USQKwqAOFsAObyv7BPjskAUOfwEzjgdTzRf2iRDSu3BMsAKiKASpqA+pTfiAaAFppNdd6Ht24RtX7vrF6OzGH1ZQZXrzTsFoJB/O/wtAClL4oKMu9ve3eXAAj4Eh8PY24eVXqXZkt4fMlYob/3OmVcsVEWFQSU1ACCBmRc/L0NqMgEPlssIVd/dauoj2WBAObNejQxwEh3Ye7xf3v8+Gd3AP/tCeCQJ0g/VoMCzBHPdkgiyF+cYcPHs234SLYNOQbK9kV7Stai/3lLMBeaJ59KIMtANcshoTRFwufz7PhagV2z3v13dnnwR5X4GodFNftvFI5VXzcagBqdHfqPwfibnX7sd8sjud3M+57mkkCxQ5btUwCT8ADXCANAPTbO4396/PhVq1+URmz3jd473I9kSBgFbMzym9F+JisAoMwN1zaf4e9dfpHGoqxtBv1lKRJOLXTgtKJRAU6tagLRAID09HRMmTLFYlEZ/aKGtSdoqhx8hFdTUZryff7Mzlr8cu/eMYw/tmFwvrqmBg7JhgdWrBBaQXoAAAbTFAFkSb7wksMUBmRZwcsrF4jTfYWC3+XxYtDvw82Ll4gc/XdaWnDv5k2itN/yvHzcvCQoThwvAKAlAshnVACOaCKAatcyJZM6TDz0URurA+hV94/GHsh2AjfMk/CVqckrYZzg0rIAgGQ50Op3xAMWAGAtBtM84Ha70dPTYxoA8JfmULqxovKvDJjB+5O7g22Yc76xR44ZwPPUni8Vvlz4kolWBUALAFBO/a/dLAshvVNKgvfVW7OWY20cGEC6wyEE/RRTpwV8tqREqP47bGOVtZUX+ZauLpG7R+XdZBv9ROp/sztImZsVFAAesTYPcP76oHqvkhqwsRu4aWsAB1QC8xT0WTVPwjemh7IH4h2/BQLE67nQ67hx5Xc3khigOXexerE8YHkgWR7QAgC0qmko97fE/xKfCT3Bv3IX6vo8sHkz3mltAcX7yOyjAj9L5DFFIMVmw13Vy8VJPE0vAKBUCuK/WfaPQbzSZ8WUKSGHDDztZ1rB1LQ0/OBDxyEvJWWk9B8ZiTcsXCSEAWnxAgDcjf1k1078cs8eUQaQJZA3dnbgH4cOiZRHvQAAx6CkIVKviMYKRKsrJJyQH3v/EI09QMHXj+RLOD4X+GShhOmpia+F8ezBYgCMp7eP7HtZAMCRPb/j+nSkwnV1dYlKAEeLaWkVGH12UvBW16zXTAsI76umo0O0dQcCWL1kqSjrMx5GEIAAQHlYxoFWagCD/ys2BjAUAK6YI+EbJRJIw/vBblnoNnx/iYTjcvVRiGM9mwICMCXAsvg9cDR+d+P3lnWl5YGJ5YFftvpxY70nJI3klplOXDxtbDkWl8uF3NxcS/wvgSk0EvwrtwnIMgj0v9LQIA4BqOtDBuCHi4pwbvlcFKeljYxILwDAC9rdbsEEIJDg9vtFn5+aNg0XzpuPjGGGIdsx/fC2mvU4tqAAa5ZVi6oBCqOweWhQ0P+nD5f3ixcA4H2oY/Ta3j2CmUBgoTQ9A6fPmY0X6upEGUS9KQDcW9yyTcZbbTIunBkUFg6vChA+hdHo/lrTbYRRkMByMfVSCwAw1Z1HdWcWAHBUT7/5D89TRFYCOFJNzR7gM1bnaJcA1Pv8O3t6hPgOc+RYpkedFhDeh4L2M6dwaV4e7lpWLZgEh9PCUwOoQXVJTQB1/cDdVRK+oFLZ5cv58o0y8lxB5gX1BViGMFFThAEpamVZfB4gC4AK1mTwjJep2Sxa93TabKLe9OmzZ4sSmfGWvzTyPEzRuWNYGVsPuyaeEl9GxjOR27KeOAOVf7U0o8PtFnRydalT0ooV293biz8eOIAL5s0z5TeLwdSbTY0Y9PnxtRkzdLtJmd81S5fhY1HA00gBmO4b6Wi4d0jG6dvdkGVgXroN1KCgoN+ncsamoMTqbtVuL15pGS2RGa2sJan/TAGw9FNieVX7c/5WMtUxXO0/vt6OjquUMoCfLZmOc+fO1f3QFBxmWlksob5YYoEM9JmGOC9TEhWQPuiU0a46p+Ke5PEl2uWQdQ92HBpSu6N4nA59xuFxrFscZg9YAMBhnoAj7fZUE7dejPpnlUHQw1u3oq63Ryj0ssyflqlLAxKlj9ZW/90Ta7l/ELiwJoBBP/BMtU28YH/XJGP19mAqhlI6UH2XJ3YHyxDSyA64aJbFBEhsFsy7mmKABPDMEPHUMyoFANja3Y0cp3NMyovHH0C3N7hLCxfM1NN/PG0sAECf19TU4zmZWZidlSlONLd0dgn6cHVePtYsWzaicUKgpG1oSNQYNwO0VE4oPz+91FAa1EQCABo9Mk7Z6sZB92iqGys8vLIgBdR+0GsH3DK+tc0N/luxYpeEXy1MGaN9YbfbRek/x2EGjvU+20RrZwX/0WeELIP7t2zG9QsX4oTCopHG1CR4ZNtWoT1gNmsxlljgWWUSzp4Rqj8UkIHfHZJx/05ZpILSWHqQVaSYajARjYAd2Tv8/lpmecAMD1gAgBletPoY8QBP/3mKOF5BxJHgep5m8R+tnH8+nzr4Z96gOleweXAQz9fXjdD/eOrGF2w4pTAZfvrFARmP1MlYNV/C10skIV54/WYZ67pkPL/chtkaBQru2CHjlwdlHJurLSaYyDitdIBEvAdRBYAAHpkA42EKANDQ1zem3JVy/02dnbh9Qw08gQDuXX4MFufmJnVoRgGApA5mAndOyvGv9u4dU46Uv2Mv1Nfh5w0NITnFkw0AGA/XU9jvjO1u1PSN1n9ItQHfn+vC5/L0IQD8zb19T7Cag9oofvnUfNeYMo08+SdTiieJlhnzgBX8x/YXmUCseNDp8eArZWWYmZEpNAD+2tSEcE2C2L1FbxGN7s8Tf+5JVs4dK1is7nXDcLoimQa0TxdKeHiRBOcE/HoQvOP310p3THTlWNcrHrAAAGstmOoBniJSB8DnC92QmHqTo6gz5tM9vG0riKCTEn3DokWCDs2N358PHMCTtTtE3l+4UWCQNNdkB0w9PiDNBvHCJJJ+2cbgZlZLFPHgEHDh+oBQONcSEzRjWi0QIDEvUr+DLIBYJQETu0vwaj0AANsp4lXjIXppAQD6ZpYB/bauLvzguONQkBKax8MUpWs/eB/HFxbi0vkV+O76daBoqWKcx8+XTsdV770naPh7+/pAbZMF2Tm4s7oaWU4n1rW34Yc7dmD/wIDIVWZ61HcqKjEzMxPbu7uxat1akb9MY56zUi+da4oABH8vmX9MwJTsEd6TzANlfq+pqhLj//uhQ/DLMiqzs0VJVvZPC08B4P9TyZxq6+x/R3c37JIkaqZftaAK+SkpI8/H53lixw4R+LANVdjZP58nvK77g/u9eOJg6LuSVR+erXBhUUb0KIQAwp17vXitxReS+x+pIgQDiJycHHGKaJkxD6iD/1eavSElONkTBRevLnXgqjov7prlxMxUfcw2poGs3uPFD+Y6TauOEunJ1Pf6T3dAVEphZRazjYcST+2sxQdtbWJvwu/gidNKcM7cuSGaBPHeNxbdvyqL6Yc2UZFIj6nFpJk689gSCR/P1zd/evo3q43T6RTgXYrqt8asvq1+jk4PWADA0TnvSXtqvihZU/xoEgJMljP5ont5dz1eqK8Xm2B18K+UDOSJ27wpU3Bt1ULMzcrCkN8vlH4pNFScmjZSVihZY1T3qzAAtvTIePEYG6aq4gJFLPBPh2TcVSXhy1OT94Ll6VZGRoaFlMcx6Qz8lfzWOC43dIleAIDBF4OuL5aWinWuXMe80vAANNJn4UwZgmn8vpw/bx6W5eWPnJQqAeLZ5XNRlRMM2rSCUOVBwzUAlPvz81WLl4hA8h/Nh8RGmIHyN2bOxMkzZoxh+zBo/GHtDpDxQLXssvR0XFG5AH86eEBspMMDR0OOTkJjqnw/V7cLl1VU4EulZRH1GfgsGzs6xPx1ezw4bfZsEQwzyCcAwBND6pl8vHiqmIPPl5bi1YYGPF+3CwuHVcR7vB78dt8+8dtG9lNZRgbebj6E53btEqXMPjF1qkg5oEYERc4INhBYODa/AB+0t4mgn+rm11QtxLstLULjgfNPQTKq8mNB6AAAIABJREFUlO/p68MfDuzHzIwMPLDiWJG2oAUA/LxhN1JZLi0/P6TvE4qKhLAZf6OV1AiCDzwBJTjBsVO0lWBu+Dyy3B9ZACwDqTaW+zsx147zpjowL00aCQ4Jnu4cDOD/Ovx4pSVY/lJtDOfOm+bA6pnOMaf/ym+idfpv/AuhTm1kecbaARlrZgVr2jKwvmSnBw+WO/Hgfp8hAMD4SMy54rKdHpxe7EgKAGDOCLV7iUb3j7e036Eh4Ox1AbBvGkWLb18Qu9JAMp9Tq28G/gTwrO/veHv+yL2fBQAcuXN72J6su7s7Lhoxaz3XD8l4sXJinFBwPO/2BPCLKlfS0fnwyeK2jiq63GRzE31OeTnOmFMuNnXvtbXi9g0bRM4tkfVrq6pEHV/F1MDBdyoqcPKMmUldCy1uoLZPFvV5qfK/aquMr02TcOO8oGovg3/m/v90n4wvTZVwR2XyKXYWCBD/lBO843c42SwePQAA1z6D7H83N+Pyykqxlo0CAEpQRsCAwSfLYFHAbkNHh3CSOi9VAQByXS70er0oy8jE3ClZqO3uxr7+fnHS+9CKY0UQSosEADAAZJBJcU+ycJjCwPvxOxvOZFCqgPT6fJiVkYk5WZnidLrN7YZrmKo90QAAdVmzYA3xPBxfWITqvDxMo8Bc2PILTwFQcvgJBDxwzApkD59Kkz1ACjHTmC6ZXzECLFALYtW6dUIpncF2l8ctAAS1BsAbjY14eOsW8HSff6cpNdjfaWnFXdXVItgnAMCg/TYG7cP+ZUrD7/fvx33LjxHAgBYAQBDj7PJynFU+Vzwf+7530yZs6eoUQFR+Sioe3boV/25pDknTUtYf15zWPL7Y7APfNRQ7S9ROyrXjyXkuEEBQG3P+GTzwFNEyYx4I1zXSAwDsdcu4pNaNgeHsjvvnBP3+p46A2N8ooMFtM534URNBAweuq/eiYUhGu1dGgVPCrxemINsBnLbNg+0DASxIt6HIJY1hC3DtPHfIJ66ZlSrh6lIn/t7pR0W6hNOKHGCJyFeafVg1wynYBp/MsYn1ptyDf/tnV5BFyHtwv/P9Az78tTMIMD1dkTIhgAIyDFm+mULMatNL94806/zeXbNJxj/agl/ABVnAs9U2EFCYSEb6f3Z29kQakjWWSe4BCwCY5BM4EYdPEUC+NMkGMGIWADDqLZYJunn9OnBDrBZAUyunR6saoNBwq7JzRMDzkaKipKUDvLw/qAXww2USPpQr4dk9Mh7fLQshqxnpwL4BoNc3/iI7Fghg5Ns32lYpcUUmQDItFgDA0+FX9zTgN/v2gQG5EngbBQDIlnmurg7XqQJDPhdp5wxMKVZFEI0nyAoAwOD9uqqFOLGkRAR7PL19YMsWUcZLASLYRyQAgKfQ4d9PBvqkw7P+NktuMU2HzIBbh0+tw+9H8O+1PXtCKO7JnA+jfZN9xOD313v3YUNHu9AqoXGuLpw/X5yuK5UbIgEA4WXBSMm/b/MmfHPWLFBcUG2/3b9PCAky2KaFAwD3bd6MzV2deOzYD6EwVbu8iDK/tyxZik9NnTrSfbg4oBYA8Mu9e0YAAuVCdTsKuDL1oTQ9faTMmtLu+bo6/GbfXk0AgG/JFw758L19XpEeFY8x3j+jOHjyHx78sz9ShxlAWKeHxryrsKHUKVEEAG7aPZw0PtwdA3zqNigpAFv6A/hItk0cHLA9A3+mBpAp8PR8F97t8Y/8jQE4AYBLdnpx7lS7CNrP3uHBF/JsgmlAI9uA/Tx/yB9yIMHg/vsHvPhJhQvdPuCsHW7cPdsVFQBgusHNu72CATAzRcJ+t4yPZtvQ5ZNxQa1nBEBQ7mvMY8lt/Xa7LIJ1KvnTjNL9tUYXDgCwQtHLK2woGs3qSe5D6eid31vm/pPFY5nlAbM8YAEAZnnS6mfEA/EKAcYCAPiCUtBw5WbMvePLkYj617e6cUOZQ7xAaeoTfOXleFyWDa+1BtFuBQFX8vWUPoh6M4+yKsMG5lkSEd/UL4sXLW1tbwBLMm1Cvfmxua4RdJwvaFIAidzrzQGMtmx4YvlWU5OgDCsn/DxFvGX9eqQ57Lj/mBUoj1D6TjlhYx80ggAMoPhvs42q/j/ZK+PpZaNldPYMAL9ulHFwEPhvpywqBejJraOwzy8Oynhxn4w2T/AFf025hOPy4qPkWSBAfLNNLQ+yAPjvZFmsMoDKfbn2Vy5cNBKwGQUAlBSC/2fvO8Akqcq13+ow0zM9OWyGDewumxOIFwNi9noVxKxwSYKIguBVglcQ+I0oKohkBMGs9+rFiBHFi16EzXmXDewumyf2zPRMh6r/eU/N6T5dXd1dPd0T93zPw8PudvWpU9+p6jrf+73f+50/Z47IvudrJygDwTNbW7OCODd9gFwAAGvE2dKTNeLS3Oa9saNDAH3MnMve3PJ4AiD/8RwFtQbGXAmA2z1Biv/zbW340Z492Nvbk8Fa8goAyLXKdc+RMcDfvabKigwAIJpM4jNrVgsx1XydBnJ1AfACALC0ypnBVwEAskOu+eezcGt1xvHv2Lwp7zruilqipv/pzmRGTX++54+B/5wqA1+ZU4HTat3ruVnzz8yhVv4v7pfMLfjnCE4GgByV+xMJAKiZe37+mga/yPxzTzKt0sCT7UkRaDMAlwDAzXvT5QM8jhn8v3aaKaq+m16Acy6S2p+PAaACANQAUAENqR+hfr84rw3v0QzWb9pi4W9tFq6bZ+CcKQbIACjFjg0Al6wxwT0LbSwCANTv4DOs6/9LWWn9XacHNACg74mye4AdACgkVmzwkA8AkME/KXCyRIDH8+VFihpfpIUAAH7eGjREQE8jmCDHk8H/Oc1+ASgQWSeFb2bIpsQRAODfCS7wczmfM+t8qVpAovanhIzU38vuWADMZn57504hBPjpZcuyqLbynLsiEVz3/HMpISy1c0C557W9B7h8rSlKAFR6v6z7/8UhCxef7N4WUJ3LoX7g4xtMbI0ADUFgaZ0hSgsIBFw9x8Bls4YOAmj0vLhVJ3uH3QDY0WO4rFAbQGZUT29pEfXbqtBcsQAA6fsMsknLZ303KflnT5mKl7e2ptrUyWuUgaDUG1CvXX7Gspsbly4VH+UCAKgbcMfpp2O2ksV2mzezwvds25ZVFsCxmfv73Pp1WN3WNi4AAOkrXufN69aCugvfPOPlgvFQDADgFmg770FnG0BVe2G0AACKnZEB8NbpM7J6nXsBAOQ1kgL+yzZmiJPY2WeJd40kBjDEp3jbjEoDVPp/R4s/q9Wf01cMHKqqqkCBVG3ePJAr+Oe3vQAAX95nZ9hlgC2p/9xXfGa3ve+QWft8AEApDADOVTIHJANBCg5KBgCPYXkAO0Y4GQCyhMCbx0buKJYC8FYuplVmrtmpexR5zFgsAWDpTmNjIwgEaNMeKJcHNABQLk/qcTI84Kyb8+KeQgwA5xh8mV77Qkxk4b0CALkYAkTkndl7lUFAAECeSyrnujEMSL8bDmVdee0yQ5ZPEZ2Bwze3bsEv9+/P6BzgZQ2GesxvjlgCmZ8bBj45z8D0kIEH9lp44pCFVfXA3ct9qLWJGa7GEoGr15tY0wVccrKBq+bYOgHs13v/Hgv/ddDC/St8mF1tdxwo1jSFrliPQWgAEAAYGBgo/ssevlGoBCDXEMUCABxndySCO7duEertzBLTGBDNr6vD9YuXpNTf83UBkJ+dPWWKqEOn5QIAvAoUyueZgAKBBac5x/fg1mE/ZGd3t6jHZ2nSR0491fV8zHavaWtLiTR6BQCefOklkSkn44Pq+bnMCQDwuFwlAH8/elT0IP/s8uXoisWFBgA7pFAoUFo5GAD5SgCcJQXDvkiDJwiFQoL+r7P/3j2eL/jnKF4AALZlZF0+Ta3d59+ZeJCJA5nVZwmAGwOAZQVD0QDgeaQGQXPQAJmPUgOADAAyFZ7rTuJzsyvwpX1xUesvWY/vafWL0oOxCgB4X8n8RxJIuHWbhd8fZRvm9LEfm2PgytljByzje4rUfz7H2rQHyukBDQCU05t6rJQHGDSQQkw2gFfzCgAw0y5FayRlrVQAgKI3TsE/tebODQAgAHHTnhi+u6ASFP2RtXis+yunUYysyu8XglUyY5iPAcA65a9u2pQlHljOObmN9Y92C7dts3Agmv709AbgK0sK19N9b7+Fr+x0FwmUKr2zwwb29Vn4+lKfEOop1jQIUJzHyALgc8y2nsXqeXg500gCAHI+VGOnKj2DwmeOHhH9qk8Oh0V5DDPVIw0A5GMAcM5jEQBgrf/1zz+Hw9Eorl+yVDAp1F88so9uXrsG06ur8fmVq0T5klcAQIoAsoafmXwyNmg8J/UTiN18YdUqxMykJxFAqd2wuatTaAMQABouAIACk24igFLAkLouIynmyN87SRvW2X8vv0hIdUAZrjaoapbdS6KAeyKamslXRZKdGgBSY6AcJYjePDb+jsrXRpD7lULJipG+Yt2+c6Q9fuKcTwMAJ85aj+iVMmBg4EA9AK9WCACQgb9UqlWD8tEAAGQZAIV7VKqe1+v1chzrgK9f/TyYdWQXAGYyb1j9vMhiutH6/8mWYRs3gIriaucAL+cqxzFE0nf1Ajt6LMyvMXBKGAVr9Jj9v2ytieMDwKOn+XCyQ6aASP2V602s7QSW10MwAfKxCfJdhwYBiltlAnhk80SjCqpT3BA5jy4VADgYjQoxPQaa0qT4JVuyUSyuJhDEVzZtBLPWDL7UY6UA347BzxbW1484ACA1PVY1jy8NANm5gGUVLM9Y0tgg2EZ7Ij3Y3RMRgbv6+/SNLZvxp0OH8IHZs4UCv2wD6BQBVDuYTAmxbeIsJC0Lvz6wX7TYk61QqahPuj3tg7PnCBBCtgHc2tUl2AlLGxqFaCOZCOxBzuOGUwOA948EMNiykG0AGysq8d8v7hXdIAiEjCQAQNo/s4aaNuztB6tQ5t/bKLmPkmWGi8M+z52OnLpEbor8akJEaiKVOteJ+v18bQTnhIF7l/swo/wySSW5k88xO3ho0x4otwc0AFBuj+rxUh6QNcRes4f5AAC+CKXCrUTOR7sEgBfKOW/otSs0KerjBdUv5hZhpvKW9euEsrRUDqfIFhXCyQq4ZO48saHmhvMne/eArbAIDqidA4o532gcu7MHuHStiTe0GrhlQTZ74sU+4OI1pt1OcLkPK+rtrgJf2mHhfdMNAQoUYwQBpCp2Md87UY8dCpvHi6+GCgDI9mtPHTmcoezPbK9Uzp8UCqXo52zxxmfGKQLI7P+nV68GM7RkABAcGGkGgPTB9u7ujK4DfIa/t3sXvrt7N6pHOHD0snY8hjX+39u9G88dP4622IBgiTDwP3PSJFx8ylzRsk8aQZYvbtiAA329otThsvnzRAbfCQDweK7vU4cP4bEXXgBBHv4izAzX4IpT5+O05pZUC76fvfgi2JqPAoC3LV8hfgfpT/7bHw4eFJoPBCc+NG9eqpvDcAMAnP+LPT342pbNgm3gNwxRysDf6l8fODBiAIDOGnq9i+3j2LmIAMBwZf6Lm40+utweoLjwd/ZZePhFC/yzahQRfNc0A5+aZ5RFV6Ccc+depa6uTmh4aNMeKLcHNABQbo/q8VIeYPawvb3dcz/xQgCAKvInkfG+pN2ndlnYcBX1k6J/7AKQTySQk1Zr89xEAJ0aAPyO87hy0//d6o65Qf7tgQO4Z/s20UbMafnaA47F23NLBLhsjYkPnmTX/qvGa/3aTguP77eEEODlswwRINy328K9eyy8d7qBmxcULw6oQQDvdwKfY26OCeiV04YKAHAOzx4/hlvXrRPZ4UX19WgJhbCpoxMmLNE2j88FGQAMAFmPf/3zz4vgk3XaDDoJmFGB38mUGWkAgNcis+mkubP13cyaMLZ0dqJ9ICbYM8xsj2TmuJxrrMeyPcA2gL87+BLuOuPlIDg13MaaYQqf6rZ/hT2tg//CPhqvR+Sj+/OamO2/fXG6e9FYu04t/jfWVmRizUcDABNrPcfc1RQjBkgAQArnqBciW+g429WwLo7CfU7l/j7TbvF3/mQ/ft9uChX/QgAAA3eVbsfvn1Hrw55+K9UFwA0AcOsGUM5FkGr+dcEKfP1ldp2yNNYzb+roEMECs//MhFHh/LYVK0FF6vFi7THgojWmUP6/b7kPNYpYoBQXfFmjgbuWGgj5gWc7LFy13hKCgA+s9KFxiJfKLBk3yeyPrS2/B2KxmND0oDBguawUAIAbO/aef3jnTkHvZ6Z1RVMTrl6wULAA+ExIAIDzbRsYAJkA/zh6VNSTM6ieV1dnU9JbJ6VaA44GAMD5MWt87/Zt2NDRIbQ75tbW4vJ58/H4LjsL7ix1KNca6HHK5wH+Ht+6bq24lz6zdBmqHfoF1C7N16GgXDNh0MDaf/5fW34P6OB/4t4h+ej+3EdcNtMQ3Yn457FoWvxvLK7KxJqTBgAm1nqOuath4MCWgBOVWlesqE+xC8Rg4M4tm0F1bFJnP7Fokagllca62BtXPy9qT0lhZqaQWc7xYHftslDNF/EsA78d7CJwRqMh+vvWB4FfHbbwrd0W6gLAI6t8mFUN0RLw0jUmjg7YYMFKR2kcNQjYIshZSEBdgnVdFs6bmtk3mCAAywE0xS7/HcPnV26Wx8O9NRHm2JtICLX9jthAqp3eRLiuiXwNP9v3Ih7Yvh1LGhvxxqnThFjhL/cfEOwTqV8w3NcvW57q7L8O/of7XhuL4xei+7Nd8U2nGpg2/EScktzD55et/yoq7LbV2rQHyu0BDQCU26N6vCwPEAAoRgxwPLlQVeEtN/1f+oEZy8+uXSOyg8xafnj+qTgpXI2NHZ14cMd2ITBF1Wxm/tnWbDyYFPbjy/rhlT7UDQb8X95hocsWPhZW4QM+v8jAWycbSFjAbVstPHHYwkdnG7hidib1X5YGbOgG/t9CA5MGyRI819UbLKzvsvDVJQZe35oJD2gQwNsdE4/HhSDgcLUF9DaLiXXUnp4IPr16DRY11OOGJUtT4B7v5T8ePCja11Hgjm0HKWyobWx7gNoNfzh0EI/v2iVKT7hi/M2+bN48rGhqzgImy301lZWVAtDU2f/cnqVWBUVN+Vs2URMT5b6vxsN4Xuj+N59q4BXNuUsGOQaTCxu6LBzqtxMOi2uBU2sNIU7MkqyRMi3+N1KePnHPowGAE3ftR+zKZSuxifaypfoue+m6KfOW27kEAe7YtAnPHDua1ZJtSlUVPrdyJWbXDKE3Xrkn6nE8BvOf2mThhR4Lj67yoXUwWGcGvy0GfPtFCz84kNkWUJYDLK83cPcyI6NUgKd9us3CtRsszA1nlgbwpf63NgvPtgPXnmIgSC6uw9gnm5kz9s3WLbNyLyKBvO7u7qLae3q8JU7Iwyhc+IWNG4T4oKqm/0J3BHt7e9BSWSme7bm14wPYOyEXcYxcNIFM2fZvjExpzE1DBv/UNCmmRXGuC5HvHH5+5zIDZzXnjhAle21vH1wB7OFy1h+OWvjERgtvmWzgjiUjGMEWcUHcC/xvm4UHV/qwbIg/dffstvDAXgvcQ6jmhe7PoP+hvZZgInYqCQh1nOYK4BNzDZwzJZNFWMRlej6U2X8q/xPQ06Y9MFwe0ADAcHlWj5vhAdYPl1tE7ERzMd9rrG3+7q4X8GJvr6h7Zv0yW1xR+Gy82bou4Kr1Jkj7Z8Ze1v7LQJ8UvYdW+jA1lKb+8+XMfzu1JvNqidZfzlaCsczSAP6730CKDZDPRxoEKHwHlasUoCK6DjUdP4BhpoUFLV81eho/iFjVisITyXOEz4yg9vj9CMReTB1lGUH01b0d/bWvK2ns4fgyBQuf2L8fT+zfJ7LGDFKo4fHaKVPxgTmzBTCQz+qPfBmB+AFxiGUE0Ff/DvTXnD0cU52wY9a2PYCK6MbU9UVrX4+++vPG1fVq6n/+5Sp38C+eNwCf22bhJy9ZWFSbW5NGitlSiZ56Nm4A9nDdbCcKAEBgRZYH0pfM1hei+5MdeMcLFn52MBs4yLUe3K98fakhNIuGyyjiSfV/bdoDw+kBDQAMp3f12CkPkD7MjgATjQXgdYmJcD95xAFND36ZPe35UvnYHAPzHYGt1/HLcZzcKHAeV862MwXlQObzze1Pxyx8Zovtl5c3Gogmgf/rsOv+Zcs/fvbnYxau3WjX8N+6MJPCx/aAt2yzhGaAWhrAVoEfWWfipai9MZOgwfou4KatJlorDHxliYEWpcSOIAAptETeNRPAfeUoBEj6bKllPeHOHyPU8wwAu40mLRE8CZHWj8L0DZ3Nkj2ugVjVMkSaLy/HYzLmxtAAQOlLMt4BANKFCQDw90tbtgeGI/iXZ+mIA1esNcFuNhSV++S8bIq5FK6t8rsD2MO5ZicKAEAfMot/925L1PcXovs/02bh01ssUIS4WDu9Abh7uQ/cu5XbyORh7b8u4ym3Z/V4Tg9oAEDfEyPmAdLuGDi4mT9+CHXH74Mv2a4EAzPQNfnG1N+50aWp/yY/zPdZsRdYzrHkuSUAQMX6SkV11rIAbiBiJgSirAa9xc671ONHAwDgnKnWe/cuC384Zgk/LK1jDb8Pp4TTV0QK/9XrLZx/ki0SqJpbaYCacZGbMp4n5AM+vsHEjh762hCgg9M0CFD4TmJZD59lAntDNZGpP3YvAvH9yhA+9Ne8Er0N7xvSsG7MgmRgMrpbPgoz0DykMcf6lzQAUPoKjWcAgIECs4VaLMz9PhjO4F+eUQb4/LvzvSIBgm09wK0LDLxz2sjS8E8kAICg/9/bLbymObe6P/cGP33JAvWGuN9QjayBVQ3Au6cZOK3BEOxBHvPX4xbI3iCjUNpQWxDn+7Vi0oFAHv/Tpj0w3B7QAMBwe1iPn/IAa+4oCOgMGmTwn6iYjkjzFeJ4+W/8c3fLlUgGp2I4AvORWh4JAHxjqYE3TsrcALBm7f49Fu7fa4mAlBuISpc69eGeqxsAMNzn9Dq+3EQxiP/CIgNntdhZFgIDn95sCbqfWhrw+6MWbtxsYWEtcP8Kn9AV+NAaU9T3DZh2DeaVc3KLAXFTzZewZgLk3lSzpIegXimsHjtg/yEMszd1IssIobfx/RioPt3r7SGOI6BQd+xu+OMHSx6rqBOP8sEaACh9AcYrAMBaYdnKVDOWsu+DkQj+eVYVcF5eb79zmB1W//2cqQZuW5DWoOFnz7bbGevtPQAFcfkeY7ebD8+yhW+l6Bxr1M9/3gT1b17TAhG8MthlsPrVxbaGDr//2D4L391v17GzZv1T8+y9xH8oGgDf32/hSzsswTiUTD9eA+nwV6wzQYbcp+cbAmyXJlv18u+PrfKhqQKi1p7g+4N7LZB+T5tSCXzwJAPvn54ZgBea/+07szUAJLPvF4cslDPjLhMGavAvywVunG+L/blZbxL47BYLvztqMxZZsliKZoHbObjvYPafLABt2gPD7QENAAy3h/X4GR6g+i71APhilhbq+Ququ3+Nvrp/y6hddf67CgBIgMCwoog0XYrqrifEcGQHcDPnS3SIv8vaWLWms9Dn6nl4rD9+FIYVT7ETYlVLs4AKyVyIV56KQHxf1rXkAwA4TyLLFzxvihf+90/3eapZL/etNZYBAF4rNxnM3u/uBcikoK8IDNDUzMqBKPDhtSa6E5mMip8fsnDzFktsiPiif9e0/GI+GgTIf4cR0CMAUKq2R7jzpwj1/C2jFCAZnIbu1quLKgWgpkBl7z8Gt+OcO9kEr0Zvw3vK/aiMqfE0AFD6coxXAKC6uloAADpgyL4HuMdgmRJ/o1i2NNymlgJIgHldJ3DlehNNQTtYnDEYXHL388AeC/fusVvhEvgPB4CXohY2dkN0vLl6joHLZ9lBuAygGfTzMwLbTUFbN+e2hXbp3NXrTTzfaQf+1Bk4MmBhYxcwtwbYFkFKBJBdcvh+XFqXmWzY2QNcutZERwwCfLh9SRog/2eHhSvX2aK8LMHrU4JhzoHzp7jucx2WANudAXuh+ROsV0UAGfz/v212x59V9eWj22/qtssCVaE/ghnsNPTqPN0B5L1D/0s/89+4h3CWJA71PiOARxFP3ZJ4qB7U3yvWAxoAKNZj+viSPMCXcmdnZ0b9cLB/K2rbH0HS3+xK75cnlIF5T9NFolzA9FWnjncG7RR0koG6ABK6/gf9Na8Rwk5ys5frc7exJIBQ3fVzhHr+mhLa4rE+s0+wFGicl2F2ZwlxFQIAXuwDLl5jisCfbfHU2jK+PKlwy6w2X0BsjUd6GqnwUjPADaHnfLhZoDL+X45buOjkTPq8fOGf2Wi/7P84qBacTwNAtu/j2F9e5MN9eyw8edQS2QfO/cKTDZw/I1Npn5sdquvyGvZHgYAB8bK9bJaB/9hoYkrIFu6TIoD5bjBuDFhreSBq4YVe4PF9lmjrR1YANyC59ACkSCBf/PTdP9otUf9/dkt+OqYGAfI/7rFYTGywS2kN6CbaBxgYCJ8pRAG9WGXf8wh3/AiGleZoJipmItLykaJABC/nGmvHaACg9BUZjwCAbvmXe91HOviXM1k7GPDzHX3nUp/I7rP97JcXG3iTwvxjQH7ZWlNo3ajAAMeRY5xUZe8F6oNpAIDvMTf2Gt/DfL/yXfjFxQbCgwlkAgLXbrADXtkFgG12eW7uGb53ui2yS+M7+obNlmDWnVydzvTzM47P/9hFgNcha+1X1gN3LfOlBPHULLlKkZcAQK75q1pDS8jaG2REljP4597gk5ssoSckjUDK15f6QF97Ne6luKeSQIxcI6/fz3UcOxBR+V8zeUr1pP6+Vw9oAMCrp/RxZfOAW1tAGaQblo3Uu6lZy8Ccn8ugm6UBNGfQHoi9lCodKPbzfGNJsKI//ArEKxegpuNxRGvfnGIuOAEC6bRcAABfRcxY37HTwlPHrawaQdLxrh58gfMlRdT+pX5uKuxAmsg10XqOc8MmCxTVu2+FIUQFaRIY2NMLnNmUifj//KAlxPM+t9DAuVMNeNEAkAAANxHc5BzutwOfwCGDAAAgAElEQVRq0uqZJSCtTgUQ1EwH58t5MQPPmkkaj19c5x0AkP7k95ghWNdlCbqlzKz88rCd5X95k4G7lto0RBUUkFkV+qWxgmFmYdMgQH4fyZ7apbTVKqUUwJdoQ93xe+FPHElN1PLVoKfpAsRCSwov8Dg/QgMApS/geAMAmPGnWKnOFmav/WgF/2LfwmB5t53Z53subtn15DcvyCw3+9EBO2AnXV6l4XMMGSzzz5INKP+t3wQeWenDPKVEXAb0DK4ZjC5w6Kd+4wVLtNVV2wDets0C3/93L7cz3zT+G4PbRbUGVnemW/Lx3X7VegLuFr6zyk5OXLTGxLEBdwr8vihwyWpTSLvy+JnV6Wtymz/PLQGAB1b4BDhP/znBhVKf8tWddvafbAkaqf5O8MXLOdQ9FcGTcjA2WcpD6r/W8fCyAvqYcnlAAwDl8qQepygPUECMmUM3YxBdFfmT+Mj0N2VoAEhKv0rD53HOoJ0lAKpYIDd4EhSo7v6FKBHI9XlN+2Pi3LKcQAUTVADA9DeiKvI79DReiHhoofhOrnKGfF0A+D0G06y7e/f09EZBBtubu23K+nuUzySyr9a+kyHA83BDITcVkrqXtGxqoET8JTNgc8R+qfMlXQwAwCyFk+YnMxesR5R1gmqm494VPlHfKDc5BDZ4bSsbigcA5GaLdEVS+GiyDRD//Miq9LncQAEeQ/+yc8DmCCmMwGtb05kT532pQYDcjzc1AGQpgFraU9QPAoChlgLUtH8HlX2rM6j/0bo3irZ/J4JpAKD0VR5PAAAzhJL6z8BBW9oDoxn8y1nI7jME6fO1BpTHs1TtYBTYGrEEhZ80+sMDwOTKbACAgLZ8t8rvkxF32RoTs8MAA2gnk04K6L5hkiEy+DS5V/j3QVFdudcgceDcaQZu2WoJvYLzphmQTMHldQbuXGYIAd185yMI8smNFv54zMKdSw28rtVIgRpu8+d8JADAJAUF92S3BPqvXEaAg+J/cr/FazlrEPwo5hzSV9zvlAsAYBkPAT1t2gMj6QENAIykt/W5Uh5g0MBSgHzUYTXYJnVf0u37w2eiqufPGXX24wUAcHYBoENIzyOFni/HG+cZeNdgoC+D9xX1Bu5Znq1qK5F9mXGXZQRzw+lMPwV/KC5IlsCPD6QRf2buL1xtYn6N/VJndr4YAIC1hWr2QAbUrHfk2BIVl3Mky4CbCdUklW5p/dAAAHUs+u+ajZYQVfrcIgNvn2KfS4ICLA9gdkRS/VTBIzkO/f+x2YYolZDiS+o5NAiQ+weMwp4EAUppDUghQJbQBGJ7lRPlLwWo7P07wp3/BcNK93KKhxYI1X9qAJwIpgGA0ld5PAEApAozWNAt/zLXfSwE/3JGkpLvFNpTZ8xM9xe2pwX0+BnfOxTSOx6zAXsnA8CtXE7W9J/ekH6Xq+eRn7+qOQ0AyCw934cE5tkql/X/50wx8I6phvjzK5sMUbpApsDNW62UMKAEFBjYf22pu5DuV3daQpBQvvclgyFXuZ+aIOFehAmKoajsk+33yIuWYB84BQ65N2HQTqNmgdueyssviWRcbI1AgC4EZAi6cI/hhVHoPAdLeUj912CeF+/rY8rpAQ0AlNObeqyiPMD6YYIA1UfvTWXnJaWfAzm7A6hBvlp77+wQoGb7h1IiMJIlALxOYtJPH7fwmS2WoNLLNkLyxZtrEyEBAmauiew7s/rTq+z6/464JQSFqARMyuFVc4xUBuCGeWm132IAAAbWTiqiRMYlAMDaRVIHN3an6YTqDSKFD6dVlQ4A0IfM5lPk51NzbT0ACQowoyJLJdTz7+qlnoCFf5tsoCsBfP0FC1Qc5ibos4pas/odUvTC4bDuDuDypEvBrVJaA1b0b0JN+/dgmGl2UK6uAPx9ECKdieOp2ZCVE2n5MBLBkzz8FpmgdkBl77PwJw7CMPuF2Kc0ywjC8oWQDM5Af/gsoSmSz5ytTBNBu41pIP4Sqjv/G4HYnsHxfTD9dYiHFiFa+zokA1OyhqUuQijyR1REN8CX7EzNyzIqYAZaRIcEappYRqUARiUzylk6RYZSdfdvAMvmvSYDrba4or8p77U4A2KWUlBPIZ9V9v4fwp0/SYExXIOuydflBGJS19i/WTCybBCHT7IB+zqbEQstRX/t2Z50HFTmWNoPZ6Gq+/cI9f4vfMkuMT59xvdCf/iVGAi/XMyvWABAaE50/jSje4Xpr0dv4weGteyEICSDfwYN2tIeGEvBP2dVCAB4us2uI2fAz5r6N7SSLWCIoJ9iglT8pw0XAODcK2zvsXDdJgvsUsQyPXYDYJkdKfJf2m6B85WK98UAAF9dYuBfJ6cZAIUAgDlhmwl56zZLlC/matXrdu+rwoGk9z+6yu6OQFM1CPh3px5SMc+SZDUycUNQhSWMZBbwWt3aCud9Z/j9gvrP51qb9sBIe0ADACPtcX2+DA+wfjh69FmEjz+cJQIo6ul7/y5U/kmxVwNzyQ6IV84Vivz5hPuctHy52ZPCfvm6DTjBhFyshFJFAOkUmS0n1f+WBUbBTYQbss+MP1vqEBBYWW/ggtUmXtFk4NpTDCH80xC02QFsI0SKnhrEFwMAqFl+uaBOAIDqxkTdmV347mk+EJBQrVBWoNRH5Qmq/m+18JZJaZHAfGPKlk2P70/rIrgdr0EAdy9yE97b2yv+K6U1YLjrZwhF/lKwK4CT+s+AnbT//trXFbh1TFR3P4lQz9MZQEP+LxlIBiajt+HdIMPAzdwAgGjdWxDu+LFoUZhthghC2fIwbXJuf4FhDvbWyjExBsg9DR8QAqe5AIDgwC7UtD0E3yCgQjClp+mDiFWtynm57Ggi2ikmjqWO8QIchDt+iFDvM4PfMdBf+1r01r8z6zyGNYDqzp+jsu/ZDMAl14QYsA9Uvwx9DeeJ4D2XZQMA5yI48IIAUWxgIdNMfwMiLVcIsKgYAGC0gn/d8i/3706pav9V3b+F5asWoFo5LB8AoArzEmhmptvtvch/8wIAFCoBYCkCA3qVASDGVvYK/2iHqP+X5YCky3N/8NXFBr6wwxIif1Kot9D55PURNHCWAOQDANgFgCUMbKP4s4OWAAEW1AAPrPSJrj+FjCKGbAnM8xNYkdpG/J5at8+/52Nm5DuP2tbReRw7L9y9zO7M4MX4PFP1n4webdoDo+EBDQCMhtf1OTM8IOqH23cI+q9sp8cD1Pp//l0N8vl3VXCP2Sdaum7fphH7kvbG29kGUNKM3T73ygBgWYJz0882gMwmqroAPH+hLgA8RgbgUqynWAYAx5DoNEX92C/4Y+stoZD/xkmGEAmkaN6dy3y4YbOJSRWZNLhyAwCFGADDDQCwtRBZATILIVkCBD9I42O2hZmA981I1/67gSpujytBANbt8f9atTftIdkakMDeUPUA3EsB2NLvlehteJ84WTb13xjs+nFZAeq/idq2b+cMCgv9NDPojjRf5sowcP4WJAOTYCAJihS6GYUKI82XgL8ZthU/N8sXBoEPsgRoruKpR7+OQGz34Dl8iNa9CX11b8t5qRXRNahp/0FGRwUyIXqaLs6Z3eaa1R/7Jvzxl+x58PjG8xGrWplxnkB8P2raHxe/m8WZAdHVoekSwQxwMycAkKiYDQIg9KubxapPE+PRvAIAbmKVZJ3wWnMBQ8Vdp/vRsu6f7CPd8i/tI5n5J+g4VOZRRd8aVEd+B1/iCGLVL0NP4wdKLh/KBwBIoJy19W595GVpHLPXXgAAag4Q3Gd7XArintaQeQ99Z58lRIZVEUAeId91FAE8PGADZDLIl3uPf5tidwd6/4x0ByEZTBcSAYxZaZZgoXe92gVgWV2avfdMm+Xa9cD5lEihQpZV0AgAfGimgWtOscEV5+dDZQCs6yKrMbONoJwLz6m2Iy703NfV1Qk2oTbtgdHygAYARsvz+rwpD/Al3t3dXXI/cTmgWwmA6u5Cn5eyNGQTOIUBOZ4XAEBuGiQDoFgNAJ5HbdNH0R720ZVZfr7UiexfcJKBHx6wRBs+tU6u3AAA2wI6awFV35ZTA8BtzeTLmlRGggA1AUOoAHOLQLGhzrjdTYGqxtwsEAhgW0GqM6sZAm542N7I2SpIgwDuTwp7bnNDXgoIEBzYgZq2RzMy51LZn4GgyFDHD6YmwOw86/5zBYfyQDehQdNXi3hoPhKV85EcpMYzQOUcgrFdMMxoxoWSjdTd8rGsi3cCAOoBnFd/9SuQqDhZjBmMbhJzjTRfnjrMbW4M7gkQMFg1fTUi01/RtxoBce3Zga0bAGAzKp5KZcE5HssAcllmJj+1vc0LHFT0bwYZGdJXyeAUdLV+AgQoUiOYEdQevx+B2IsZp7Z8VYhXnIJ41VLhf3+yHcHoBpG9J1tAtXytHVUAQP0OfRKvXCjo/izxCPZvEnPoq39XqqzDCwDgGvxzDZsuQaJiVimvjbzfZfBPtX8GC7ruP+2qsgT//ZsEG4WgGFku4Y6fAoaBnqYLXUtzvC6yVwaAs6UfS+s+us4Ea/RVgblCAfT39lv4ys5s5Xw1YHUCALKWfU8fkDCB8wcFAXmNUvgvMlgR5dT78dIG8LypBm5ZaOsLFZq/EwDgHCRAwe8T2FhSl9v7Toq/0CdYktmOWK4JRyFt39luudDaUrD4mo22xpHT2IXo5lMNvKLZXRPBeTyfZZby6ORBIa/rz4fTAxoAGE7v6rE9e4CZQ+oBUBegVCsU4Bf63Ov5neUA/J6TpSDHygcAMCBlnTpr9BnAU5SP/emL7QIgz8VSgh8csJV0qe4vUX35QmWtHNFqZ7ZgOAAAec6moC02JLsAsH7umg0m2JpnqF0AvKwTFYvZAum6eYao02Nwr9IuudG6d7clNBHMQZYwX+YPrbT7I8vewZu7LXxb6Swgz61BAPdVYDaOIACpuUNlAlR3/xJV3X/ICHSZZU36W0RpkAyAc2kEOGeWDSoYIqPd03xxTmo5s/c1nT9CsH9bKoBmrXek+cMiI61aLgAgX9Cauo+iG1HT8d0M2n8yOF0EIong9Cwni3r7rv/JKmFwAwAqomtR0/F9oXFAczKrMgc3UX/kq2Cm3mn5dACqu38lau3lmtilDcykpq227SEH88IQpV09De9zBW7cfE99gIHq0wQbwWluAIDXspBCAACDf2cphwBwRiD4J0WYbCMd/KdXnL8pFBAme3ComX+OxvKZYP92dE2+QQxutxT9ltCjKEXPoZAGAN83ZKiRrn5KGFhYa2B/1AakmQHnvxMMkAyBQgG0bHVLDRtS0FmLLlvzsh0hW9+pXQCkJ6UyPvcDLBukHgHNTehOdtvh5wTEP7vFwu+Ops9H3R3uY9piEDT+byz1gUkAWqH5uwEAKt2+EL3eCQBI1p/6G6HW7vN6r59niGRIIeM8fnnIwhd32Psz1SgcfNlMAxefnC3SnGtcLfpXyOP685HygAYARsrT+jwFPcDgv6urC8wglmKFAvxCnxdzbuemUwp/OceQAIBbF4CBpC38QztnqiHa7/BlSuOGgO3yGDAzA720zsBL/fZGgcj4x0+xVevV15hkDnADoFLd1Dq4hbU2Ak6avrThAAD48nxgj93Xl60OX9ZgiP8/22GJOXNjUo4uAF7WjDWPX9qRLglQv0M6I/UKSKOk8rHcCMnMCn3vNyCEkbhxYIZBmgYB3L1femcAE/XH7kJA0Lil+WAZPhiW/I3ILA3Idx+EO340WKNuIz1eWQPBge2obXs0FWxToK634b0YCP9LxuncAIBsmr/7DOuO3wMCitLylRqk7rvoOtR0/DBDiM4NALDp+d+AP35YfDXX/PlZhmaA4YeFQCoLn08HoF4pM3Ab3wlCMJC3W7l6Kdl4GBXRjSkAhrXaPY3/niXK6AYAqDT/fPdGPgCAwpRkRdgigrbRFz3Nl3oUm/Ty6+R+jAz+tUhY2j/lCv45Iu/L6q4nEK17mxDWpPFZpGgmy2rI0FGFib2uZCEAgL9Af2+z9XoY6NP4jrnkZANvm2Lg7t3Fqejz+wQBfn7Iwv17LBFwMzh9Y6uB17cCN221sjQA+B3ZDpDlcLL+X16jLKFjB6Hbl2RntgmY/+aIhQf3pq+BHQwoNPz+6ZkB8VAAAM6D3RAuXWMKH+UL2J0AAMUMWfaoGn3+uW0WfjLYCpC6Bl9abIAlELmMCQKWDFKfQCYIeCwBBGoq3HSqgWlFlPDzOWbdv36evT5J+rjh9IAGAIbTu3rsojxQzhd7UScegYPVNjfO0/FFzSwAg3UK1jlb0B3sB+7eZQmRHtb78fhV9QY+Nc/A/JrsyctAn20BVVSfL0DqAPCl7VYDNxwAAGfH81Kgh9n3/VEbuKAy8JsnAddvtpCrfVG5l4VdBy5fayJuAd9a5sO8Qd+p2RO19ZCkT7JP89I6oKnCAGsMQ75sSqIGAdxXi6Aes3T52n3mW2e3UgD1eC/Zdft4Z2bbh2jtG9BXf46H28xEw5Hb0/XtRgB99e9Af83ZGd91AwASFXPQNek/8p6DdPTatgfTAabhR1/tWxGte3PBudV0/ACVvf9IB8c55lbT/hgq+55LjeeWoeeHatcAMh2oYxAc2Cm+R6q+rQOwOGNezvm7AQXO8+dnIWReNtkItcfpn47UBxQF7Gm6KONAJwCQD+hwOjYXAEDmB9kT6rlHKvhnplDqjBS8EU6QA8q1R6AoZzC6Ueg2VEX+jMq+/0O8kuKelugq0tvwLtFelL8RA9VnnCDeHb+X2Ze0SyeeH2zzl0vkj/unq9enj+Ne69wpBj482wCZf4QCmDihVtJDewEmU9TAnx5i0oSMQnYLcmsXnMuLuo3w+L2/JurMNQAwUVd2nF5XuV7w4/TyT6hpS3Viljsw6z4SRgDi+k0mNkdsmuL0kCFe9geibMOUVhyWGwWWMKgsi98dYVtDiFaKBGJUky26tDBgpl8IAkQikSGX91R1/w7VkXQrOzk668sp2BWrWlHw1qG4KDf0/vgR+Exmcv2CXu8MZnMNlK/VnvyOGwBAkICdA/KZ6EJCOv8gq6GY4NhZe+/GAOC5qc5f3flfKdX9XC361ECY4AW1EdLUfncBQef87cz+FalLdjIQuM3O7n6QfwmdugRuGgNOAIDifOzOkgxOK3h/uAEAFDCsbX80Q8SR2WC7LMNLm8mCp815AH9DWCPM/2uzPSD3BvwtKYUlSEHM2vbHBktiTPTV/SuSgamiVSTLiaJ1b0QwugWVff8UDIBCuiJ6fcaGB2QXJc4mX40/EwEf32Biq1tjljyXwmD/ndMM0WbYq9K/HE4H/2PjHtGzyPSABgD0HTHmPKBBgDG3JEOeEGn339ptiTaEFNmT1p+EaPNDNoLarmfIJyrii0T0CT48edTuNcysPlF/2XOYjIX7dttlCyojwMspdJ9udy+RAUChz6Ft3E3UHb93sA5fju8T/eHd2sx5WadCxxAwqOjfigCFAAdegC/ZXTDL7gQA7GD8HPTX5G9L6AxuC4n0qXPPpvd7YydQULCn+XLEK09JDZfZ/s9u4xevmJXREcAZ3PPLavDsBkDYJRTfTukbeGlF6FwfoXnQ+RNRmy2CQV81Is0fUjoo2F1hqiJ/Sn2VGgqdorZ7sJ4qz6I7AQCWd5D5oHZwMP216GFL2sp5hW6fkj7XvyHZ7itX8M+ReZ/4zF70NF6AUM+fUd39ewEE9ja+F+wIEO56ApbhR2/DezyBiyUttv5y2TzgrPHPp8jP/cdj+yw8ui+7rt9tQkwOfH6Rz5VxWegCdPBfyEP689HygAYARsvz+rx5PTBcIACpf7XH7s0UuSqCcptv0iKz0PbtjFpRL7W8E/lWYBnCh9aaoibx1BpgXo0h6uilWBBr6b+4KBtRzwqmfFWIcPMdWlhWd5Hmz84Ab55k4NaFdp0j9QmuWm9hdrX3HsTqpPjCZ4sfnb3LXCqCANT4oOBnsebMMpOOXo77IRDbh2D/ZvgTh0Xfe1K9KZZHtfhclivLng0AuGsFOMelMj7rzKW50dvz+Uv9fq658fvsnMBgXBh/8+reimhtusxAbf8ng/RkcIaoiZaBsDPzngkaUGCwAZGWKzIy5M7gPZeIYr5rzNAmyKFjkKXH4qH8Qp7TCQDYoIGzy4J3vYli7295PFv8sUaY9H9taQ9QTHSomf9Qz9PwJ44IWj9FRat6/oiBqlUpkUqWebADRzI4WYh7ahufHqBw4k1b7Na/tJOrbBFFUvtzWdKC0ARgm0QmAZw2VLq/HEeXBo7Pe+lEmbUGAE6UlR6H1ylBAKqJl6M7gHRBZd/zoCCYYaX7udib0g+BtNehWXaW0qsC9dDON36+5dQwIJVOFTxyUul5ZSMFAHCr8NQxC41BQ3QjkKJDBCzYPYH/NhTTIIC717iRJwhgmu692XP5upwAAIP96q5fI9i/JavNnJe19gwAeAQp1PICnj9a+3r01Z/nZSrimNo2iuStE3/OBwCo9f08lqUTtgifbWq7QLWOXwUOnDoAKmjAMdzYC6WUOMi5ubMrMnUYnACAG1shl1OzAQD3I20Bwg8OS2bY5/OJ4J/Cf9rSHigl+OcoDPAJAPAdz44aZIlURtcIDQ+CYLaZAvSzDA28jOd7j2KBFA3k+5vm7EagXlsugT8eUwrdX55DB//j+U46MeauAYATY53H7VUSBJBCYuUEAZziWWJDHFqKSAv7chemjDodyk1FVfcvFXVyqlwvy+jzPW4XYRQmPlIAgHppzCDcttXCE4ctsD/zFbO99fTN5R4NAmR7hs9zNBoV5QDFtAcsFwBgU35/m+pXn//W9sH01yFRMRv++EERRNDGGgCgBr75AABnFt2ZzVeV/NXgmfoENrXeymIOZJQvuLAK6K/xDACwU4RhDQhFeGms/4+0fhSmr7Zsv4zsBy6Df90bPO3W0kqH0uOwVKam/bsIxA8ITQ6yfKq7n0CiYi56mi7QgX/Z7uTRH4hlhWQCkGlIYxb/gzMMITzM2v3tPRZ+eABZyv5y5qXQ/XXwP/rrr2fg3QMaAPDuK33kKHlgOEAAlgIws8WNvTRunqN1bxcZuGLMTaU6GWgRQlhDaSFUzLkn6rGjAQDQl9QD+OVh4NPzDdQGSveuBgFygwBkAni1cgAAoQiDf4J0Tnq/AcsXAkXj+NxSECxeOReJyjmpwGAoIoBeyxRKZQCoQXg+AMDZCUHN5mcq+WeK/Tmz/GlwILOzgpuuwHgGAKghEGm+RAjCZd435S0FYMDPkqGqqiro4L/8wX96RBPhrv8BS1KY/Y+FFok2mrHQQtHVQ1tpHjjcD3xnn4U/HrNw9RwD504dGWFf56zV1sNOBf98V1gq3V8H/6XdP/rbI+8BDQCMvM/1GYfggeEAAVxLAQLNghbrXeXZRO3xh1DRzz7Vttntp96NgfArhnCl+isTzQOBQEBk97QmQHpl+Tz39fUJJoAXKxUAcFPo53NKsTe2+qLyfm4bWhtArwBAyRoAbQ+gImr//uQHADJp/mQ6RevehL66t2Vk6Z00f2edv2QOMJta2/YoDLNHnDtXy8PyaAAUFhIsZwlAouJkRJo+NKgA7/IbX8ZSAAb/1dXVOvhXHsByZf6pXcE2jtT6iFctFuUbFX1rB7P/s4UOQDmZHF5+yybCMT0JYGO3LaLbVAGsajCwvsvClevsWvq3TjZw+5LSGHSl+ImBP8EIChBLJkCu8ViCeNlMAxefnN3Zp9g5aNp/sR7Tx4+mBzQAMJre1+cuygPDAQLUtH8HlX2rUwrfbFFVDHU/O6toYKD6NNEvW5v2gPSABgGy7wXqALCsp6Mj3d895ybN0SrPa3Atx6vu/pXSzo6BchB9dW9Hf21+hX5+30v9uetxHjUAnF0AcgXSuXxTf/QrIsDxAgDkqtmvaX8MlX3PiTHcWuxl6gDYCvxUyc9oEVj7BtH1wGnZAn4h9DSxjn6V5x+ILBDBpYtBOQEApw6Dm8BrOUoBGhsbheCfzvynb4VSxEKdNxRp/4bZh1j1SrCdKEG/nuaLYFhJBKMbBQA2lJI/zzfuBDtwRw/wlZ0W/tlhQc2uV/gAtvPdErFb6k4LAY+f5sOUUZaz4Hw/u9XElggy5stlaa4APjDDwAUnFd/Wz21ZdfA/wW72E+ByNABwAizyRLrEcoMAzBCwxZis77U30UFBCeyveU1e1zEwoHiUP3E8dRx7Tne3Xq2zChPppivTtWgQINuR8nkmCJBPE6BUBoBT5I3BW9fk6zxt/p1Bc7k1ALJr5ClI+mEkKmYWvPMyqfuFGQDZqv1NIpiv6fgu/PHD4nxuXQgyAJTBWv9gP1sk2l0FnKwBdeLOVoUEWfvDr0Rv4/sLXp88QAUocoEUwwkA8JwMIKsjvwEs2cWCpQCvFu3iijUK/jU0NAhWkA7+M4P/obcLzVyFyt5/INT7DAaqTxeUf5b9hdu/J8CyvvpzBftHmzcPkFb/3y9Z+PJOC2yhV8gCBnDnMkOAAmPBOmI2YyGSADi3RXWG6A5QrtkRxAuHw/p5HguLrefg2QMaAPDsKn3gWPFAuUGAyt6/I9z5X6ke02KD6aGGv7btIVRENyj9wUNiU8sNhzbtATcPUBOA5QD8v7a0B+LxODo7O5FIJFzdUm4AIBZagkjLRzwtgZMlVG4AILs8gYHlWaKMqJBVd/0CVZE/plrWFSoB4HhqMM2MaH/ta8FWaYYZzVlCkMUcCC2EP34EBBRohQAVZwDPkovulis9aaS4Zd9dQYqunw+KFdpeK6ULgHsnBhP1x+5CYGBXalksXxg9jR8oqisAgUAG//o3IPPuLhftn6Oy0wfV/6u7n0SiYgZ6mi5KgfKhnr+C4o7x0IJCj5f+fNADvz9q4cbNNp2eCvlvm2Lgytl2EM1/+/MxC3ftsrP/0t4z3cAtC8oVYo/dpWDwX1NTI55nDeaN3XXSM8v2gAYA9F0xLj1AEIBBA3sDl6M7gFspQD4qPzcRVMdOC4p5E4ZiFiIU+YvdezzZBrcCOYEAACAASURBVMNkv5p0SzRuyNlqiu20+mte6dqWMCvr56sSJQex0OK8a5nRB9ylDZjblzOp05mZO1W8LBGcga7JN4ohuPmqivxZtFnj9cqMGa/NDLRgoPrliNa+Nm/21asIYIYCukK5pnI314g6D77E8TS4Y/jFRpC+ita+abDG1/sjwFprBqMUfmTAJJTR4YPpC4saU9aTJwNTEOzfitr2R1Jq82owokEAd38z+KcwoNvzXG4AQLS5a7mq4Pq7Cwcag636MoXDvN6zblfv7EriJbB0C4y9AABOX7LePRB/STyndjvUbPaBkznAdmkGEoPPduGMfkV0rajFpvq6bSy1WjrYhjBf1xVzsM0hNQ7s/t4UbOxpPB+xqpUZrhxuBgBPVtG/CTXt30vpHvDfyNQgmOSllpzBAmv+CQJoS3ugnME/R+W7jvdJX/3bUdP2mLhXec8kKmaNa7fHTQiRvZ++BHTFLTy00idq8IfTmDW/bK2Jzd128J+rQ05nHLhmg4nVgw0zZoeBx1YN//yG89oLja2D/0Ie0p+PZQ9oAGAsr46eW14PlBMEcC8FcBfzczu2UD0ovxPu+u/B3uPuWc6sizX8IlB1EypSW3YhR/stdTw3ETS3Wl/nHDJqf43M2t1sAOB6VHf/GqHIUxlsCrdFNAPN6Gn4QM4sjNdgyg0A4GaPjA76PJ/Z2c83KL2gcx9ti0l9D8GBFxS9iOzjZUaVddwElWyQIDsbqUEAd18nk0kB6rFVoGqlAgBODQCCNgPhM4QomFsNMAGk6s6fobLvWaW1Z3pGbhlir/es25W7dRJhME56eaxqRdZXmN1kQO1LZuoneAEA7HM9oLS2YwBug5D59AecAKKclOX4Xcj1FDkZUwQB4qGF6Gl4nysQI565zh+JTK4M/vNptIwEAMBrC3f9TIC4aeDWWykAVf5ra2vh9/v1m13xQLmDfw7Ne5yBf3/4FRioeaUAbQIDLwiNioHwmePW/11xOxjfGrGp7HcvN/Dq5uKz7ITSOmNA3AKq/RDt8XLZ39osXL3eAtvkvrzRwD3Lc4vl7e0DLl1j4ugAUOkD7lth4IzG4uc3HhZIB//jYZX0HPN5QAMA+v4Y1x4oJwiQndWnIFZ2TX8WJbgADdTejDwCf+LYkHzNrAXpsswKSrM3oU+lNsaF6K5OCi/HydW2S57DyTQQWVPqGwwqpjsBgETlKQj1/C2D0ZDvgi0KeTVdANKxneY1mHICANHaN6Mq8gew7tib+dBfezZ669+Z8/Di18+HWNVyBAe25QQAeDINAri7nCBAT0+P6BIgrVQAIDvo5cgGkoFmsVaJynmw4BeCf8GBHQjGdgvxsJQZfqX2G4MMgPMyLsDrPZvrRnNlGxh+JIIzMVC1QtDl/cl2VPb9E/7Yi67AhBcAgOd3D+YNUQ6Q61nIBlHsK/ECJPI4soHY8YC/K6pRPyBecQriVUuR9DeJa6RAWzC2K/X8yOPzZdtHCgAQ13HsXhFkSivE2GB9MGnCrP3XlvYA2T5k/eQq/SnOVyZq2x8DzH5E696MwMBehPr+Dz1N/y5KVMjeSlTO8sTUKO68I3v0V3daeGyfzYa56GQD183zHmC/0As8uMfCn49n1vLPqgY+c6qBM5uyx6KS/v177POxPe75J+U/3zdesPDtF4c2v5H15NDPpoP/oftOf3PseEADAGNnLfRMSvAANxLlKAfIzlJl1uNmtw4slP3Jrhu1A48Wkf2KV85P9RoPxPaiYmBb9uZeZPjfLujl0ir6N2dkmJ3BudOVTsBAfF6AOeAMupx1txm90X1VgJUYLInIDKx4KpYDVETXwZfMbPvGOszulo9mZWG9BlMZAIARAIyKVODGwIK9nuOhJQLsYNuyir7VNt15kE7Mudm05w+5llu4By3y+lYhXjkPPrMHwf5NqOjfogQscpNkb4RyATQaBHB/6NkhoLe3VwABtFIBADFG5M+Ofu5efnAMxCvngjT5KgG42ZlyNw0Br/dsvrMyyA5F/qSUFuWfIwVLTX8j/Imj4kCvAIBbMF8ok+8GIvKcbvX4uWYtwLT2xwXQUpwZYJkRFdxZYuNmIwUA8Nz8LWPZhgoS5QInGPgTANDBf+aqlTf4t8cOd/50sJuFgaS/Ufwbn49Iy+WeBD+LuydH52hm5G/eYuFVzYZQsV9cV3gefAsRNPjmrtxt8cgC+Oay7Iz9pzZZePKI/R77xlIDb5yUHwDYFrFZCiwJ4NweXulD7QSqeJHBv27rW/i+00eMbQ9oAGBsr4+eXREeoCYAFYRL0QRwU/ZnbWdP8yVIBKej7vg9qZZbnFqh+k+qEFcLgcH44AY9iP7a14ve2zk3ybG9qG1/NIPCTk0AZt+lOZW1C23eM0oGlBPn27xnioUF0dfwbqHeLU0FAOS/5aPVM5jm5l+l9OZSD/caTDk3/fY8DBH49zZd4JrtyQ6ycmc+WUpAgTQZ+DHAGqBAWz3rvzOzeXaZwOMIDuzOKhPIx9DQIID7k0AQgCwAAnvlAAB4llAPQYAnM7P7OR5E018n1MOpFeFsQ+cGuHm9Zwv9pDG4FCUsycFi2hxf4LMTrXkdAvF9IrtJ8woAOFvz8buFQESnDoB9PpZJvbcoRXW7vOLng+UV9u9iPqPeAH+n+hrOS4GlbsePJADA8zt1G/h74OwKQMp/dXW1Dv4dC1bu4J/vFt6LBKHr2h4U72qy9wSYZvYLFkA8tKjQrTZhPh8wgb8ct/B8B/DxUwwQNLhpS1rEjxn/+TUGtkYs7I+mW+TNCQOPrPKhRdEVKBYA4LmvWm/hH+2WKC14cKUPyzyAFOPB+Qz6qeGhBTzHw2rpORbygAYACnlIfz6uPFAOEMCtFIABHDcUVd1/SAeDeSjs0mkEDCgIJ60QVV8el9UaLNCM7paPIRmYlBorU1k7dxCbQeU3/LDgSwESyeB0dE6+ISuYdQIMbqrdWQAAGQW1bxX0y1yWLVzmE72YnYCI12DKDQDIxSpIz8kUrR9tIMI2t9pnt1rpQm2/ctGcC627BgHc7xiCANQDiB/8BaqE6Katn8HgN9J0qWDRFGsEaqp6BkUqk50ZQp4UDmOGuT98JgbCL089F7bux7fSZTwurByv96y3+ZoCeCLjiKKatlioJVg7ThFLtcWhVwCAgFb9ka9m0NgL3aOct7N0wKuYots124KofwTZTL5Ex6BuCDONBixfJZL+FsSqV4l2rAQBCtlIAwCuujGD5WDx6pUiUGDdv1YGz1y5cgf/1FmpbXsQgdh+Uc7De6a66wn0V/8L+mtfV+i2mXCf8wm6dauF/z5oocoP3HSqISj8DPTJGvjsAgPTQunLJjjw6c2WyNhT5O9zCw2cOzWd5af6/68Oey8B4MhqmcKn5hm4+GTvZQpjdUF08D9WV0bPa6ge0ADAUD2nvzdmPZBPTdzbpF2Up40gYAQUinfh2nFfsktQEhkY+MwusbG1W0atKjgN9teubft2KlPpFoA72QVOloA8CQMJbo7JQiAVnkAG65xpuXQA3Np+EYBQzQkAEEzoav14hlaB24U6g4hSBNWcm/5cCuHOeVRFfofq7nRPb7WLgTzWSZN204Nwuz5mY9lXXaUHewmuCAKwPZhWCM/0KnU++vv7BbuHgIA27YGx7AFS/Rn8h0IhHfw7FqrcwT+Hl60oyZihBk2KYearFF0mWP8/Ec20gPVdwKaIhfdMyxTmY9s+Zu55zPQq4KUocHoDRQOz6fgM7b+208J3BnUFzm4xcOcyQ4gM0h7aa7f4o711soHblxgoFM7//KCFm7fa36GuwLeWG0IUcLyaDv7H68rpeefzgAYA9P0xIT1QKgggsr9tD+dUkqfgXVfrNcNWV+gU4HMDAJwZx1y9tcMdPwTBAho3Q/GqRSkmQ66MYYZmQA6tACcA4LUWWJ0P50SVc27UVPOaTXUCAIVozPIcToCDXQmcDItMoMInNBioIu3FslsusuXZFQW/qkEAdxcRBGDwQE2AUkp8Ci6APkB7oAQPMFAg7V/3BM92Ip9bgnhk6ZXLQj1PpYDcgeoz0Nv4XjF0Ze+zQkSyr/7ccS/65+ar9hhw4WoTVN1vCNp19gtq00ce7rc/PzjYdZNMgPtX+HBag7vn1br91krgO6t8mFltH/vPDgtXrrNAaj+ZA4+f5sMUhUHgNuJvj1i4bpMNADRWAI+s9GFeTblWfWTH4TNdX1+vgfmRdbs+2wh4QAMAI+BkfYrR8UCpIEAu0TCpCUABv3KaUCDv3zqoQr5nMINsv0RzBfeZbfrc6nEzqb6s4afatt2izt4duAXuqmZArt7gGQCAh1aE0ldeqLpDBQBysSCc60Q/17Y/kmJ0OP1LUTWWb8hWgoJZ0HSxa8cCt3vAyR7wwgCQ4+gNR+6nKlebwHI+h3os7YGheIC1/hT8023+sr1XruCfZSMsF6EoJ1ls4c6fiPIxCruy3j9RcRJ6Gi90bSs5lDUdq99hSz5m+P941J2a7/x8agj4/uk+TMpRSaPW7fOaWQZw3jQ7z6+2HmSJwK0LDLxz8LNc/lFLAJzjjVWfus1Lv4vH02rpuRbrAQ0AFOsxffy48kBpIEB2KYBQzi9Q517IQYHYPgT7N4vaXrYGZC9vBuNSKNDt+7kAAGegyQC/t/EDqSFUsS8qhvfVn4dY1RJRyyvbEpIV0DX5uhSbwSkQlqs3eEYXACOAvvp3CNG0QjacAIDXQLsQAJD9eaNoxcgyAC/mFI3zOi8NAhT2LssAWBJANgABAW3aA6PpAQb8DPxJ+ddK/+7Bfzk69HDk6q7/QTC2B12tnxB/DsQPoqfhfaht/7ZgkpHpxndpb8M7MVBNDY/xZccGgHVdtlhfhQ9YUW+AGXk3K0SzVz8vBABwfJYA3LHTBhTeMMnAHUvSZQD37bFwz277MzehQHV+x2PApWtM7FY68TrLCsbDqujgfzyskp5jKR7QAEAp3tPfHRceYJDQ2dk5JOpwlhifv2kwEJxa1LUzkxzuekIE/lTBLtZyAQC2VsCjMEy7XRozI12Trk8Nr9a6q5l8lTngzPBn1sfnpr5PZAAgq0SgyHV3AgjFAgBcQL0Byf2UsCSAVGKCAAMDxT9PxT5/w3V8fxK4ZqOFZ9osnDfVwC0L05tu5znlxvpAFPj8IkPU445F60kAV643QRpyvqzjWJx7sXNiSzBJ+S/2uyfC8eVqzyt9xd/l6q5foLfx3wVwXtn3TySCU8EWut2t14DCuNSisVvmjo+ic4bVf2+z8KUdlqD0q8aM+6Ja4AuLfDglnPnZi33AxWtMEDRw0vZ5pPp5XQB4eJVPjJXLNnQDH15rgs+vk+p/qB+4fK1dckB72xRDMAFC/szR4iZwyzYLvzhkIegDkpbdYcBr6cBYeSb0u3esrISex3B6QAMAw+ldPfaY8cBQQYByAABChK/7V55aj4m+3oFmJANTEWRf+UGwIBcA4FTzdgbzaqcANZOvMgecOgAZquK+qkHq++KstZzIAECp614OAIAO1wFG/p8QPte9vb2iU8B4FQjc1A18ZJ2JviSE+NZZzdmBvSrUdc5UA7ctMMQGeyzaiQAAMNNPhf9wOKwp/zluwnIH/zwNu9MQvI5Vr0S01u42w/cVG2TEqk8DNQF6Gi9AMlgcQD/SzxGfZwbLzPJTrf8L2+2sfy5jO70vLDLw+tb0b0M+2j7HKfS581zyuV3bCSEAyN8iZu6lUViQHQHkPAkmfHKeIVgKNDIXKCa4JWJfF7sP/PyQBTne3csNvNrlt22kfV/ofDr4L+Qh/flE8YAGACbKSurrKOiBoYAApQaC7Old0/FDsXHJsMF2XhStI608UTELVKKXG5dCFHV1LFVUTw3mM1v5ZbYJdGa4ZemAs9d3PmX/iQwAOCn8uQEY99uuXACABgEKPtYi8CcLgEBAOQXGCp+5PEcwGHhgj4V791hYWmeLddUGMsd+tsMSvbVbK+y+2jOqynNuPUrxHqDAHwN/gnOa8p/tv+Fm5/B950+2C9FWGt+x1AIwLBN9dW9Ff81ZxS/qCH0jkrBV9Z84xGfdwGWzDFy13hQt+CiS95/zfVhRbwfvbM9H9X0yfmgU+/vWcvtzad/fbzMHaG4K/ernTlq/2yV/4wUL337RHu890w3csiANAPBff33Ywq3bLJC5lMvIWnj/dAPXzTNw5y4Ljw12F/jYHANXzh6brCV5LQz+2YlH63iM0AOhTzOqHtAAwKi6X598pD1QLAhQCgBAwSJRax8/mLpM9i/nBiVa+6a8va2LAQCcwaoU9WN/bVvsLwrLyBQIdAb6snTAOZZTU0Bdr4kMAIy2BoDzudBMgMK/FGpJAIOQ8WQMDMgC2NgNXD3HwOWz0htl+dnWyNim/o8nfw9lroZhiKCf9f4EAbRle6D8wT91eB5FcGCboPQn/Y0wYIl3WqT5YpDVNp5MzbJTkO/kKuD5ztwt+ggMXLPBxOpO+yqX12cChKp6vxvNvtDnTt+piv+zw8Bjq3xoqsg8iq0Hb9hspoCJjD1BECLwP2eKAQIBajeAt0y2dQVG0p6LmPjKvjje3uLHhZMdqKpjIjr4H8mV0ecaCx7QAMBYWAU9hxH1QDEgQCkAgPO7dhD+bgyEX1Hweiv6N2Uo9efLQGdn7acIkaSqnqdQ1f179hBw7SLgpgNQ2fv3VMtAy6Dy/QcRq1rlOt+JDAAQtKk7fp+oM6WNZBeAXDcHRcZ08JH/0eGz3dfXJ0oCxptAIKmyrJ0nffahlT6cOtg2ixnDu3dbou5Wpf4T4ni23cI3d1nY1oOUcNiCGuDjpxh4eZPdr5uZxKvXW0LVW83oyRrh7jhw3woDZzSmN+fMHN6+0xIb9lc0GWJetC8v8oGCYE8etbOADGIuPNnA+TPSJQluJQCyvviik20a8Oe3m4IqTBNU4rk+vKwxc21Jkf7+AQuP77NwdACi3vjcqQbe0Ap8YqOFVzWPXEARCAQE5Z//6eyg+zNY/uDfPg87wviSnaIcLhDbA8NKIDiwU7DqehveI8T/xpOpWXbOu1CLvv1R4LK1Jl6KQgTVqgp/Idq++jm/y+f5TZNyB+Gq4n+lL/t3QfqZdf2bIhBdCKhNQiDjzCZDPMtqaZKqKzCSAEBXwsJv2k1s6zPxgUl+/LXTxIJqA69pcIgWDF6QDv7H0xOk51ouD2gAoFye1OOMKw+QNtzR0VFQGLAUACDc+V/g96WRTt85+QZP4kSZQny52wDKsd3q9tnGkCKBNLf2eFRRror8ieHtIEPg3Qj1/A2B+H7xHZYndLdeLcADN5vIAACvV22FyOwThaX66s/xdJ+r68EvDEUE0O1EGgQo7H4GIiwJIBDAOuTxwgZQ6/xf12rga0sM7O6zxbdq/JnUf7VsoNoPvLzRQDgAbI1Y2NWbruGlnoDsCV4/2C+c/6dJYIAtwz4938D5J9mBAf9+7QZLjPXoaT40BW1ggsEBwQmOd1qDIWjKzBiyJlil9+YDAJbVGWLcuiAEBXp7jz1fXgNLG5bV2XNTxcRY/8zrk+djYBJNppXKC98RQz+CWX8GB2zxx+w//64t2wN8xthxh6Kc7NAx/GaK0jrS/8mmi9a+cfhPmeMMZOj89biFZzts0TuW77xlkiGy9Qy6naZm2fnZygbgvuU+8D7PZapC/+I64OGV6TIhVaHfSdvneIU+d57ztm0WfvqSzaAiYMeM/lCNugFsV0jAgADmlxcPfaxCc/h7t4mjMQtn1vlw/e44rpkewI6oiReiFl7b4MdPjiVw26wgGihwoJgO/gt5Vn8+UT2gAYCJurL6ugp6wAsIUAoA4AwCc7XTc05UCB0dvwdsFyjNKe7n/I5TuZ9lBhXRDSA7ADAQrX29aNOX8eKLrkFN+w9gWPaGjZmUwMAL8A12FKCoUqTpkpx+nOgAANWmqyJ/FAwKWj49BNVJgdhu1LZ9G75kV+qfywUAcEApPqZpyPkfcQYkZAIwIOGfx4OpSv/sxf23NoCbaKfq/74ocMlqEwyGnZoAPzto1+myJpgbbm7lb9hk4ek2KyPIZq/u7+63BEuA4mJfW2ozBiQzYHGtIYTAmOknAECGwukNwN3L08GHZC1QhVzShfMBABQ6/OhsA1fMts/Fud2329Y/UIOXvxy3BAjBIOquZT5R/0zb3gNRM01V8uHOKPL5YtDP540MAG3uHhj54D89DzLlkoEWJANTRnx5epMQbfMo4scA12nU6bh9sU/cw6qpWXb+u5f7WD7vRwayGQMsD2D5EEExN9p+oc+d81aBQSfYUIyTCeJ9cpOFPx+zBBDC3zMyeIbTfng0gWkVBjb0WmgMAO9uDeCze2M4NGDhvNYA3tmSyQDg811fX69ZPcO5KHrsMesBDQCM2aXRExsJDxQCAUoBALIYAMyot1wlVP7zWbjzpyITLwNPHkvtgEjTpYiHFrp+NTiwCzVtD6WCdwoL+hLHYVgx5KLy+xNHBdDAFoX2OUIwzJg4r7MzgNtJJzoAQCZE7fEHBP3UNh/6a14taKe5jTWrD6MiunEwvLGPLCcAwPE0CODt10HSkgkEkBUwHsoCGKgz+GW2ndl1BghO1X9u0v9zs4UPnpQtrCVptypFXvYEl5l+qRDObD8TYocHrFQAL7N2PCfLBmRAv7GLwX+mkrdbsJ8PAFCBArmCzvlyTswa/u24lVWawO/IbKiXwMnbXZJ5FCn+MvAnCKCz/rm9OJrB/1DWttTvsOUeY3221btpq4Unj9iRPwPclgqgO4EMgTyWrTDw/VdHy041y+7lPpasHAJjNJWxU4i2X+hzp094jZessVv+zaq2hQf5f2lkAHEe67qAqSG73MgZ1hMQuX+Phfv32uDInDDwyCqf8FG5jb558FACf+pI4sIpAfyhPYnrTgrgq/sTuPHkIGZUuoMOfMYp+KeFPMu9Inq88eIBDQCMl5XS8xw2DxAE6OzsdO0nXgoA4PwuM/F2IHiZaxkAA3GCBhTvU4N/XnghAIDHZFLW5UvPykvlV3UAVAd7Ub2f6AAA/RHu/DFCPc+k1oNtGvtrXou++rdlrSFrVGvav4eK6Pqs9Ss3ACBBAGoC6Oxk4Z8GPuMsByAQwP+P5ZaB3NDettUSLbRYW5tP9Z/hQGcMeDEKbItY+GeHTcuneJgaWDiz+qwnZg/xd00zBIuAyt8PrPBhWb3NFvhHh4VHVvqEMrkM6BkQyH+THi8WACDt/1vL7XNKcwIA7THgojWmCKS+f7pP6AyoRhGyK9aZZdcAYODPgJ/gGmnBOjDI/1zJ4F+24Sz8FI7fI3b0ANdvMkVJDp+ZU8LAV3bawfilM23RzrDfBgco1vmZLSZ29tjX66ber2bZWZMv2Tf5PKQq+jvp9GTzSLV9N9p+oc/V8/Ia/tFu4aQqQ3QbcYbPqrAgQcrLZhq4aKZ9/bIcgr8n+a6/1DuhM2GJuv5zWvz4dVtSADAES398NIHXN/rRnrDw9mY//AYwvyq7X6oO/ktdAf39ieABDQBMhFXU11CyB3KBAKUAAAzo647fC3/iiDI/A8lAM2JVy5GonAcLfiFyRCpjIPaiEDqyLR3A829eAIBw188QijyVkXnmd/MFn6oOgOpEN80Ap5NPBACAnRxqj98v1iZtmWsIK4GK/i0I9m+CL9ntei8OBwDAE7E2mS3JNAjg7SeADAAyAVgWwK4BYxUI+MNRSwjd5coOcpP+q8OWoCC3kbQzaNyQUw2crcNk2y9+JDP+L/ZZePw0H7ZE7Nrcu5bZwfiV6yz8x1w7U8nge0plOlB3C/Ll+YoFANyE+5wAAAX/zn/eRHOFLYbobInoxnDwtvruRzHQZ+BPfQ0GBlrkr7A3T6Tgn96QoNSeXghV/KABHItllrOoXmMgfPV6Uyj8017WaODuZUaqzl/Nsi+stWv6pTZHLu+TSn/tRjuj7gQNCtH2C31eeMXTR6gAZaHv5SqDKPS9Qp9zDlfuiGFKhYGrpwfwZEcSXQn+zlmIJIFX1/twVr1fsKicpoP/Qt7Vn58oHtAAwImy0vo6C3rADQQoBQDgCUM9fwWDbMOKFzx/6gDDj4HqM2Ake1DRTyo5Bin556C/5nU5x6lw1PTbB/oQrXsT+uqYsc421+8YftFPOVr75rxzPhEAADpAlAK0PZwqlSi0kCyfSAampsQUefxwAQAcW4MAhVYk+3NqAqhAwFgTCiwEAJCmf+NmSwQNl5xsiGx4S6VNTc4VIJM6f/cum1b/1+MAz0EwgHbhahMr6g28bSrw8fUWrp1r4OKTbRBypAGAQgyAcgEApPargb8G0bw9Ryda8C/evwBu3WrX+0sjLf7RVT6wrMXNyJi5dI0pOliwzOZLi9OlAFKX4zdHrIJdAOTYqqL+2S22PofUs1MBCooJqoKa/H6hz72tfPoo6h+QpcRuIG76BwTvLplp4P3TDdG9o5y2udfEo4cTeFW9H7/vSOJzs4K4fX8cp4R86DeBi6f4Ue8Q+pPn18F/OVdCjzXePaABgPG+gnr+ZfUAQYCurq6UknGpAAAnF+p5GtXdv4Jh9hWYKzPLk9HXcC5ioaVwZvQHql+GnqaLco5B8cD6Y9+AP344dQyZAz1NFyMWWuz6PbIP7HZ3FAu0zfTVoKf5csQrT8k73xMFAKAT/InDQjCRbajs7aC7Wb5q9NW9RQgA2h0WbBtOAIDjaxBgaD8DZAGQDUAwgH8eK1YIAGD2ni24GAQwGFBN1vAzS6j23ZYBxLunGVjfbSHks7P8pMlSc+DFqAUK/7G+Vw0gRhoAkPXOpCE72xPyOsuhASAF/pj112Ka3u/6iRL8U6BuYzfwu6MWtkcskT1meQpbTLKdndrKTnpHVbTnv7kp7js9qbb847hq+Ys63odmGvjE3PwCeWoW38kMUgEFzkHtysG/8/Ovv2ChIwa8c5qBpXWZ7fq83wGZR75EPYBjFjZHIJhEK+vZ1cC9dGCo51C/dzhm4aFDCZH1IOEMpAAAIABJREFU3xW1hMr/5l4L75/kFx0YFod9KVDEeT4d/JdjBfQYE8kDGgCYSKupr6UsHlBBgHIAAJwUqeShyB8HlfnZ01gGGz6YvjCSFTPQHz5LBIrSKqJrUdPxfRimrdLvpS6/pv0xVPY9lxojGZyCrtZPwPKFc/rGqQPgtVvBiQQApNdko2jtSFaAYUYHt1Y+mP46AbKwJRVFHqu7fu4AAFYMaj+U5RbNGoTZTCkMqDOZxfmYQQ11AQgE8P9joWOAFwCAAmSfXWDgvdPTgQOzjh9dZ4Kq4c4ggbRk9hOngj4Vw1m7fOVs+7tsFcb/RM1sTWabsZEGADif3x6x8OnN2V0A8l2fl1Xns8H6fgb+/L8W+PPiNfuYkQr+SY//0zELC2vtVnrlNGarf3HYAmviKY7nZmTV3DjfEG3r1JBcttM8ONjl0Blku42l1ss3VmRqaKjK/idVAQ+v8mF6KPfVqu38VBFA+Q0VUGDbzHuWlz/7Xs61GMpYZB58clcMvUkLS2t8ODhg4R0tfswO+TAzlBtA4fNOtX+t6zEUr+vvTFQPaABgoq6svq6SPOBkApQ0mP7yCecBZwcIuw3jecPqBw0ClOZeKRQo2QAEAkarNKAQACBLAJgtZ5BEwa79UQsUyKPSNoP9BbXZ/cWlGBizdWp2Xc0uOkXERgMAYIb2lm0WfnHIEiJqpzUYQseAAofhAEQm04t6Ou8IPhcM/GXWXwv8De05IUOmr69PCGkO13Oh9rv3kmEv5kr4TPznFgtPHUszuKR6PwExfi6N/87SmqvmpNkAsjsFmTc0LwCAfHbYLpNj3rnUwOta7UDVqex/ztTsbh9yPvujNnhH8U4+D9QM4POtGgGFD681MS1k4D3TgTe0ujMZivHZaB/LgP+Rwwl0JCzcPDMoABkKAP74aBL7BiwsD/vw3kn5awx08D/aq6jPP1Y9oAGAsboyel6j7gEGBN3d3WLDo017oBgPUDiQwo7CPGoqFDN+rmMZ7LAcgP9pJsDQPMrnnsEO/yMjYDTEAgsBAAxBmCW/Z7cFBgc0ZhEZtLy21cC1G00cjAKPnuYTnQSkyUCfyvqs/58ymHGU2U0KCjpp96MBAHC+BAG+f8DC4/ssUUfN2ub3z7AV2MkOcFM7V1dcivsx4Gfwz/90BnBozwTBMKn2P1zBP2dWbM96r1fDjhLXbLTwTJsdvPO+v26uHYyT7s9/pWr9/9tmivZ2NAbs188zcMFJ6cyybKfJzwvdf3JuqgK/EzRQx+P5qLvx0dmZmXt29Lhmgyl8QyPj5+YF2a33eA2WZc97IhhV/b+4L45zmv34dXtSCPud3WAH+8fjlqD6N+So9ZfXT1ZcXV2dfu4nwg2hr6HsHtAAQNldqgecSB7QIMBEWs3iroU0/lDP32D5KkX5RX/41RgI/0vBQezuD9+CP3FMHGv5QoM6DEsKfrccB0gQgN0BtKJ5aR6VQABZAQyCxkJ5QGlXNP6/TeDjuk0WrjnFbr/mNAJf/I81vzLwH/9XPXpXMFLBP6+w2J71Xr3yvf2WaNvHEoB8rTVV5gnHJlDG/vUU/KPJdposU3DW9Oeai9q+zwkaEHS4dK0pGC3SKKD3+lYD7A7Atp4E7QjC0U5vAO5ent0Zw6sfxsNxL/Zb2Nhr4vRaH+48kMCNJwfQHgc+uzeGu+ZWoJktGDyYDv49OEkfckJ7QAMAJ/Ty64v34gGCAJFIRNAftZ04HqBwY1X376m+IC46Xjkf3a1Xic4K+Szc+VMBHMjvJQOt6G69WoAII2UaBCivp9k+UGUE8M/DmQkt7+zH32i3bbOp2l9YZOCVzekNv8yGbokA96/w4bQG+9qkoj8Dfpnx1+BX6es+1OCf2WiyNp7rsETmmuUbNJansD3lktrcmepCPesZpHP9qRNwPFZ4TKl9sbnbVuN3E85UPdURB65Ya4pz0FSBPtlOkwKVzpr+XN6WbB5+/pHZdlmBNHW8fKvFrP5rWwx8fpGR1Raz9FUe3RFYCvHAwYQQ8tvWZ+GXbUksqDYExX9WyMDqiImWoIG2uIWVNT5cNCVQcMIM/mtrazUAXtBT+oAT2QMaADiRV19fu2cPMADo6enRIIBnj43/A50ijJYRRD9r+XO0VOQVEzQIRf6UIfLYX3MWehvePeIO0SBA+V1OMJBBkQoG8LdBW3k9wFr/j2+wQBowFcunVxnoTQDPdljoSwIfnGHgU/MMVAb8qdp+mfnXNP/yrMVQgn9S7Z84ZOGBvXbZRi7L1x8+V896Zu9/9JJd9uIm4HdGo4GvLzVEjbxq1MW4Yp0psujMqrN+nkJ/+YzXcPNWmzEwOww8tsqHpgr7G2pGn/egbJeZa7yH9lq4a5ddeuDGWlF1D1iScHYL8OOXLOzuBar9EO05eY4VDcgQJSzPKo+NUVjX/9dOE20JdmSwcO2MIG7fF8eKGp8I+mMW8ExXUugmXDA5PwDA8reamhod/I+NpdWzGMMe0ADAGF4cPbWx5QFu9FkHyf+0nQgeMFF/7C4EBnYpF8tWjS2IhxYKRoBlVMKwBlDRvwWBgR3wJ9oy2gQmKmYi0vIRmD6HYtMIuU+CANwQ6cCofE5n9t/JChhN0cDyXdnYGWlHD3DHTgtruiwwsGQWdFEtcPksH944NYhQRWa2Xyv6l2/tJODtVfCP4S0D95u2WKLnvBdjf/jPLTTwr5MzKd1uPesX1qRFIfONzQD6a0syxe/UDDxbY35taXb9vHNMUvwvWWOCXSecgpmqsv+csF0iQGaDm5GtcM0GC0+3WVnjyONle04CFCw1eHSVD62VXjw4fo+JmsDv25P4t2Y/nhvM8P/waAL/UufDb9uSuGJaAK1BA//oNnFmnQ/fOJAQYMC7Wv15QRAd/I/fe0LPfOQ9oAGAkfe5PuM49sBEAAEODFj4yv44vjA7iFr2/dKW0wNs91fb9jBY11+sJYNT0dN0IRLBk4r9almP1yBAWd2ZNRh/E6Q+gPp/sgW0lccDBK9khp80f9L7+XdN8y+Pf9VRhhL8P7zXwt277Yy5NGb53z7FLuGYFoIABpjZ/uVhG9ChMav+0EofTq1Jf8/Z0/6jcwxRdHXvHnv8eTU2LZ+dIdiHnuf+e7v9mRvFXwUAvHaOcM5Bzdyryv6cdT71/t8csUERMlkW12W215RX7CxRuHu5gVcrZS/lX+HRH5H+/fK+OHb0WTi3xY/nIyamVwIbey2cP8mPv3WZuPHkAjQNx2Xo4H/011XPYHx5QAMA42u99GzHgAeGAgKQunY0bqE5YIhMQDH2bLeJhw4l8I255QnYKbJzxY4YHphfkbd3bjFznMjHMviv6fg+ggMvpOr6816v4UcstBi9jR8Ytcy/c34aBBj+O5SsAAb9/H1QQQGWC+gygeL9z+Cewb4M/Pl3/kcwQGf7i/enl28UG/xzTDXI5d/J0rh1oU/Q7d3g5ec7gWs3mKCeA+1tU+zadlXQXe1pT/CAZR/diezWfPw+s+yf2WKJedCoMXDHkvR4fz5m4dqNNkCwsiG7NWYuv6jUfSdwcN8euxSBRmbKuVMN3DDPEJ0qaPzk6eOWmBevs8IHfHmxATIQ3EzVPSh3+0Mv6z7Sx0SSltCFuHF3HLfMCiLkg0hKvKbej8aAgVfWF7dJouCtFr0d6VXU5xvvHtAAwHhfQT3/UfEAN0oUBaQugGqiV/CuGPpM4FtzK8SLn0Z62/ePJPHYAu8qtnJcBuyf2RPD3fMqxMuxkHHzcThmoc5vIDzYIpcCOrT1vSYmBQ18aldcAAB88X7rpYSg4pF+N5z2o6MJfOdwEj9aVCHa9/C63rl5AIvDPjy+wOZQ3rY3jl39Vurv6nzkZ5+bFRTfu+6kAN4/yd5xsYbw/VtiuHiKP/Vv5b6WQGw3Qj3PIBh7AUYyAsOSXFcDllEB018nSgNY858MTCn36UseT4MAJbuwqAEIBqiAgOwooEsF3N0ohfwY8Mssvwz4dflKUbfekA6WYrdeaf88iZq95t/fN8PAjfMK95//2UELFHpk5v+K2YYQuFPb17Gn/SWrTRxRdATeOtkQopBs2+c0lZZP+vx3Vvkwc1C5X1Xad36Wz1Eqc4Dq+/eu8ImafJrarlCOwXf93DAwNWRgfZctUEjjdV09x8Bls3KXHlDz4sp1dlDsVadgSIs8Br704KEEftuexBm1PrHn+Ge3iVfV+/F0V1Jk/QvvcDIvQgf/Y2BR9RTGpQc0ADAul01Peix4gBsm6gE4QYDdUQuXbB/Ah6YGcOHkgAjGL9kewzXTA3hLk19kB/hv7GZDdVsZwJKNT8XbBdU+Qc2/52Acv2tP4nUNfvy1y8RFkwP4366kaIVzKGbhqp0x/OfMoKiR45+Jmp9a5cO1u2ICKCDj4N+a/PjMzCA+vD2G7VFbTfeDkwJ4+FACX5oTFAH3O1v9Yp7DbU93mbhpTwzfXVApmAcSEJhUYeCbc4MCFLhwWwynhAyRFXBaPgBguOc+UcaXIAAVknUWdeRWVbIDJCAghQRPdHaAzPLLTL8a8Ov7c+Tuz6EE/5ydKtjHzP8DK31o9MDcZtae4IEU1nNeKYH0azdY+MtxG7gm7p2PGu9U06e2wHnT7Her2lqQwTg/Y8a+kKkAgLPlnzomxyGrT3Y6UMel2OCN8w3Bcsh3RlX3wKk5UGieY/lz1vfX+YFTq3343y4Tn38xDr7vH5pfgdv3x/Gqeh/+3mWKfzt/UiCVsPB6TTr49+opfZz2QLYHNACg7wrtgRI8kAsEeKozKYLr++dX4MdHkzgWt0QG/+nOJD69J47pFQb2D1hC2OabcyvwpX1x8DthvyEC/TU9JpKWhZtmBvHo4aRgEDDw/+K+OG6fE8S+fgs37I7jvBY/Pj4jgI/siIlA/479CZzd4MOlU9LAw6dmBPDYkaQIupk951wu3x4Tze3YZofjFt4OleCkwa8yS/8hAiEzgjir3ieC/VfX+/Bke1L827KwkfqcAMVfO+1CUYIWP1tcie8cTgh2gMoAmFbpwxXbB3Bei+0zMgBo9x60GyeTZbCw2idYBzSyBLb2meLf+kwLn59dIeZyIpkGAUZ/tSU7QAICKlNAlhBMJA0BZvAlhV/9P/9dfqYD/tG5L4ca/HO2Kk2+3NT1nx+0lfhppNY/uNKHZXW5faSq6TvLAFSKvZtQoNuoha5NHfOCkwy8eZKBXx+xsLHbwuxqA69qBl7bmmbhFVpdMiJ++pJ9vWrrwULfG4ufE8DhO/ycZj86Ehb6TeCO/XF8c17F/2fvO8Akq6qt163YuXtS90xP7gk9OQ8oPhUfZp/6FEURAUUeQQQlPhRhCAoIKBhQMBLkRxGzok/FnIDJOefQM9M5V1VX3f9bp/rW3L5dVffe6qru6u59vo8P6DpxnXOr7l5n77XV7/iSYg+WlnhAb4BbpsZDANwWMf7dIib1BYG+CAgBICdCEBggAgYJQG8AIzc4f8bvORTBP1piyrj++pwAphVo+OTesPICeOc4L+gpcPWeML45N/6juKcrhqfnB1UaHLOhfDys4+O7w8pQf/BIRN3004PgdAQ43B3DFdV+fOdED+6Y7se1e8OKIFhcHP9FZTjC5KCGxh5gYZGm3OMNd3nO50CXjtum+3BuRa9v4wCxsGtOUoTlk1N8uG5vRBnzXDvLG8Z48eWjEdw5w4+WHqjbAbNr/65OvQ8BcFGVFz+rjyojnuSBEQLAvjjO47VBTA9qiXABtqeqMMkAkg5GndFGABAfIQHsTurgfm54CPDfxj/JSAGSA/lMDKQz9HnmjH8kjn9wz1eq0QZi/LNPcyw8b7kZ556tYnbdJwHw+DIPlpan7t2spk/dgKdWejCxIF7f7LJPV/1Hlmh4XRqhPbPQH70GqClgjd9Pla4w0/XT24FeDzSe3WgVZDpeLtpx7i82xYl7/veWjhiqAprSX2CKv2lBDW8a41UXHrzcoNdfJoVZbSj6JyKgmaAnbQSBOAJCAMhJEASygEAyEqAjCly4I4T/GufFFZPiLvb82/One/Dn5hh2MhcOgB/MD+IvLVFljNP13XpTzv83jOWdnTE8fzoKTQMumOBVxvO0Ag+CWtyoNkINDIP+43vCKs6OfbNY+z/YHcNzpzLTJsgENrr9v9AYw+WTfMrY/05t3Bjn394+1qP+begB0EPA8AIgqWElAOojuvJ0MNZkJgAePNKjvAbKffFb/wsqvWqdDJdgfXoGXLwzNCo9AIx9ExIgkxM8uG3MhICZJDC8BPhvax3r/3PGBjHpZvbGjbzZcE/23+YbfX5uGPfmum7GlbqDg8BAjX/O0iywN7kwrnI/tTA780/n1p9shHRGO41RqvH/qi7+OzitMO5RwEwF1sIajx/QE1kHUqn3m1MFOvFQsEOlrhu4bnMMc0s0nF+tKbLDrItg136oP+e7zV2HwkrIj/+9stSjPBfPLvPghYYoPlDpxVMno/jMNL/SITL0kdzOm8Y/b/9FF8QtclJfEOiLgBAAciIEgSwhkIwEoBFLw5Y370wFxBt6urtdN9mvBIXoik/X/UPdsYTxy3rUEHhduVflw6XLOuvdWxNQt/iX7gwrdv278wL41vEe/Lg+qm7SmU6HqrqM/f/q7AA2d8Rj7r9QE8CvG+KsvJUAoAv+tXviakUMUciMj3cOIA3v2w9GUOUHSrzxWH/z3/jSYLj1EzOSGoZh78YDQAgAZ3tCI40vU3ypEhdsZ5jlQy2zkW/Mx2zkWw3+hGeSycPAXMdq2LNP83mwng3rZ0b7fMBG5mCPAPe+tbUVbgT/kvVqFetjij7GvC8sPaOIT8OcKv4sx7uBY71kdKkPytgdF0BSYT/WN7v1UwTwC4vSx9I/vFfHdw7FjXwa0XfOP1P/YCdw2foYTvUKC9L4v71WwznjztThXB/aq4Mihby1rvADX1vqwbIkngfWVIHX1Gi4emauf0EBaukw7I1Cw0YhQW4I4trvfv8a9IarLYrPnb+zyTR47PqlXtHJiN5HT4gXD188GgG99f7SHMNHJ/rU774hTmzXp/VzMf7dIib1BYHUCAgBIKdDEMgiAiQBjOwAfMkyEwBMfXPRjrASu+GN9PfqevDI0R58bU4Ax0NnCABOh6n/bt4fVkw5Bf/oLPDI7Hi8Oo183n5/qzaAf7fGcO+hiOqDMf5k3ike+NPTUeV6d/t0v2Lif3Q6/gb2/glxEcJTYV2537lNSThQqAxvho6ontACMP7GvklkHArpCbFA/jdfdvhCYiUAmAVAvSTWRfH4XD+u3B1JaABYCQBqA0gIQPLdExJgoKd6eLVP5w0gJNDw2stMZsv9b2trU79TmXiGWMdkrPxX98cN5kwKb4LpXn/dLA103TeXdG79ycYyq+nPLAaeXOHpIzT44ul4aj4a+kYhEVHsg5o/lfuNdfBWn1kHzpuQ2qg3pys8e4yGR5dqKMhxNB0JgGdP9uAbc+O6Nvx/w5suU5d6gwAYCInAeVDjiK79LAxx/PrxiAp5LPS4T+1n3V8x/jN5uqSNIJAaASEA5HQIAllGwOwJcO2eEOYUenDt5Lix+rumKO47FFGiOFTf56sF4/VLfZrKAGDUY126QPI2f6wvc8Y8y0vLSnd82TBi8Y0XFvPfOIhZrI+3BRQNYrGKAPLlgnVXlHj6iAAmIwCMuqNdBDDZJgoJkJWjLZ0IAnmNQLaNfy6Wiv4UxPvBscxJAPbDjAAPL/ZgZcUZCM1u/QwXZ+z+ueNTG+Rmdf5UmQM2tQD/uy2Go13Jt4pu9zTm75in2YYzmD0gxgSA7y73gF4QuSzJCIC1bVHcMMWvMutQHJjl9RVeFU7Hvz16rAeHQ3GGxgibM+oWeYAFxR51OcBCopzeAE7bGKQB31du3R9WnogMQaTXIce8unrgGYbE+M/liZK+RysCQgCM1p2XdecUAb5oGSkCs3HLktPJmjo337jYjcl0T0vLmW4J/fI427Ud6s/58mOQBPScSFd4I/SLOh0dPcBFU/vWNb+gTioAnlnlQWXQ/erolnrR2hhOdA+dABRjKimsxBSBUgQBQWBkIZAL499AiKblxmaouPl1zboKd0tVeENe5ut7227UTaYjYHbrd5JpwKymf+k0DTfP6f/9zu/0fzTq+MUJYHOrjqgOTCkAXjNOw9snaphs8URItRZrusJPz9X6/UZk+xQlCwGgsU/vuSt3h/H43Lg3oCG4S2OeXnIUv93coSeEdm/eF1F1DZ0cI4OOQQA4bWP2GqCA8V2HItjRqeONFR58YrJ/QF6GBjEtMf/ZPkXSnyAgIoByBgSBnCEwHEkANwSAGbhVFcADizIzfnO2AZaO+UL03d6MA/zISdzkoU7g5q0xbG8DksV4jiQCgJgICTBYp1HGEQQGD4FcGv/JVtHaA3T3xv3zRn2sP7mgXVsP8PRhHd8+dIY0sKbAs3Prt45vVuefXxoXJiyPe6XnpJjTFdI7gV4KGYrbO5qf1QPAEA3+zzFefO1opI82AIkBahAZcf2G3s6FlV6Vpo8ivPTCs2oAkDRI1uYX9dFE6EE2wgbSLVi80hwdB6kkCGSMgHgAZAydNBQE7BEYbiSAmQCgS+arxmjwJcnR2xQGtrfpaIqciZkkCfDVpQxnsMdluNT4/Skd12+Ju06OBgLAIAEMYcDhsk8yT0FAEEiOwGAb/273waq6bzXazW791Kz5xjINZ41J7bVlVucv9AKPLesbVuB2fnb193UATxzScV4l8OqxudfVSUYAMEvQVZN8uPtQ/Fbf7NVGbzerMU/9HMMDgHUNrSKu1fAASNfG7DUwEN2AVNiK8W936uRzQWDgCAgBMHAMpQdBIC0Cw4kEMBMATnIR82b8+i0xHOuK3/DcMkfDhy1u8sP5eAwWAZBvGNETQEiAfNsVmY8g4A4B/va0t7ercLR8DkWjp9VH1sdA4z1ZLL3Zrd/qIWBFxFDnX9usK3HBj0zTMNGhS787dIemdrosAGYNAM6O8f7JbvO/Mtuv0u8aegHTghqu6dUpSkUAmNuYdQOyTQCI8T8050pGHX0ICAEw+vZcVjxECPBFjP/k84uYWwKAUP78hI7bd8QFoJyQBkMEf0bDjlYCgGAJCZDRkZFGgkDeIEC1/3w3/gmWWQOF+gDfXuHBApMUidmt38lvDGPzc+mGnzcbPIgTYfiAoTFAD4CP7QonMvlkaxqG8S86NNlCVPoRBFIjIASAnA5BYBARyHcSIBMCgMJ1H14bw8kQMBAhvEHcBsdDjWYCQEgAx8dEKgoCeYfAcDH+CdzONuDyDTE0RwAKAX5/pQcTTGKqZrd+puf75nIPlpTlHeQjfkJmHR0jy0C2Fi3Gf7aQlH4EAWcICAHgDCepJQhkDYF8JgEyIQDMtzfJCABzn4yjP79aw+d36eCtDm9qZhQBl03X8F8T+4onUWDv+0d0/OyEjuPdca0B5oyeXQxcOFXD2yrtcy7THXRLK/DcUR3/bNQTeZ4ZrsAsBkz3dPkMTaVuMkeVfuOAjkf3p05s/fBiDW+q1FQ+6as3xbCh+Qz5wYPC3NgkD5hXmmNNDAJvrdJwxQwNfIG1lnRZAMxjsI+HFmkKj8cO6PhrvfMxzGNyPM6RebE5RxbO8UNTNXxwsobdHcAVG2JqfZ+Y5cEtS8pUSIAUQUAQyH8EhuI35lh3PBb+X406vrbUo77XnRSmEVyzk4r88e/bN1bGv+PMN/iGW/8LJ3Uwi8DnF2h4S2X67C1OxpY6+YGAGP/5sQ8yi9GFgBAAo2u/ZbV5goARlxmLpcmXNARzzYQA2NMOXLYhBgoDJnPPNPd58VQNO9p0rG3uuziSAnfO15QRzpc9Gs937NCVAZqqTCkEvrjIg4UpboJ4m8Q+/lyfPj81DXQavUwX5e8VPMyUAGC86Vf3p543hRW/usSDpeV9V+WGADhvAlTIhaGybcUn1Ris5wTbmmLg8uka7t0dXwdJm2tmecFczEwTyJc1KYKAIJB/CBh6M3T7H8zfFqr58wZ/W2sck7dXacpIN75PUyFF4/9r+3V873D8O5qifV9bqili1lqOdgFdUWBWcfKMAvm3GzIjJwiI8e8EJakjCGQfASEAso+p9CgIOEIgH0kAtwQADcov7tHxxGE9pQiguU/e6vDWnzfuH5isqXzR/3dKx42zPVhREYeNtzyf3R5PC0XjnC9875mkYVwAONgJ/LJOB18GWSr8fGH0YJnFoKbheu1mHa80xW+V2Pa8CZqq59WYwQDq9tvoh/O6b6GGt1XFXzxJauxu15X3AL0QWCgoReObZWVFXFjKfDtvbLp1zuyDc6aaNQsN7O+u8GB84MwxcUoAVBcAnVGAabYMXIjBy03AH06fIR4YP/v4co/ycjCX353Sceu2Mym3OJf3VWsKx383AfycxAIx4qr5Um5kP6AmgJAAjh5tqSQIDDoCQ2X8Gwv9yXEdd+6MG/L8DuT35Z3zkns8sQ49BR7aq6vvWha2+fhMDVfOjBPBUoCbtur47cn474/h/cX/ZuYBfv/bFf6uFHnRz+uMf39gj95nf5L9za7/gX4uxv9AEZT2gkDmCAgBkDl20lIQGDAC+UYCOCUAeHND4/lbh3T8qi7+0pcqDaC5TwLGXMl08aQrp7Xsagf+Z0MMjeH4S8vd8+Ou9uYXQo713DFdvcCQJEjmdWAWJkw1L/ZDN/rHDsbnzxfWLy7uO5YbDQCuhSEKt87V8P7JffshVnSpP9ybLeGRxRr+c8KZVTklADhGKlxIjnx8Y3wMEhpfXarhtePOjEFX/8vWx7C/48zLNkMS+OJtlCNdwA1bYtjRduZv5vSHQgIM+JGXDgSBrCMw1MY/F8TfhBu36vjj6TOhU/w+ZMq+c8bGSdiGMA1/4JXmvh5Mybywsg7SMOuQvz3/dwrqt5KF5Mp7qzWc7NaxtwO4emZ6miSdQT8Uxr4Vfv6W0KNMBP+G2cGU6Y4YBIQAGDFbKQsZrgjkEwlgNdakrrFTAAAgAElEQVSdYMqXt7dWalgzX0NxEqPe3Ge6PM58bbxzh44fH497E/D2iC88yYrV84AvSTTgWehh8KnNcdd/uzzQZgHDZESCWwKAIQA3zkl+g0UviYf2xF+OzUY1/98NAZBuDHPognUMMylCvYXPLegbZ2vgTCKBRAHnlGyuXq9X6QFIOICTp0PqCAK5RYDGf2dnp8owk6nbP7+VDre342+nTuKfp07hOPvricdf8Za2wu/HvPJynDtxEl49YQKKfEmETAAwFOD6LTr+3ZhaP8WKRrk/TpryO2kwb/53tLTg1nVr0dG7zjVLl+G1VVV9plcf6sZ1L72EU93d6u+XzpqNi2fNyu2G9vbO381v7Nfx4KIzXhRmjzN6rP2lHvh7g45Lp2nKK4DeAoZI4j8a4jo29By4ZJqW0HQxdHjW7NBRF4p7YFDTZmm5pkj1148DPr09vn+Gpg//+6K1MbW/y8v5uwxFzGdaxPjPFDlpJwhkDwEhALKHpfQkCGSMAGM2B/ICl/HAloaZEgC85bm2hi8R/Wdi7jOZwrPRgrf+l66P4UAHMLMYeHKFB4xnT1U2tQBXbowL1fHl8f6F8RcS/j9j/ze26JhWGA8RSCa8x7rpDG9+7oYAsFOnfrlJx9UbdYRifedrNw/zSx/HeHxZfw0BAyPevn1qS9yj4aqZGj5R058UsZsn+zLn3bYSCfycJADDAQoLC0UTIFsPn/QjCLhEYKDGf0zXldH/vT17cbSzw9HoQa8X75g8BR+ZPTspEcAQoicPx+P6U2m4kOCdWgh8dFrc8E/mDeZoMgOolO8EAJdm/u00QgD4m0QPAOrp3LxVx9W93/EqBGOepn7TaMhfM1PDowfif6P3wFsqgVePjf83RXdv2x7DXfPjojdsy/ALgwD4S0Pc84CEMkV3OR7/zfYUvb1katwzL5Mixn8mqEkbQSD7CAgBkH1MpUdBICME8oEEML9w0Ph+1RgNvl5hPPOiaGDuatdBl3FDjI4vdSQBqKpvfjVwGlZgrkeNAN50p8vl3NIDfH2/rlJHOckNzfnzXqM5DOxs1/H3BigvAa6B6xmoB4BdCsRkL3MGpk49ADIdg2m0PrwuhmNdwPxS4NvLPeDNW6piJhKSEQBCAmT0iEsjQSBrCBjGP383otGo635PdnXhC1u3YHNTk+u2bDClqBhrli3FzJLSpO1JdK5vZlYAJDKNkJAlSby4LLk2QEYTybDRcCAAzEujMc5iGOQkAGjM3zJHw6YWXXleGIW/E19e4sF3D+lK3PbBPfF6lb2pFc0hAPs7+xMAR7vjIQYGAfCPRihvPKZeNP6WCQFA45/eYySPpQgCgsDQIiAEwNDiL6MLAn0QGGoSwKmxbkyacZ+87fn6gXg8PmM+eRNvuOOznrnPZHH2Rl/m23a3xyKVYczUVC/U6Uog73gX0NQrxJes/5FMANhlarDiYU3dmCreVDwB3J5UqS8IDBwBuvp3dXUhU+N/d2sr1mzcgNO9ru0Jw7GwEG+srsaiijGYXhJXmWsJR7CxsRG/PXYMBzvaQeLBKBWBAO5Zvhzzy3sVXAe+tEHrId8JAMPgN757jZv/ZARAXShuxPO23yhmI9/wAKDRzv+mDg+1e1jfCQFgeACwPYUJ6U3glgAQ43/QjrYMJAg4QkAIAEcwSSVBYPAQGEoSwC0BQFT4OshYRZIALEzh9OjSM26d6W6+zahmkwCgV8LD+3Q8ezR5CkB6K1CFf2GZpjIF0FV1JBMAbvfVKQHA/TNIgIKCAvAlT4ogIAjkDoGBGv8nurpU7Puxzs7EJCcVFuKTCxZg5bjxaePwtzc3474tm8E+jDKtuBgPrVqNscHe6+XcLT2rPTshALI6oMvOrBlmjN8nGuwUlL2tNq4BYNzsmzMGsO5Dizy4aWsMVUFN1WEMPzVvGErA/zeyADghAKgPYLQnAUGvMDcEgBj/LjdfqgsCg4CAEACDALIMIQi4RcAQdcrEtdPtWOb6bg1Fo635hnlCEHhihQfTi+KfZkIAmFMeuV0PRQDv2qHjpyfihASN/dqSeBpApsebWxJPKcgc1dnUAMjUPZ9zzHUIANMeXr4+ptIHOgmXcEMACAng9oRKfUEgMwRo/Hd3dyu9mEx+G0LRKNZs3Ii1DfWJCSweMwZ3LVuOMn+amCDTdJMRCBfMmIH/mVs7qCJ+mSF4plW+EwADXV8225vd/t16AIjxn82dkL4EgewhIARA9rCUngSBrCIwFCRApgSA2YC1isw5JQDM9Sg29LWlGpg1wG1Z1wxctTGGrihUfvtHlnhUisJkZbQQAGYNACcCi040AKx4iieA25Mq9QUB5wgM1PjnSL85dhRf2r494cY/p6wM969ciXJ/GrXVJFPc0NiI2zesR3ev9sCEggLlBTC5qJf1db6sIaspBIBz6O1+J1P1ZKSNZdy/FEFAEMgvBIQAyK/9kNkIAn0QGGwSIFMCIBseAHXdwCXrYjjeHc8ZTS8CGqtuy7cO6vjyvvjtP9MjUQQpVTEr84/kEAAKcn1iEwW5zqSJoqBTqkLRKGo7sKQSAUzW1ufzKZEnCQdwe2qlviCQGoFsGP9M63fL2lfA+H8Wv8eDO5ctw9njJ7iGvkfX8dDWrfjDieOJttfMm4f3TJvuuq+haiAEQG6RF+M/t/hK74LAQBEQAmCgCEp7QSDHCFDsqa2tLSOXT7dTy4QAsGoAWA1ppx4A7Od/t+p44WTc8Lxgsobb56XODf27U7pK91fsBVaP0XD3fE2JENJdkfmPWcyp8KxYUMDwtu1nxhvJBADX/vMTOm7fEddESIctsyJcviGeMcAtAcD6QgK4feqkviCQW+Ofvb9cX487NqwHjXeW5WPH4nPLV4Bp/TIpFAZ8aNtWJQD4uqoqLBkzBuWBgNKEuW/zZvyx7oTqlqEFD65ajVmlybMFWMf+9p7d+MGBA+rPzDTwpdXJ9QU4zuH2dvz66FH86/QpnOzuBtMaejQN44NBLB87DudPn46ZpaVJQxOcEAD1oW5c99JLONUrlnjprNm4eNasPlP+28mTuGvTRvW3RRUVuHfFSpUekW1/fOgQ/n7yZGJuJF2qi4pw3qRJePfUaSj2+RxD3xIJq7W+eOIEjnd2IhKLKRKH/Z0/bbrqk3uZaj6OB8pCRTH+swCidCEI5BgBIQByDLB0LwhkA4HBIgHcEgA0Jp87pitBIWYBYLw9BYY+PPXMrbtTAoA4meuyL+YmvmKGpvo1l00twI1bY6DXAD+7Z76Gd0+KVyIxwDhFzo1pp7653IMphX3bd0SBL+7R8fzxMyKByWL4zcKEycgEs1BTPmsAcPX1YeCy9THs74hna/hEjaZSLZqxZUrFT26OgWEURnHjAWC0IQnAVE/BYFCEAbPxBSB9jEoEsnHzbwD32K5deP7QwTPPdQ5v7P91+jTu2rghQTZcObcW758xw3YP2yIR3Lx2Lfa2xb0U3jFlCq5fsLBfO6Yw/MrOHYrUMGclsFbUNA2vnjABNy1c1E/jIFcEwOdWrMQLR4/gyX37QM2FVKXU78eNCxbiNVVVabUTSGrQ8H9s9660/VHI8dOLl6AhFEpKSNiCn6UKRihY0TAKB8nS0qUbQWBYISAEwLDaLpnsaEaAJADFn3p6enIGg9kAHxsAXjVGgy9FHH5TGNjYoqPNNB3exH91Sd8cz24IAN7qPH4gnlGABjwLjfd3TtQwowhoCAO/P62DBIDx+bsmabhrnqZE/ayGLv+f+e7fUqlhWTkQ1YF/NgJ/a4gr/xd4Ab8GtYZkBrw5RID90GCuLgBWVmiYWADVx9WbYtjQnLy9eaPS4ZBrEUBjHiRHbt0WJ2tYaoqB91VrSivh5SaodIlck08DKKbIkgkBwHYGCcBwAL6ISxEEBAHnCGTT+O+KRnHb+nXY3NSkJsAb6vtXrMSCityk72sOh3H9Ky/jSEeHGs98M54OAbOXQoHXi/tWrARFCs1lR0szbt+wARzDaeH4a5Ytx5jAGa2DXBAAxHNhRQWeP3QoLTFhzNsuDIPG//f378PT+/c76o/eFm+qrlaeB25wd4qjXT0x/u0Qks8FgfxBQAiA/NkLmYkgYItArkkAs5FqOxlTBd4iM7cw3fBpTJqLGwKA7Wh3/viYjvv36GA6v1SFY761UsOa+ZoKAzCXjS2MeY+BN9qpCgmFBxZ58KNjuvrHKl7Idk0R4MoNMVBF31zocfCeam3YEQDE9tfM/7wzNbbzS4H/mqiBOgAsmRIAbCskgJunSOoKAnEEDOOfKWGzQfg2hkK47uWXUNebvm9iYSG+ctbZOU3dZ3blp6v7/StXYX55ecot5rfNw9u24YVjR1WdZKRBsgwEM0tK8eFZNVg9brwiNkKxGNY3NODrO3f0SVf41smT8akFC+HrJSNzQQB4NQ3kVumVwBv5y+bMxdnj088rXSgGwyge3LpVufuzMLzhzdXV+NDMGkwqKlLj7G9vw3f27MHahoZ+JIFT4iUbz50Y/9lAUfoQBAYPASEABg9rGUkQGDAC/MEPhUJKEyAbL4bWCbkhAHh7XhUEXjtOw/sna+o2Odk9r1sCwJgTje/nj+n4VZ0OxqUbIQbjA8A5YzVcMk3DnJLkY7IP3qpTEPDF07pyf6fHQKkPWFCq4UNTgTeMj7u/m0MGPjZdw/Wz+66C/dy7W8ffG84YzYa44HDzADCwNbBhiAOxIQ4Tg8CHpmr44GQNf6rXcfPWOAHw4CINb6vK/AZfSIABP/bSwShCINvGP6E70N6Gm9auRUvvrflgGIZWA/uDM2fi8jlzU+7k6e5ufOqVl0H3fhZr2ICVIKBX0ZsnVeO6+fOT6hhQ9JCaB4bXg9WjIBcEgLG411dNxI0LFypCwlqawmF8et26RJhDKnKEpM0Nr7yCo51xLwre7t+6eAnOGj++X5/E5vmDB/HdvXsSZEEqEiUXjxKN/9LSUiX+Kt5euUBY+hQEso+AEADZx1R6FARyioBBAjAcIBJJc8Wd01lI5yMZAUNIkaEAX12qKZJnIEVIgIGgJ21HCwL8bqeXV7Zu/g3crMbuynHjcDcFAD0Z5Fl1uBmMf//shvVgykCWuWVleGDVapSkEL773fHjeHDbVnWLTTHBh1atAm/3jXKssxM3rX0FJApYlo4di3uWLU9qZKda9/umz8BVtbXq41wRAOmEC415/fbYMSWgaJTblizFGyZO7IPsTw8fwqM7d6q/0ai+YcECvG3ylJTokwT4yo7t+OWRI4k6g0H0yHe7wwdCqgkCeYaAEAB5tiEyHUHACQJCAjhBSeqYEaC2wv87qivtgnsXeDArRYpFhl1cs0nHS006JgTj6RinZyG9t7woynkUBFIjkCvjP5mxe+7EifjskqU53w6zERv0ePH5FSuwbOzYfuMyM8HnNm9Sivks/1FVpeZnuOvzb2ajmX9nTD8F/tIVhgPcuXED9re1qSwEK8eNx3umTVOu9LkiAMwkQ6q5Wce2ZhfgvOm9sK6hQXVhR54Y41hJklwTAPKdnvNHSAYQBHKGgBAAOYNWOhYEcouAkAC5xXek9f7T4/E0gCxW4URjrQyTeOyAjscOxkUY31ip4aFFmhIFzEaRF8ZsoCh9jDQE+F3e3d2dM5FXq8GZa8MwlUGaStWfhitFA+n2ztvu25csVakFzeX+LVvwhxPH1Z+qCgvxyOqzMKGgIOOjkCsCYM3SZXitZe7WSdqlFzTjwbZOSAXWI5HC7AvMwsCSy32W7/KMj540FATyAgEhAPJiG2QSgkBmCAgJkBluo7HViW7gfzbEcLAzvnpmPXhzpYYFvV62FDqkXsLReAiuEnN8bJkHi8qyi5a8OGYXT+lteCOQa+Of6DCP/SdffinhPp9Lw9C8G6Qb79u8GRSzY0nlHv+jgwfx+O5dKet09vTgM+vXYWtzPD/pkjFj8PkVK1Hotai/ujgKuSAAnIgdcop2BMDGxkbctn49QrG4Cm6yEIFUS3163z48uW+v+jhX+yzf4S4OmlQVBPIUASEA8nRjZFqCgFMEhARwipTU29YK3Lg1ljDyUyHC1ItfXOTBwiwb/8Z4xgukCEbJmRztCPD7m6Ku0TQ54weKUVskgpvXrk0Iz1UWFOArZ5+N8cHMb9Cdzom30byV5u10Mtd9q1ZAMi+Bjp4e3LpuHZgCkCUbIQz5TAD87eRJ3LVpo1orvyPvWroM51RWOoLcHCqRCwLA7/ejpKQEwWBQBP8c7YhUEgTyEwEhAPJzX2RWgoArBAwSgOJRYRf5kV0NIpVHBAKM8f/NKR0/OKpjXwcSqRaNDAkfnBJP6ejPnT6YwpEkQD4Wpkr76cGD+NvJOpU2jbm4GTNMYbJFY8bgfTNmYPGYsepvycrdGzbgjyeOq7pfWH0WeCvopPy1rg53rF+n6j901tmYn6Mc7U7mYq6T6XrcjjNa6/O7O5fGP3G1uoZTnf7+FSvBvPW5Ls3hsHLvP9IRV7P/z4mT8OklSxIZY8yGuFWp35ib9cZ8NBEATr0KDKzM5EG2CQAx/nP9tEj/gsDgISAEwOBhLSMJAjlFINckgNUNk4uxvohRyIklmcBUus/cApPNvtyOLfVHJgI9sRi+uXs3fnbksDL605V55eX4zOIlqC7qr47Is/nnujrX7rfGi7vbF/5c70am68n1vHLdf2nD4/D0NKGl6tZcD+Wof87HFz6G1vFXI+qf5KiNudKzB/arfPFGuWbePLxn2nTX/RgNKFT3+c2b0B6JqJj3s8dPULnpk9Fi396zGz84cEA1tcbvmz9LZbBaPRhGEwFAzJzoChj78qe6OrUvLNkkAMT4z/hRkYaCQF4iIARAXm6LTEoQyAwBkgD0AGCKwGx6AhjGP1WUL541S03O+Bv/+94VK1U6JjHMM9s3aTW0CNDcf2Y/Y2f3qTRkfo8HTJXGnNslPj/CsRg2NzXilfp6MI83C+OZH1i1CnSnNpdMDWYhAIb2DFhHH2kEgNXlffnYsfgcUwFmGEe/r60NN699Ba29qWjTCfOZx6ZL+80LF+HN1dVo7+nBLWtfwe7WVgX/lXNr8f4ZM/odBNEA6J8mMNXTkgsNADH+8+u7SWYjCGQDASEAsoGi9CEI5BECuSAB+AJ396aNuGPpMswvL0+s1vp3MwFgvLRRgIrxpo/tios80TuALymHOtrV//O2lMV8y2H3uXkc1mVsKMczRKLMaZWsL498weSY1rXk0RYO+lSKWn6KwrYX+4wbLlyMzrJ3oaTxSXSWvxuRgvmO5uXv3oGilp+jfeylGd1UOhqkt5J5rEDXRuieQnSXnOumC1XXbMzQLZpncVww2K8fxis/vns3fnn0iCIKPjhzJi6fM7dPvUwJANeTlgY5RcCOAPBGTqCs/hvwRON57ln4zLSNuxI8l6WN30V38TnoLH+P+sx8g++JNqOk6SlEfdXwh+Lfizy7bWMvSzxnRh9arAu65kPMOw6aHlEeAGxT0P431c7bcxIxbwU0PYTOsnckzj+f6YKOfyb6tMbak+S6c9kydXPvtpAw+9buXXju4MFE07dPnoLrFy5M6gFgHdtI87e1qSkhdjc2GMTDq8/C5CReNRzvnk0b8dfeNIETCwvxlbPOBtvYFcbEP7ZrpwrhYQpC/jawXT5rAGSaBcCKUzY8AMT4tzth8rkgMDwREAJgeO6bzFoQSItAtkkAIwaTxlG6/NGGYX7DgoVKtXl8QUGivtVop1KxYagbL2M3LVyk3EmNW4xUnyfryyAQeJP60LatuH/lKkVWsG59d7fyUmDhvA60tyc+l6ME0Fjw9pxSxgsLjY+SpmfRWfYWZWi4IQCGCs/yU19CqGhFRgSAIZyVLle5sS7zreXU4mJltFQEAollCwEwVCcgu+OmIwAM4z/mKUqECLA+n5vO8v9G1FdlSwCQINC1QmXQs5BMMPozjP9IcLZ6Jgva/4yilp9B95QlCAD+P0k5fm7MpycwOfEMl5+8HzHfmMT/cwy6h39hy2alCcAyp6wM969ciXL/mfPrBMVtzc24fcP6xO1/qth9c18/PXwIj+7cqf7E9H0PrVqNXx45gucPxUkEgxSgUGCyYm6fTEwwWRtrFoLZpWV4cNUqlPr9eU0AWAmTuWVleGDVapTY6Imc7u7Gp155GSe74qlcBkoAiPHv5GmQOoLA8ERACIDhuW8ya0HAFoFskwDWG5NkscqGYc7JGUY3QwNYrEb7uob6ROiA28/T9WWQFVfXzsP8inKlHn3jwkUJzwUrQWAL5Cio4IQA4E0jjQ5N71GIdJWep/7t796ljCCDNOgu+Q8EOtejq+ztyhPAE2uFusXsveHkbaVxcxrzjlVGj9VbgMZUoGuLahPzlKG75LXq1jPqq1Q3qjSIgp3r0Vn2NjVG1D8Zwc6XEmPwb77IUTU/jkEjq6j1F/CFD6q50EgzewoYhFOZ348HV63GrNLe3Igp9v6JvXvx/w7sx7TiYuUtQCLAKOkIAJIHd2xYj81NTSrM4OZFi5QoGkuqEADjuWMdklpBj0elTGMfkVhMGQWvrqzER2bNVvHV1mL0y1CFL591No52duDbe/ZgT2ur0jrgbei5VRNx6ezZSQULU63HmBe/B+jhE43peGLfXvzr1Cnl2s31zS4txWVz5mDZ2HFJb4Y5Vxo7Pz9yBD8/clilq2OpLixUoUbE5t4tm5XHjtmrZzAeSTsPAOsclJHe+mt1C++UAEjlIRDs/Hef23uOZfYg4LNgjGWc42QeBl2lb+lzzon1mo0bsbahPjF93orTG4pn30k50dWFW9etBW+pjfLGSdW4adEipfKfqrD+TWtfUakIGQZw44KF+O2xo8pri/9/+5KleF1VVcr21pCDVePG465ly9KGMLDN/65bCwoRspgzDOSzBwDnak6NSFz5G/am6uqU+JDseHrfXjy1b1+izkAIADH+nTwNUkcQGL4ICAEwfPdOZi4I2CKQbRLAGDCV0rBhLLCe9YXdarQzBMDsTUAjzCAFfnzokAoRSPX5l7ZvU1MxwgnMZIKZAKAHwheVN8DKRMqrVOEMVjAPdet477YQ6iPpBeFsN8FlhWIvUOCJv0iP8QEzCzyYVqBhcbEHq0s9mBzUUhpTLodKVE8WAkADP1T0qkQIAI3ncOEy5dbP+jT86RlAT4H2MRfCH9qZ+BsNcBIAxc3PI1S0XBntvJGMFNQqTwMW3lyyn2Dnhj7CZjSk6HXQNu5yGK7SNGTSEQAkEDgPegDQ+CJZQcOIN6OlDd9OEAjGuFacXq6vV4Y5s25fMWeuUvpPbcqkRzmVwUyj+K6NG7GhsaGf8c8enRAAb66ejBeOHVVGs7XQECeh8B+VfY0oo1/eur5qwgT8+ujRpCKH/PyuZcvB20ZzcUIAXDBjJr63dw+Yrs1aaNxdOmsWLqqZ1Q9TGpO3rV+Hw70K8da250yoRDgWxdqGhn7fJ3cdjOC7df3HM/fxhRo/PljpLAuDdWynBADPtUE20VXfjQdAKgIgTlb1FfwzPyvJCAA+N4Vt/4f2MZeo8288Q1bBwF0tLfj0+nWJ23uue1JhIT65YAGo8ZLq3JMs+nf9aXxp27aEQc22dNknMcU+0hXrbfz88goc7+pESzis9DS+tHp1Wpd+ei08tHUr/nDiuBqG5+oDM2Yo4svn6Z+yxEy2sb6VsM53AqAxFFKEifFskKC5c9lyLBkzph/MxPYPx4+Dv4skBY2SKQEgxn+mv6TSThAYPggIATB89kpmKghkhECuSABOxmxs03XfcLe/eNZs5YZvjrMXAiCj7evXKOgB5hV58N7xXrxznBfj/Jmaqme6tnoAGJ/QgDY0AMw39/y8xz9F3fzTUOItvT+0VxnaNMANAqCw9YVE+ADr8QbfHzqQcNVPphdgnYvh2u+UAKDhbyY0DKPM3N4KakskrDxFeCvO9H48yxfOnImaktKU6f5S7WYyg5k6FF/ctg1/OVmX1PhnX3YEgGFc05ChWNp51dXwAso4/vKO7epmlUbCfStWotak02Em6zgODf1Pzl+AVePGKcLjxePHlUcB+08mbGhHAHRGo6D5RU+Cq+bW4jWVlQqzXa0t+MKWrcrjIJmLuNlAoxAdDTne0LLu3rY2PLh1Kw60tyVgthKKQ00AGIa/4WFiNsoH6gGQCQFghAGQcDOTbMnO6d9PnVT4WgkbGvFvrK4Gb9erCuPilie7upXHAA1MEjbmwvN2z/IVWOgwneC/Tp/GXRs3JEIQjL7eN30Grqqttf2CTOZ9wDCGK+bWqpSG9I7hs/ZSfT2+u2d3n/leMGMG/mdubdL0gxw4mdK+Nf1gMi8U8/PlNIOHk345pz/WnVD7ZBj1fE7eNnkyPjBjpgqv42870ys+s38//nyyrh+xlwkBQOO/tLQUgUBAkSxSBAFBYGQiIATAyNxXWZUg0AeBgZIA5tt5w6WfA1izA5iNfHPsvTVDQLL+3IQIDEYIwFB5ALg5ujS8Fpd4cP0UH86t8GZ8a+2EAChq/U3CcDc8AEgAGDePulaUuLVPRwAMxAOA2BieA4YHgiE4aHgAsA7DA1oqb+jnAWCEECTDmMbmXRs3KYPVKHRjn1lSgnMqK/HqCZWYXlyc9LbR3J/VYA54PPji9m34/fHjKY1/pwQAjWMKt9FAMxeqqFPbgq7O1lhqs4FCYcMvrFyFGSUlfdr/8/Qp3LNpkzI0rMKGdgQAjUj2y5hucygEB9jS1KRum7ujUXxszhxcOLMmMe5PDh/CN3btUm7j5lAIo4L1BjefCIB4uMtTMLvYD3UIAHEjyeaNxD1sSMalE8Tc3tyMezZvUsRRJoVkwe1Ll/XzGEnXF8/n9a+8rIxWozjRDzD3ScHX2zds6OOFYDf/11dNxI0LF6pMNUbJdw8AztOancRunfTGIAlhZFVwSwCI8W+HsHwuCIwcBIQAGDl7KSsRBNIiMBASIJUIII2Lb+zaqWKAxwcL+sT5G23eNnmKiudNJ9Pde90AACAASURBVNxndcs3YrKNW5l02QasZEIqrwS3IoDDgQAwb3hNoYb7ZgZwdpnHNRHghAAo6PiristnMcfu8/8Z028IkBm3+gwBSOYBwLCCTDQAOI6hQUBtgKhvUkIDQIUAND4Jb08dQsWvRrBzbVx3oFc9PVy4SN2KpiMA2D+N2Sf37sVvjx9T5Ja18GZ7UcUYfKhmJlaMHZfUO8BsMN+1fLnKfmFn/HMcJx4A6ZTWjXzqhsCaoaZuJgBSpVmjezXn/feTJ5VBZxYcc0IAmGOrzZiZ87czTvzWxYvVx2aRM6rQM5Y7mRu3+cY43wgAs8q/IdoHPaJCACLB2qSifoboH0Nb0mUJsD5TSUUAe/UGzEa+tZ7V/d96nnnev7l7F353/Hgf1/F0PyTGLfRHZ89Jqhlh9zNsnFOjXibpCI93diptiJ0tLWmH4/PK2/IP19T00woYDgSA+q7VdSWUyBSlyUJ/DABmlpTis0uW4On9+xKZddwQAGL8251c+VwQGFkICAEwsvZTViMI2JIAkUgEbW1tCPcKIzmFzJpOj+2sLxhmI98wagxF/h/3qj0bcft0h2Y52B5PB2hNA5juc6ceAHTlTpYGkPnczboAyTAYbgQA10CPgDeN9eK+mf6shAY4ORvmOHsnKfh4S8livsmnJ4FR+msAxDUGnKYhdDJnuzp86aYGxT9OncI/T51SWSPMsbVsz1jc25Ys7Zcu0DCYaUhPLynBH06cUK66n5g3H/89bVrKoe0IALra37V0mfJGSFY2NjaqlGpRPYa7l6/AWePjXgJGv1Q+5+2/Ncbf6MvIhMB0aQ+tWgUaFCxOCABm73jr5Mn9pmV+9s6dODGh6WFOc3bNvHl4z7TpSddkvjEeCgLAILzMkzNCX6xhJt0lr1fCfVblfopmkrAKFyyEP7Rf6V3YEQA03PukAewlvNjOSANoFQHkHJNlA7A76/w8FIthfUMD/njihEqp2hAKJc473cAr/H7MKy/HuRMn4dUTJvS5SXfSv7mO1fBORUrZ9cvb8QNtbaBeDHU16kMhZSzT6K8qKFCeMOdPn57QfrH2N1wIAGPeDFOifseLJ06ABAi/jwwPJYZQUECRJJpZh8cpASDGv91pk88FgZGHgBAAI29PZUWCgC0CNP5bW1tBMmAoSqqQAmMudp8PZM588bMKAybrbzgSAMY6qgIaHqjxq7CAXBbDSIl6xyXSodmNZ81vblXkZ3uzsJqRW92u31x+TsOCgmV8+f7VkSNo6iXPSALQ2Dan5zK/gJvnZJdyzY4AYF9Gastka6XbLxXPeetuNqrNWQAMT51k7Ul0rNm0UekKmAkEJwRAsvhpjpGKADAbX6naWtsPNgGQy/OUq77dknG5mke6fs1hIVZvlaGYz0gak0QOxUzXNTSoZZGsWbNsedrsDGL8j6QTIGsRBJwjIASAc6ykpiAwohAYShLAzsC3+9zpRljDAdjO6qWQqq/hTABwTUUe4I4ZcRV0kXJyemLs69EN9+Ht25UaOW9Hb164CG82pecyEwC8oaPy/r9Pn1Y3dpfMmgUKZCbbDzsCgPHLTOPHdH7JillYzGwsG/1SdZ1eL4wRTlZSGeW5IADMYQlCANifOac1zN4zdu7/TvvMdj1zCIBVryLbYw3n/hjisKmxUaUkpf7I26ZMSWvIc61WjQU7cUXD+A8Gg8MZKpm7ICAIZICAEAAZgCZNBIGRgsBQkQB2Br7d527wt6qgm12R0/Uz3AkArs2nATdM8ePjk4UESLXXe9tace/mzUox/JZFi/GGiRNtjxdTdN3wyitKMNB6ngyDmcb/DQsW4vUTJ6r0ZVT0pvFNLYpkqul2BAAn5dQDwOyS79YDIKB58PkVK8D88AZh9ue6un7hPk5u8cUDwPYoZa0CvWaogZHMoyZrgwywozo+Y+vWKhd2ij/ydpq31FL6I/Dw9m3K5Z/FSZpE1vtTXR2+sGWzyrJAcvL2JUtVaECyIsa/nDpBYHQjIATA6N5/Wb0goMIAWlpahiwcIF+3wCkBcEGlF5+o9mdlGaciOrZ3xNCjA1s6YqgL69jTpaMxouNMdmd3Q5EEWDPDj0uqMsuH7m604Veb6v83rV2r8pGnE9kzryyVYZvKYKbqOXN6M7Y6WdgA29kRAD0xvY9hbkX65fp65f7LkkwDgGn6Hl59lsrbnqz89PAhPLpzJzLRAHAbAmDWALBmBzDPbSg1AIbfSc7vGffEYolsGJypVWwyv2c/+LOjMOOD27Yq/RAa85fOmoWLamal9Obi9xizI5BksSMNxPgf/P2UEQWBfENACIB82xGZjyAwBAgICdAfdKcEwGUTfcrAzmUJxeKEwBN1PfhDUxRdLtmAEi/w6JxAzjUBcolBrvo2K9I7zWu+r60NN699Ba2RCKxutqlc5o20d1zHR2fPxodMKfGcEABUbLem6DNjYrhWVxUW4pHVZ4Hx1eZ+k4UrGO3NWQCSCXtm2wPATKCki1M2hA1DsShEAyBXT0Bu+qUmxcv1p1FdWKQ0M3599AgO96b/S3cWczOb4dcrvYxIGpoxWzVuHC6bPUelJqXgH7VJmMbxV0ePgt8vRpYA4nt1bS3em0Rc0+fzoby8HIFAYPiBIjMWBASBrCEgBEDWoJSOBIHhjYCQAH33L58IAPPMOqLAF49G8P2TPSAx4LRMCmh4cl4AtRQHkNIHAbPrLA1n5gxfOW580ts2ui/fvWkTGDpAl36rW34qAoBG7+0bN6i4XhIN961Yidry8sQ87DwASACMCwbx0KrVmFpc3Gf+25qZG329IiTeOXUqrpu/IDF3cwhMKiFChic8uHWrch22Gg650ADg5A1ChK7gNy9ahP+cOKnPmtp7epRHw+amJvV3KwEwUo/wJTvD+EtzVC3v9RVePDUvgLsORlBbpCk9j4GWbPaVbi6GRwrPlLWsGjdepX5kSkEpqRHg9xKz6KRL/2dtTeP/3VOn4qq5tf1Sa4rxL6dNEBAEDASEAJCzIAgIAgkEhAQ4cxjylQAwZrivS8e1e8PY1uGcBVhc7MH35wdQwbgAhyUSA9Y165gQ1FBTjJQuqHzN7+gBin3xOu09QJEX8DgfytGMOqNAoTf1PBx1YqlE9+RHdmzH/x0/rlxuWcYHC5SAH+P1vZqmsgCsra/H9pYWdfOWyi03lcHMPmmof2b9OtCYtxpBTggA9kGC4pPzF4C3gSx/PXkSX9+1UwmA0b2fhMSkwsLECq0aGEzvR4N7dmkpuqNRFWf8xL69yshIl9XA6hkwEA0ATs5s4JNIYV55iikW+nwqvduXd2xXeBllNBAAPzjVgxcaY8roZ7l6dxgXVvnwp6Zo1giATJ6PTNpY0+wZfUwrLsbnV6zsc0Yz6X+0tNne3Iz7tsQ1SuwKU31eVVuLN02qVukQzYVu/2VlZXLzbweifC4IjBIEhAAYJRstyxQEnCIgJEAcqXwnADhHegN8+kAYv6yPOtII4N3/tVN8ShjQSaER/51DOt49ScPWVl0Z9+eO19ASAYq9gN/DHOLxf9j3Ywd0XDlTUwTAjjZgdgng16DmVuYDSCZwzuQfDKKABn04BgR7+zL65dgsJb44mcC2FQHgmSM6/nuSpvrkmPw8G4UkwA8PHsD/O3DA9saNN5eMyaX7v/VFOx0BQGrhW7t34bmDBxWBYL5td0IA0Ojf1NSUyNFuXjeN/tuXLlOx1eZi9Bv0eLGgohwbm5oSJIe5HvO837F0Wb8sA7nyAODYNGpuW78u4eZsng/xWTF2LPa3tSkX8tFAAPy1JYYvH43gO7V9STre2u/r1pVnwPwiD36wIIDfNkbxv/vjaVy/UOPHq8u8uGFfGKcjuvru4t9YfnQ6qnRFirwafrIwqMKIphZoeO5UFDs64+ShEcZkeB+sKvWg0q/hG3MzdxNnOkqeHXpwMAMGNSjOrZqIS2fPTpmJIhvP8Ujsg4Tj2oYGvHD0KLY1N6E5Ekk8w+X+AGpKS/DWyVOUoCKzhViLGP8j8VTImgSBgSEgBMDA8JPWgsCIREBIgOFBAPDw0fheczCCH57qcUQCjPVpeHp+AIuK7UMBNrcCdd063lx55jbpicM65pcCm1uAs8dqWN+so7oAiOnAhhag1Ae8pVLDz0/oymNgfwdQVQDML9Xwr0Ydi8uA35wEbq/VlPF+zy4dc4qBfzQC502AIheWV2jY267Dq7E/Dce7dVV3rB843AXMK9FwpFtHNAa8ZpyGSckz42X0bLZEwvjtsWP4S12dUivnTTULVf2ri4pw3qRJeMeUKeCLd7KSjgBgfXNsr9ml3wkBQLE93vLzdpwx1nSvZlrAd02dindOmZr05b9vvyuV98Hju3bjUEe7mv6UoiJcOLNGZT9gXLG15JIA4FicDwUIf3PsGE51dyvyiHP6UE0NlowZi0+9/JL6+2ggAIgHSYArd4VA29wcAkACgJ4B9Ao4b4wX3z7Rg8d7DfQrd4dxx3Q/bj0QxudmBjA9qOH2gxGcW+FRhr5BGOzqjHu3kAD4dUMUn5ziT9S9sNKLX9RHldFvEA6GJ0JGD5I0ygsExPjPi22QSQgCeYeAEAB5tyUyIUEgPxAY7STAcPAAME4KSYBr9oTx+6Z47LBdeec4L746J5DSnd9ov6c97v7/wSmaurk/0gX8q0HHpdM0PHuUbvBAbYmGqYXAk4d1HO8GKvzAjbM15Q0wowgo73U2oGHf1gN8ZLqGpw7rOL86TgA8tEfHe6s1/OS4jkumafjdKR1RHeDY7Ku2FNjYAvTEgJnFce8BEhI/OKorMuCWORoqR3Aaayeu9un2OxWxYHdG8uHz+lA3rnspTgCYUxvmw9wGYw40xI1iaACQAFhU4sHW9ljiht4gBX7REMVXZscfuOv2RnB2qQf1EV2JlJJYePZkDyYGNEUA/Lk5hnt6xUsNsoCkmrnuQDwABgMfGSM9AmL8ywkRBASBVAgIASBnQxAQBFIiMJpJgOFEAHADGyI6Lt7pTBOAWQGemBfE6tL0XgBMR/iNA7q61a/rBt4xUcP2Vh1022/pAf5rYtxwH+MHphUCW1qBc8YBBzuB413oQwDQqN/fGXf339sO3L8wNQGwokLDH3qJgOlFGvZ26Ah4gHJfPOyAHgB/a4gTEG+r0lBbMnIf4pFIAHRFo1izMZ6y7N1Tp+H86dOTbqCRBSCqx/qkNhypu20Y/EZWEWoCGLf2ZgIglQfA3YciCa8Aw6inoc+bfHNfyQgAsweAVYtgqPE2iCDO4ytnn630OdIV45lZPX48PrtkaaIq03B+Zcd2UKCQYQnLx47DXcuXY3tzE+q7Q3jr5MmJuvR8eaW+vp/I51Bj4XR8Mf6dIiX1BIHRiYAQAKNz32XVgoBjBHp6etDc3AySAaOpDDcCgHvzj5YYrtgdQrsDR4C3jfWqG8Qsa/SlPCJdUeCPp3XQoN/cquNDUwZr5OF9akciAcAdeXj7NiVAOKu0FA+sXIVyS1oyajI8sHUrmKFgSlExvrR6tYojH8mluUfHB7eHE7H5Rrz/l4/2JEQADWHA46FYPw0AhgIc6o6p8AFDA+DRYz04HNIx3t9XA8DqAUDPAXoNUGdgnF9T3gP54gGQDQKAwQ8Pb9uGF44dBYUImYFjfnm5IhPWbNqIS2pm4eJZs0YEASDG/0j+lpC1CQLZQUAIgOzgKL0IAiMagdFIAgxHAoCH8HOHIvjOCXs9AL7kPzM/oETFBqswVKE1Enft502+FHsERioB8FL9ady5caO6ieVN7cdr52FKb3rDE52deHr/PvzhxAkF0Ednz8aHZtbYgzWKa/D7irf+NOSNLB/Grb/hUZAOHiNEgEb/cPcASLZOpuFkBo7jXV14ePVZSkuDxQiRGSkaE2L8j+IvAVm6IOACASEAXIAlVQWB0YxAJiSAOae1gZ0hbJULLI0btI9M9A44Z/ZwJQDqwjou3BHC/q7++betmH9qig/XO8wIkIv9kj7tERipBABP57MH9uOJvXtVWsVkhRkW/nvqNFwxd25SgUJ79EZPjYESAETK+L4mJ/h4bRCvK88Pls6tB0A6AoB6EuYwgpFEAIjxP3qed1mpIDBQBIQAGCiC0l4QGEUIuCUB+ELJYqhJGwZ6ZUBL/C1f4RuuBADxpEL45w9FbLMCLC/x4Jn5QZXSL9eFJt6xkI5/tcbwj5YojoR0HOjWQZ2Bth6931xpevAmk54CNQUaFhR7sLLEg9eUexI3nLme80D657o2t8fwx+aoWjPX2tITX69RmPqwxKthZoGG/yj34M1jvKgt8iihQ6PkCwFAEchX2qL4TWMMWzpiINFkXY+xZ9SMWFbiwWvLvWpdkwKpwz0Otrfj/+3fj3UNDWAGBhZmWFg8ZgwuqqnB7LKyQQtTGch+W9tSk+OPzTH8rSWKje0xNFIEk0IYvYVYMcNFRS9W51V48fqK/DvbJ8Lx9IN/ao6p0IRk6+BzOimo4VVlHvzXWC+WlPQ9wwPF1S0BYNUAeHrfPjy5b2+faRT7fCoMYH1DQ5+/G54AVg0Aw4OAlW9dvATs888n61TKUIYRUMfiPdOm9SGquNt/qjuBJ/fuVZ4HPk3DWePHq6wbd2/aqDJ43LtiZdLsHW4xE+PfLWJSXxAY3QgIATC6919WLwi4RsANCWAlADgYXU0/tTeMR2YH1A2T1dA2PARY77MHwijyaImYWMa1frAynufY3M6Ib6VIHGNo6QFQHfSkbU83VyOPNsc8FdZVuizDfXY4EwA0ri/YHsLxUHovgDKfhidrA1hhIwbo+pD0NqDL/wuNUTx3qgfr2mMqZeFACw0nKpm/Y5wXl0/yqf/OZrHGYVv7Ns7a9ILk4/LcfPFoBL9rjKIrg/VSoJEib9dN9mN2YXbX5hYnGvg/rY/i6ZM9yqMkg+WoIasCGi6t8uHDVV6Um9kNtxMy1adg3nfr4ikaUxXz94XToczfC8naXDbRp5TykxWSOz85HcU3TkRwMAO8eLZrCjX8zyQf3jPeBxJEQ1G4798/GcX3T/YoosftvnOP3zfBi2uqfUpPwFrsnjHWN+/dQAmAf546hT/X1WF9YwO6o1FlhJf5A2Aazo1NjdjU2Ki0KGpKS/HayiqcU1mJVARAaySiUoKe7u5WJFU4FgPFKhnKYg4j4DfvM/tJPOxThv+ysWMR8HiwobFREVpsV1tWlhUCgMZ/eXk5+G8pgoAgIAg4QUAIACcoSR1BQBDogwBJgJaWFoTD8Ru7VCUZAWB203/rWK8y2F9d5kmknzLIAfbJfNg0+PnCzb4MI52fGYY+PzfyVjP+1UwApGpPBfv3bgvh5qk+GHNgnyOFAOBabt0fwbOn0htIrHfbdD+umBQnVbJVaDR84XAEv8nQCHY6D9pHr6vwqhzos7JkLNsZJ6kIAN74fvZABL9tjLo2mJKtl2s7q8yDe2cGsrY2p7hyLdSSyPb+0aCl+CT3K5lh6HR+rJdPBACNvV81RHHPoQhOhu1Db5ysk0b0tZN9+OhEXx+PECdtM61DL48vHY3gmZM9GZFX1nG53x+u8uHGKf4+XkZ2zxj7ySYBwP6MG3ynIQCpCICtzc1YMmaMykpR4ot/b25rblb6AhSppL5ARSCAfW1tuHntKyj1+/G55SswtVffgpkIbt+wHrtbW7GoomLABIAY/5medmknCIxuBIQAGN37L6sXBDJGwAkJYEcAGLf5xiR4e3rxzhA+NzOg/mT2FODN3BN1UWWkb+6gsRXG0/OCMN/EmskFegCkak8jzeiLN/7mvkeCBwCxe7Epio/vCaPb5vru3AovnpiXnWwANCB4+82bw2zc9js9nDQ0Lq7y4Zap/gHfmtoZJ1YCgObez+ujuONgRLnEZ7twbdRpuKral3NX+MHaPxq3d8/w493jvRmvKV8IAJIl1++L4G/N2SF+rOdnYbEHj80NYFowt94gf26O4pb92SMwzOuYUaDhK7MDWFoSd2mwe8bymQDY2dLSLyVlMnLh23t24wcHDuCmhYv6pBfk2v51+jTu2rgB88rLB0QABAIBlJWVyc1/tr90pT9BYBQgIATAKNhkWaIgkCsESAK0trYiFAolHSIZAWC41vP2nQSA1eXWEKBih2Yj32yk04B/8EgPfrIwPQGQqj3TajEu27jxH4kEwOmIjgu2hbC/O71ROjmo4fmFQVQP0JU+lwaE0/PLGOSvzwkM6HbZzjgxEwC09+89HMH3HGRdcLqGZPVoNr1rvBcP1AQGTHCkmsfOzhg+sSeMPQ7EIweyFqMt13RRlQ+3T8+MtMkHAmBrRwxMvXfUJtRmoHjRW+JrcwI4pyz7MQE8ww8dieBbJ3r66FMMdM7W9vxev2tGABdUeoc1AXCksxMPrVqFmSWliSVaCYBSfwB3bFgPkgX3r1yl0g2aC70QPvnyS6gagAaAGP/ZPqHSnyAwuhAQAmB07besVhDIOgLpSAA7DYDpQS3hik8ywOoBkMqAd+oBkI5AGOkeADT7P7IzDBrm6QoFAL9TG1RhGJmW505FseZgWOUfH+rypjFePDonc0PZKQFA7YE1ByP44Sn7lIvZwIS789FJcYM523fBv2yI4rYDufFgSLd2rulNY7346mz3+zXUBMD6thiu2hPOmsu/3RmhkOKT8wJKJDJbhV46t+wP4xf1ufFesM6T8g8M53rXuHjoF0UFU5V8DQGwhhBw/lYCoMjrUyEBdV3deOSsszCxsLDPMg1Ng0xFAMX4z9YTIP0IAqMXASEARu/ey8oFgawhQBKgra0N3d3dffq0ywJg9QbgSz1v45mCiiWVAW+O4Tc0AHij//hcP67cHekjAmiECZhv+UeDBgDxe/hoBI8ctdcByEQszdjop072qHjxwXT5tzMqPzbJh89Oz0wQywkB8KOFQRXmkOub/2QG1Odm+nFhrxBmNh7goSZvMiUBhpIA+GClF5fuDIMK+YNZFhd78P35Z4RKBzI2n9fBJLCMuZIEYEgLNRNGKgFg5wEwEAJAjP+BnHppKwgIAgYCQgDIWRAEBIGsIJCMBDDySpsHMFT+jb+ZX+QvmODFlg7d1oBnnD6zBFDkj5dI6bIAJCMAjLh/ZgHghdp/jYuPO5JEAInv/zVG8Ym9YYRtbubTKZunOxx0gb54RxiNLmPfS70aphVomBLUQKOmzJSGsDUKlWaObtUHu2NgXLrbMtan4en5ASwqdn9b6oQAuLDSi28cd+YyTQ8Lns9ZBR54e6/uj4d1HO7W+6SFc7pGqsQ/Oz+YlewH9A65Zk8Y7S4xphFH7Y15RR6V7s8ITz8U0rGpPZ4m0A0hxF26dZofV1Y7F6McKgKA31E7OnW1RrtipEXkno3pzX5AzmBXZwz1kb4pIe364ueZ4JSsX9IWFCx0S2Bx/Oqgpp6rlaVn9n17Lx57u5zte8ATX0s6fZLh7AHAtICP7dqF5w8dzKoGQDAYRGlpqcT8O3lYpI4gIAikRUAIADkggoAgkDUESAK0t7ejq6sra30ORkfptAr4op6uZGo8D8a6eMN24fYwmmwMdCsp42RuNPAu2RnCv1vtDSH2RyOYWPH21I0CPFMafq+uR3mGuCEDeEt+f417LwA7AoB2HOUS0oU7MO0dSYL3TfBhahrxNq7t8eM9eP60c9X1bBmBNELd3GIbKeootEjhyHQp6njc/tgcxX2HIyp9oJNCYcDv1gawymFKyqEiAEhedURTp8bj+XhNuVeRmK8pS40Tnx8SMA8ciWPk7CmKpwkcKAHklvghiXV1tR+X2KRxNPadGUDcrCnZ+RgsAoApAtds2ojzp03HVbW1iamkygLgJASABMCOlhbcum6tyghgzgLANIJrNm7AlqYmV1kAxPh38i0idQQBQcApAkIAOEVK6gkCgoAjBIYDCWD2HuCi5hd5+tz+829GeMJwJgBoYJ6/LWQbp5xs/XabTdd/GmF2l/80iKjQf/PUvqnA7Pq3fk7j/8EjEZWT3m5Mts1U3NCOAEg3bxpKdG92m7rNrZL87EINzy0IuiJSzPOm8cmb/983Obv6J6FB7QF6yrjRH+A+kbz50pGII30Iijg+NS/oSOhwqAiAVPtPgoS34l+ocZe20W0WCY7D1J2XZ5i6k2ftQzvCoOijXeFYTJPKsBM3pJ3bNTklAOpDIYwJBODRkp/C98+YgfdOm54wvlePH4/PLlmquk+VBpDp+P533VrEdB2rxo/HeRMn4ZzKSgyUACAGz+zfhyf37UPA48HSMWPg93iwobEx7v0QjTrOAiDGv91Jlc8FAUHALQJCALhFTOoLAoKALQLDgQSwW8RIIACcGrNujWUa4xfuCCl373TFEP26pMq5a7fdvjDl3mcO2Lut0834a7MDeMtYU3yBXecOU5Ql6+asUo9SaqexnEmhsUy37Kfq7EUFCzxQ2Q7OG+Nubca8flYfxY37wo6IlNeWe5SoIm/oMy1/aY7i2r32IoNc15dnB5TRaVfyiQBgGNEdM/wqq0mmKDGc5vJdznQFXlPuwRO1QfCMuy3U6/iOg6wV9PD4zDQ/Lp2Y+ZoOh3T8zy5nZIN1Hck8AHj7nq5cOms2Lp41yxUB0BOL4ZkD+/HcwYMIRaN4x5QpuH7BwgETAJwnSYA/1Z3Ak3v34nhXF3yahjdMnIjXV03EvVs2Y8mYMVizbLn6e6piGP8+nw9amnpuz4HUFwQEgdGNgBAAo3v/ZfWCQM4QIAnQ0dGBzs7OtGPwJakuHI+HrfRrjm7/cjZpU8cjgQBg7P+Hd4bwko2bvjW3vR2+LzZF8fE94bQxvLlUrafb/P2HI7Zu01dM8qnbUjfFKWli9JnNFH1ubuYzDT1xSt5wfQPNqGDG/U/NUXx8t32mCKfGbb4QANlM0efUNX+CX8NzC4OoKXBHN+zt0nHRjpD6vk1XzCn73Dw7yerS4+DinWFsc6CZYG4/EGHSgc451+23Nzfj1vXrcM6ESty6eHHK4QoKClBSUgIx/nO9I9K/IDD6iaBwMAAAIABJREFUEBACYPTtuaxYEBg0BOxIAL4cXrYrjK4YlKgZ3VLpPn1Vdea3Ttla3EggAIhFMiFGK0ZlPg1P1gawwkH8NU2Hq3eH8ZvG9O7jmYQVON07npsLtodAgyZd4Q0548rdFLcEAOPhvznXfRq7VHNyaqSdXebB9+e5vwX+8emoSv1mF0axvMSDJ+ZlR3Gea+VO3Xkwgifq0melKPECT8wLYrXNWcwHAoCG8tfnBvCGCnuPBadn0Mm6MvVucdJ3Lrx2qAfwkV0hFVbltAx3AuCnhw+pm/+PzZmLd06dmlg2vQwe3r4dL9adwM0LF+HN1dVJIRHj3+lJkXqCgCCQCQJCAGSCmrQRBAQBxwgYJACFAXX9zAsg/+vaPWEVW3rnjHhuc95MXbk7rFK42RkAjieQYcXRRADQkGHqxdeV2/sUU8H+fdtCOBZK/TJPI+KBmgDOn5A9w8i6jdQD+Nqx9MYk3defnh905ZbthgAYSLaBdMfy1v0RPHsq/dp4+8tbYN4GOy30CKEh9o+W9KEbDGN4al5AqfxnszCzwwe2h1SGh3TlU1N8SkshXXFizGZiRFJsktlBnJQLKr3qnDvfAfteKdx50Y4wSHKlK/RsoYeL00I9EJJmx22wz6bXh3luTr0bjDaZ7J1TLAaj3rHOTty09hU0hEKoKSnFzNISRGIxbGpsRFM4rHQGbl20GEW+/nsoxv9g7JCMIQiMbgSEABjd+y+rFwQGBQGSAAwF4D8GCbC/W8cn9oRV3LTZlfWrx3qUmNY5Zdk1PtwudKQQAE4MJTcEgJPUggMVqXOyV07mkYkXghsCIBcGINfuZG1uwzbY7/q2GC7dFUZrmut/PnXXTvHhBhsD3MkeJavjhLhx4t3g5FxnYkQ6JQByRf44DdtxGwLixPMjV2viOSCdQc+T5045E57MZO8yPZO5aneyqwtP7NuLf506hfaeHhXDX11YiA/MmInzJk1C0NufIBXjP1e7If0KAoKAGQEhAOQ8CAKCwKAgYCUBqMTPPNSPzw30E7OiEfapvRHcM9OfNo1aLicuBEBydB8+GsFXjqYXqnNrnGSyj3Qrft/2UNqb0lwSAG5IE7frc7I2N2Ebxvjcu0eOpvcsYJ53ZhhIl77Q7XrM9Z3ccDuJcR9qAoChHwyRyObtv4HT7QfjYpDpyjvGeZUQpJNC4/sjO8Mq7WC6kmnqTCdzYB0ne2/0NRIIAKe4GPXE+HeLmNQXBASBTBEQAiBT5KSdICAIuEbATAJQGTwVAdAW1XHFrrBKHbe81INP7g0rd2S6vDJMgHHCFb2q5F88EsHCYg8Ys0w3V3oPZOOlXAiA9NtLkuZkWMeG9hg2tOs41B0DvTp4g/mVOQFH4QSuD5CpgZP9ySUBkEnfTtfrxAvBLQHh9GY510agXRgCH2tmpfjq7ACWlqT2AhpKAoCzurfGD2KVi+LEC+H1FV4VpuGk8Lm8YFsIp9OEFTjVXnAyXro6N+0L40en7b0ARhsBIMb/QE+WtBcEBAE3CAgB4AYtqSsICAIDRiAajarsAMdbO3DZzpAy6pmqjbdUnz8UAVOB3TTVr4TmLqzy4WB3DP9qiak85FSepwBWaw/wugoPrpvsx1W7Q8pdmcLW69piuGZydl7KnRiYBGMwbrsHAroTQ8mtMTmQ+WSrrZP9ycRId2J8cw1ubmDdrtmJse52z5wYgW77dLsuo/43T/QoL5KqAFBb5MHKEg9Wl3kwLagliD27vp2c60yMSCfGdybeF3brMX/uJATEDQHA1Jk32KR9JIH6zPwginMn26GW6CSDCOtlsnduMM6numL859NuyFwEgdGBgBAAo2OfZZWCQF4hYJAA6+vbcev+sFKHjunA/CINj8yO51InAcBY4F81RNXfKIrWEAHur/Grm6wb90Xw4SqvymnNMIIXm2L4j3JPxnnYrQA5MTCHAwHgxJ14sAy/bB5CJ/uTSwKA4SmXVGWHbEqGi132Brd75sSozERYMJt76qavoSQASFr8cEEAY3q9kNzM20ldhkdduSuEzjRajW4IACffAU6EF53M3a4Ov7vpjUBCKl0ZLQSAGP92J0Y+FwQEgVwgIARALlCVPgUBQcAWAZIAFAWkN0B7j46Irve5/XvgSAS/qI/iczP9YLztVbvD+GClV/23UXiTyHjpG6f6lKDg3TMDeORIBLMKNZR6Nbx7vFelF8ykODEwhwMBYGdIcg1ujclM8Mx2Gyf7kysCoNADPDY30OcsZnt9dvvmds+cxP9nkjYx2+t22t9QEgCZZJdwui7WyyYB4MSbJNO0gm7WZK7L1K/0BBjtBEBhYSGKi4vh96fPeJEpztJOEBAEBIFUCAgBIGdDEBAEhgwBMwlgTRHIWFHGAhtq5PQI+O/xXhUuQKPfowH3Ho7g/PFeFHo1pSdw/RQfrt0bxser4y9UT5zswfdqAxmRAE4MTCEABvfoULx+c3sMP2uI4reNUaVBkK7kigDItQs412Rn4LolABg+8+uG9EbXYN0CZ+PU2OHDMTK5RXYSApDL8A/O28l3j1MPACdpO5mK9fkFQdQUZkaWut1PJ2RUJnvndh5DWZ/Gf0lJCXxJ0gAO5bxkbEFAEBgdCAgBMDr2WVYpCOQtArFYTHkB8B+SAM+c7MFTJ6OYWaDhy7MDCPbqgP2zNYa7D0Yw3g8l9ve/U/148mQPHp4dwLeO96DMB2XoM8c5UwvS1fSaPWE8WBMA47qZ27ulR1f5xd813qu0BtIVJy/h+U4AOLn94xoySSmX6wNFY/9YSMfLbTH8rSWq9B2Ywzx9Bvu+s8oVATAYeNkZuG4IACfngI/DA7MCeP+EHAeBZ+ng2OGTSwIg17ofTr57nBIATlI/5jqkwbrlFAG8ZV847bM8kgkAMf6z9CUg3QgCgkDGCAgBkDF00lAQEASyhYCZBIjEdGW8MxWYNcSWRuGpiI5xPk3dAP+yVx+Ahv4nJ/sUIfCfFV7l+k832sePRxQBQK+AT0z24ZwyryIFSAg8OS+94JWTl/B8JwCcCtpRc+HHC3OX+i3VOeF+MqvDibCubva3dMSwu0vH0ZCOth53xn6yMXJFAAwGXnYGrhsCwMk5cNNftp77gfRjh08uCQAKl942PXdu206+e5wSAEz9x/CprjTM2WAJABr77STEYaQSAGL8D+Spl7aCgCCQLQSEAMgWktKPICAIDAgBqyeAXWc0HrtjUCn/6Lb7xjFe3LI/jPtqAqCYGd1MWWd1qQdP1EXxzbkBlUHg0WM9qI/oWDMj/Qu8k5fwfCcAnLj/cg2ZGMp2+2P+nHi/1BpTecA3d+jY0xlDS1RHh302MDfD9KubybqcGMuZ9Ot2IXYGrhuDnR4z528LpQ2ZoKDdswsC6iwMh2KHTy4JgFwbp06+e5wSAE5CGpz2la1zwRCu920PoSFNWkIrxkUtP0Vh24t9phDzjkXr+KsR9U9yPDX2U9DxT7SNvQyRgvmJdvx7sHOD6/4cDwxAjH83aEldQUAQyCUCQgDkEl3pWxAQBFwh4JYEsHbeFtVR4tUQiQFX7g7jo5N86IrqeP50FN+qDahUg5/aG8bbx8a1BNIVJy/h+U4A0OC+cHsYTWRC0hRmW/j+vKAiSLJRaNj/rL4HPzwdxc7OGEJu/PazMYHePjIx1EciAeDkLA9GWEMWt9ZWI0EIgDja+UgAODmPyQgAs+HujZxAWf030BOYjLZxVzo+WqkIAMcdZFiRxn9paSm83uERYpPhMqWZICAIDBMEhAAYJhsl0xQERgsC1AFob29PaAJkum7avF4NaIzoigxYVuJRhuhfW6J4dkEQ1TbZAZy8pOY7AeAk9RvXkC1RMxIODxzuURjbcA6ZbqurdkIAxOFycpaFAHBuMA8nD4DPH4qA2VLSlcH2AHByHu0IAK6ntOFxeHqaEPONgS98TN3ee6LNKGl6Cl2lb1FLLmr5GTS9B7rmQ2f5f8MTbVIeALpWCE+0EYYXQbDz38oDoKPifShufh4xTxF8kaOqj67S89BZ/h4YXgjsK+YdB13zo6XqVtvvJDH+bSGSCoKAIDDICAgBMMiAy3CCgCBgj0C2SAB6BDxytEfla9/QHsO2jhjoFk+RQDu9aycvqflOAPDFnwaAXRmo+jtdeT97IKJ0GQbrsp/kjq4j7XhCAMR3/l+tMXxsVyhtyIUQACOTAHASKjEcCQCzBwB3LhkBEOz4tyIH6CFgkAWRgloVSkCjPhKch9LG76K7+By1+VYCgMY927HvzrK3oLjlZ6puqOhVyvuAJIEdASDGv92vj3wuCAgCQ4GAEABDgbqMKQgIArYIZIMEoPr59fvCyhPgvAovvnWiR4kBvtXG/Z+TGwkEgJPUbwPJAc7Agp/XR3HHwXiGhVwXikIuKPLgg5VerCj14MM7wkrPIVURAiCOjBPRNSEAhADI9fNr9O/ku9WNBkBR6y+SEgC87aexb9z+d5ecq27xjVCCmLdCGfKhouX9CAAjtMDQBogE5yDQvTmhHWAQCukIABr/ZWVl8HiyFFs1WBsk4wgCgsCIR0AIgBG/xbJAQWB4I9DW1jagcACah1SY39gew8pSDxYVO3sZc/KSSmRznRIs091j3P8HtoexqzP9nXymOcCJ60NHInjseE/O3P1p8E8KaHhVGY1+HxYXexJpIZ3sjxAA8dPjRHRNCICRSQA48QIajh4A5u9F45beGgJAg5+Fnwe6tih3f7Mhn0sCQIz/TH+5pJ0gIAgMBgJCAAwGyjKGICAIDAgBQxOAIoGDVZwYmPlMADjJ/835Z5ICLBfGf7E3buzTyH9NuRdnlXowOdg/FaSx/072RwiAOFpOsBICYGQSAPkoAuiEkHKiAWB8F5hv9f2hnSho/4uK92cIAF3+jfh9uvhnSgA4DQHQNA0FBQVy8z9YP9QyjiAgCGSEgBAAGcEmjQQBQWCwERhsEsCJ0ZTPBADTIFL/wK5k4sHwp+YoPr47DBvngqRD09CfUeBRt/o09peWeDA5oCVu9u3mKwRAHAE3aQCdnGVJAzgyCQCG6NywL5zWSycToszpc5qsnpOQFDcEgL97h4rl12Jd6pYfiCgRwKivKvF3qwgg0wC68QCgdwGFAo2QgmQigDT+jZh/cfsfyAmRtoKAIJBrBIQAyDXC0r8gIAhkDYHBJAGcGE35SgAwDd9FO0JK+DBdyST+vy6s48IdIeVW7qQw4GJBsQfvnxBPvchb/mwUJ/uTiWEzEtMAno7ouGBbCPu7U++ZG0IhG/s30D6ciNtlotbv5MY8k37drNfJ2Xbqtu/E2K4p0PDcwiAm+LPzbNqt1QkpkWuM7eaY7vNkKQjF+B8IotJWEBAEBhsBIQAGG3EZTxAQBAaEwGCRAE5ewvOVAHilLYaP7AyhPZoe6kxe/B88EsHXjtl7FnBkGuD31fhVmEG2i5P9EQIgjjqzYVAPglkwUhXu0AOzAoqoGQ5FCAAvnpoXsN0qJ8/JYHt/ONElyDcCwOxlQNCN9IFR/ySI8W97DKWCICAI5BkCQgDk2YbIdAQBQcAegcEgAZy8OOcjAcA73lv2h/HcKRvrH8CFlT7cX+O3B7y3xpGQjgu2h3A8lP72n8bku8Z78UBNwLVrv9PJOEltlwnBMRI9AIjpJTvD+Etz+jMx0HSQTvcuG/WEAHBGADghfyi2+aVZAbx7/OCQP06yk+QbAZDqzIrxn42nWfoQBASBwUZACIDBRlzGEwQEgawgkGsSYLgSADs6Y7hoRxgNadLjcQMKPMDX5wRw3hjnL/3PnurBZ/ZHYCfFyPj+p+YFc2b8c/5/bo7iqt1hdKWZTCbCdiOVAHBiML9jnFedicEol+8K4+W2GCb4gZkFHswr0jCr0IOlxR5UBTRQKyJdcbKeTIzIkRYCQAydGNyZaIFkck6cPF/sN5O9y2Q+A2lD47+oqAglJSWS6m8gQEpbQUAQGHQEhAAYdMhlQEFAEMgWArkkAYYjAeDm9p/ie8/OD9oaWua9cmJIlHiBJ+YFsbo0+27/5rk8dbIHtx+IpD1KQgCcgedHp6O4ZV84LXlTW+TBDxcEQJfwXBYnt9IkAX68MIipweRzEQLAmQcA99GJy30m2UAyOSNOs5PkOwEgxn8muy9tBAFBIF8QEAIgX3ZC5iEICAIZIdDR0QESAdlOETgcCQCn6vw0zW+b7sflk3yOMXd6c3d2mQffnxcEBQZzWW7aFwaN2nRFCIAz6NAz5MLtYTT1pA7fGCzyxslcFhbHyYhSrxAAyc64UxFAtnWCd5lPw5O1AazIMXHnVEMknwkAMf5z+c0ufQsCgsBgICAEwGCgLGMIAoJAThHIBQkw3AgAuvxfvDO90JuxCbMLNTy3IIhxLlS/neJxxSSfIhdyWbhWahHstclEIATAmV1wSuB8YrIPN0/N7f45CSWxC0cQDwDnHgBOs4LkOgzA6XPLU5uvBIBh/JeWlirxPymCgCAgCAxHBIQAGI67JnMWBASBfghkmwRwavDm+qXZyVaHYsA1e8L4fZO98B8v5m+d5seV1c5v/zkHp3gMxov7i01RFdfcbSNGIARA39PjxGjOhBxyckaNOuEY8JFdIfyjJX1Ggntr/EqkMlVxspZMzuJI1AAght8+0YPPH0qv31EdjBODqcIu3OxzsroM2+G+pXFCSTTLZO8GOj+79mL82yEknwsCgsBwQUAIgOGyUzJPQUAQsEUgmySAU4N3qAkAOnTfcyiC753osRXnI4CZpMbLJwKAZMclO0P4d6udFCEgBEDfR8YJccLw/zUz/Likyh1BZPtw9lZY2xbDZbvCaEljBdIz5Zn5AXVWhQBIjoCbEAD24DSDxwWV8ewd2b7bPhpiKsoQ+G8nJd8IABr/xcXFSvBPbv6d7KDUEQQEgXxGQAiAfN4dmZsgIAi4RqCzs1NpAkSj9rfh6TofDgQAjeE1ByP44Slnxj/tqa/PDeANFc6V/w2MnOKR61Rybm4RhQDoe8LpCn7hjhA2tacnT2oKNSUQOTGQXTOQpt+1e8L4ZUP6Z/M15R48UZteR0I8AJyHABin4Nb9ETD8Il3JBQHkxkPJmFs+EQBi/Lv+GZYGgoAgkOcICAGQ5xsk0xMEBAH3CGSDBHBq8A6VB8CWjhiu3xvGHps4eAM93qV+dJIPt0/3Z3S7d5px99tC2N+d/gbPifHmfkfjLXZ1xnDpzjBOhJ3dIgoB0B9pJ67gbPWmMV48OieQ1VSOTkQqaYDyBvr8CelJKiEA3BMA1My4aEcIdTbPD8UguffnZkAUWk8cHT3oofRUnTOSMt8IAI/Hk0j1Jzf/mX5zSztBQBDINwSEAMi3HZH5CAKCwIAR0HUdXV1dA/IEyFcCgC/xDxyJ4PeNUUcu/waYVFV/el7AlfCfeSMYu/3hnSG8ZON6nysl+f1dOj62y56AMM+ZHg+P1wbxunLnKQmciOVlGkbh5mDbGbiZrI3jOxViGyhhZF2rU/LGaXpKO3z+P3vXAV5XWf5/587s3SbpStqkadN0t4iCA1CUIQIuUARkKSDDAiK7LAVl7yGCoDgQ4e8ERRBBQaAjXWnTNp1pmrTZ887z/Z/3Oz3Jyc0d59yRJu37PY+PJfebv++7efL+3vf9vbR+PF7kQ1UDQL+P+xv9eKQxtjFO3+MfT3fh1CLr0UL6WhRxcv12H/7cau13Vbx3Z+X7ZaYvGf8U9k//Y+PfDGLchxFgBMYLAkwAjJeb4n0yAoyAJQQSJQHGEgFAHu+/twfxfEsAOwaEJcOfQCt1KXh+tgtU5z2R9kCjHw82Rg8hpvk/nmPDC7PdSfMeU+3w7231oclk/rB+xniM5EOdACBsKAz8pu2xxdjotZxVrEWNuBN4Opv6VVyy2RczeoS8//dVuHCaCaOTCQDrEQA6AWS2Wgjdx9nFWlWITIs8wMoeFdds84GIu3haPORNPOtEGsPGfzLR5LkYAUZgrCHABMBYuxHeDyPACCQNgURIALMEAIlmXTYpOWXTtntUqbbfHQQoxL9hQJXiXZRDG2/LdSh4pNIJEg1LtH3Uo+Lbm7zojSGvQLbil4o0MbFEDEcKH36iKYBH9vjjwiDdBjxZZS2U+XAgAKzmZC/JtuGeGS5UpFvTBCDT74+tQdyywx9V9E9/lxRy/nSVuTfDBEB8BABh/XZnUFYNifU91u+FfodcVOrAOcV20L8jNbpvIusebPTjP12qZaLSOO/BJAB04z8jIwP0b26MACPACBxqCDABcKjdKJ+HEWAEhiGgkwBUISAQiO291gebJQDGMtzJNP7pnGZKuBnxiNdwJAP19/sDeHhPAC0m8/0j3YNVQ+JwIAAIK7Mh+TquZPd9Lt+OZVMcMpIkGhVA90dGJqWqkAfYDH9lNUqFCYD4CQC60zt3+vFzk5VD9DdApjCVCqQUGErVyDnAKe70CiksubFfBYX9J6NZ/d4mY02agwx+UvpPT09n4z9ZoPI8jAAjMOYQYAJgzF0Jb4gRYASSjUA8JMB4JwCKXQqenOnC4uzkerDMCLkZ748Mx6Nz7dJ7uDTbhrwIHsRWv5C14f/SFsS7XUEMxLAa6VRT3Aqa/UISE5Ga1aoEhwsBQHhZ9QTrGFM4OBmBlek2zMnQqACK1qColbV9WhSLmVrvRnLBbOi/PoYJgMQIACJpLt/qs6wlkujvZiJ66P2Qlkm0djAIADb+E71dHs8IMALjBQEmAMbLTfE+GQFGICEEiATweDxSGNBMJMB4JgBI8I9C36e5rYVsmwGY/mwnVe/nLHoPjcaeMYxYCICMbjNeYuMcFJL82Xy7rCnfHcXaPLnQjsdnuswcTfY5nAgAOu8/O4K4cqv5cHDTQJrsGG/ZOSYAEiMA6HpGmwQg4/+ZWS78dHcA/+6MHCoQj3aHyecWsRsb/4kiyOMZAUZgPCHABMB4ui3eKyPACCSEgBUSYDwSAORZWzbFifNKHIiSqpsQhjSYlOTPq/fFrCef8EJhJih0KrhzuhMnFdjR5BP46gYv9kQRB6Rw9d/NcSHfJCCHGwFAEL/ZEcSyBnN5+sm8U7qSG8u092qVqmICIHECQCcBiNB7sSV2ZYBE7p6idZ6qcmFupg3nbPKNKQLAbrdLpX8O+0/khnksI8AIjCcEmAAYT7fFe2UEGIGEETBLAownAoCE9k4ssOOWMmfcZf6sAjvaJACF/H8qz44HKobOaKY0oVVv4uFIANDdm1Xqt/pOIvWnKJAfTXfilML4xCmZAEgOAUD3Q1E9L+0L4radvqTl8Ov3Tt/bj+XY8HClC5SWRG0sEQBs/CfrG83zMAKMwHhCgAmA8XRbvFdGgBFICgJmSIDxQADQH9Rfm2DHd0odUdW5kwJamEkSqfNtZU8kPHbDNCe+WGgf4Sk2U5rwGxMduHuGuUoNhysBQPdB93lfox+/agnEVXXBzJ2SQUjikPdXJpaiwgRA8ggA/d6I1Lt5h1+WHLWi4RDp3iNFJI0VAoCMfxL8S0tLY8E/M19e7sMIMAKHDAJMABwyV8kHYQQYASsIxCIBxiIBQCHTZWkKjsuz46sT7DHV2K3gEW9f8h6ScB+FESeq2B+6BzL8L5vkwBkTI6c0mClNSPO8NMeNqSY0EQ5nAkDHv2FA4PadfrzTGbSkzRDrDUUjcmKNDf2cCYDkEwA6xs0+gaf3BvDy/qCp8o2hd0PEJKV1nFPskIJ/oS0WAUBjfj7LjU/kJFfA1LgPNv6tfuO4PyPACBxKCDABcCjdJp+FEWAELCEQjQQ4WAQA/fGbZlNAtupMqbSuYF6mDUdk2zDZrVjOlbYESAKdyWP4yv4gntprvvRbuOWy7MBROXZcPMkhKxjEyg03U5qQzIjLpzhw1ZTYUQBMAAzdim4I/l9rUOo+xNOItKL3e+lkhySuTEoxxFyKCYDUEQA6+HTjOzwC/2gP4n/dqkwT6QkCPcGht0DfLarsUepWcHy+TaYiRSsTaeb7VeRU8EqNW5KdqWhs/KcCVZ6TEWAExhMCTACMp9vivTICjEDSEYgVCZD0BQ+DCemP/H93qqCSgVQariMA6Uk0hhWT4ZDtUJDnAKrSNYLj8wV2lKeNXZLjMLi6iEfc66M7DeJfnVq9957AyOoNZNxTbn+JSyOtTiqw4eM5dpBGBTdGgBAwQwBQBMEfasxF7FhFlY1/q4hxf0aAETgUEWAC4FC8VT4TI8AIWEKASQBLcHFnRoARYATiQqAjIHBGnQ/1/ZELf1Zn2PDbOS4ZWZDMxsZ/MtHkuRgBRmA8I8AEwHi+Pd47I8AIJA0BJgGSBiVPxAgwAoxAWATMpFYdmWPDr2a74Upi5Agb//wgGQFGgBEYQoAJAH4NjAAjwAgcQIBJAH4KjMChicA+r3auie5D83zj5VTvd6u4oN4btdzgyYV2PD7TlbQj6cZ/eno6FCW5UQVJ2yRPxAgwAozAKCLABMAogs1LMQKMwNhHgEgAr9eLnp4eBAKBsb9h3iEjwAhERcCvAlevF3ivXeArkxRcPkNBluPwAu3bm3xY06tiRrqCynQbFmUpWJRlwxS3LaxSf6rQeaElgJu3+6NO//0pDiwzIdhpZo9s/JtBifswAozA4YYAEwCH243zeRkBRiAmAkwCxISIOzAC4waBd9oEvr9WgCpGUCPj/9vTFJw9TRlV4/dgAhat9B6JNNZk2vBMlQuFztR5yKl2ABERb3cGI0JBaf/3V7hwalGY+oEWAWTj3yJg3J0RYAQOGwSYADhsrpoPyggwAlYQYBLAClrclxEYmwh4gsCV6wT+2zayjGGuE7hihoJTSxWkJW5vjk0ADuzq/Hof3uyIbHjnOxT8Zo4LJMCXqra+T8XZG31oN5YDCVmMCIiX57hlpEIijY3/RNDjsYwAI3CoI8AEwKF+w3w+RoARiBsBJgHiho4HMgJjAoHXWgSu3zC8BGXoxkrTgCsrFJxUrMCWmN05Js4cbhO37fDj2ebIKU1k9t9Y5sSFpanJjSAw0qiVAAAgAElEQVT65dptPry0LzIJQfumtIQXq90JRWaw8T9mnyFvjBFgBMYIAkwAjJGL4G0wAozA2ERgvJAAroF1SOt7B3ZfI2xqHwCKd1YgFBdURyG8GUdiIPtYACM9fHb/XuS0PgFbsB0B5xR0FV83eBm5LXfD4W+Eai9Ad9ElCDpLR+WiEl030fGjcsgkL+Lw70Fmx+/gd89Af+5pSZs92vtI2iIpmKg3AFyyRsXqTnOTl2cA11cpOKpQwaHGA/x+fxDXNvjkb4VIbXG2pr6fmYJoiH91BnHpZh+iVP+T20o0/5+Nf3NvnXsxAozA4Y0AEwCH9/3z6RkBRsAkAh6PZ0wKAzp8O5DV8RvY/U0ARoY5G48XdBSjL+9r8KfNHnZqJgBMPoIx3M3d/yEyO1+ConowkP1Z9OeenrTdjlcC4N02gcvXRPf+hwNpTjZwa7UN1dlEoR0abVWPinPrfeiOEn5P+ffLy504pzi5UQD1/SrO3eTDXl/0308U/v9idfxpCLrxn5GRcWhcGp+CEWAEGIEUIcAEQIqA5WkZAUbg0EOASIDu7m4Eg9HDWEfr5K6BWmn8K9Ljr4AMfG/mkfBmLJEee5vaA1d/LdJ634Y9sE8SBMKWid78b8CXvnBwm0wAjNaNpW4duuOMrv+DIgJMABhgbvIAd28WeLtVQI1ufw67HEoFWJKnyIiAqqzU3dtozdwXBM7a6MXq3mgxAECWHXhspgvH5CUnDIDy/r+72YdGb2zwvz7Rjp/OcMVFurDxP1oviddhBBiBQwEBJgAOhVvkMzACjMCoIUAlAru6ug46CeDwbUN2289hC3ZBKA54sz6NPhn2HU7ES0VWx6/h7vtQpgYEnZPQPeFyqLZsidtY9PAejiH8iTziVBIAiexrrIzd3AvctVlgZad1IuCYIgXXVSmYlDZWThPfPp7ZG8CPdvqjpgHQzKQDeNVUJ84rcYCiAuJpFGjwXHMADzT6QeRDrFbiIu+/G5VxiP+x8R8LXf6cEWAEGIHhCDABwC+CEWAEGAGLCIwFEiCn9TE4PRulwe/JOhp9eWdEPQVFA2TvfxwO/245ZiDnePTnnMIEgMW7H6vdmQCIfDMdfuBf+wX+0gzUdg2VA7RylxQR8OVJihQLzHdaGTl2+jb7BL6x0YttA7G98bTrYpeCc4sdOHOi3XR5wDa/wG/3BfF8SwAtMUL+dWQSST1g43/svC/eCSPACIwfBJgAGD93xTtlBBiBMYTAwSQBXJ4NyGr/BRR1AEHHBHQXXSaF/mK19J5/Ir37daiOPHgzPiFDxanFkwKgG5xQnOgpOB82tRs0v0w1EEFAsUtBwYGcE+BLmwdFeJHR9Ue4+lfDpvbKdYUtDd70JejPOx1CcQ/bvjECoLfgbKT1vgunt07muBOBodpzZarDQM6JI8bSRJEiCDK6XkV6z5uDooakoZDe8wbswbbBfQfthRjIPh7ezE9EhNTlWSexJO0FRfjlnoIOGvd5qPY8ZLc/Cwi/FOPzZB0T62qGfe4aWI30nrcOzO3VsFKccl5fxhHy3nS8iASitegthLZQQUf6XIpF9r4tiSBtDBmDiryLgHMaBrI/B39a9bCpzLwPX/o8+NNqkN79GmzBbkCxyfun8/vdM+X9E+6u/o9gD7ZrWMt13Qg6SjGQfRx86Yss4RStM52qthN4bLvAhx3WvP7R5qVygWdPVXBBmYKs5KbKJ+3s0Sb6zb4AbtruRxQpgBHDKaYo36mgKl1BWZoNczKGwgIosr+2V5XGfn2/QE/QHLlgXOQLBXY8WumCy2IFQjb+R+XJ8CKMACNwCCLABMAheKl8JEaAERgdBA4WCZDZ9QrSev4ljTdvxhHoLTg3oQObMfBCqwAYCQC/uxouz5oDRt3wrZDmAAkPSqPTtzOMUKECv7sC3ROuGJa+MGjAU5qCYoctGF7KnaoS9Bacg4BzakQCwVi9YIgAyEfAORkuT92BigmhEFJkxafk3kNbZufLSOt7N+x5iQjwuyvh8O8CRMAyARB9bm0nAVcZeooulikc5gkAFdntz0sCRqsQEb5R1Yj+3FPgyaKKEVoz8z6CjhLYgm0HyBBtnE5OweZCdutTEe5fXyUy3lYfN+X931kv8J+25Bn+oXsg4/+8aQrOnaaASIHx0sg8v2OnH8/tDcRMBRiNMx2fb5eaA242/kcDbl6DEWAEGAGJABMA/BAYAUaAEUgAgYNBAuTsfwROb73M/e/P/RI8WcclcAJzBl4kAkCRnlzy5mdiIOtYeLKPgSJ8yOz4DVwD66WxSUYleckDrnL0534RfvcskJc7s/MV2IId0rvdn/dVeDKPHjyHTgBoP9AEDvtzT5ZeYjp7RtdfQN57IkEC7gp0TbgyPIEQUr5QJwB0fXfVni099J6sz8h9p/W8ibTed+S/ySvem3/WMM90Ws9byOj+szyPsGUNnVntQ0b3a9LDTUJ8EhN5P+YjAAiTrI4XZZQDnZeiG7wZi+W55Jk7XwWV+qNGWPXlnzmIV6wUANpzevcbmgbEsLkBp2eT3LuOJ33ePeF7MkqCmhkCQHsD6ZI46M85Aa6BDVCERxJUmR2/RVrff+U9+tJqMJB7kiRsKCrA3fceMrr/DkXtDYu31Yf91n6BmzcKdFFQxii0XCdwTaWCL5YocFo0Ykdhe2GX8KrA5Vt9eKM9eNBIAILqc/l2PFjpslx2kD3/B+vl8LqMACNwqCDABMChcpN8DkaAEThoCBAJQNUBAgHN8Et1041jaaAWfBu+tLkJLWnGwItMAAQglDRpjHozlg7uwxZoQ07ro7AH9sufhTPSjUarZtB+Y3C8kQAwerz1DlLToPVJ6VWORiCE7nuIAIBMI+gpvAAB14xh+A0ZrDigqE/iioB2psdhD7SEraZAfYYRBBYJAH1vhGdvwTfhSyfjf6hR2H5269MydD/gnoHuoksHP4xGAFCViNz9D8Pu3xPxzMY+ZMhTWoeeCmDmfZBxH0pK6JvT7zLoLEHXhGUSO2PTUlP+BigOmYJAaRRWG3m2/9IssHxjfDn+VtcL7T8lHVhWqeD4CQpIL2CsNyIBKBLgxZbRjwQgb/8FJQ5cPdVpWWSQjf+x/rJ4f4wAIzAeEGACYDzcEu+REWAExjwCo0UCGI2xUEMtXpDMGHjRCAAyoLsmXjVi+eGRCiM94cbwdcoh7yn87uAcgyRHmOgAvZPRY07GanfR90aMj0YAREqfcA2sQlb7r6UHm8ol9hReKOclL3ZG58vS++/N/Dh6878VBnIVufsegMO33XIEwBAB4MBAzimDGg1m7jUaAUAVI7LaX5C5+f60WcNwNs6d1f483P0faYRK7unwZH1afmzmfUQiLWj8kB5DPnqKvjMiXcPM+WL1+VuLwE110Y1/MswrMoEzJiv4VKGCiW4Meu3JIN4zALzfLvCPfQLrugFf9Ip5Ybc0Mwv44UwFRxYocZWzi3XOZH/+t/Ygbt3hNy3Yl+j6M9IVPFjhwoIs6+ESZPxnZ2cjPT090W3weEaAEWAEDmsEmAA4rK+fD88IMALJRGA0SAAS2aMKAOSNHisEQKj3Xsc0u+0pKToXaZ9mCACZR04lCw+EoxvvyxZsB5EMFGUQ2i+WCCDpCvTnnISB7C+MeAKR9kVpDUQCUEpDX97XJQkQrmV0/wXp3f+AUGyWUgCMBAOlDwRdZfBkHAl/+rzBko2R3musFAAz79xIQBhTF8wQAKo9H5rWwqQRS2W3PwdX/0r5c2HLkGkARL7402ZHKFtpZrdDfep7gYtWq2j3hR9Hhv8nC7VSftNM2o5Uuu6vzQLP7hRoHKmvGHWDtN6cbOCW2TZUk4SFteOMem8iP0i1/9E9AXRZUQe0sNPyNAXXTXPihAJ7XHiw8W8BbO7KCDACjEAMBJgA4CfCCDACjEASERgNEmCspQCQKj15jENbMgiAcEr2xnUiGfqxCIBo+fmRCIBY59H3NSiQCFgiACg/P7vtGUmaaOr8eqOqBzlSO4FKPoamLFAvqwQA5d9T+oTd1wiHfyccvkbYg61S2DAUG3MEQMEBAqB0xDuQqQttz0jSythkZQPHBFklgrQjSNTQavMEgSvXCfy3Lbz6PIn13V6t4PiJ8Xnk9WoCd21WUddjbXdEBBxVoOCamQoqh2c9WJtolHqT7f9WZ1AKBK7sVUHEQCItyw4cm2fHRaUOzM+yxWX40/ps/CdyCzyWEWAEGIGRCDABwK+CEWAEGIEkI+Dz+dDV1ZUyTQDKfXd51o8REcDAgTz5g0wA2LLQW3iRrChALRUEwBDxMjxHPvT5xE8A0EyqjB6gKgOynN4wIoA+V6SXvTf/G1JUUW9mCAB3/weynCIZ9EQARGrJJgBoHTL+M7v+CKeHxAFHrk1r+tMXoDf/m2HLOkba62stAtdvEGHL2uU5gUcX2LAwN/EvuCqA/7QL/Lg+voiAEyYq+H6lgklpie9lNGYgMqC+X8W/u1Ss6lGxeUBFTwDoDIgRwoGU059lV1Di0koFHp1rxydzbSh1JR77wMb/aNw2r8EIMAKHGwJMABxuN87nZQQYgVFBIJUkgB5iTsailTKAZPhltz0NBSr87ir055wsa8vH4+E1Y3DG8pibSQE4vCIAhj9N8py7+lfA6amXwoOkPaA3qdRfdClUR6H8Uaz7yOz8vTT+jSUAyQNPQpJBx0QE3DOhqP2yAkIqCIChk6lwDayFa2ANnL5tsAU6DHtS4M1YIoUtzbTeAHDJGhWrw1SIpJryd85RcFJx4kaocS8UcfBAg8BvGq2XGKQ9nVqq4OpKBRSZwC06Amz88wthBBgBRiA1CDABkBpceVZGgBFgBEAkQHt7O4QIH54cL0RObwOy2n4Gm9o7WGtdNwSjzUlq61QOjsK8g87J6JpwhVRkH8sEQCTleDrnMA2AEIX5VEQADGkADBfJC8U8Xg2A6O9BhbvvA2R0/xW2YOcIob5oBACV2suU4oVU2pBKF34G3qxPjgi5HxIBHF6+MJ73YfZtUzWH9O7X4O57XxIc9I5JzJFIiVjt7VaB768N7/0/vVTB8mrFssp8rDX1z0kskMoNNnvMjhjql2YHLixT8O1pCujf3MIjkJeXx4J//DgYAUaAEUgBAkwApABUnpIRYAQYAR2B1tZW+P3JL0que9epRjzlhfflnREVdFk2b//jIK8yjRnIOR79OafIMfEYeLE8zjRvMiIASEBQK3VYM+J8RtE8X8YS9BScN9gnFQRAtLKFxs3Fqn4Q7qKotB8p9Tt9W0GCel0TrhxRLo/GDZUxtKE/50QM5Jwop4t2H7phL4UPs7+AgZyTwmwhcvWCeN6HvoDTWw+KPrAF2mW0irHUo3ETQ/eVjZ7Ci8LqHBj7E6X2w/UCpP4f2ij0/5lFNsy2Lilg6RfXXg9wxVoVGy1qA+iLUOnAm2cpOKowPn0CS5sdh51LS0fqSYzDY/CWGQFGgBEYcwgwATDmroQ3xAgwAocSAqkiAKi0W3bbz2ELdklvsCfrWPTnfjGsqjrlXGe1/ULqBlBOecA5FT0TLh30AMdj4I0WAUBvgUTieoouGnY2SWi0PimF7KgEXV/+mfBmLE0pAUB57Dmtj8twfIqcoDx8KhNobGk9b8koC/JmRxMaDPfGqboDpUXQuEhlAHVF/dBKBNHuQxMWrEW0ygfR9h3P+9DPJwUAW5+SUQtEbIQrA6jh+mjYag6RfheQ5/2clSqawnjgPzdRwb1zU+f9N+6p0w9cuVbFyjBpCGZ+j+kVCm6aNX70AcycKxl9mABIBoo8ByPACDACIxFgAoBfBSPACDACKUQgVQQAbZnytaWxqVKdMgWUF+7NPFLmUVPZPAqRd/d9hLS+dyRRQE2150ovrC9t7uCp4zHwRpMAoLOR4F1f3unSM+waWI2Mrr9KQ1wSBOnz0FN44TCCIBURABJzg4FPyvyerGPgyfqMDK9P7379QCi7Vo/OKgHg7l+BzI7fQhEeWTrRm3EkBrKPk3dJd5Te+xZc/R9BEQEEXNNkqDwREdTcff9DZudLch8ULdFbeP6gmJ4x9YP2PJB9gnwnRBw5PZuQ3vs2yFNPqSHh9h3P+zB+pbI6fi1xIfKJyjV6sj8nyRp9/Yzu1+Dw7ZBv2JP1afTlfTXmN/LDDoFLakVYpfo7qhWcPim5uf/RNkRlAr+zWsUui+UCh2HkAG6oUnBKKUcD6LgwARDza8AdGAFGgBGICwEmAOKCjQcxAowAI2AOgVQSALQD8uxSfjd5WKM3Uo8vlSrrRvV4GhOPgTdaBADlgisIjighp51VgS9tDvoKvjUinz1VBACtSniTSr9uMA/DXbEj6CiB3b/HMgEQc+4DC1GefG/eN+BPmz24tNHTrv9Qz6cnMoG88BQtMbKqgNabIgr8aXMOqPQH4Mk+Fn25X5afxfM+jJho0RrR1492l+He9Yu7Be7aPDL8n8T1nl5kw/wcc9/PZPX6oEPgsjUCAxqHElejaACqFkDaBZmsDQAmAOJ6RjyIEWAEGIGYCDABEBMi7sAIMAKMQPwIpJoAoJ1RiH9a77/h6l8Fe7ANikpx0WQcKRA2tzRIPZlHS68v5f+HtngMvNEiAKgKQG/ht5HZ8ZI0YLUScjYEHYXwZn4SA9nHhj1TKgkAwk+W1Ot5G/ZAs6bOT4a/vRAD2cfLn6X3vBkXAUBzUxpAes/f4fA3QlHpvHSXNpD33pe+AAM5J4wgPGicJIO6XpX59jRG2DLQU3gB/O5ZEreMrj9J9X2tvCAVeT8wZ1oNBrI/D5voHwzXD7imo2viMtknnvcx8hujIr3nX3D3/Re2YMdgRQOKAlApKiDr0/BkHhX2LsN9+27bJPD7PSMJgAlu4BeLbSjLiP87G89I2skdmwReCrMnq/NVZwP3z7NharrVkYdWfyYADq375NMwAozA2EGACYCxcxe8E0aAETgEERgNAuAQhG1cH0kX6iNtgt6Cb8KXvnhcn2csbv6a9QKvhxEAPFgEAGG0qQe4cLUK0gUwts8UKajtEuiyoAU6OR14dL4NM7PGIvqjsycmAEYHZ16FEWAEDj8EmAA4/O6cT8wIMAKjiAATAKMIdoqX0jUXhOKWHnPyWodrehUA1ZaF3sKL4HdXpHhnh9/0kQiAg5UCQDfgVSHTAKhEoLGdVKzgltkKXtgt8OxOAY/JNIFp6Vo6A1ULiKf5VUgyos0HNPQJ1PdCiiZu7BHoDQAdfuC+uQqOn5iYXoK+jtsO5Dji2Wn4MUwAJA9LnokRYAQYASMCTADwe2AEGAFGIIUIMAGQQnBHeWqntwFZbT+DTe2F312F7gmXjQhZpzB8Er1T1H4Yw+hHeauH/HKRCAA6+D1zFZxYnJhRGy+AT2wXeGzbcAJgeibw/GIbClyaAf7gVoHX9wmoIzMYRix7dKGCh+YpSDOhCbChG7hni4rdA5px76MsjzDNZQOoVCKRAxeVK7hkemSsaIu1ncAfmwUuLFOGkRFEZDzYoKU90FqkYTAnG/jRHBsqNG3KhBoTAAnBx4MZAUaAEYiIABMA/DgYAUaAEUghAkwApBDcUZ9aRe7+h+DwNkjDn9T2B3JPkmUVSeiOlO5JG4Fy7Cm3vT/3NFkhgFvyEXh0m8CT28Nb0F+ZpODW6oOjpv/GPoFl64bvi6ISnlpow4LcIRzqeoBr16vY0R8dGzKqb52t4Msmqhqs6QIurlVBBj6tWZ2tlRakKgWUgvDYAhtmZWmGOkUAXLJGRWWmguWzwxMAfUHgto0aWUHKIY8sUPCpQq1vNM0DIheeXGjD3ASFGJkASP73hmdkBBgBRoAQYAKA3wEjwAgwAilEgAmAFIJ7EKYmtf2stmdlzfpIjYx/MvyJAOCWGgRebRK4eWN4AqA8A3husQ2kBzDabW23VhKQDGxje2DeyFB78qA/tUPg5zujRwPMyASeXWxDkSu+0xBWD28TI8QRKYqCohDumzeSLAkIzfh/da+QhMEnCxVcPkMBCRRS0/UO6Jw/mKngG1MU9AeBWzYK/GOfwHETFJle4BypOWr6EEwAmIaKOzICjAAjYAkBJgAswcWdGQFGgBGwhgATANbwGg+9SVE/vfs1uPtXwqZ2HygHSBUX0hFwlaE/50QEXDPGw1HG7R4jGdp0IDJYr52p4FtTRz8NINK+vjcjfKg9URh/aRZYvlELow/X6Dx3VCs4tTS+81BUApEloeURqZLC1j6BJxbYZMSAsa3s1KIJgkQEVCv4YslwkkAnYIgQeGaRDblObfR+L3DeKk0IkX4++wBhEM9DYwIgHtR4DCPACDACsRFgAiA2RtyDEWAEGIG4EWACIG7oeCAjEBGBnoCmuE957+EaqeiTATrapfTe2i/w/XUjPfqRCADaO5EAf9wrcOtGAfK8h2vHFCl4cL4CRxwcwGstAj9YLxAahUB6Bf+3V+BXS0ZGS+gpFp+bqODeuSPXvWeLwPO7BE4o1j43Nr1E4/VVCs5KgIRhAoB/ATACjAAjkBoEmABIDa48KyPACDACEoGDTQBs6wMe2SakONf6bi1c9+1WIXN5N/UIfCGCWBqF/h5doGDigTBq8vhR3wwTYmShV//mfoGp6QqqQkqaJTInP6/kIBAQAg4lDqsyOcsnNMsDW7Xw+UjtS6UKbpudWBi61Q3+bIfAQw0j9xSNAKA1SEn/xjqBv4UpbUifUy7/C0tsKEmztiMiSi5fo2JFJxBqkBMxcP9WgReX2ga/5/rsusgiRR6cHkZ/QP883Ln06IBzpyny9028jQmAeJHjcYwAI8AIREeACQB+IYwAI8AIpBCBg0kAkBly3xaBr09RQCXF9no08a8POgQ+O0GRiuQ+VeCdVoCij6ncGOX2XjZDwbttAht7IAXFLihTZKjwzCwFf28RWNsFLM2HNAxeatT60dhvTlVkGTAqO/bUdgGPCqkc/sxOgWI3sDhPkZ7OQhdw8XQF67q1Of/aLOQYCif+ewtwTBFw2qSDI+KWwqcwpqamt/FuSwue3lyP6+fNR01e3pjan5nNUFm7i1araPeF702h8+dNU+R7TiQX3cxeqE+kMoD0WTgNgNB5o50nnJBgrH2RiN8tdQLvtAmk24G52Qoemq9hQff/k80CRM5FIwDC7VsXEFzdCVxZochKAsamCyGGiw6ItWfj50wAWEGL+zICjAAjYB4BJgDMY8U9GQFGgBGwjMDBJADoD3VSSidj25jj+6vdmne/tlugxw8syFWw3yvgsEF6+MlwJ+XwxbnaH/arurSQZhrzyl6BK2Yo+MUugfk5Cho9Al8qUfDjzUKWE6OIgX+3CmzuBT43QYHdBrzTKjA3R5FkQmka8N82gWkZCtZ2afugOWmP5I0kBXchgMoswJ2AgJjlizqMBpDX/8VtDXhx2zaoQmByRgbuXrIUpelxFpw/SNhFU6LXtzSaJIAujEf578Zm1nin8/xwfeQoADMkgr4ulQK8ap0KIhUuna6gOA0yxYCM8tNKgXfbgN82ChyRH77MoO7hj0QAfLdWBVUdCPf5i7sF7toswBEAB+mLwcsyAowAIxADASYA+IkwAowAI5BCBKIRAPQH//+6VRS7FBQ7FfxsbwD7/QLfm+zAJFfk0NlfNjTg+YatyHQ4pOFWnWuoL2Y4C83/080CZ05RUJYBNPQBG3uEFOjSCQDqTv9u6BPIPJBg3BcQMlrgEwXaHihPONsxNOb0UgVEIpBXn8gCEgijdc4r0wiAgSCkd//VJuBj+QB5ImdnK/hbM3n8AZp1Ts4QAUBExGmlWkTCu60C77VrwmP5B4TFrF5PfyCAG1atxPrOTpxbUYmzKyqsTnHI93+reS/uWb8eflVTnjtq4kTcMn8BHLbxxbqQoUtaAHsGol/ZZ4oU/GiOAipRl4pGufs31Qkp6BfapmcCzy+2ocCEir+erx9uj+G87eH6kWF+9XoV+7zAmZOHwvBv3yTwx+YhfQKqlvDAPJv8ToY2XQOAiDmKoDA2mvesFVrkxRMLFXwsf+hzSjkg8UDaQ6T0AbP4cwSAWaS4HyPACDAC1hBgAsAaXtybEWAEGAFLCEQjAP6vNYjlO/x4sNKJFT0qXtkflGQA2eHPz3YjM0K+vVkCgDZK4fmkAVCZCZAewHVVmgZALAKAvJlkXJHX/uQSBWsOeOvJWNcJAEojeLBBSIO+2SNwz1xNTIxqnP9fkxZ2vDAP0qP/v3bALyB1AN5uBc6YDGnw6/s4pUSR0Qp0Zvo5GTuhyuRmgWcCIDxS7V4vVre3Y21HOwrdafL/a9vbZWdFUXBuRQXOmlEh73M8NcqbJ+M7koq+fhZKU6Ga9zqxlcwzUpj999eG3wNFtdxabS6lJVp1g1g6AnSe2i7gklpVS0eYoeDb0xRZFYEaURP0O4C0PygNZ0le5NQISgG6fI3ArAMq/0QA6u3DDoFLagUyHMCzizQCgebe0gvcvkmVeyDxxWcW2zDZomaB8U6YAEjmC+W5GAFGgBEYQoAJAH4NjAAjwAikEIFoBMBlW3w4OteGEwvsOLPOh3NL7DihwI6LN/twa7kT1RnhvbFWCIAUHg17PPRHv8CCHEWKsV06Iz6RwGTvkQmA4Yg29ffjwY110vgXxMZEaE6bDT+YOxfHlZQm+0pSOh8J6C3fJPCnvZHPpm+AjOEvT1IkwRRvhEnoYShd5jurVewKE4VAJNiTC21YYlJiIVIaAa1pJgKACITr1qu4cZaCowvjp3L0KgtEIFIKwXenawSGEesj8xU8tkBBml3TFtHTAui/yft/YgSBUbOPgQkAs0hxP0aAEWAErCHABIA1vLg3I8AIMAKWEIhGAHxnsw8nF9gxya1g2VYffjbLhRKXMm4IADK3yEDY3S+wKG+oYoAlgFLQmQmAIVD/s69Fhvr3BQKmkM5xOnHHosXjThTQqHZv5qBkpJ49VZECl/FGmtA6O/qBK9aq0rMerpER/tA8zUg206JFAJjRACADfUCFFOPUG0UDdNN/NWcAACAASURBVPsh0x+siCH+Y5/AdRu00oQLcwEy+N9rF1h3oPQiGfmnlg6RDFTFoMULXDtzZMUPM2cP7cMEQDyo8RhGgBFgBGIjwARAbIy4ByPACDACcSMQjQB4oSWAp5sCMnx2VoYNt5c7cdsOP9oCAr9MUgpA3BsfxwOZANAub0NnJ25evQrdfk2VbmJaGr45YwY+NbEY2U4n9ns8eHdfixQD7DnQh/qNV1FA0ra4cq2KlZ3mHy8Z5qQ/QfoVVsLVSRTzT80C92wR6AoR/dNXJ+//owsUaTibbXroPRndxmZWSFAf4wkCv90j8NxOrcIGNYp+oHKgP5pjQ0Vm7B3RFv6wR+DuLQI0n95oHl1bwAqhEHvF4T2YALCKGPdnBBgBRsAcAkwAmMOJezECjAAjEBcCZkQAW3wCx+fbscOj4hctAVw+2Ylp7sRFAGNtuHlgAH/cvQv/aWlBi8cjFeEpF5wMxU8XF+MrZWUocg9P4jUa18eUlOCm+QvCLqOnKczNy8OPFy9BhkNzSW7s6sJ1K1dIAcOHjzwSQVXgFw1b8f6+fegNBEBh6JXZ2Th/5kwsLCiMmI8eUFX8q7kZv9m+DY39/ZJEmZSejnMrK3Fk0QTcGEEEkErf3bamFrSvG+YvwPNbt4IE8YJCYGZODr5eVo4nN9dL4/ikyVOwrKYm4h6e2bIZv92+HZXZObhn6VJpVI+VRvn+16z4CLv6NNf0vPx83LZwEcjDH9ooOuCBug34d0vLYIrAgoIC3LFw0eC9jZVzxdpHPCSAbhyTUXzGZAXHTtCiWcJ9A8mbThoapFdBOe/RGmllLK/WND3Mtp/tEHioYWQqAwlu/mqpTVbRiNXIWL9po8DrLUKW5yQiIii0MpxUgYNEOiktYW5OrJm0zzv8wKtNAlv7IMVASdNAF/M0N0N8vZgAiA83HsUIMAKMQCwEmACIhRB/zggwAoxAAgiEEgDk2Wv2CfkHOXnSJjoVy+XuEtUAIPPi5R078OzWLYMq8OGOmOdy4Y5Fi1CdO5TAnEwC4Ovl0/Hc1i1hw9OjidK1eb340do1WNvRMWLbNO5zpaXY2duLzd3dI6oA6ARAeVaWJBu2dB+IZwakcfzTpUfgpe3bJSkwJSMT9x9xBArc7hHrkMf8BytWYGtPN86cPh0XzqxK4JUkf+ifdu/CI5s2SYO+JD0dP12yFJMyMiIuRITKfXUb8EZTk+wznkUBKR3ghjqBf+2PrQkQCRCKDCCjuzpbK1/Z4SNxSyGNYfL+x2qksP+zReYMdn0uKdy3RuD99pELkHAhRROYKY35x70CpPj/g5kKvj5ZwW8aBV7fJ/DEApskykilf3Kagp/MNSdMGOusRDjQmlTO85H5NkmeJKMxAZAMFHkORoARYARGIsAEAL8KRoARYARSiEAoAdDoFThroxc7PJGtiJpMG343x4Vse3jXYaIEwAet+3Frba00/o8oKsKls2ZjSqYWE9zq8cgSg39vapLGI3nTb1m4EO4D5eGSRQD0B4MgiUMyri+umoWjJ06ETVFQ392Fn6xbj8b+PqTZ7bhr8RLpvdYbGaq3r12D9/btkwb8N6ZPx5fLymVEQWNfHx6v34QVbW1ybvLqh5YB1AkAmk8bPwNnlJfLvjv7+mQUwEetrbitdrVccvnCRfjEhAkjXsiHra24ZfUquO32qKUYU/i0Ik7tVVW5t5VtbbLPV8vKcfGsWTG3YsRWx2c8igLS3ikXnoQpn94RuzpATGAsdqBc+0cX2GTevJUWTQDQTAUAfS3K29/vxaBA3xv7BO7dKvCrJVqVDvLmP7tLmC5NGOkMJPz37E6BXzcKKQJIugOk/E9pBsloTAAkA0WegxFgBBiBkQgwAcCvghFgBBiBFCIQLQXAuKwxMoA8jiQGGClyOBECICAE7ly7Rob9k7F795IlyHUOL1Bu7EPpABSqr6cCJIsAoLDzQrcb9y49AlMPkA86Hus6OnD9qpXwBIO4YOZMaaTr7f39+6VxTinJ4crWeYNBeT7qRy0aAfDJ4mKZwuBQhiPd6fNh2UcfYndfX9g0AKJuHtiwAX/b04hFBQW4c9FiSQSMlWbcP+1p+YKF+FRxsant7R0YkCkae/r7Zf/xKgqoH5bq0f9wgwpS6h+NFq8CPr2p+7YI/GLXSGKQCIVnFtkw26Rhfc16bY5752rvmjC4oU7F4wtsKMsAXmsRuH+rwItL4/PWUxQEpUD8oUnTBtC1Ba6ptGFxnvbfyWhMACQDRZ6DEWAEGIGRCDABwK+CEWAEGIEUIhBLA4DSAULrl6sApqelRgOgy+/DbbVrZIj8adOm4eyKirCnf3XXTjy2aZPMa//JkqWoytEShpNJAJw8ZQqWzakZsb4xvP5zpZNw3bx5g30oV/2vjY1Rw/ONBEI0AuCamrk4YfLksOfX8/uL09Px4BEfw4S0oeRryq+/6qOPZJTCd6tm4Wvl5Sl8QdanbvV6cMUHH2CfxyMHWyEAqP9rexpxf13doB7AeBUF1JEjI5UM62d2Dhezs45s9BEk1PejOQo+O8G6BUzVBM5fpWKfd+QaxnJ7Zvb8xHYt/eGpRTZZ6pC0CqhSwU/m2lCVCRBBQOkGZlMK9DVpb49uE/hLs/Y7i4jK4yYouHi6gkoTooJm9m7swwSAVcS4PyPACDAC5hBgAsAcTtyLEWAEGIG4EIhGANy504/nmrXybLrqN4Wuf6HAjierhnvljYsnEgFg9hB6qDyF1t+9ZCmqc7V45mQSAJEM8EhrUNTAdStXYmNXJ6IJEBoJhEgEAIkS3r14CebkhS/QrpMIFE5/8/wFUhRRb3oUQqbTiXuXLsX0LJOuWbPgJ9gvNALge7Nn4/RpZaZnJTHGa1d8JDUU9DY/Px+3L1qMrANijqYnG0MdyXP9cIOQ+eqhpFui26Sw97tqzKnrh65F3/3bNgq8unek958EBO+qUXBisXlSQU8lmJuj4LoqBWk24OyVKj6Wr0gdg539wIPzFXy60NycuwaARxs0HQHSPyCi45tTFJw9TZEEQ6oaEwCpQpbnZQQYgcMdASYADvcXwOdnBBiBlCIQiQDoCAhcVO/DVVOd2O8TeKsziB9Pd+GqBh9OLLDjtKLIIeXJJgBI/Z+MRgr/3tTVhZVtrVjT0QEKp08lARDJMx2JADB6tkMNe+MlUgoDpQmQoR6JAAg9V+gjoLPftHoVVre3w5gqQCbaXWvXSpHASCkEKX1QJiYP1QAgDQPSMghNdYg21ZP19Xh5545hXc6pqMDZFZURU1NMbG1MdCEi4HeNQorj6SXy4t1YrhO4YoaCU0sVUPh/PO0f+wQobz8cKVGTo4X/k/q+2WYs31edDdw314ar16tY3QlZFWD5bAUkKmimPb9L4L6tmuFPYy+drpERqSz/p++LCQAzN8R9GAFGgBGwjgATANYx4xGMACPACJhGIBIBsNMj8N3NPjxV5cJOr8BTTX48XeXGyl4VL+8P4OHK1EYA7Ojtxe937MBHba2gkPZIbTwSAHQW0gF4u7k5bgKA5iB8ntpcL8P/SauAQuEpN57K67V6vfhBzVx8ftIk029hNDvqe6c1SUzxjkWLpV6B2fb6nj24d8P6Yd1JNDGVooBkZK7qBH65W2BVp6a4rzfyNFOZvhOKtRB7ErNLtNF6lB9Puez/aRNo9ZmbkULfF+Yq+MYU4JiixIxh0ib4zmoV5GUPbfF4/41zEH4NfcDcbGBNt0CxW8G0dGs5+i/uFrhrsxaZQAQH6REUuuguFMzOgixLSJUScpyaCGAyGxMAyUST52IEGAFGYAgBJgD4NTACjAAjkEIEIhEAPUGB8zf5cOlkB8rcNly7zYdHZrpQ36/it/uCKU0BIO/1PevXDysBSKHdRWlpmJ9fgI9PmIBuvw93r1sXdwTAL7Zuxa+2NWBuXh5+vHjJYD35jV1dUmSOwvlTFQFA5soda2rxTktLQgTA9t4eXLNiBbqp5N8BY/8fTU24Z8N6kDhiqDZACp+RnJoiNeq7u6WAY7vPK4mJkyZPkWX+QltDTw9+sOIjuXdqVkP4f7N9G36+ZQvsigLSpKCKENQiCTcmevbNvcBNdSrqemLPlCrROcqL395HRrPA7gEMGuVUjKMmG5iUBszOVlDksmZERzoR5f1Tbv62vvA9ji5U8NC8+CMLws1KpAeVSSSD3UwMAOkHvLBboNULbOkT6Ato4yO1GZnAs4ttEqNEGxMAiSLI4xkBRoARCI8AEwD8MhgBRoARSCEC0TQAXmgJ4MmmAF6Y7cYtO3zY7hGyfNk3i+24akrk5NpEUgDIMPzhyhUy5J/q3F9RXS2NQ8eBMn86FLoIYLwRALoHPpkEgFEDgHLyb16wMKwRY+wXbwoA4WCshkBh9FQxQK8wQIb3spoaU0ZUos+LTG9Ky3iork6maRgblU48cfJkKUZIugZ6ozEPb6zDn3fvHvyZ2RB+Y5oDaSTU5OXh5Z07B0mAoyZOxC1UPSHkzcRzTnrvJFpHAn1knFpt5RnAtVUKPlmgJE193uoerPanY77XJrB8k0CzptM4olGe/RMLbFgUXqIi5pK0xi93CTy8TUstOKlYwc2zFWnAn7VClQb6/fNs0oNvtdHcnT6gLwhs7BHY0gc8t1NgIKjpAzy9yIb5mmZoQo0JgITg48GMACPACEREgAkAfhyMACPACKQQgVhlAMnrSB7GvqDA39tV5DqAz+bbQeG/kVoiBIBu2Lttdty2aBGWFhaOWMZY5i4eAsCYw59MAoA2aqYKgNH7nQgBQOvpHv8itxtXzanB/XUb0OH1SkG8jxUVpfDlaFOT1//X27fhhYYG+e9ILZyHn8oYUrpC24EUD0VRwpZODJ3TGKVBVRiuqanB7WvX4L19+2RX0hIgTQEiRRJpZEDeUifw931xWP4hCxMRcH2VgqMKI5fPTGSv8YyldAZSzD92AjArS0FQAOu7BX7dCKzsjEx4UIQD5dp/d3r8Z1nZCVxcq0oDv8St4H8dAudNU3DJdAV/axF4fLsAiQRSqcBov2sinZvImvfbBR5qENjUS+9USxE4vVTB92YoMlUg0cYEQKII8nhGgBFgBMIjwAQAvwxGgBFgBFKIQDQCgIx/igJ4tTWIynQFpxfZkWNXsCSbagFEbokQAHpoNxEAP1q8GAvD5IVv6OzEzatXyfDxUALAGF5PEQT3H3EECtzDE7KNKQbJJgCMJf7CebQDqor76jbgjaYmCWCiBIBe8m/PQD+OLS7Bv1qaUZGVjXuWLpUlElPZCOsXtzXg+YaGQe97tPWOnzQJV8+pGeaZD033oIiBb0yfjrNnVIT14FPpwFtWr8bWnu5hhn5Tfz+uXbkCzQciEJYUFkoSxB1nFEAyjX8jJqTGf2u1DSR+ZybEPVX3Fy23P9aaS/OARxZYE/4LnfNnO7RqB88ttkm9BIqyIMP/+cU2FLiA99oFlm8UeHyBDTOzYu1o6HO6tz/vFXI+XUCRxAHPL1NwcomCzDiFEMPtgAkA8/fCPRkBRoARsIIAEwBW0OK+jAAjwAhYRCASAUBhuZdt9WG3V2BGmoICp4Iyt4LHmwJ4pNKFo3MjkwA6AUBG/JnTp0txumiNRODIYHPb7TAa0FS+jkTdKrOzQd7hVo8Hf9q9G6/s2ikrAFALp5ave8UpL/yIoiJcNrta7oHKx72ycyd+t2M7gqoqQ+iTTQAYQ9tpz1+YNAnnV86UJAQJ9D1evwkftrYOGsyJEgDGaAgdY8L8wplVFl+C9e5ExNywaqXUS6CzUsTBxVWzMCUzU+L7xt4mkFo/fU4tnIc/EokwMydHzkXh/RTKT5UD3trbhKc3bwaVUaS2oKAAdyxcNJhaYBQWJP2Bhz52pNRCsNokibRJ4KU9iXv+w61NHvSjChRcMzM19eljnZfSGm6s0wxuq41E+iiEnozqRBqJ91HZPkojoLD8td3AsrWqDPtfkAvs8wLfWqHKMoHHTYhNlezxAE9tFzKigX53EcZUVvDicgWL85KjiRB6XiYAEnkBPJYRYAQYgcgIMAHAr4MRYAQYgRQiEIkA2Niv4vptfjxR5cK/O4Oo7xdYXu7EY3sC2O5RcW9F7CoAZrdNRtrDRx6JIncayEP+4MY6/L2pKaJXOc/lwlfKyqQKfk8ggJvnLwDl3OuNQvzvXr9uMCQ8dB/TMjPxhcmT8bPNm5NOANBatP6DdXXSG6+L0xn3QOsT6UF17BMlAGje2vZ23LhqFbxqUM571+IlmJefbxb+uPoZ9QfIsD+jvBzfrqgc4bU3RmvQQuGU+s2mERg3SoTO3UuWotQgMFjX2YnrVq2U+Mcqoxjt0GQY31QXvuxdXGBFGERG6gkTFXy/UpECfqPRyOQnQ5lC7K1qGkxOBx6db80jH+lMZPDfsEHFYwtsKMsAuvzAhatVnFaq4KypCvZ6hgiA4ydGJwAov/+BBu08RCacUqLgonIFE5NQiSHanTABMBovltdgBBiBwxEBJgAOx1vnMzMCjMCoIRCJAHi/W8V9u/14ZpYLr7cPEQCUEvC/bhWPz0wNAUAHJ4Pw7ZZmvLxjB7b39spqAGQ4Ts/KwpemTsOxJSXwC4FrV3wkjehwgnc0B4WX/3rbNjT294MMHyIaTp06DadOnSq98LetqU0JAUBnoPVq29vw7JYt2NrTI89AUQDHFJfg3MpKqRWQaBlA/ZFQZIOOBZXSu5NC3+3mYp0pD/++DRtwUVWV9LbHamRc09koAuOKDz+QIfdLC4tw28KFEdcMDfPPcTpl2T/jetGEBEP3NDs3FzfMm49JIZElRm0ASn/4yZKlqMqxpvZGhudFq1WQAv5oNSrbd2qpgisqFFA5wVS22i7gsjUqOg0lDM2sR+r5D8+3gbQMktEoCoFEBslov3W2Vkngga0C67uB2+co+M1ugd/tEXhsgSI9+dHaq00CN2/UohkIywkurRoCEQvzcrQygJRm4I6euWT5WEwAWIaMBzACjAAjYAoBJgBMwcSdGAFGgBGID4FIBECbX+CsjT6cXGhHZ0D7Q/2CUge+s9mHLxfZcWFpkotqx7d9HgXI1AadACC1/a+Vl5vCZUVbqyylSBUXzJTho7KDt9WuQWGaG9+cPgO3r6mVREAswb1wYf7hPPi0aZrvzb17ZZpG08DAsAgK8vYTeXJcSSlIKyC0GSMhpmZm4oEjPgaKFjHbaJ/3bRH4xa7oofGUk37xdAVHFyjS40ytwwf8t13ghV1DonNm19X7kRF89lQFF5QNzWt1jmj94yE3KErhmCIFt1cnRzjPuL+d/cB3alWZq0+ifN4g0GEgJj5TpOC+ubHLDO4Z0EoB1vcINPQNn8O4nk4OEKFw1czEyRYmAJL5OnkuRoARYASGEGACgF8DI8AIMAIpRCCaCOCqHhVXHNABICVuIgFOK7Lj7hmupHvTUnjEQ35q3fDNdDqk0RtLc4EACRUjpJ+FE+nTwaPKBSSy1+XzyVz+IwoLsb6zU4bam8m1D7derHJ9FG3QH9T0A0hPIpqoIaUk3Lt+Pf65VxNXjKcM4q4B4LyVKlq84Z8MGeg/qFTwtcnRS/qF5qNbfYC5TsgQ9jMnxzZ+rcxNefX3btFy782E/5NC/5UViizRR0RAMltAAN9fK/B2q5Bee4p8qMpSUOQGarKBOTkK5mbHl7tPZ2v3A1t6BdZ0USlAoK5HyHvV0wSeWqhpDSTSmABIBD0eywgwAoxAZASYAODXwQgwAoxAChGIVQaQfKHNPi0fmkoA5sVTkyuF+z/cpybD+qfr18t0h08WF+Om+QukOr6ZRpEDt6xehbUdHdKop9QIEt4j0b3QFs6Apz5G/YZYaxrXo75my/7Fmpfe6D+bmmQJREq1iDf/nzz/ZCCHa+ShvqtGwacKzWFLc5DB/UiDwB+bzRncoesWuoBllQq+VJJcA5y87C/vEfhzs5CpDkYygIzxhbkKvjFF8/w7kxw2bzzjO61iMDw/1h0n6/PuANA0oEUclCSou8AEQLJuhedhBBgBRmA4AkwA8ItgBBgBRiCFCEQiAMgMerdLxSv7A3DbFMzJ0Awfsv8/l29Hscu8IZTC7R+WU1PJu5VtbVIXgZT2yYCncnfxiP/Vd3Xh1jW1suzeiVOmRC1NF2rAa+9BkeX2qAKAmRZari+cKKCZefQ+pPXw+5078IutW6XxHy+p0BPQROg2dI9cnd78HXMUKS4XT6PIAiIWyNttxvMeugYp7t8wS8EnC5JLBOjrkFHsCULm4ecchMwewuSDDsIHoHugVpkJnD4p8TD9eO7L7BgmAMwixf0YAUaAEbCGABMA1vDi3owAI8AIWEIgEgHwf61BLN/hx4IsG4y2fotP4KYyJ47MSaFr0NIJDr/OVE5w2Ucfot07FKt+ytSpuKJ6TlgDnsicLd3dUjQvyzHSwqMSe0QgmGl7BwZw3coVsqSh3mKF8ofOa0YUMHTMtp4eWR1iaWEhvlpWLqsdkLgiiSnS2fQWLY0h2vlIlf47q1X0HjBAjX2pDB3loifqDd/cC9y1WWBlZ3xEAGkP/HCmgiMLlKhEjZl7HCt9KALhirUqtvVpO6IIBKJZvCpQ4AIemW89VJ8IBdJjeHkPsK5boNWnzTs1HThrioIvliQntYIJgLHyingfjAAjcKghwATAoXajfB5GgBEYUwhEIgBu2+EH2UJ3lKdYlnxMoTE+NkOG/42rV0kDONvhwFfLy/H1svKIofu/3NaA323fjm9VVOCsGRUxjUcqp/eHnTuxrKYmLGEQrrTf9fPmDyvFGA1JK6KAXX6frFLw/v79EctC0lqxUhhi3SzVpSfjPLSl24EnF9qwJHaBhFhLyM9ldYhOIgJU1PWYGjKsE+Xiz8kGbq+2oSrL+vixNILIlkvWqLLk39WVCoho0ZX6KWri+g2q1B54YoFtUGwx1v639ALL1kWv4kC5/w/MsyVcJpAJgFi3wZ8zAowAIxAfAkwAxIcbj2IEGAFGwBQCkQiANzuC+P3+IB6qZME/U0COwU4UEk958W80acJ4scLtyTh9rbERj9Vvkmr80bzpoV78SKr+kWAJpymwoKAAdyxchAxDlALt6a+Nu/HYpk0yxD9cI3HAq+fU4Oji4pjkRqT9XLdB4C/NIwkAyoN/cL4iU1+S2chL/Z92gR/XCzQOWJ+ZDONPFiq4rkrBtHTr48fCiA87BK5eL3DvXAVHhin1R1EZ16xT8eB8myQ9YjXCkaI4iDwgIUVK2aAIACIYHl1gwz6vwOPbhCReji5U8NC8xCIBmACIdSP8OSPACDAC8SHABEB8uPEoRoARYARMIRCJAOgIaGUA93gFqjMUZNk1C4hyhG+Y5kSRM8kWkandcierCIR663OcTtyxaDFq8ka6tK2I9JGp/PDGOvx59+7BLZkpJWjcf6gI4SlTpuK7VVVw2+0jjrmmvR2PbtoEKkWotyJ3Gr44dQpOn1Ymhf/ibUZF+tA57qhWZC56qhoRAX9qFnhgq5Dl8Kw2IgJOLVFweYWSsEfb6tqJ9n9jn8BPtwi8uDS8N55EFM9aoeLamQqOnxj9Dug93rFJ4KU9AlTm7/55WtnCe7YI/KFJ4OlFNszP0bQOrlkv8J82gUcWWBN1DD0vEwCJvgAezwgwAoxAeASYAOCXwQgwAoxAChGIlgLwVmcQZxU74D7wt3d3ENjlVfHDqUwApPBKkj71K7t24on6+sEQ+mjeeir398OVK9Dp06zRaFED4UQBrebgk6bAzatX4QuTJstUhlimtl4aMMPuGBYpkAhoeij66s7hsxDZ9cxic97nRNansWSY/nGvwMPbBLr81mcjAb+f1Cj47IRYCFqfO1UjKALg+g0Cjy2wYXYYD/+/WgVu2SjwqAkdgHYfcO4qFX0B4NnFNpRnaLt+tUlg+SaBB+dpKQbUaN1LagXOK1Nw2Yz48WICIFUvg+dlBBiBwx0BJgAO9xfA52cEGIGUIhCJADi/3ofP59tw5sT4Pasp3ThPbhqBcOH20bz1VkT6QkUB41HhDwhhunSh6UNb6NgfBC6tVbEihAAoTUNE77SF6S117QsCz+8SeHankKSA2TYjUzN8i1xmRxz8fnrlBUqvIE2D6RmQOf/UftMocN9WgSV55kL19WiBeTkK7ps3JJL4bpvA5WsEvjdDwUXl2uR63wW5ikw/iLcxARAvcjyOEWAEGIHoCDABwC+EEWAEGIEUIhCtCsBf2jQNgMyREdkxd/TEdoHHtg3lVD8wL3YYb6xJKWT4hd1ihCgY5Qov36jiqYWJC3vF2kMyPtc9zudMTRwTs/sJ560/p6ICZ1dUjvC6hxPpm5aZiXuXHoECt3vEklbSDMzud7T7UVj46y3DNQBILI7eVNZB4MDojZABTFEBvvDSB4MQkdF862wFX05hqkKq7oPKLl65TkWzB9JIv2S6ZpC/uV/gT3uBG2eZS22IRABQvv+Fq1R8oVjB8tna3JvoZ6tVqaFwdw0TAKm6W56XEWAEGIF4EWACIF7keBwjwAgwAiYQiEQA3LvbjyeatJpouQYFtFnpCp6e5UL2AU2AcEuQ8f9K01Bur5Vc3mhbjkQAmDjmmOpyMAgAAiDUWx8tvD9c1EAqRQEP9gU9uk3gye1jhwDQ8WjyAA9uFXh9X+TSgSSQ99QiG/LHacEOvwpZGrHQpYBKHUZrdENCDEUK6H3171SHD3husQ0TDvBU+73At1aqmJmpiTnSWEoJIMFH0nc4tZQJgIP93eP1GQFGgBEIRYAJAH4TjAAjwAikEIFIBECrX4DCkfW2zy9Q16dK8b/j8+2yrna4FsnYDzXe6b+XrdMMrkV5w0t9RfrMOAeNoxJixW4F50xTBiMA1nQJPH7AkKOSYOS91QXAjLneuqFx6fSRXng9ooBChF/eI+QcZCyQYBkpip9QPBQ6HJo/box00LGgMdT0caEEgNH7bJw7FdduxVtvVRTwlw1b8UJDw+C2rYoCpuK8Zud8a7/AAShyuwAAIABJREFU99cNN7IPRgpApP2Ssv3dmzXxOhIO1Btxc3fVKDixOH5D1ixGo9GPvhuUktHQJ2RUAH0X6f+39AmZ309pA5GiiUhI8ec7Bb5YosiICNJF0L9r/QHguiqb/Py9diE1AhJNmeAUgNF4EbwGI8AIHI4IMAFwON46n5kRYARGDYFIBEC8G4il7E3z0h/1VK6LjOpPFCiDhjzl40b7TCcA7ptrw9XrVegh9MYUACIAiFggIyF0bopMoD/+qa74++1D/UIVxvU9nDtNC0nWVcOJSKB21ToV98/TVMXpM2q0d9rfzRs1xfEZGRpBcRSdb7p2Ln2c/hntn5qe1kD//sF6gUtmKHLuVLXX9jTi/ro6U6KATf39uHblCjQPaLXqUi0KmKozh867sx/IcWLQa04G9nkrVbR4h3oS8UMpAJQKMFba5l7glo2qLGVHREAoeTZW9ml2H/p3l0T8OvzamUJbtgPIdEB68UvSgDMmK2FFA4lou2i1ih39kMb/+WUKiOALTe+gOR6aZ0NNgt8xJgDM3jL3YwQYAUbAGgJMAFjDi3szAowAI2AJgVQQAOHy9I2bChcNoJcDIwPeON5IKOifUUnC+bkYzBcOJQCMpcXI6G/o03KkySDXSYNoYfhGY50McX0OMvLJq//dWhW3VdtQ4h5epizanMZxkQiAVOWak3L+v1ua8W5LC7b39oLK5+3p70O3f0hufiyJAlp6wHF01u9pYw9w9lQFF5Qp0sC8daNWMs7Yrpmp4NvTxpZ3nXb4QbvAgw0Cl85Q8OnCsbU/K1eyshO4qU6VZExFpoJp6ZBigGUZCtZ1C/xsh5DaBt+dPiTsF23+3QPAtetVrOseirjR9Ujo+3Vaqab8n4zvGhMAVm6a+zICjAAjYB4BJgDMY8U9GQFGgBGwjEAqCIBotb1pg0ZPPP0hbjTgyQDTvfShn+nefTLIyKi/Z672h3woAWAkEHTjnWqJG2uKxyIAjKKCsQgAPcRfB18XMzOmMtBnejqCkQCg6AOjYKJRCM3yZYYMIEPxn01NeLx+E3oMxn6keU+ZOhVXVM8xJQoYrZSgMc2AqgIcW1KCq+fUwG2PQ00yURDCjCd9ils3DYXS072cN03B3BzINIABQ+rLeM+vTwF8ozolfbe/v1bFPXNtWJJnbmmKIljfA7R4BOj7RZEFpDNAFRL0KgPmZoreiwmAZKDIczACjAAjMBIBJgD4VTACjAAjkEIEkk0ARNIAoD/kn9gmpNFO4fexvPwUpk+GWbgIAPqMDLiKTC0KwAwBYDUCwCwBoEcDhIbsh+IQKQLAmH6QTHHAcEr+NkVBvssF+n8S+ev0+wfTAOiJJVsU8KG6Onxzxgx8raxcrjkWGhmD312thdCHNgobp10aCQAyGCmM3KwHeiyccTT2oAqB+u5u/KelBe0+L6ZmZuK4klKUpKcndXn6TtB3jBT79QoB8SxApEC7H1K7JCdJVR2YAIjnJngMI8AIMAKxEWACIDZG3IMRYAQYgbgRiEQAXN3gw376g9lgt9EfzwuzbJidYcNROTYYigMMWz9SFQAK5dUN9kQ0AIgA2NY/VPqv2Tv079AUAqP33ooGgBkCIFQDwKhfQAKCxogDWpvquxv1ASgdYWsfCZ5pGgJk7CRLA+Ct5r24Z/16+FUV5IX/THExLq+uRq5zqFD8nv5+GR3wYWvrIBGQ43TijkWLUZM30t1qVRSwy+dDnmtsFab/1W4hxRzD5ZpH+hLRu79zjoKTDhGhvbh/WRwYuL23B7fVrsGegX7kOZ1w2GySUKIoky9NnYbvVFXJnyWj6doMX51snQAgsue5nZriPxFweqP7/PxEBVdUKJiUFv8umQCIHzseyQgwAoxANASYAOD3wQgwAoxAChEIRwCQ9/iXLQE81RTAlwrtUvn/vW4V73cHMTfThh0egfmZNjw20wV3hL/zjWHttP3Q0PZEqwBQdIBu3IdWAQiXAqAb2KQDsLoT+FShgt6gGNQEMEJsjCiY6I6sAUAEQGgVAOM5jRhQ2sKabm09XZzQ+G/aUzic4rn6dq8XV330ERr7++RwMsounTUrrFFGd/1aYyMeq98Eb1CLfY8W3m+llGA8e0/lGCoJd94qTSTOaqP39qM5Cj47IZ5IBhVZ7c/DHmiHasuATe1FX/6ZCDinRt1GVvsvMJD9BQSdpRH7ZXb8Bp7szyLomGj1SHH1p/u/fuVKVOZkjyCUtnR34/Y1tTi9rAxfnlYW1/z0fSKl/y29mnbHrxsF2nzAYwu0743Z9uZ+gRvrhPx+RmqJigEyAWD2NrgfI8AIMALWEGACwBpe3JsRYAQYAUsIhCMAOgMCF2/24cYyJ+ZlDln49+zWROPOLnbgO5t9uH6aE5/ISY6nz9Kmk9A5VOgvCVOOmSle37MH925YL/czJSMT9x9xBArcBwqjR9ilMWKAukQTBXynpQV3rVsrowuoRYsaGDOgAPhvm8C1GwS6hrQPLW2PPMckIEdkjpVccnff/+DyrEVP4YUAbHD3vQdhy4RrYC0c/kb4XeXwp82Cu38FKAlB2NJh9zdDKC7055yEtL7/wh5ogTfzKCjBHjh926CofRjIOQl23y4Iew4c3i1w+JvhS5uLgGsy0nv+CWHLQMBZhv7cUyydM1rnZ7ZsxtbuHty2cGFYTYd/NTfj1V078ePFS5DlMBdrf2e9wN9bhMzVD215Tsj0i29NNScCSOPXdwMX11KKC0AaDiSU+IcmoK5b4FdLtcilh7cJ/HGvwOws4KlFtsFqEFaAYgLAClrclxFgBBgB8wgwAWAeK+7JCDACjIBlBMIRALu9Qhr4j1W6MCN9yOv2QksAb3eqeHaWCxfW+3B6kR0nF44NYTczBw8tBxapnriZucZqH/Lo37GmFmSkUzt5yhQsm1MTc7vhNAOOnzRJiveFhnOH60tEw0+XLsXEtARiqmPuMvEOfUHIVIxndwp4DGJ/VmamfPRbZpsPH8/oehWK8GMg+3PI7HwZtmAX/O4qBB3FUB0TkNb7pvy3LdiBgKscDv8e9GefgMzOl6RxD6HCl16DtN7/QChO+NOqoQgvFOGDLdAG1Z4vx3qyjkV6zz8AEYQn+1g4vA2SFOgpPN/K8SL29aoqblm9CseWlOKEyZPD9tvn8eCGVStx7dx5qMoxV2eP0jL+uU9gUroiDfLSNKA6W5GVAazm6weEVpqT5jtjioLrZipw2oBHtwnQOpSCQ5E78nuySeDlJiHTbyglwGpjAsAqYtyfEWAEGAFzCDABYA4n7sUIMAKMQFwIhCMAfCpw6Raf9HLeXObEFLeCDX0qrmnw46sT7Dgyx4bvb/XhnhkuLM4enxEAcYE1DgZRyT8ywNZ3ajkF51ZU4uyKClM7pzzu++o24I2mJtnfrCggqft/b9ZsnDhlyogKAqYWDtOJcvS9KpCeIn6JQsPv26p5gem9W20kGHhhmRYNQP+O1kIjAIgQIA+/Te2RRIDd34Kgs0R6/KHYYAt2oy/vKzJtAIoLtmDngRB/AZvaB0/Gx2VEgKIOyP8nAoDG+tIXIqP7z5IY6M85BQ5fAxy+negtOM/q8cL219/WV8rK8aniYhkB8rsd27GooHBQM6LV68F1K1fi6pq5qM7NTcq6xkno3vqDQK4TYdOPKM3jWytVOBXgucU2TDgQ+PJai5D6GkbST9fs+MokBT+YyQRA0i+LJ2QEGAFGIE4EmACIEzgexggwAoyAGQQiiQC2+ARu3O7HvzqDIK9aug24oNSB80ocOGeTD5/MtckUAOt/NpvZFfeJF4FQAuBbMyrw7cpK09Pt7uvDNSs+QptXU02LJQr4cF0dTps2DXPCiAaaXjRMx3faBK5aJ/DFEgVXVihxhWibWb/JAzy4VeD1fdaEAfW5yVtN+yOBwMhpAaQB8Evp2ReKA4oIwO+uhMO3G0FHIZy+7fCl1UC1ZcOfPhcZna9oaQCBNngyPy5TA1R7LhTVC9WeB2/G0ogEQHrP3yFs2XB6NwJCIOiagp4kEQB05rvXrZPCjhfPmiUheKBuA/Jd7sE3trq9Xf7srsVLpJaElaYr9bd6SRhTYPcApF5Dfa/AtHQFd9UoeLVJ4K7Nww154xp69Q0S4STPvt4+7BC4pFbgwvIhMcFIfc3umSMAzCLF/RgBRoARsIYAEwDW8OLejAAjwAhYQiDZZQBDDVDazDElJbhp/gJL+zJ2Jq/ik/X1uGpODTIO5BWH+1ncC8Qx8JcNDSjPypKe0HhbKs4QmgKwpLAQty9aDLcFVXbK8/7t9u2Dx4omChjv2aONo9D8K9cJmbNPjTzsZ09VcEGZIktDpqJRNYZ7twi81x4fEVCeAVxfpeCoQvO56qk4B81JaQa+9Hlw9a+GsGfKaIBktff378dT9fX48eLFmJSRAdKb+O++FixfuAj1XV348bq1+HjRBFxWXW2aHHy3TWDZuvApGaS7kO8EqrIUWUKUIgDWdQsszQ9PCulG/awsBQ/OVwYrlWzpBc5freLoAgV312jEwMpOTSuASKbls61TmUwAJOtV8TyMACPACAxHgAkAfhGMACPACKQQgUgEAIX8/2xvAL2GPOlCp4IzJtijhv0TAXB/3QbpISxya/ng9N8nTp4Sd0hwKgzlRCEdqwQAnYtE2B7btEkeMdPhwN1LllrCvra9HTeuWgWvOnT50UQBE8UydDyFa1+/QcjIE2OjsO+LyhWcOTl22H08e6LlNvYAt29SUdcDS6UC9fVIdO7Wahuqs0nO7+A0ijRw9X8oRQA9WcdAKNEFIK3skipFLK+tRW/Aj08XF+OD1lZQ1YkHjvgYAkLFqrZ2HFdSYqkMIBnnVLmDDP1ZWcDkdAWT0wASAKT8fSuN0kYuW0MVBASeXWwDETPU2n3AuatUlLgVPLpAkWkfl69RUdsFSRQcU2T9tpgAsHIz3JcRYAQYAfMIMAFgHivuyQgwAoyAZQTCEQBtfoEz6rzIcyj4eI4NmweGvKJfKLDjaxMiJz1HIwBoc9etXIG+QGAwKuDdlhbctqZW7psE5B4+8kjs93gH+1EO+4lTJuP+DRtAAmM7enuxfMFCVOflyqiAj0+YIMOSjePp31d88IFch+rZE/lg9NQb16S5itLS8MuGrTJKYWdfn/z318unY3nt6mF7fWXXTvx+xw4Up6Vhfn4Bmgb68XZzM+bm5UnVcxpr5nyvNe7B8w1bMSEtDdOzsuS6emSD5QsMM6Chpwc/WPERuv2arPpREyfilvkLTBtlhPOVH36A/R7PsNkjiQImY8/6HKFlFcPNXegCrp2p4OQS60abmb0SEfBBu8BPtgiQcWq1USrAkjxFRgRUZVkdPfb70/u4tXY1evx+zMvPx9ETi3FkUZHp95XqE5LY30+3CMzLAe6qsWFauqYbcGmtir1egHL+f79HYK8HOCJfwSPz44ssYQIg1TfJ8zMCjMDhigATAIfrzfO5GQFGYFQQCEcAvN+tgkr+/XyWC/lUM8tCi5YCYIwE0D3o0zIzUZalWUn653/YuQOfKS4Bha/Tz75eXo6frl8vhcWovbanEedUVAwSAP/bv18a0fqcRBJQeD6NJ0E8XbSMxlI0wZ1r1uCmBVpKAv370tmz8fimTfJnZJxT2+/1DEYtGOelz0hUj362s69Xrqvvm/alRzpEOt8nJkzEm3ubZDqDTjaYIQAI13+3NEuBPqrFTp59qrX+2dLSEeXYAkLgzrVr8J8DlQAciiKxIwPeTNvT349lH32IPn8AE9PTQLoA1AhTIjpSqfT/SpPArZuih+GTgX3rbAVfnmTtbZo5u7EP5aS/sV/gga0CjQNWR0NqApBn+boq8xUDrK8SewRVPnisyY+X9gVB5B41iub5UpEd35vkkP9OtG3r6cHE9HTTpf8irdcdALr9FIkh0OYDNvQAu/s1PQCqvPAZE576noDm3V+h6WDitFIFd85RcN0Ggb80D4WVLM0DfjrXholxBkgwAZDoq+HxjAAjwAiER4AJAH4ZjAAjwAikEIFwBECTT2DZVh/urXBhqtuacWCMAMiwO6QhenZFJcoyM4ep09ORdO8+eevJq0hG7a0LF+GvjbuHpRAYUwDIaA4lAPb2Dwwa5WSkftTWOsIQ1yMANnZ1yfFkgFMzkg5LC4vwTkszvlY+Hc9v3TKopK/vVTeCaS5jCgDNQaXRwo2h6AXj+S6eNRsbuzrl+mZSG8hc+WdTEx6v3yQ9rqGtND0d/8/edYDHUZ3bMyvtqnfJkmW5SbLkLss2EEgghFTSCGkvPDoh9N4JGNuQQu8lEEInkA7kJSHhhUdCQmi2LNkqtoqbLFtW79o2875zxyOvVltmVruSwff/vnxY2jt37j0z6/g/9//PuXHZ8gkifOzHvnHjhrEqgFBifv5zvt/ZKezeqO5PcuKl7S2iQoHWbpwnVkEf+POr9PL7ULEkHXiy0oa0GOkB+N/brUIkjnc3aegL4FUfDg8SASQrYilmGGwNW4ZUnL/NhVanXz/FgQvyHQruL3XgmHTztfZ0i3iysRF/3tOKlTk54l3+c2srfrm9RVhOfqagIBwk4z7n6TwFH/91QPMh0MU8zb+wWMFxOeb+PiLpQU2H37VpwuKPgoCPbdfE/9imwVaSz+SGEm4MvwVJAITHSI6QCEgEJAKRICAJgEhQk9dIBCQCEgGTCAQiAPiP52uaXagbVvHtvHik+1T8H5sZh+LE4P8I928BYMJtlNf/bNvWcVoAwcgCowKAiTaTa/9T83AEgFEBwOtJQLCawCAAAlUA8OS/vrcPvC+DPz/X3DxBt8A36fcnAHjy71sBwHkC7e9rs+eYrgBgovVMcxN+tWMHNC1wAsf7BEruOfrFlmY829w8dm1BUhJuq6zE/NS0oG8H73lrTTXe2b8f2QkJorc7y+GAw2aLeYk3T9mv3qKitj/4y8uCFKrBn5hvLhE0+TUwNYzihM/u0vD0Lk2I0VmNqRAz9F3TPpeGU+qdaBkJ/u5wfEa8godK7fh0pjnPRRJEd9duEZU51d3dooXmskWLUdfbi2eaGoUgYOoBsU4zGHF1v9ihYecIsCQNYIvHojQF6XaAtMTr7Xrizud+ZJa1587n1OmC0AJgRYeiRE+bQRIAZp6uHCMRkAhIBKwjIAkA65jJKyQCEgGJgGkEAhEAu50a7t7tBokAhlcDmkdVIQi4dq4dJ+Va0wBgssxYnZs71iPPn9l/z2Sd/fA8/Tf69dnfb5ya00GAgoKGC4CZCgDf61kRwEqDUBoA/IzEAO9JOzueepO4MPr5fddqKP8HIgA4LtA1/vsz9hxKAyBQAm9TFJGMM3pcLqg+pEAgpX5DsO3Drs6x94EWbtcuXYojc/MmiNRxvhdamvF8S4sgDSqzs/EjOgjEmUsMTb90IQZy3+906VZvtIDzj6OyFDxSEVoEkIk6310mkrEIJpW/2Knh+d2BlevD3TMaYobE6X+6vHh4jwc/mm/HEWkTT/DvbXXjoVYPVOiJ9PdmxOOa2fEi4f/fHi/W73Sj7UBlwJIUG55f6DDVDkByiNoXP1y+HGwXuXPL5jEdCxJuZ5cuQFl6ejgYTH/Ovd6xTddjCPfsTU/qM5BtBwk2/X9WQhIAVtCSYyUCEgGJgHkEJAFgHis5UiIgEZAIWEYg2jaAlhcQgwt8k3P/CoAY3C4mU/qW8CuKgi8WFuLC8oWCKGG0j4zgji2bUdPTM3b/QEr9gx6PKOf3Hcf5OPa04hLMTtFl0ncPDYvkn+OY/NttNqxbsQJH5ebFZH/hJuVp7Z/bNTzQrIu1MWgJR8X2cGXgFIFj+TdLv68ojV3/PVsWuD7qFnC9VoNEwDWlirChs6J2T6X761pceK3TK5L7E7Pj8FiZYxyhQwLk1HonqgY5IvCYrcMqzmxwYa9LEwTBpUXxuKoofIsHk/5HGupx/dJlSLHb8eOaalGlQyHAddWbcF5ZuSXXCTO4vbFfF/Z7cXVkPfskbWgRSG2Bmn5g64CGXSN6dQCf3W2LFJxsUVNCEgBmnpwcIxGQCEgErCMgCQDrmMkrJAISAYmAaQQMAqDXo+F7dS58My9OlPxf3+JGShyQyAbmA5FrV/BUuQNFFnUBTC8mSgON03zqChgK/dFU2Y/SMkNOc19dLf7U2gom66cXF4tknRUAvhEouQ+k1E83gFurN4H2fmaC9zmrtBSnzC+eNis7Y52+/fdU1r9naehkucMJnL1RHaseIGlw0kwFV5dGpvRuBq+2UeD2bRre6oyMCChKAq4sVfD5vPA96bSvu6TJhb92H7RopIjfcwsdWJpy8AibVTzfqnWi/UByf2eJI6B7xyudXlzd7BKWi6VJCn69OMFUFcDL27ejuqdbvJesMHl9zx6wICU5Pg53rz5CtI9EK/gO3FSnobpfwwurbMgLMjXHUThw26AmdCRo6dgwoKHDBWH7Fyj411thInBliYIvWmwrkQRAtJ6wnEciIBGQCIxHQBIA8o2QCEgEJAIxRCBQBQDJgD6fHme2AFQPqSJJ+HJ2nCAGZEQfgS6nE52joyhKScENGzYIscBwBAYdAdh2wFNZBgmDM0tKcGpxybjknb39v9qxHb/cvh1sDQgWaXY7LipfiM8VFk578u+7Rpb1j6q6N3yoYK/4Iy0Tj+PZf3/OXAVnzlFi9v5uG4RoXdjQGxkRsCAVuH6BgqOylaDY+ybsxIF6HDz9X5g8vn5956iGb9Y60enWwI8eL0/AcRkTa9xZKUCdgOpBFdRXuLfEEbLFx8D+//btw/11tRj2epHjSMDizAwckZuL4/ILxqpUrH5DeBLf7dZdABoHNWwfBpqGgI29mji9/+4sBWsWTsTm7S4N123RQPX/YEEiiEKCR2crmJ0EMfb1/Ro29gLlqcCDy22YmWhtxZIAsIaXHC0RkAhIBMwiIAkAs0jJcRIBiYBEIAIEAhEAfR5NnPz798RuH9Uwwx67BCqC5X9sLqGA2m011XCrqujRf6CuTjgjXLNkKb40a1bIfdb29mJN1cYxxX+W73OOEwpmTrhuyOPBq7t3CWeB1uFhoSNA0oDWfifOmoWT58yNOIGb7ofBku6zN6hodwZfCcvuLytWRFUASYFoB6mHTb0kAsK7GQS6N0+kV2QA9y6zIddPw8C/rJ9J/y8XBe7b9yUAkmzAz8ocOD6IyN8Tez348U7d3uA7eXHC/SNcbOntQceoE8fMmIEEm8Xm+QCT88T+3I0q2I/vG8QjPwH4XJ6CS0oC/93Dkv7zqlQhzJhlBwqTgMVpCnrdwN87NPGsSaykBnCNoFXgFTUqFqQqeGi5tSoRSQCEe0vk5xIBiYBEIDIEJAEQGW7yKomAREAiYAqBQATAT3e5xWnrmrl2cSpI7/Cbt7tFP/FvliRYtgY0tZDDeFDH6Ciu2/Ahdg8NCRRo7ceyfcbtq1ab6qd+c99e3LVliyAQGFT8v3PVahQm6z3+H/dg4n1Po4ZndplrxudpL235vpwfvuw+EuzCiRmGmpOaAPSt53fPNzYOqDhzqwv9Hk18dmexA9/KC8xi+LYAcI47iu1CBDBQ+M5LMcBfLXYgLc682r5TVdE6NCRaTDZ0dWLY4xX6ERScNBtM/J/aqWFuElCQCJSkKCBZY0aYj6X/PNFndYjRscTe/nM2qpiZqOCBZaHJHr4zDzVreGyFNZcBSQCYfbpynERAIiARsIaAJACs4SVHSwQkAhIBSwgEIgCY8J/R4MKqNJvo93+g1Y1FyTbcUexASZL5xMDSQg7zwf4JPOGgbsHtK1cJZ4JwEcg1IJAoYLh5Pqqfbx0EflClottlbQfsv/9huYJPZceGCAgkZhhqhTylfqLShuUBRPRf7fTiqgP9+rMSFPx2SQIKHYG/j4amR/2wTgjdNNeO82YGJgDaXBq+XevEHqeGcPMaa2clyePbtuL9jk50uZyIVxSR8FMH4OgZeTindAHYTjKZ4In+sFdP6rN9knszc7It4NJqDWsXhhf3o8DglZs13LdMwednmP/7TRIAZp6EHCMRkAhIBKwjIAkA65jJKyQCEgGJgGkEgrkAUDzsrK0uISK2fp4dX82Jm9Ke8OS+PyBhuAr9uRfCa58J+2g90rqfgjcuB335N4j9pXU9DpunZ+xn300bnw1nnCSuG005BsMZJ4shce69SO98DM7kyrHfmQYsRgMDJfC8FS0MTy8pMXVX9vnfWlMN2rQZEUgU0NRkH7FBO4eBdQ2R998vTgNuLLNhRWb0fOJ9IaSGwat7NTzYoqFPL+4IGMH63Dn45f0eIc7JICH38mIHMv3LBA7MStG70xqceK9fJwDOKYjH2nmBE/IOt4bv1jrRMqqBQp+/X5KAuYmhE2Ge+v+ltVW0jizMyEBWQoL4+4Hv4NpNm8TvzL63JEmY6Bsl+h/0AHc1qmgY1BX6Gfzs7Dm6hoOZ1o03OzRcsVnDehMEACsA6BohCYCP2JdeLlciIBH42CIgCYCP7aOVG5MISAQOBQQMAoBiYT/Z5R7rwaVoFpMBio59IzcOJYmK+PnzWXHCji3WkTj4FpIG/orBrDPgTlwEgxBQbckYzD5TkAIZ7bdDjc/CQM75E5YTigCI9dojnZ/J0z11tXijrW1sCpbws5SfJf1mwqwooJm5PmpjotF/T6eBG8sUlKXGZvfs4392lybK3UkK+Ea2A/h5pU2I0gWK33R4cV2zS1j/hSMAeD2reP7Rq9/k05lxwikgUPi2AJitAAiFznPNzUi1x+Obc+aGBbF1BLioWkVZqoK7lyrC+vHmOg1p8cCJ+YoQ7qMI6T+7gL/t1/DtwsBCgP43ahwEzqlSUZIMPFRhE/MFClaOXFKtipanpyptoBCj2ZAVAGaRkuMkAhIBiYA1BCQBYA0vOVoiIBGQCFhCwCAAmJj8udsLlgzvGh3fRz3o1cTpIEmAJ8qt9QdbWozPYJ7Sp3U9idHUYzGaerxI9j2OubA7m8Tv3AnlY58nDL0zxN1jAAAgAElEQVSLeHeruFqzJWEg+xwkDv1TVAf4VgCocVlI7nsFHsd8xHm6RAUAI2H4ffFfm3cAaly2qDpgsErA5u0WvwPcGEn7olhLLCOQtd/XZs/GZYsWm67AsCIKGMu9BJubb9eo14ukuBio8EE/Nf5Xt4afbNXABNNqsOT8+FwFN5QpwiIuFsHy9odaNPyu7SARcNYcBVcvCO4A8M8+FedvdYJV/eXJeq9+VpAKAK55/Q43ntqnq+odlW7DCwsTJpB3fBbXtbjw6/06URBsXDgM9o2M4D8d+7Gtv19oVnx2ZmFYMUnee129hn93a7ipXEFFuoIzN6pYmKrgtkXjT/o59jd7NPxsu4anV9owN4y0BR1L1tdr+MNeDZ/KUUSbx5wDHBrn4nvB+X7ZquMfqvIi2N4lARDurZCfSwQkAhKByBCQBEBkuMmrJAISAYmAKQSCtQCQEHir1ytsxJal2LA81TZBlMzUDSYxiKf4jOH0ryO1+1mRzDOxZ5AASBx8GyNpJ0DR3CIx9y3tj/PsH0cAuBKXwO7cKpJ4Xmu0AHCuxMF/YDjjG/DG54+1C/D6eNceQQYkDL87NibWBADX43+KH0rVPxi8/poC7M++Y9VqlKSlTeKJTO5SJl67BgexobtLuBDcUrHCdGVDJHe22n/vfw8SAScVKLi0RMGM6Nnaj7sN7e0oQPdej4YnV9rGktRA+/Xt1Wfi/9Jih6gECBa+BECgigEmyY+1eXB/q1tYfHImagWcG0QrINB9WLVyf32deJ6sVlmQno6WgUF4NFW8b2wRCBYkQS6sVnFMtoIL5yugmv9l1SruXBpYjG/vKHDBJhW3LQ6skeB/H46/rEZF/UDwt4fP+OsFCm4uN9da4DuTJAAi+VbKayQCEgGJQHgEJAEQHiM5QiIgEZAIRIxAIAKAZcOXNum9xjxgHFU15NsV/KI8AcVTKALIsn/76FY4Uz4hkv2BnHNFMs7fuRPLxX8NPQBWCBhVACNpn4U/AaCoI3AlLRPtAr5EgSAAht4RVQNqXKYgBtyJZbCPboPHMUuMp/5Aas9zEVcA0GqvbWQY2/r6xQlpYXISStLSUZqeHtRC7Z/t7fjp5poxVf90ux23Va7EEhOCgNyTr6YAe7NPmT8fpxeXID4Klm2RvGweTcND9XXoHHVidW4O/rh7Nz6Rl4cflJWbrmyI5L68xmz/fbD52XP+rUIFlxZbs4mzsl6nGl7xns/0rAaXIObMJOvPtXuwZntgzQAm/Jc3ufDnLq9oKWCEshUMtpfXdu/C39rasGZ5BfIPtKnwfb+nthZFKck4ZX5xWALgSzMUnDpbAcv2L6lRcecSGyoyJl7WMABcuVnFPctsoGaDmSDJ8HCLhv/ZpwlbQCPYxsR2j4vmKxHrPkgCwMwTkGMkAhIBiYB1BCQBYB0zeYVEQCIgETCNgD8BwJP/sxqcODEnDmcXxIvkjMnJzTtcoAzg7cWTU/Y2vTBAJN7Jfa9Cs6VAsznGknHjdx5HEYyyfuoEsFLAONm3VAEQIwKAidAbe9vw5LZt6HFNlKfnyf7nZhbizNIS5CaMPykNJAo4KzlZ2ALSJtBM8HT2ka0NWJCWjhOLimKeaIda0/bBATy2datIFKkO3zY8LAiOKxYvmbKqhFD992bwtCpEZ2ZOq2Oe3OvBj3e6RdJekWrDS4sSkBKkk4LjntirtwAEqgDwnSvfoeBnCxxYmWZN4ONHNdX45Ix8fKagYNxW/m/fPmzt68MF5eVBt0gS4ooaDTkOYN0iBU4vcPlm/WeK99l9lsLk/fIaFbOSlAmfmcWQVoMkg0jopAfRBDA7F8dJAsAKWnKsREAiIBEwj4AkAMxjJUdKBCQCEgHLCPgTADtHNZy/zYXHyxzjlMDZf/xQqxtPLZwaDQBuhCf1LP3XS/x1LQDjd/ycLQFxnvYxsUD+mT3+o6mfnlABQBcABp0FhjK/jZTe345pAPhXAFAbYLItAF1OJ35cU42anp6wz4QJ8dWLl+CT+fnjkvRAooAV2dm4bUWlsAg8lMPp9eLf+/ej2+XEibOKsGd4WNjGratYMWYP93xzs/j9NUuXChu5qQqeCt/TpAlVfqrlWw36019TquCrBeOTVKvzRDJ+t1PDd+ucaHNqojqHJftU+A8UFzW68Keu4L39nOu/6pzCSjBSi88nG7chw+7Ad+bNG1tCv9styJ1lWVkYcntQ1d2FzxUWBhQF5DO4tUHD9+fqdn1sibi+Vn8oKzJ0a8YeF/BB70GtBOoDcGy0gwRBgk3/H10EntulCUuI+5bZkBWA95QEQLSfgJxPIiARkAjoCEgCQL4JEgGJgEQghgj4EwD0D//+VhcumRWPz2QePFqkmNi7/SqeKAusJB6rJVIHwOjFp/I/w/d3/NlXrE9T7PDaZ4hx/iKAzuRPiLHe+JxxIoCBCABjbCQigOzhv2njBuwaGtL/j0xRUJiUJKzRbIqCXpcLm7q7x8r7OYbVAPRO//a8eeNIAH9RQM51ZkkJTi0umdYTfeN5u1UVDzfUi1PgI3Nzxa+HPR7cWr1J7Knb5UJOQgKuWrwEt2yqwslz5o6dFr+yaxeebmrEuhWVqMym0KL5qBuASMpmTkKkz+i/f3WfNmY3Z34FQFEScGWpgs/n6YnqVMW9rW481OoRVQCpccAjCxw43ue7ynVsGVJxer0L3TxmD2EDOODVkBoXXHgw3J72j46KZJ8uFUszs8R7/V5nh3gHSAyUZ6RjVU6ueDdmp6RMmM6tQhAAwZ4Bcc11AHkJQEmKLuT32TzFklq/701ZzdThBOoHNGzuh2g72DqoodOli0ca5MIb+zVcuVkT930miOigJADCvR3yc4mAREAiEBkCkgCIDDd5lURAIiARMIVAIA0A9g7ftduDT6TZcES6De/3q9g4qOLeEvuERMPUTT7ig6hFYJAEbDUIFf4Je15iIq5eskQkQb454pDHg/vqavGP9nZomp6kBRP7i4YoYCwfAYmO5Pg40cbwn44OPNJQjy8UzsIZJSXoc7tw88aN+ObceeKUn1UAZ5WWIiXejld37cT8tDR0jTpx4/LlpgkNlnHT4/2bhcAXZkw+8941Aty+TcO/uiIjAuYlQ1gHHpMTeSJt5fmQpDut3oXNQ/pJOXUALyi047T8OJHM/6nbi9t3udHu0t8rkgTPLEzAERbL+82sqdvpxGXvv4dBtxvFaWlYmZODyuwczE9NNV2lYqjy1/VrQoyQdohM9llpwdP4yQQrDN7sABoGNXS59BaAYEFdgCtKFJwxRxF6AVV9GspSdAFI33YE43pJAEzmychrJQISAYlAcAQkASDfDomAREAiEEMEAhEA/Ac5vcGfb/dg0KsnEGcWxKMydZL/Go/hPqI9NasMHCObx6alsOBwxslhb8Oy9mebm8Q49uz/qHJlwJNPfk6NAI59saVlbF6emt6+apVQU/eNqu5urKnaKOzzGFZFAcMufJIDXmxpRm5iIo7PL8DaTZuEWOHpJSViVvaD/37nDvxo5UqR7L+6exeS4uJx8pw5YKsEfeNvqagwnTD+pV3DjbWaKANfu3DyBICx9W2DwC31KlhdwNNgq0FhunWLbFiUJirHYxpbh1Wc2eDC3gNJfrCb8Rt79sx4rJlrt7wmnpa3jKohnQYCWTry9D/OZgsqcBlTYPwmv6FWFwA0ghUFrByZnwyUpylYng4sStOTfGo8WAlJAFhBS46VCEgEJALmEZAEgHms5EiJgERAImAZgWA2gF1uDez7H/JqWJ1mE77jsU5qLC/+ELuAp6FXffABWoeHxGn39cuWTxBH810yhfHWb6oW4xmsAODp+HfmzhOtAr4RDVHAaMLF9fQfEDZMdzhE6Tf7walPsHNoaOzP2QkJoB7AuupNOCI3V/SBsyqArQMkAe6trUVJehr+O4RavO+6Deu4ql4mbsCTlTZxUhyt4L7e69ZwR6MmysOtBhNM2tpds0BB6cSKd6vThRy/y6nhgm0u1B6oBPAfzOT/G7lxuL3YYfoknSfwb/d58fQ+L/7d5wXFAX+7JEHoBIQKPuPnW5rx2u7dovyfrSqLMjJw8/KKkFaAUQUkwGT/7tKErgCT/PwEINMRPXJGEgCxfnpyfomAROBwRUASAIfrk5f7lghIBKYEgWAtAD/Z6UaSTQHz0EGvJk7/H13gQI5d0gDBHsz7nZ24pWojaHlXmpaOu1avHhO880/m325vxz21W8BWAEZKfDyuXboUn5qRH/S5BxIFXJ6VhVsrVyJ1CkUBuY4H6+uxY2gQPU4n5qem4eqlS/FYQ4OoejiluBh3b9ki/mxUAdT39YL94sflF+Cf+/bhnrpaZNjtOLO0FCcUzJxAeAQD4fdtGtY16KX6LA9/bEVgz/jJfnk4/xsdGu5r0tA6Yn02EgG0t7uiVEHhJHQKwt2ZCfvvO7x4Yb8HDcOqcOygK8ARaXG4oshc1Q5JD1YUPNrmwd97vKLqxwgKDd5Z7MC38oJYDQDifb+/rhbV3d34dEEBmvr7hbsDLQK3Dw4K4ceEuODXh9vjVH1OHPrcOn6BSv791yEJgKl6MvI+EgGJwOGGgCQADrcnLvcrEZAITCkC/gRAm0vDOQ0uXDM7Hp/L0v/R3ufRcGGjCydkxuHcmeHrZNfvcIOigQzDfuz1bi+2DmtYOy+y41r2PV/W5MZt8+zj3AmiDZZxsu3WVNgVG3i6bZby8C3/Py4/H2sqVky4lskzT0pf2r5dtAAwipJTsHZFhUikjWgZGMCI1ytK6X3DV2OAp6xfK5qN88vKpizB2tjVhZe2t2BxZpaoVvCqqkjmE+Pi8NWi2bhzy2Zx6utS1bE/BxJ/i+S5UajtnI0qWvSCCREXFyu4cL7ZJ2T9riQCXtunEwHsIbca7Cs/aaaCy0qUgEryVueL5vh9Lg20AnytyzumF+A/PysA2D7wtZzgCTydHOh4ceOy5YLwuq2mWog+ijaVmmpcWF4+7t2O5h4imYtq/20juhBgTT9QN6CJn3vc1kglSQBEgr68RiIgEZAIhEdAEgDhMZIjJAISAYlAxAj4EwAs+3+g1Y1flDuQyeO/A/Hyfg/+1qPiqfLQLgAc98w+L15erF9PMoBRnqxMigCIeIMmL+RJ/K93bMcfd+8GbcyMoN3elwpniZNqntKHCl8C4PiCApEI+wbnZYL8bkfH2K8/kZeH65YuE8kSg+ugUN7re/YIZXye7ifYxmsvUBRw3aYqnDR7Dk4sKjJNUJiEIuQwlu/fsGEDvlBYKBT9GbuHhnDHls24pWIFXtm1UxAXly5aDJIFpWlpyHRExznihd0a7mwcL9R3dLaChysU0yXukWJA8biX92j4+Q5NnBJbDXrPnz5bEXZ3VnvNrd4r1PghL/BKp0cQdC0jmnAS8I+MeAVfzLLh/EI7SpPCkyvb+vuFmwPfd570/6imGl+eVSRaAKgH8YOyMvHn6QhWSDy/S8P7PePV/gOthWTNsnTgugU2LBkvwRFw6ZIAmI4nKu8pEZAIHA4ISALgcHjKco8SAYnAtCHgTwC0jGq4rNGFu0vsWEh5cQA8p163ww22AdN3PFRcuM2FU/LjcVzGwaS1elBF/bCK33R4UTekIjlOwe+XJIhpvlnrRKdbE5UCj5fZcVWzG5cX2dHmVMeIBJ78H59pw1u9Kq6dHY9rm91iPgY90FlVcEaDC//o9Qq9ghl2BY+ZtCvk3v63rQ2Pbm3AgE/i779HqvmvX1GJMj9xPt9xvgTA0sxM/GTlqjFhO/9+f/b4nzJ/Pk4vLkG8T4J/++bN+N+9bWLaGYmJePCoo4S6vn+w7Jo6A7EOEhLPNjUJa7ejcvMEEcJWh7fb9+GHy5aLtbPnm0nf6SWlwvLvL3tahY4ByZNoxZ5R4NyNKnb7leOHsmmL1r1956EGwS92anh+90Ffeiv3mZ0EPLXSNin7Qiv341gmwW/2evHUXg8+GFDFz/5Bru+TGXG4uDAeq9Js8OH+wt6O3xsm+t9fsEBUrDzT1AQVGljtUtPTg9tXrY64RaXHBWzu1zDgoe2iAgotminPNxY97AUu2qTiw96D2zCsBctTFWQd4KZ2j2jY3Ke7SqxdpIg2gHAhCYBwCMnPJQISAYlAZAhIAiAy3ORVEgGJgETAFAL+BABzg9t2uvG7Di9OyLRhUYpN9AXvdmp4utwhxABDRSACgON9KwMeaPWMVQSwMuB7M+LF52wRaB7V8OVsG9iKsGlQw3/lxYnTyu/PtIsxJABIRpAkmJugYM0ON06ZEYfXOr0i6WfFAed4bmH4U2cmrvfX1eH/2veNWfGF2htPsu9YtRolaQdL9X3HU+2epdAMVgsw8VmYkYFA/f5XL1mKY/PzJ5ze8+T/7tot4+aYrtNT4nNr9SYclZeHT87IF6f7PO29adly3FdXhyPzcvGVotmo6+3Fz7dtE0r+FP2LRfDk/YHmwNL8hnd7LO4bbE6Wi3M91CSw4hhw1hwFVy+IvV0gkaoZVPHzvR78b48XI4GO+g9sjt/pJ8sdmJMQOaH05r694rv02ZkzcUROLtZWbxLVHzcsXYa5qamWH82WfmBNvTpBiJGCj3zeJ+SZXytdAPiMylIVFCYB6QF4KeLFcWvrNfx3kblnJAkAy49VXiARkAhIBEwhIAkAUzDJQRIBiYBEIDIEAokAGieGr3R64VIhlMDPmxlvqvfenwBg7/6/+1QMeLWxFgAm6Uz8/9ytilN7Iz6dGSeSf1YKFCcqKEu2iev+1q3irhI77tqtEwD8L7UAGCQAWB2we1TXF2ALw0vtnrAVAG3Dw7i1uhpNA/1j92dPPUX1vjF7jihb50n8/+7dK1TsjfhUfr4odQ50+s5T/ms+/BB9B9TxKYhWlJwctt/f98mRLFhfvemQIACo7P/H1t2it3vX4CDuq6tFVkICrly8BDsGB7F2UxWS4uKQbncIAcNQ1RGRvZ0Hr6Kf+5r6wMn2l/MV3LE09kl1oD20jQL3N2l4fX94IoAq9E+vsmFO0mTRCH69mb5+iiemxiniu83vF4O83i3z7IKMM59aj18HW0Fqe3sFYUSXB1bNRDIXk/8LNrGGAPivWYo4lc926L36j7Zo2OcEfl5pQ7l1XiEk8GzzuLhaA6sBnltlQ0EY8UZJAMTuPZYzSwQkAoc3ApIAOLyfv9y9REAiEGMEfAkAJv5NIyqKE21gPyyDyuIzHQrYF2wmAmkA/KdfxXdnxI0l6QYBwBN/owLAmJsJ/E0tLixNsYlWAroRzHAoeLDULkQAAxEAvhUAvD+JhVAVAB92dYKl9r0HEnXemwk/k9gjc/PGJS1M6tdUVWHfiF57nuFw4O7VqwOKmrEsn6Xw/2pvDwiVf79/oEG+BAATqAeOPGpKbNSYbPEk/29te7AoI1PYF9b39eGxrQ3IT0xCl8uJqxcvgVNV8fqeVpxXvhAP1dWNU/o3835EOmbnMHDWRhUdzokzzE8Bnl1pE0nidEXTEHB3o4Z3uoMTAbESLKRI5x86vXi23YMdIfr6aQn43zPixll6bhhQcVWzCztG2VICvZ0mf3KtGyz9p04Fy//f7diPAbcH61asMK0Fsb5BE1aMT1TaUORHlrDy4vwqFUdkKbh2gbm/k6y8EySZ3tiv4fEVNlSEkS2QBIAVZOVYiYBEQCJgHgFJAJjHSo6UCEgEJAKWETAIgC63hrO3urDfpQnf76IEBaMqcM5WJ7YMaXio1A6e0JuJcC4ABgFwdHrcmAYA52U//+VF8fhenQtHp9sm/DkYAWCQA6wmoE3hUWm2gBUAVN3/zc4dokeZJ5RG8NT/puUVon89UFR1d2NN1UaMer3C33x9xQocM2NGwLHslV+3adO4+YP1+wea4Gdbt+K3O3eIj1bl5AQUATTzDKyMYfL/YksztvT0ihLuD7o60TnqxPXLlmH9pipUZGfjBwvKhFUfWxQo7nfj8uWgU4Gh+h8tpf9g6yY5dUWNhrc6J7YBxNIO0CqO9QPAunoVdQPjr5yXDDy90gZqFkQ72KJzUaNLfF99I8kGHJsRhwsK47EyzRb0NJ4WgGc2uLDXpaHAoeDFRQmmxP9872WIV77f0SnIIlbIkFTzahroiMH3x4wVIDUWLqxWcVSWgkuKAyf4D7doqO5D1MUfjXfsn10a7l8Wvs1AEgDRfpPlfBIBiYBEQEdAEgDyTZAISAQkAjFEwCAAbmhxo3pIxTPlDlHybwT/UXzHLjf+1uMViQGJgUMtfMv+g1UAsIyf3vV/29s21u9v1kaP195ctREkAhhrK1aI/v1AYXiiM1E2gjoAP125SlikhYrmgQFcv+FDUZnAtV27ZKlQ249VtI+MYMDjRobdIXQHrl+6TGgX/GHXLuHhvqaiQhABDzXU44uFs5AcH4e39u0D9QtY7s9U/Lc7dqA0PV04FsQ6Xtyt4afbAusAUF3/ytJD493kCt/p0te6Yxig6Nx1CxScNjs262ObDUkzCmOycGdZqg1nF8Tjy9lxpt0Rnmv3CP0MkQQXxePKImt2nawM+Utrq6hW4fvOVhHultUAd9VuQXlGBr55wDUi1HtiiPYdlR3c3vGuRg3bBqNLALhV4DdtmqjiSIkHnqq0YUGYFgNJAMT6Gy/nlwhIBA5XBCQBcLg+eblviYBEYEoQIAHQPeoSKvoXzIzHF7MnnvLTOuy0BifOyo/HSbnmqgCmZPE+NzFcANjL/Hh5wjgXgi6nU4jzsSTZCJ5GXly+0LSNHkv7mfzyZJPWfEfm5gbd4v7RUVz34YdoHT5oWL84M1OI5+UnBW4AZ/80e+p3DenX8NT9thWVUVXS918wRQs3dXfhG3PmCFG/Ewpm4n9ad+O4/AJBPLzf2YHPzSwE8XtjbxtmJiWJz8LZIcbq2TcOAudUqaAyvH9UZgKPVdim1WLPf00Unvtzu4a/7QfWL1KQZS2ntgTjS/s9oL/992bEmW7X8b0B3T++W+tEh1vDUek2vLAwYawNyNJCAgxmWwtbS9auqDTlXMEWgNp+DY9X2iZgtqkPuKRaxbcKIyN8mOh3uYBtg5qo0mDFRsOAhg4XhCYC4+SZuhNAuK4nSQBM9s2Q10sEJAISgcAISAJAvhkSAYmARCCGCJAA6Bhx4ftbXUJZ39e+z/e2TLAp0EeRsI9SsK/9tppqdIyOji2bvfVrlleASbmZ8K0AYAJ//xFHiiR42OsBC6tZ6szyeN+gGBrbBvp9rAVZAfC9+fOFcn7qAYs8Ku1TbPDppqYxG8JZycnCQYAJd7Tjzb170eNy4Ztz56Kxvx8vNDfjqiVLBEFCPbjrly4VJIVQ9m/chltXVIatXIj2GoPNZ4i0vdczsQqAdm5mTm2naq0ftfv0eDT8V50LbAeYlaCINqBCn0qgSPfD1oA7tmxGclw8bli2zNQ0WweBH1SponqBivwzEvTk/K1O4O0uDQUJCKgPEGxyXntLvYZ/dOp2gsEiNR44e46CM+coSDTBc0oCwNTjlIMkAhIBiYBlBCQBYBkyeYFEQCIgETCPAAmAIacbZ2914riMOJxfODHBZ2/wOVtduHFOcILA/B2nbmSgcnwm3rTyY0my2fDt62eyH6co4lTcCFYT8MT83AVl407HWXGwblPVOBLA9xq7omDQMz4jKUpOwdoVFQFFBs2ul77sTtWLNLsDCbbxto3PNzfj97t24ltz5+LLs4rw082bhfghxQ7vqa0Vvdql6Wn4RWMjlmZmCcLiUIrHtmt4pOXQsQM8lLCZzFo2D6k4td4FCgqyBeh3SxIw22K7j7/4X11vH/rcLkFkralYYcklgj3+19eqaNW1N0WwleL4XAU3lCkoDKPQ74/FDbWasPljsBKDdoCL0xQsTwcWpQW3BwyFqSQAJvPGyWslAhIBiUBwBCQBIN8OiYBEQCIQQwQMDQBa/q3b4cZNc+04OTdurPyV4oCXN7kwpEKUBaeYOBmL4XItT80E+5aqjePK/yn6xzJ+4xQ+1KQszWf//57h4bD3ZmXB+hWV4xKdnYOD+FFNjUiwQwV7/o/Oy8M1S5YiPYxWQLB5SErcW1crTu8Nm0Kqr/9lzx7MSEzCacXF+LCrC3/f2yZ0Biqzc0QVwNdmz8aK7GxUd3fjhZZmJMbFiQqBFdk5pm3ceDq/awQoTdETtVhFTT9wXpUKisX5x3TaAcZqv1MxL1t8Lm1ygWKCjCUpNvxqsQNpcdYeJN8paliQeKvIysbqnBwsycwUzhmRBFsout0A/8vIsENUBfBHEgSsDDBLBLDsn9dl26P3fkoCIJKnKq+RCEgEJALhEZAEQHiM5AiJgERAIhAxAgYBwH8cP73Pg7t360Jg9AnXNKDfq2Fxsg2PlDkwx+KJYMSLivKFbcPDuG7Dh2NWfpz+84WFwtYu3u+E3PfWgdoHwi0tUPk+Wwj+1taG55qbRPm9bzDxp6DeReULRUuCtZTr4ExsJbi1ehMqc3LwnbnzhIgg+/vL0jOEEjsrEZjkf6FwlhD1u7C8HA/U1aPb5cRXi4pwsgmBtlB7f3WvBlqoLUwFbiyzYUUmIt5LqPuwhPvcKhW1/RNHMRk0498e7hkeLp87VeD1bi/u3O1Gq1PPslkvcmlRPK6yKAIY8pm53cJSktUzfS6XIKl+snKl5SoXrpA9+7c26C4L9yxV8PkZkX5j9BUTgz63/me7QjtQ8++tJAAOl2+K3KdEQCIw1QhIAmCqEZf3kwhIBA4rBAwCwNg0/0H8br9X+ILztO2TGXGWSoETB99Cct8rULSDR7QjaZ/FcMbJEeOa1vU4vPG67V6cZz8Gcs63PNeb+/biri1bxuz5mCCfWVKCU4tLJiSqTDQoXHZP7Rawh9mI5Ph4nDxnDr5aNFtYBvLE/Vc7tuNPra3jbP9oEXjL8ooJ5ALn7Xe50DQwIBKhuampojya8042mGA929QoSq0DifSxEoIEQXl6BvaODOPU4mKkxNuF8OAn8vJwZklpxEswvGKdnQgAACAASURBVNkN6ztWAKzKVHBjmYKyMErqkdyUKvDP7prYBkDRtocqFBybM7mkMJI1fVSuIWobB1T8rM2Dt/u8GPGzDqxIteHpcoew04wkSETxXaRVZFV3F3YODYEEGJ0m/ru4GF+aNUu8+3QLCEW++d+bqv90VdjQq4kS/ovmKzhpprleff+5iMF73RrubdLQMHiwwoDjrOgASAIgkjdEXiMRkAhIBMIjIAmA8BjJERIBiYBEIGIE/AmAiCc6cCEJgIThjeibcZX4DX9OHHwbAznnwmufGdH0BgEwGRLB8Lp/trl5zAbQbrOJ/neq3xvBPubnW5rx0vbtUFkCQT9aRRGq/1ctXiISf//wJxdYQk/bv2VZWRHtN5KL2KJA0cHPFRaK1oYPOjuxsbtbJF/UFbi1shLZCQm4c8tmUep/YflCkYxxj9xfZOmevtIXdmu4s1EbK9U21j+Znu1QGLzfo+HCTZo4vfUPCrhdu2Ayu7GOPpXle926unzzkCb+y+r57xUp4r+HQux2aqLC57cdXtHn7x8k+07Lj8fVRfZJtfnQWeKBuloUp6VhZU4Ojs6bgaKUlAlaFGYxYVvJ7ds0/KsrssS/aQj4235NWDCmxwNsd1hfr+H1/QffVwr+ZdoBpxcgmcVYnUkyyYa0ENycJADMPkU5TiIgEZAIWENAEgDW8JKjJQISAYmAJQSmggCId+3AYPZZSO77A5IG/i7W57EXoS//BvG7hOH3YfPqPfKupGXihN8YqynxUONy4EpaKj5nBQCrAcxe40saMLm/p64Wb7S1jWHkW7JPxX4myO92dIx9TpLgrNJSUVbvr/RvDGI69fNtW/HrHTvGrvv23Hm4oLzc0rOY7GAm9k82NsJuU7A6NxfH5eejIDFJEBrtI6NChZ0ntI9v2wpWKRyVmzfZW6LTBZyzUUXLQcfDCXOSCPhmoYLLS6JjhceSbbYBsBzcP6JpB2j0oFPfoH5AT+xrB4B+N9AwqIG/Z8Jo9Kgba3HYgPuXKzhumisRmOi/vN+LX+73YNeohgB8ibAM/HZeHM6bGY+CKKj+B3qhSDK1jQyjeWAAq3JyTWlvtI0C9zfpiTpP/K8oUfDVAgX28ZqWId9fWjDeXKchxwG8uNqGvATgtgYNv96jCT2BS4sVfKVAGZfkk3C4sVYVGgPfnxvaalASAJP+60NOIBGQCEgEAiIgCQD5YkgEJAISgRgiEAsCwL8FgMn+cMZJSO15CYNZp8CduAg81WfoyXwV+nMvhN25VVQLjKSdgOT+v4qxalwm0jsfgzO50o8AMHeNf9VAMFHAs0oX4N7aWrQOH8xk2bPMpHl1Tm7YJ0CRv2s+/FCUNzNW5eQIoUF/Ff6wE8VgAE9l39zbZtqH3coSQqny+8/Dk1b6tzPxYqn1ZIJe8b/ZM/Ekm/M+UWkT6u7Bglf1uoBRFWgc1MTpPRN7JvhM9Ee8EMSGf2Jvdr0n5CmiP91Ksmp2bjPj/tOv4qe73Ng8qAZM+pNswLEZcbigMB4r02hkGb0gtp2jo0J0c0NXJzb39KB9dFRUmizPysY1S5agMDk57A2N96o4BbisWBEtJbR6NBvdLuDMjSr2jABnzVFw3jwFu0eAc6pU0ev/+AobFgRpT+E4EkysGHiy0ibIgkAhCQCzT0OOkwhIBCQC1hCQBIA1vORoiYBEQCJgCYFYEAC+LQBx7r1I63oSXnsB7KO147QBSAy4E8vH+vrto/VI7ntVEASOkZqxtgF/DQCSBoYWgO81dmfzWOtBqLaBvSMjuGHDhyGV/UvT0nFLRYWpZIWA03rv2g8/RNOArk63NDMTP1m5Kir9/VYeKHUJtvb3idJrJnZ0MVhfvQlnlJSKioBoxp5R4NyNqkisrISVPutg89IP/tJqTQhW+gcJhuUZAJNAesozmWdpfqdTP7GnL3ysIikO+NkKG1ZlxuoO4eelmv9FjS5BcBhBfYRlKTZcWBiP4zPjhL5HLIKP48c11dja1ydaYHjiT3HLUa8HDzc04CtFReNaboKtYccw8NwuvfR/n1MnY1iOTyLghDzgkzmKcAEIRl7wBP/8TSq+OEPBukV6i8sb+zVcuVmDmTaRa7boegPPrLRhbhC+QhIAsXiD5JwSAYmARACQBIB8CyQCEgGJQAwRmAoCILX7WbiSVyJx8F9jFQDGlljq75/Mj6YeO1YBQDIgo/12QRQwjBaAUNf4Vg0E0w34Z3s7frq5Zpx4H+dnP/xn8gtwxeLFlpJ3WqBd+cH7IuFmTFcFQH1fL26pqhJrYMsCLdkuKCsX2gDRPOnl/LTiu6dJAx0AIkmqebJ6Tan10m7eu8MJnL1RBRPFQylYpv6jxcqYjeZ0rI3Wnd+tc6JlRMO8JAVn5scLa0+W+wcLJu77XPpzzLUrk9IBCHaPTd3deHn7dqxdsQJJceb9RPmeVfVp+L8O4K1ODfud+h3mJAHPrbYhN0BlgJHsX1ys4ML5+r6N3921VMGJ+aG/DSQAqno1vLDahpmJgXckCYDpeLvlPSUCEoHDAQFJABwOT1nuUSIgEZg2BGJBAARzAfDVAOCG2e8f6DR/MPtMJAy/O6YXoMalwZl8pMAoGAHge42vbkAwAiCQKCDnp8L/ZYsWBe33D/agPuzqwtqqKjhV3Uv9e/Pn49wFZdPyXNnnz9JrR5wNyzKzLKmtR7Jg337tSMrmi5KAK0sVfD5PAfUCzASf3/VbNLDP+1AJCsmxZHxh2vSvqHpQRb5DCdnX3zSiCX2Av3Z70eYcrxHAa88uiMcZ+fFRIwP+09GBF1uahUBmmj1IXb0J6AxC4O1O4NuzAjtN1PQD51WpQvzvkmL9pTJ+942ZCq4vCy58abQAlCQruG+5ErRaQhIAJh6WHCIRkAhIBCJAQBIAEYAmL5EISAQkAmYRiDYBYPa+0R7HVgBDY4AVAGw7YCXBaOrxQW8VSBSQff93rFqNkjTzWZy/rkC63Y67Vh9haY5o4zEd81Fx/e5GDe90T3QEMLMe9mRfv0DBUdnmXAmo7s6T2khIBzPrsTrmu7MUrFlobu1W547m+OYRDT/c7sL7/YE1AnzvVZyo4LEyBxYmW+8ZMMT/qrt78EFXp3Cm+EJhIS5btDjq1Sj++OwbBc7YoGJ2koJHKnS7QIo2Xr5ZQ22/hvuX24TSv3+QzLp2iy5qeesiBcflSgIgmu+enEsiIBGQCJhBQBIAZlCSYyQCEgGJQIQIfFwIAG6fff+Okc0CCcNlIBwswUQBKeBHO71wwdP2e2pr8Y/2fWNDvztvHn5QVh7zJCfc2qbrc3q231Kvom4gMiG9xWnAukU2LEoL3uPNvVGx/ewNKtoPlIRP1355X/ajP7XShnnh9e2mbZmslbhntxtP7PUEtFBkh0BanCJsAn1lEmY6FDy70IFykyTAkMeD26qrsbG7S+w1PzFRaAEcm5+PyuxsS9U1XPOmXoCigBRo7PNAlPx/YYZ+sh9MTJLaECSH3urQhC3kKUV6dcneUeCyGhXNQwDFGo/L0S0bKQD59w4Nm/vHa0TctkjByYWBy1JkBcC0vcryxhIBicDHHAFJAHzMH7DcnkRAIjC9CHycCIBIkQwkCvj5wkJcvXhJyPJ5Cu5R8IyK50Ysz8oS6v9myINI1/tRuI6J23vdGu5o1NA4aH3FTNaOyVZwzQIFpSmBr2eSd0WNJvrCpzooSJcSrwvTlacqOCoL+EbhoXv6T4Ru2+nG03s9Y8k9z/QNjYAvZseBiT6DuL7Z6xVOAtQRYHwi3YbnFiaYFg/c1t+PDLsdeYl6Az01MhissAlmp+n/DLmOR1s0PLlTE5oKtFeks0JGPMCTeraOPFphE/8NFFv6gQs2qcLlgaTB7GSdABjyAAOe0G8MrQcLk4Dz51F0UBIAU/39kveTCEgEDm8EJAFweD9/uXuJgEQgxghIAkAH+L3ODqzbtGlMFJBigGeWlODU4pKAJ/l1vb24raYaHaOjY0+IzgG3VlZixoGkJ8aP7iMxPcvz3+jQcF+ThlaLbgHcIImAL81QcEWpgsIAYmx/aNOwpn7yBADvwySRCebCVEUk9xSZm52kJ/kLUnVhP/b5T5e932Qe+CudXlzd7BpzTZiXqOCOYgeOSg9uAzjkBS5tcoGuAtz7PSUOfCPXvHgfWwB+t3Mnnm9pBitlDALArLXmP7s0XFmj4csFimgNealVA3/3WIVNODtctEkVbgA3lQcXjqAbwPW1asB3j20B+QnAojRF2EayBYXPOduuv3fhQlYAhENIfi4RkAhIBCJDQBIAkeEmr5IISAQkAqYQiCYBQLX+eHfruPuaLcU3tVi/QbQYTO98DM7kSgQT+zM7byBRQLvNhmuXLh1nW8Zxf2ltxSNbG+D06oJ/DJ7837S8AjkJCRNumTj4FnyFESl+OJBzvtmlidYGiiUyDPcD0xcfIgPdKvA/+zTc36yJcmurwdPfk2YquLp0fNk3qwvo7d4TYE4meEzYcxxASYrey81Ej3Px52wHRG84/d4/zsFE/pR6JygMyDg2w4ZHFjhCugIYeGwZUnF6vQvdHg0nZscJPYBQuTGrae7cshnnlZWjqrsLf2ptFWKYx8yYAbui4K32fXipZTtuq6xEQVKQo/sDN1/foKFuQBPCiiRhqOL/YIuGZ1faxLN7ZpeGP+3TP6ejRLAgCUUrQfb+5yXoRBLHT9YKURIAH+dvjdybREAiMJ0ISAJgOtGX95YISAQ+9ghEmwAgYH35N+jJ6oEEXbUlj/3uUAY0kCggBf1uq1yJJZmZIuF/fNs2/LF1NzRNP3UOZxvI5D9p4K8YzDoDtDSMhLQwCIDJkhyHAvYUYnt5j4af79DQ57a+Iibsp89W8P25OhHgVIFLqjX8p3tiFUBlJsRpcbA+cet3D38Fk01FCa1dEH6W6I74T7+K7291gkRAcZKClxYlhHQH8L07Ub1wmwt/6fZiVoKC3y5JQOGBVoFAq7yvrlaU+J9RUoof1VTj23Pn4ei8vLGhtKXk7788qwhH5uaG3Ch7+Bl3L9Uph/d7NJAUYMJPaz4SAnc2anhxtU1oMEx1SAJgqhGX95MISAQOFwQkAXC4PGm5T4mARGBaEIglAcANidPv/j9hOP0rQpGfav1p3U9BUfV6cKNCwEiUATts3m7x2UjaZ8dO9n2v02xJGMg+B1T7NyoA1LgskWgHu97XgpD3tKnD6M+9EF77zHG4BxMFpHL5g/V14/r9WSFwVmkpvjN3XtC+5mDJO4kAX6cCjmOMphw3ho+xz8Shf46rAOAYOh4oaj8UzQM1LlvsxebtHbvWG58PzZaCvhlXTct7Fe6mtHL7xU4Nz+/WhDq71eAJ7g/mKfjeLAW/a9Pw020TCYAsB/BUpU2Udkc7qDJP0oHWctuHNCFI6FL1igOKAU5HQhpsjy/v9+D6Fp1tuWRWPK6dbc2Cb/0ON57a50F6vIJnyx1YmRbcEYDJ/afzC7A6N1ck+qfOL8bizINy+31uF35aU4Pzy8sxPzW008ZdjRoaBjCm4k9RyStqVNy9zIZl6cC6eg0tw3pLwFSSPAbOkgCI9rdKzicRkAhIBHQEJAEg3wSJgERAIhBDBGJNAPieeDuTPyESdo9jliiB9yUHuEWWyfOUnJ+xncBI0vmZb6k/k2WbpweD2WeOIwCCXW8kxqMpx8BYA+cMRADw94FEAf0fAcXMzPQyZ+y/F87klQHtCI2kfzj962NkQMLQu1DjswQGxue8t28LgE4APIeRtC/CnVA+7lp3YrkgTQyMjGqMGL5Ck5q6xw080Kzh922R2fmxvP9L+Qpe26sFFHYLpeI+mYWz9WBLv4b5KQr+0amJhJRicfc2aWI9dDI4VMIgAJJswM/KHDg+03wfP/dgEAA0AXi8PAHHZQQnAJ5vbsaI1yNcMF7dtUtY/129ZIkQ/2sZHMDPt21DQ18fTi8pEdUBoWJDL3BxtQraK140X0G/BzjtQxWnzVbQMAhR/r92oYJvBlHpjzX+kgCINcJyfomAROBwRUASAIfrk5f7lghIBKYEgakkAPxL2HmqbySyggDwqRTgiX3CcJVI0u3OrePK6A1gfMkFVgAEuz5h+N2xuXji7zu3fwWAMXdtby9+uHEDaGnmHxT7u6WiAoXJ4T3fAlUAJAx/IKZUbalI7nsVHsdcxLt2ijaJQISBvwYACQBeRwKE6+c17oRS2EfrMJxxkiBRSK4kDG+MSgUAFdN3j1AsLXal7VR1v32brujPMvpoxZfzFdyxNLbq/H9p19DtAk6drYiKhvJU4MgsEypy0dpkmHkmQwCwquG0Bife61eRFa/gpcUOLAphB7hneFh8b3jqz/aZ9zs7sXtoSKyQzhjFaWlYmZODT+Tlgd+jUEHdCFYBsGWkIgO4a4kNV29RQWE/toJcPF/BmXN0e7/pCEkATAfq8p4SAYnA4YCAJAAOh6cs9ygRkAhMGwKxJgCM0n2evpMA8C3F56Y1JR7DGd8Q+/ftlfdN0pnAJw69I8r+mdwGIwCCXZ/c/xriXXvGTvzNEACBRAHD9fsHeojBNACMKggm73GevTDwYeWDcYrPddpHt4qKAP8KAH8CgFUGrB6IRQXAC7s1kYiRALh1kQ1lMSipN7BrGgLubtTwTnd0iAAKvj23yoaCAA4C0fjS0WLu+lpNWNHdXK7g2V0aZiUCn58RnayUSfCGXk20F6zKUpBi7fBebNFXA+CmuXacN9O86uHr3V5c3uTCqAqR+L+82IFMWgKEiNbhIby6azcGPW5kOxJEwl+Wno40u7XWA/H3A4BNvUB1vyZO+n/dqgkBwM/kKaBV33SGJACmE315b4mARODjjIAkAD7OT1fuTSIgEZh2BGJNAPiW+bMvnf3/RrLrXwEQLIE3WwEQikAwqgnMVgDwwfiKAprp9w/2MEO5ADDJ9yU3AmkdBNIACEQAGPhSXyFaGgB7RoFzN6qiAoDB09ZP5Si4oUwRNnmxCCZ99QPs8VbBvu/JBHPVhyoUHJsTnYTcdy3E5IZaFd+ZpWBDD/Cvbg15DuCB5bpIndVg5QNt7uYkKShO0b3qL61Whc4AnQtoT/dEZXDf+2D363Jr+G6dE00jmukknnO906/ikkYXeD0jEv0Aqxh8lMZLAuCj9LTkWiUCEoGPEgKSAPgoPS25VomAROAjh0AsCQB/FwD/agCWtvN34SoAfHv4jf52nugPZX4bKb2/FTaAhgigobbve8pvVQPA9yFSFPCe2i34SlERVueEVi2P5OEbp/zR6NX3rR4w9AN87Qb3jkL4oa/OMl/K/9h2DY+0TKzJJxFwUoGCS0uUmAne8a7vdOkCfzuGI0FXv4Zl4tcuiC4BwBP5tfUavloA4UXPtfa7IezqIilJ5/WPb9fws+0abjnQ1/63/freKWRIQmFNvQbm4lTFD3MIPwGsu3a78fAeD9i9f0ZBPNbMtQedg24B97S68UK7R7gsMIoSFPxqcYL473QERSOHvUDzkAYKMJIU4X8bhzRB7lALYKpDEgBTjbi8n0RAInC4ICAJgMPlSct9SgQkAtOCQLQJgHh367h9GCr/xi+ZmDpGNosfKWAX5+kIm8Dz1N73FD2UC0AgAsA49U8a+LtoOfA4SsR9g4kATtWD8CVA6JAw2QiEkdEywVL1y2tUVPVBCKqdNy987zST7nM2qtjvDL4ynkyfNFPB1aW6LV8sgifjf27XhFggSQyrwYT8SzMUXFGqe8BHKzyabkO4oUcnSCIt0ee1FBU8f5OKK0sVfK1AT2ZJvrAVwlC5pw3eLfUaHl9hw9zw8hPjtrnPpeGUeidaRjRBAlSm2XD9bDtWpdkEEcCk/z/9Xvxqvxdv93kxciDx5ySpccAjC6yLB0YD56d3arivOXg7CHFgBcYZs8O/z9FYj+8ckgCINqJyPomAREAioCMgCQD5JkgEJAISgRgiEE0CIIbLjOrUPClnROPUPaoLi+Fk9Ey/sU633GNC/PUCRfSsU0wtUDClvadRwzO7zCnycZ5z5uqibJH0qZvZOtf+6l4ND7Zo6NNd7SxFtMkKVlPcVKciw64gPwHCCnDdQiWi8v9Anvb+BACJGJIE6xfZsDy0fl5AXN7q9eLiRhcGLdguFiYoeKQ0tPWfpYdgcTAF/361R8PCVAiMF6QqSLcDCTagaRC4oU4VLRP3LYsdARVsyZIAsPgw5XCJgERAImASAUkAmARKDpMISAQkApEgcDgQAP49+Gpc9rSf/kfyrCK9hqfUG3upsA+83KrBeyCnp1L9vcsU4V3vH1sHgR9UqULd3kpk2IHLihVRFRCMXLAyX6CxJAIotvf0Lg0sDbca0SIrqPhfkgJBqhBStgXwND0SAcC3uzT8ZKuGZ1fZxloq/AmAhgHg8s0q7loaGQFAnDYOqLi4yYU2Z2hihyTOWQXxuLjQHjNCx+pzCzT+D20a7mjUhDZCJKTIZNYgCYDJoCevlQhIBCQCwRGQBIB8OyQCEgGJQAwROBwIgBjCd0hPLXq5GzW8sldXkQ8UFJt7cLkN8/xKynna/FCzhlf3RabGz571y0sU0IYvkp54M8Ay+X+oRcPv2vTKBqsxWbLij/s0eFSgJFXBe916VQLV6VdlWl0JsHNYP92/dZEyZiHoSwB0uYArNqvItCt4aPnkTrv5XjzW5sbvOrxga4DxalDdf0WqDf89Iw7HZ8aJU/ZAQVHAl/d7UZqk4IvZEdgSWIcn6BW/bNXw5A69LWJBDN0pAi1AEgBRfJByKomAREAi4IOAJADk6yARkAhIBGKIgCQAYgjuNE5tKMh/2Ksvgqf8qzIV2G1ATZ+GfU6AvfUM2qrdt8wWMHFtGwVu38bqgciIANrj/bBcwaeyY0cETBdZwUSap/ZM+F9vB75RCJyYryASOTrqCdxcR4E7DQ9V6Jn3BZtUzEpUcMdSBS1DEO0YlxbHTnQx1OvKKpI/d3vx9D4PNg+qgjT4ZIYNz5QnCIeC6Qy+xr0uXcegfkAT7/jR2UpQAiNaa5UEQLSQlPNIBCQCEoHxCEgCQL4REgGJgEQghghIAiCG4E7T1EyIbmvQ8Os9mkjOKPrH3nwmRkZsG2TCedBmj2Xx7F//SkHgBJbjqUhPT3qDOLCyvcVpwI1lNqzINO9AYGV+jmUPPsmKf3VFtkZWQVxXZo2s+KAH+Ot+DacUKUKocHWmnnxGEhQ4vKxGxfYDjgeJNuDhChtWZEQy2+SvISmxYUDFo20eIRBoOAIYM+fYFby82IGypNgyALwvqyt8HQDYmtIwqAnnBZJdvlGRAVERECtRSuNekgCY/DsmZ5AISAQkAoEQkASAfC8kAhIBiUAMEZAEQAzBnaapaZF2XpUq+uPPmqPg6gWBk3q3CjzcovfSM6lnqX4ohwASC5t6SQQcJA6sbJHzswrhxjIFZTEs154qsoL43tOk4QszSAIAF89X8MQODZeVKMIOMJLgMyHJwqR2dZaCrAP6DMSeooP/7NTwRoeG6xbYQFIlFtE0ouHxNjf+2qOijyyAX8QpwDdy43DNbDsKHZGRHWbXTYwvrFZRdaCSxbiOhJVd0ZN/OgF8f66CXIcuEkjsY538cx2SADD7FOU4iYBEQCJgDQFJAFjDS46WCEgEJAKWEJAEgCW4PhKD2Tv+SIuGvATgmZWhLeMM//lHtx8kAcI5BJAs+Fe3LlrHpNRqkAg4PlfBDWXRteXzXcdUkBU8mX58uybcDyhK+NUCBb/Zo+GMOdEp0+9wAhQH/NM+oLpf1zmYkaBjx4R3VpJV5IOPN/r6n233oN1lzvmhOEnB/SUOVKTGtgLg31262KPhAJBt18kqBomBG2pVXF6q601MZUgCYCrRlveSCEgEDicEJAFwOD1tuVeJgERgyhGQBMCUQx7zG16zRcPr7RrMlkLz1Hltg4bX9h5M/EI5BBgbIBHAsvcHmjWwfN1qMIk7qUDBpSXRSZgD3X+yZMWcJOCplTYUJAbe3X+6NfxiJ4Szwu4RDUvTFdy+OHIHhHe7KWoIcN5eN0QLx2dyFXxtJrA6c3Lif/47IIHxh04Pnm/3om5I7+v3DYoArkq1CaG/o9NtSLQp2DSo4rcdHvyrTx+fGgc8ssAhRAOnK0h4UaPiyUpbxJUXkaxdEgCRoCavkQhIBCQC4RGQBEB4jOQIiYBEQCIQMQKSAIgYukP2QoMA4AnxC6tsohIgXNBi7twqVSSdRixK0x0CqOgfKngy/epeDQ+26Er4VoPl3N8qVITAXaxKt0kEvLZPw31NGqiobyZIUFy3QMFps4OfLPN0uscNrMjQ7RQnu366GmwdAE7IA+YkK1jfoIIt9j9abItK2wQr+t/uo5ifF//u8yJAhb+w/buiyI4z8+ODCum926/isiaXqBZYlGwTWgB0EZiO+Eu7hnubNLy4+qCF4lSsQxIAU4GyvIdEQCJwOCIgCYDD8anLPUsEJAJThkAkBMAb+zVcufngaTETRN9/fLMH/arNKu5dppcGG3+26tPtO0+ga8N9HisQqTpPy7b1i8x5j/v7ucdqXca8dzVqoiSdJ7iPrThoKxfqvsNe4KJNKgzXAGMsbQIfrbCBav7hgirsvO9TOyOz5WPyfPYcXbCQpEAsgmTFy3s0/HxHeLKCe+fpP3vLQwXfB2opvNejYWWGgitLo1PRsKkPuHKziooMRegCfDZPEdaKhi6AWXz4Td06rIv5/b3Hi8EQlonHZtjwQKkDFPgLF690enF1s86m3FnswLfyYvTQQiyErQH8u2ifU8OzK23C0WKqQhIAU4W0vI9EQCJwuCEgCYDD7YnL/UoEJAJTioBVAoCny9V940/bmOAy8XuiUk+Io5WYR2ueaANqlQCI9v3Dzcdy6CtqNHG6+8kcBQ8sC59QM0m8erOGNzs0nDdfwe/baEmn34nK9rSmMytsZ4jjsSrA5V9XHm7xADLswDWliuip93UuMHGp6SHhyAqe/tMV4ZuFoRNhEgo/2aaJZIm62AAAIABJREFUCoZl6UDtAPCHNk1YH07mQJzJ/6XVKk6dreD8+YqorLilXhNkxC0LwyfnBILP/7l2D37WFryvn4n+qKoJC71PpNvw3MIE0/Z5HW4N3611omVUw1dy4vDogthk32xRYdXGtkG9eoN/L/Dd5M+svuA+KV5JnMwhY/o1CTlQEgDRwVHOIhGQCEgE/BGQBIB8JyQCEgGJQAwRsEIA8OT/zsbApbYkBhh3L1XGEQD8nVEBUJCgn5wzWeKJKRPFykxg/UKb+D37yHkK7E8kLEhRhBga40v5irgHw5cgMOb+ZLYi/NIZ/pUJvpULvG9qnIKUeH3NgcIopfedi38+9UN9rYz7lin4/AwFoaoifCsAWoaBx1r09XFP3A/LzH3n9N1jJI/eVzmdiewF8xRcMF8ZE04LNCcTTLYANA4y2VcwO0kRFQG01uMcLM//wTxr6VXbKHB/k4bX90dmy8eqA56mfz4v9Nojwci4JhhZsSQdpnrKKdRH8stwWuB8FGC8eBLtDBRWpIvDikwF6xceJEH41rSP6kKAhgheuL3ftduNh/eM98nLiFfwxSwbzi+0o8ej4awGp0iimcB/Nsv8KX6vR8P36lyoH1ZRmWrDi4sSRPtAtIPv5DlVKnp8WjdIRqXbgeXpCr4+E+D33iwm0VqfJACihaScRyIgEZAIjEdAEgDyjZAISAQkAjFEwAoB4Jvkh1pSsBYAJulMdCmo9liFDSw758+08jKSfn8igYnQglR9PIOWYPkJOgngTwD4zh1oLOe6bdH4hD1Ysu1ftu/7M9ft2wLA5H9N/cEKCFYIcC0s3eY6/QkAroNl7hfOVwQJwj0dkx3450gfPcvRL6nWMOLVk8XvzlLEqXqw0vo/7tOwpk5DluOgcwBPoS+p1nUBqAdAkTWezlsNkgi3b9Pwr67IiIB5yRDWgcfkxO6E15es4Jv20yUKTjShKs/E+Y5tmkhGfzBXwQu7NdAm7+y51sgSX0zZnkBtgUBVFyIJVoDmQeDaWhV3LAnd4vHBgCoSfLcGHJ0eh4sK47EqzTZWnXBfqxv3t3pQnKjg10sSkGei9N9Yq28FQCwJAFZZfNirYV6yIgiGTIeAYNpDEgDT/gjkAiQCEoGPKQKSAPiYPli5LYmARODQQMAsAeCfqE6GAOCJN0/NGf6kApPp53ZrIuHnabm/foBvFcI+5/jqAibdvnP7Jt7P79bQPHTwtN/Yj0Em+O8nVN++mRYA3335EwC+e7KCq/8aWRrN5Jyl5v5Jkb+9H6+lb3wgMTn2/V9Royf6n5uhkxack3Ncv0UTSv9mLAXDvdHbBlnGrqJuAKAon9Xg+tctsgkyIlYJYNMQ8H8dGk6fHb5twlg/97JnFMhz6Kr93W4Ie0SSA6syra+V7xfxZz873w8mv7QCNJwBTilScEWpgs19GpZl6ElxsGALRs2QimUptoCl/et3uPHUPk9EQn6/6/DiuhaX2GcsWwAC7Y0OBv1uCOHFWLWJhHs/JQEQDiH5uURAIiARiAwBSQBEhpu8SiIgEZAImELgUCAASlIgTsMZ/gTA2noVj684qO4drrogGAGwrkGD730CkQ++gBmn+P5tCRwTjADg2ni6z6SNYVQXhCIAjD0boopsTSD5EUpNnv3a9zRqeMWnxz7HAVyzQO+bN5Jj5tgsT3+w+WAvPqsBaA/Isnpx7w5qOugJOS3vWInhK/jHtbOknZUBT1XaRDXGZIJreq9bwx2Nmmg3sBpcP6sluNfSFKtXx2b8X9t1BwQmpcSRh+gnFSqozACOyIpMC+C5XZqoJiDJRVKhIl3BVwqAY3MUU64OZnf6451uPLHXg6x4BS8tdggiwExQVPDMBhf2ujRBVkyFCKAh4Pj0zoNODnwfSAz9eLFNfL+nMiQBMJVoy3tJBCQChxMCkgA4nJ623KtEQCIw5QiYJQC4sGi1APhXAByKBIDxIHz76Q1NAX7m2wLgm/gbmgBmKwB8H7jvPMFaE0hIXFajon5g4qvCZOjrBQpuLj94es2Em1oDN9dp6A5hf8fT5oeW2wQ54BvrGzT8Zo+G+SmIqso6E2WSD7Tl42m51eBevzRDPwkvDGNTaHVuq+PZZkHHBaMHncRMfgJwdHbkdQoUUCTRxEoZEjPG3HyeFMJLtE3ecpD7pCvARY0ujKrAWQXxWDfPHra64q1envy7hQUgYypsAJn831yv4fV2TRBUSXGAVwNWZiqiXYLP4GcrbFiabvXpRT5eEgCRYyevlAhIBCQCoRCQBIB8PyQCEgGJQAwRsEIAhBIBDHbKzaX7igD6l+kzUQ5FAExXC4A/5EZFAMkL9vb7EgDcu297gT9ZEq4CwP9ewXAmGXFpjYYPevTEi/38LIEe8kDoKBhB1f47l473RGcC9T/7NDy5c3zCzdPlL8xQcFUA6zqWtZ+7UcXuEQjhxnWLot+DzzYGruv+5oOnulZed67/pJkKLovAHs/KfcyOJbHx6HZNnEqfcKDKwuy1wcax7//f3Ux+gXd7dB2FNQsVnDwzcoLBuBerSU6pd6J6UBUn+VcU2XFhYfwEBwOW+b8/oOL2XW5sHlRhmDukxgGPLHDg+MwYqP/5AEJC5NYGDdcuUISexUuturgkq2X4bbhgk4pZiQruWBr9dzTYc5EEwGTfbHm9REAiIBEIjIAkAOSbIRGQCEgEYoiAFQLASGwD2QCyTNw4/bZSph+OAGBJ/ady9L50IwmnNRtbBgKJAAZrAaCewGREAH2TcuLgTwC8060nIyzdN8rmzbQABNIACFZpQWs+tjIwfEX9mBDylP6uJg1M9Bn0sH9wuQ0U0PMPlqpT9Z+nytn2wIryTMzXNmh4ba8metF/XmlD+STL/0O9xkZ5NwXwuDarQTKEffvfn6uEbJ+wOq+Z8SR/rtuiihYAPh2e2tMxIVJFfL4TVX0a/toOIZxITYHZScCKDEUIDPKz7xQqOH1OdJJdnuhf3OjC4IF3hy4Bx2bYsDLVJlwC/tOvCqV/kgW+QQvBe0vsMU/+ec8bajXQceGRCr26hd/Hu5s0vLDKJloiaL341C4tqlUq4Z69JADCISQ/lwhIBCQCkSEgCYDIcJNXSQQkAhIBUwhYJQA4qZHgGjfwt9uLJgFADQCeuP92T3gbwFAigEzMA9kALs84qD/gC5hv6T9/72tPyJ8Ni0DavTHxpJJ/Va8+AxN/VjUwYX9xtQ2/a9NgEASBhA39tQMC6QAwuaSqP4Xgvpyv4MeLD9rDGetmL//VW1Thkc5g4n7fMpsQorMSTMZ/tFXDa/t0zKfSY524/2KnBoo2GmSGlbXTpYDJ9/dmmRfxszJ/qLEkYpisdzohEvVNfZpI2q3oJtzdqItgsrJhfrJe7r92oYLjcg8m++0HxC/XLZy8JoOxn1/v92LtDheGjaP9EBulSgCdBO4tdWBOwuSrEMzg70+K8V3/YZ2KRytsmJsM/KVdw71NgS1KzcwfyRhJAESCmrxGIiARkAiER0ASAOExkiMkAhIBiUDECERCAER8s0PsQv/qg0NseeOWY1Q/UKmfvc7BknqW67NtwtAI4GnpuoUUkAt+WkwxvstrVOQkQFgsssWAiSfj6zPHe9FPFUY9buCBZk2QKJE4BlAU8cpSRWgixNofvtOl46fbJerihJ/NU5CfqGsD8H9mgxoPJHvY9/9WJx0YgLv8ytpZjn9FjYaTZurVBtEKtgHctN2N2qGDJf6+c3MftBK8oigetP2byiDpSHeGxyttyLJDCEhSC+OOpTaUpeiEHHF7uEKxhPdk9iAJgMmgJ6+VCEgEJALBEZAEgHw7JAISAYlADBE4XAgAf1s/3yqF5VMoHGb1UbK3n0nwcTkKztukivLnZ1faxOl+sGAielOdhn906if4TIB5in/evInJMIkC9k8bCb8xJ6/hKTp7rqfLZo1raRsFbt+miWQ4EiKAgnE/LFfwqezYEwFEu9cFkLxgOf1k36s3OzS81EpxxvHVDB/0UBBPxQPLbFiYZvWNCj+eyv7v9qvoJ9MAvZqBCX95sm2CNoDvbBy+YUDFm71eoSOQSVGBKEXDAHBulYql6QpuKFOECOLpG1QcmaWgbkDDzmHg/uWK+J5MVUgCYKqQlveRCEgEDjcEJAFwuD1xuV+JgERgShE4XAiAcCX9Uwr6gZvxtLdxSBPWboHSFt8+fIrKDXsBRQlPAHB6ls+zR/rXe/TEOZBDAMfxM5b60yqQVQYctywduKbUhhUReNjHCsemIYDl8WyliIQIYBn+9QsUHJUdnb55333yudxYq6FhUMPCVEUo0rO15JLiySWjJH8urVGRaVdwQq6uev9mJ/B2p4YL5is4f3709xLJ82sa0fBcuwevdHrR59FEcv7oAgc+mxU9YUBSEb/bo+H2Rg2L0oB7ltpEuwvbbkjysE1iMq4LkexbEgCRoCavkQhIBCQC4RGQBEB4jOQIiYBEQCIQMQKHCwEQMUAxulAkd9UqNvYB587VRQ39T9p5Ks8k58Oeg4ug/RnLnI/KCp9cMlF+ZpeGh1s0uA70djNJolgjNQ0+asEkkBUL6+pV1AWwQQy3H8Mz/tZFNpTFUNCQJ+F3NWriuVKgbjJBUoZWiayAYCxL19+V6SZnutwaXt7vxQvtHuxzaWOuAMZez8iPx23z7ZPZesBrWV1B0cWlaUB1P+0Wx9skRv2GISaUBMBUoi3vJRGQCBxOCEgC4HB62nKvEgGJwJQjEC0CIK3rccS79qA/90J47TPFPuyj9UjrfgqjKcdgOONkS3tL7vsDEoarxs1naQK/wZNZy2TuG+zaZ3dpuKfp4Ok8+/TpbuAfVF5fT//z/QdPvisydB2ANBNJPNNGih/eUq+JCoKpFPSLBW6ck3t6p0vDT7dp2DFs/S4kAugswVJy9tpHK4wWAFYCPLsL+MliJWSrRqT3Za/7+z1s8QC+kq+AopFTEbzvHzo9eL7di7ogOgGFCQrWzLXjC1lxIdsForleEl0k1NLtCFhJE817/T973wEdR3V+f2e2qBdLsiRbttx7L4QQAqGEQEgoKRASOiEQeug9BkzvvYVeAv/kR0JJCAQIIaRQ3Ivci2RLlmT1vtrdef9z32ik1WrL7GpXNvh953CwtTNv3tyZ1fF3v/vdL3AtRQAkC1m1rkJAIbCvI6AIgH39DVD3rxBQCCQVgUQRANxkTs2dMJzD0Jp/rtxz8N9juZGvOwEQWJ3n1ICbp4bvtWcrAD0MninvIwFoAvjQbB25NousdE1nFZkEQCJ7+iu7gHd2CbxfK2QSxmDP+IwsDd/OBw4drknTtmQEMXy3RkizQLZTxBozsoFn5tkjUqKt/fpOc3KBZQLIZxpqBGO0dUJ9zufP6REcychnSKNH3ntJGnD3DB0khJIVVl//Y1U+/KfZjx5bgIiXo1ngqUVOXDXalVBDPhIsL1cIPNyjaOE0jBunamj3AZwAUuAG7p+lg1NJhiIUATAUKKtrKAQUAvsiAooA2BefurpnhYBCYMgQSCQBwCp7ZuNraBv2czh8NUht+xSt+WfLe8muewK6v0H+2XDkycp+esvbUjWgiU54UybCmzIF6c1vQhM++FyjoBsd8KZMgsuzSR7v8mxAWuv7aBt2mlwns/EldGYdKc+z1heaEx05x6Mr8xBYqgSu73cVw+GtlmoEwzFMXsebOq2XrBgywAMuZEnaOePdquZT3swEOjh5DOyBtsbjsReaCQ/PH+qgNJ09+YHKhFB7YLWdRm2XTdRk73b0xoXY74QJ8l+qzbnwzV5753Nfi6dpOG5E4nbEZ7S1HVjfKjA6XZMy9XgnEJBYebdaSPUG/Q/YwsFed8r/2f5BL4jXdgqsaQEeTEJLB/v6n6ry4v1GQ/b1Bwb9/4vdGo7Ic+CwXB3jUnU0+wX+3uDHa7V+1HnN448Y5sBjk9wJIwGWNpmGlUzwi1M0fNYocGap2RJBIujxbUKaBN47UxsS9YEiAOx919RRCgGFgEIgVgQUARArYup4hYBCQCEQAwKJJAB4WSbdmtEN3d+ErsyDZCKe0vGl3JEnfT/ZFmAl7kzoXZ7NaM07C4YjVybxPneJTMqpHiAB0JF9JNJb/iITfd3fCFfXBnhTp8gk3iID0pvfkus3F10DKgdS2/8r10xt/1fv+nJvDc+hO3WGJBK4Hve2N8XOTuCc5YZ0kL9juoYDQzia/6de4NoygYaeMX3FqaYhWjKrwMEYBe/BDoZW//3Vk5JnLkhihK0Vz1cI0PQxUlA2/8QcPSFeCO/XCHAUIFss2JLwrTxIjwL6LDA5jSee2ibwRpXAYcM1jM8A3qsB7pvVX03B+71sjcAZpSbJMthgL/9rtT6ZxNd090/6uTYT/wVZuuztn5YeegwgW1ZuKffiD7U+SX4sGusC/QASEb/bLvDWLoHn5+vSW4GqGCb+1lQMGkQuWifw+BwdNH1MdigCINkIq/UVAgqBfRUBRQDsq09e3bdCQCEwJAgkmgBweHf1S+Stm7B+ThWAVaVnIm75BvDP6S1/RUf2D2RibrUAtOf+FBlN/wdP+jy4PNvgd+bJJQ1HjiQD2vJOl9fj5/QZCCYYrPVJSJAA0IxOdKfN2qOV/1APlg7vdJJnQsPguL9rJmn4SclAp3fOQL90tdHb/85E85ZpmpwJP/g0MPxrx50xwebEAMtUMNaXlEnhglwN107WkmbEx+T/ka1mAm2pJQL3yel0HBl3SMHg0SIOj20VOHGUhlcqBC4Ybxoscg9PbjPd+gdruEgVwPu1kJXtwGDLBQmjX43VJFEQTzBhf7POh+eqfdjaOdDMz1oz0wEsHufGjwocUd8xrnnKeg+WtRqYk6njtWkpyEjAQIBXd5iKE4u44SjPS1cZUgVDAoyqlFOWGNLbIV48YsFQEQCxoKWOVQgoBBQC9hFQBIB9rNSRCgGFgEIgZgQSTQBwA8G9/0zm01o/QmfW4fCmTO2nAIhGAFitAlQVMDwZ30Rq60fQhBfdaTPhSf9mTATA3qwAaPIC15fR3M0kAZgsh5sQwGTnKk4IaDIfuVsHLp6g4fTS5JAAiUj+A1/OZBnxBV6DGD2yReCt6v6jA6mseGiWJkmWRAQd/48foeGdaoHDh2uYkAFZqaYK4OZpg5ejU/p+6wYDD8/ua/cgwXDXJoHVzQLPzNdl/3sswWT/5nIv/h2mr58kSZFbQ6XHHOv30EQ3jsqzD9jTu3y4rdyLbKeGF6e4MT8rtGIglj0z4b9urYHH5ugYkw7Z7nH2ckNif/JoTfpAWAQAybBkhyIAko2wWl8hoBDYVxFQBMC++uTVfSsEFAJDgsBQEQCWo39Kx2dIbftE9ukHKgB4s6FaAEgAyHPa/wu/cwSaCy9DTu390P27e2X8JBwYoVoAghUA9ABgJHLCQCIfFCvW7GX/Q2XfhICjCjUsmqYNqKIGTwhgUn1SiYYrJyXW6I/3R2XCDWXxV/7DYcQ9H1es4aIJGgoHOTIv3DUqOk2/Ahro0aDO7hhFu8+VrRs3lBngiDq2y1tGgBw1+K28wRMNJF/YEkAJPE0f+Xe2HIzsaf+gmWGsscMjcGKZB1WePqk/U/TpGTpOLXLguAInLt3cjb81+HFgjo4XpqRIksluvF7rw9VbvbIX//4JbhxXYJ88CHcNej0sWm9+Lzg1gwQORyTSB+GW6Rpe2yHw/yoFHpujJaQlItq9KgIgGkLqc4WAQkAhEB8CigCIDzd1lkJAIaAQsIXAUBAA1gg+yu/9ziJZvadk3+Gr7Tc6MLXtnwNMAEkAWPJ9GgXSHyB45GCo9oJAE8DANUgAWKoBy2/AFlBDeFDghABLar8wF7h7pj4gSQ41IYDO+xxBZ2dMoJ3bYl/7WcsMKbFOVjCZ+8lIDRf1SOiTcZ2NbZDqijNKE0+QJGO/gWtaBoNsB2B8K3+gyeC6VuDjOoFTRmvIjtJ2z1XO29iN9xv80tDvlCInTip0IN9lVs6rugV+utYjFQDXj3HhnBGx9fFbCoBEEgDcV3kHcM4KA/XdkGSIxw9JvFjxnQIN980cPOli53kqAsAOSuoYhYBCQCEQOwKKAIgdM3WGQkAhoBCwjUAyCADbF1cHhkWACRqTvd+u6zO042SAB2YNNDgLnhBw7IjIYwVjgZ2KhEtWC9D4byiC/fJM0E8tHah4GIrrf1WuETga8N/1QrZ/ELuntpltB3YmQ1R4TEXHxLSBcvnyLoEfr/VIR/+7xrtwUqF9AoDKlJ+v82Blm5HQFgCqK36zylRyUI3A8ZKTMzUUpHDsJDA9e3CTF2J99ooAiBUxdbxCQCGgELCHgCIA7OGkjlIIKAQUAnEhoAiAuGBLyEkew+xjZtE11x16RN7KZuDyNQaqe+bc57kjTwj4vyrTEDBR1f8/VQnc1CO7DnfTdFyn2d2BeRoynJDV2c8aBF6qEFjfZs6sjzVyXMDF480xfYnq1Y91D/Eebz3XdIc5CSARQQjZavCvOtMJn6MBmRCTFDqy0MSJYwITFWwR+Mlaj5wGcMJwB+6dYM9kgPtcXO7F87t8MICEmgDy3nj/bLHgFIA9HYoA2NNPQF1fIaAQ+LoioAiAr+uTVfelEFAI7BUIKAJg6B8DpfS3bjArmVZyzETu+ikaDsgbWI3d0QlcttoAJd4MJsTsgf5BcXIM/yxEOIv+7GUGeP1QwX1cMM40Hgw3756JKvvvOaItHiKAM98vmaDh6KLw1xj6Jxj+inSqf7taYEKGhqougZ+VaPh+0eAN6UgqXLhSYEu7kNMLji7WMCsb0tMgGUFlwBkbPPhPsyHNAF+a6sbUMKP/rOuz8n/dtm68XeeXyT/l/4kcAxh4n1RA8PvztxpgbasAyZaD8jXZ/pAsL4lgnBUBkIw3T62pEFAIKAQARQCot0AhoBBQCCQRgWAC4OUtW/Dils0hr5iXkoJDiopx+sSJyHAmqLQZx73Vebpw8eefY3puLm6YPQcdPh+uW7YUtV1deHj//VGQkhrHqkNzytoWSur7KvqBV43k+h9qQsD54zScMzY5iTErufdtEnihInT5npXt26Zr0vU+WnCF93pMBJnIxhOsbl86UcMRw5Nzv/HsKfichm7g0a0CV00yVQtUd3BE4G8majJBHWyw4s+k2gpOAljSJPDXaqCyU8hxeMUJfPXf2O3HVVu7pdKAyf/jk9yYEKJdoN4r8LtdPvy+1o9mHtwTRwxz4LFJ7oSTFIFjMPmdsSYg0BiRrQGLpyWGdIn2vBQBEA0h9blCQCGgEIgPAUUAxIebOkshoBBQCNhCIBwBMCcvD4WpfdmE1zCwprEJTL5nDxuGW+bNR+YeIgH2VgKAc9mvXsuRcADHkAWnxhxT9qvlBmiqx6BMn5J5JveB8+op6aarefDs9FATAo4t1nDDlMTL5De0mXtlUhscTLJunW5W5e3Gp/UCF60UMpkcTFApwYkBeyMREEwAUDnxbLnAtZO1hCTBrHpztODfagT+sVug2tPXXkGVwU0hJkUMBmuSNRds6sYHjX65DMUGU9J1fHeYjmFODSvbDSxtNeQkgUBeh8cdU+DAHePcA97hUPvhO+EX9tQMJD3OW2nIkX+/narh23l9hJBFkpEMeX6BLj0CkhmKAEgmumpthYBCYF9GQBEA+/LTV/euEFAIJB2BcATAojlzcVBRUb/r+wwDd69Zg49rqnHljJn43siRSd9fqAsEEwB7ZBNBF7VGlL29yzQou3C8Js3sLGl8YEU9+HMm9s9VCDyzvW/M3pwc0/AvWM4cPCGAa90z014l3i5O0ar/J5ZouHFqbO0HT2wTshqeqJCKgAkaDhu+dzn6MzmnCiDHCXT4qZLQEc+YvlA4sfJ97gpDVrzZ839wgdn3Tyd8+jTw55dPiu25RHserO6fv6kbn7XYk26QtLpitAtnFjsHEGDB19rcKfBUlRfvNxo4Os+BO8dHz9hJJF29RuCB2Rr2HzaQgFrfaips7pmpY3Yc4xGj4RH4uSIAYkFLHasQUAgoBOwjoAgA+1ipIxUCCgGFQMwIxEIAcPFPa2pw88oVOH3CRJw6YULM10vECXsjAcAknn397P9mks7En4nyFRPN6jyrw6cvM7CtHaB0/7zxAxO1j3YLXF/W5/pfkgY8Oju06z8nBCxaJ2T//bnjEpv0VXQCZy41UBNi7N/4DOC5+Xqv7NrO8wx0bw88Pt9tjv7j7HbK5eMJrvHzURp+NkpLesXX7v5IBnn5DgD4cLeQiXq0sXx21iZ9InrereDjaRZ5x0YDj8/RQaPIRAaVAA9XevF8tQ/s8w8O3idHCZ5W7MRpRU5bVf/ASQFcj5MI/jA9pXcMYbj9872/e5PAqwsHkmM8h2MCL1hp4PYZigBI5Dug1lIIKAQUAkOJgCIAhhJtdS2FgEJgn0MgVgLgvcpK3Lt2DS6YOhU/Kh3Ti5chBP5RvQv0EKjq7JTVv0nZ2Thn0mSwncCKW1etRF1XFy6ZPh0vbN6ML+rq4BMCo9PTcf7UqViQX9Cvclje1obHN6zHqsZGucRRJSX4cekYXL10SUQPABIV3Octc+dhTVMj3igvR4vXi2yXCz8ZMwY/HTMWKY6+xuyqjg48sn4dVjQ0wC8Epubk4JzJk/HMxo3yurfPX4D0KC0PTPxY6X6mvM/wjnPJ2SvPpPqc5YZMjihPLg3j2B7sEcBZ53fM0KTBWXCQVGAbgSvBRnDs+6dxX3Cw/5x7idXUjhMMTltqoKpnkoG17rgM4MX5OlIcwIsVAs+Vi36tELF8GUm4TMmE9CSgeoImfAxOE0iWUV64/ZEAIhH02k6BU0cPjYHhO9UCj28VeHFB6MQ4FizDHUsiYHW7gbXtfWqAApeGA3N05AaaEwQtwGT/zTof3qzz49ZxLtlGwHhgpxcP7vTJP/P8hye68J3cyGYJq1pMQ8x7ZuiYl9v/Qnxjn9om8EUj8PBscyxiiw/wG+GnbAwGF6UAGAx66lyFgEJAIRAeAUW3jzgBAAAgAElEQVQAqLdDIaAQUAgkEQG7BAAT/A0tzbht1So4NR13L1zY6xHA1oAH15Xh/aoqjM3IxDGjR6HL78ebFRVo7O7GlTNn4rDiEfIuSACsbmwE/7E+OiMDR4wYiV2dHXh7xw55zk1z52L/guHy2A3Nzbh22VKZkB87uhQl6el4a0eFJAh2d3VJYiGcCSAJgDtXr0ZhWio8fj+OLy1FqsOBd3bsxLa2VhwzejQunjZdrrWxpUWaCHb6/fjuiBGYlpOL96sqsbG5RVbyJ2Rl2SIAuGfe1xuVAndu6ktmp2WZs+0XbxDgyLwn5ugRx8Oxv/niVX2u/5T5XzNZwwklia30h3qtrB7r5U0DP2XCFW3vodakWzvntwf3/9PN/sHZWq+xXaMXuG2DwN9r45sYEHxttk9QrUDfgKEKTmq4dYOBn47U8MPi5LUn8D3jNImPdwv8tUZgdbPZFsDWjAi5+FDBIJ/1P5r8eG6XD1+2Gr3P/jejnLh0lCn139Bh4PEqH44vcOCgHIetfXNdklP0QKAp5IJck+gpaxV4sQJY2mS2X/A4enIwSAg9NTfydy4eYBQBEA9q6hyFgEJAIRAdAUUARMdIHaEQUAgoBOJGIJYpALzI2MxM3Dx3nkzGrfi8bjduWrECBxUW4aqZM+HUzQpfW487P5P1exfuJ88hAfDP6mocMXIkLp8+o/fY/+3ejZtXLMeRJSW4dPoMqQrgscvr62XyPSPXLPdZPgRUGxxSXByRAGCrAq9554KFGJFmltwbPB5c9uWX0DTggf2+gUyXK+x17itbiw+qqjAzN9c2AWBh8p96gWvLRK+JnkMzyQEmI3aSaCYv15UJmeAxSEScWapJb4FEV/wDXx5WWKlUIBEQGLw+3dWZZMYaN68X+GPlQEXBr8eZ9xMYPIp93jcEYBfr9azjLxiv4bxxse833uvxvMoe478vm9iTzz514PgRWsLc+VnRvn2DwCd1Qia4JDlIpBxTbCofwo1jHMw92T2Xz85K6j9q9KMtRLvAnEwdr01LsdUmEOq69FW4dq2Q7whHFQYH222ompmUYWJOH4DhKZB+AYn+3igCwO6boY5TCCgEFAKxIaAIgNjwUkcrBBQCCoGYELA7BYAKgPXNzVLeX5yaihvnzMXk7GyZ1N6xahVIAjDRnpaT0+/6VsvAFTNmSvk+k/r/1e7GbfPnY25AawBH+F3yxecy0WdVv7KjA5d++QWmZGdj0dx5cDJj7wnK9K9ftgwHFA6PSgBQ6v/rKVN6z+V+F69cIe+FIwNbvV5csWQJpufkDLjOltZWXLnkS5RmZIQkACq7gJGpCGt2FjiuzNoAe9ZfmK+D8vdowZaCezYJvF7ZVxH/QbGGW6YlxlU+1PU5x/6OjQOTdVbRn5+vy2Qqlgj0Pgg8j4nqg7NME79QQQd9Sr1ZUY8nRqcBz8zXUZLAsXix7oOSeXo+sAXBzvO2sz7XZGsB7+ubeZpsAdnTUd0t8MwuH96u96OmO7TRY5Fbw+lFTpxU6Ija5x/tftjqsLMLso1mXDowKdP0f8h1h/8uRlszns8VARAPauochYBCQCEQHQFFAETHSB2hEFAIKATiRsBuCwAvwH/af1hVhfvL1srEnJV5BuXzFe3tOG3CRNljHxhb21rxx+3bpV8AE3FZ1W9owL0LF2JcZlbvoZaxH9sCOGJwZUMDfrt8GU4aNx5nTJzYb007YwAts8JgrwIuFLiHXR2dWLRyBU4bP2GAqWFTd7ckIXJcrgEEACuRF64UmJsDWWUOV12kTPuqNQaWBEjqOT6PvgB2KpLEnP3xD28xE6tYx+/F8mKEM+vjGjTr45i5WOvp4cb/kUggETImgjw/uBXC7r2QXLhqkoZTRse6W7tXiHwc933VWgN0pKcz/5WTwhMdg7kiPRXu2thXDWf1+1djNJw1xt67NZhrN/sE/lznx4s1Pmzv7D8G0Fo3x6nhyGE6zh3pkiZ/dkM3WpHZ8CJ0Xz2gueBzlaAt79SeQYR2V0n+cYoASD7G6goKAYXAvomAIgD2zeeu7lohoBAYIgRiIQC4pY4eWf/WtjbcOX+B7LG/+PPPwQp+pLDk+ky+y5qaZPW9IKWvPGsl9YWpqTLZXlpfH3baQCwEQKhxhtzDl3V1UrFAQ8JwUw2se+V9BZsA7vYApyw155EfVahhUc8Mdlbtn9oucGShJvv9GTRBu3mdwHs9ve1MUI8r1uQcczskANdgzzMVB0xq7adSsb1E4ar1XIWjBmM1/yNlcdM6gTeqBlaFD8jT8Oic6EqGFc0kWgxwxrvdiGdSgd21ox1HEuWW9QI/HqnJ9o0fjdTwUoWQrQ6Ddecnip81CIxJ1+SkCbZq0Oju/PEapmdp2NIuwHYLviPJID/C9fUHYkK1wwHZDpw/0okFWbqtvv7+mBrIqn8OhiML7bknyI8yG16GL2UiujIOjAb/kH6uCIAhhVtdTCGgENiHEFAEwD70sNWtKgQUAkOPQKwEAHdo9fEzuZ6fn49rli5Fm88re+pz3ZFnkNklANY0NSVEARCNAGj0eMIqANgecOWSJUh16AMIAErTf7W8LzFdmAvcNVPHn6sEHt8mQKn/c/P6pP6hJgQcOlzD7dP3Dhk3nytbFs5abqCxu/97yCSTJmrsMY8lSJKcuczA9o6BZ9ntz2fSe98mAU4mCAx6KpBg2dqOfr3gJFdumqrJBHxPBJUhD24W4P39pVpgXq6Gt3YJnD1Gi7l9Inj/XOe+zQJPztWlp0K7DwOUJDRcfGWH6YKfHtlQP2Z4zt/Ujb/WD2zsp+PHrEwdZxY7cXSeY1BTF5zd5UhreRdteadB6GafDNUAhjMfHdk/jHnPyTxBEQDJRFetrRBQCOzLCCgCYF9++ureFQIKgaQjECsBYFXFy9vbcdeChRiflSXN+zimL5wHwJMb1uOsSZOkk79dAoDTAyi/H5eZKVsCUnqMBQnIuuZmXLN0CfYrKIjqARCNAGByH68HwEe7Ba4vE72GeWkOgD3ajPPHaTh3XP9qfbgJAQ/P1jFiD/aqWy9ZOANAEgBPz4t9rjrd/K9YM9DRP9b1OELxzKUGajz9vw40JaTTflkrwGdBAoPw3ztzz5Iq7NHnOMcZ2QA9FWgC+Muxg1duXLNWYFQapJqAuB5SAHn/gfFFo8DLO0wMEj3+8P0GPy7c3C0JFyb9xW4NpxQ5cUqRA5T72wmqCJa2GnJCwHkjnQPGB+r+BmQ2voaOrKPgS5kgl2RLgLN7O1Lav0B77k9hOGJkouxsLI5jFAEQB2jqFIWAQkAhYAMBRQDYAEkdohBQCCgE4kUgVgKA7vv3rFkjE/O7F+6HTKcTH1dX467Vq3BQUTGumDEDKQ6z9Fjv8eCKJV+iubsb9yzcT47Ts0sAuB0O3LtmDT6pqe43RpBTACx3fjtTAKIRAJOyswc1BYCJ3iWrDXDWvRWU/985I7y8P3hCAN3KH5qly4TRblACTl9Ee2mXvVXZZvCb1aET9lgVAEz0mKR+WDtQ/h/rOMFwa51eqsn++r0teMd1HoCEEIOERyLi0a0mliQAXtkhsKbFnMxgtZHQE+DKNQbSHRqun6IlfPxhvVfgnI3dmJGh47QiZ0x9/Zs7BV6q8eHNOj/oH5CqA49PcuPwYQNlCu6uNUhvehOAH12Zh3L2B1Lav0Rn9pFweneiM/PQXnVAInCNdw1FAMSLnDpPIaAQUAhERkARAOoNUQgoBBQCSUTA7hQAbmFzSyu2t7ch3eGQowAtF//ApJzGfseMHoUuvx9vVlRgt8eD0ydMwMnjJ8hk1S4BkO50Yldnp6z013k8+O6IEZiWk4sPdlVhbWMjKET+TlHRoBUAnFqwobkZ1y5bCo9hhLzOjJyciGMA/10vcMkq0Vv9pxnbNZM0/KQkfNU3eEIAk0QaAx4exhU/8BVgGvjAZoEuv2kwZ9dHINpr9EGtwKWrQ7u4XztZw8kxmOrRAO/sgBaJwGvblf8HnhNqOgHH3z04e++Yex+4V44CfGmHQEUHsKldgO0Kj83RMdHG5IdIz+h/DUKa/j06R5fmgndvEljSJDAzW8OmNoENbYBbB2Zm8b2IjVCK9m7E8zkJg9dr/XilxgdOCgie2kcSYfG4/qah/a9jIKPpDTh8NfCkfwOurg2SBPA7C+PZTsLPUQRAwiFVCyoEFAIKAYmAIgDUi6AQUAgoBJKIQDgCINQlWe3/RsFw/GL8eIzN7HG46zmQYwKpDnh5yxY5KpAxMi0Np0+ciEOLR/RWqmMhALgGVQRPb9yAf9XUwCcERqen42fjxuHFzZsxvWdkoNWWQCNCy1zQmgIQTQFgjS0sb2vD4xvWy1YGvxCYmpODk8ePx0NlZVK5EDyK0MJnZ6dpxkaZOlXQrFYz2IvOvu9YJgQwebt4ggZWtiPVtdlTf9YyA3XdsZsJRnqVwrUA8BzOUX9sjgaSG3aCPfv3bhpIJsQq/7euFWqaQLCSQPoF7PBiU6dAoUvDrm6Bu8a7oo6du3+nF2cVD5SjB97n07t8+HmhA1nM5qMEzRTpBcB59BlOyH59KjZOGhX93EhL00eCBoPv1gi5rmWMOCUT+F6hhiMKNTkaj+/engq2wPy5zoeXa/woazcGJP3c16wMHdePcWG/KCaBqW0fw9m9E96UCUhr+ye60+fLyQBsAxBajPMokwCIIgCSAKpaUiGgEFAIKAJAvQMKAYWAQiC5CAQTAMm92ldr9cqODulDMD8vH9fMmhVy860+4LoygS1tQlZ52f/9ek/Cx0QscEJAqAVCTQg4qcSUtoeq7DPJXbxe4A+Vfck1Ww5uma4hw2ZyHu4phDMB5PEkNxZP13BMUM95qLXafMB5Kw0sDxh9aB0XK5FgnReKnChJA15ZoPea6y1rNfCXBj9uHOOSBMqSVgP5Tk3+7LMWP76T68BBOTr+uNsv7yfXqWFFm4FMB3D1aBdeq/VjZZuBc0c60eAT+LTJkJVrrlfWYaAkRcNHjX4sazNwwnAnpqZruGeHDwUu0/n+RwWhH8C2dsCpQ14n3YlB9ebzqdOAclu7wMRMDePTkTAFSLzfTquv/7EqH/7T7O8lwSKtR8+A60tdOLHQEZHsIgmQ0rkC3anTkdLxJfzOEYDwyrGAlklgvPse7HmKABgsgup8hYBCQCEQGgGlAFBvhkJAIaAQSCIC+zoB0ODx4PIlX0pPg6tnzur1LyDkf6oox1MbNuDyGTPxvZEjwz4FVmY7DSDbCTBBe7FC4OEtotednhMC7p6pozBM0TJwQgAvEspA0Lp4OGl9IiYKNHtN2T4TzFDB6jLNAGlEFymWNgG/XmGgc6BhPK6YpOGM0thL1KEIABonvrqwD9fXa33yOZw43AlW9cu7BH463IEityb/e3aXDwuzdKzrMLAwyyEr1KcWOXFHhReT0jS0+IHvDtPxzC6fVA18O8eBTr+Qa27tMjAt3TyX5zxd5YNHAL8a4ZSkAQmCq0abcnYmxH+rEfhPPbChTUg/AAoH5uRoOG4EcJiNNo8kfuUTtjT7+p+q8uL9RkP29QcHjQLHpmo4tsAhe/1zHBo+afbj0UofarqFNBL85QinVANEeiMsEqBt2M/h8NUhvenP6Mo8CF2ZB1Nrk7D7iXUhRQDEipg6XiGgEFAI2ENAEQD2cFJHKQQUAgqBuBDY1wkAthU8WLYW71dVYUZOLg4bUQy37sB/a2vxWd1uzMzNlVMI2P4QSwRPCBibDjwwS5ej60KFNSGAjvbstw9V/WeOdUOZkOPlQsU3hmm4f5YmpefxBufIU7IeLkhmPDJHR1YEOOhP8Gz5wDW4r2fm6ZiaFfvu7BAAwQoAEgI7PQJr2oUcT8ckff9sXcrxqQCo8QqZzLNtYLhLw7oOgWnpmpStU5lxTL4D5R6BVp/Ahk6TAOC5B+boeGqXD3VeIZP+te2GVBtcEUAAUE3BPn3eM9ciHueO1WwbAr5V58fN5V4J1LxMHYvGulCaEhtxsrHTQIqm4f1GP+Zk6PLeGcTk+WqfVDbEE21+4Iz1HnzZGtzVb65GsoXtEj8vdMpJAcFBb4BT13dL3Pgc7pvgxvFh1BOB56a0f4a0to/RkX2U9AMwnAXozPpuPLeQkHMUAZAQGNUiCgGFgEJgAAKKAFAvhUJAIaAQSCIC+zoBQGg9fj/e2rEDb+2oAH0EhBAoSEnFj8eMwXGjR/dTBViPglX7LgMRE+HgCQF5buCO6RoOzDeTIrYP/LVayFFudpziI1XWrX3NyTGJhnBqg2ivkp1rLMgFHpqthyQaIsn/Y3X/D9xrKIPCYAUAKYcHd3rxeYuBNF1DhyFwUqED7zUYmJym4aMmQ1acUzXgm9k6Fpd7UeDSsL7DwG9GufBElQ9jUjW0+AQmpOmSNAhHADxX7ZM+A2/X++EX5npX9hAAwRjzXbl9o5B+EHafC8kLxkmFTvyl3i9bD+4c75b3xPeOhEWbX4DJOJNsJtIkGkhK5DjZbqBJZQPJAxIBJACmpOvyPKoRWv0C6bqGTsNUOKTpZksEMWTbA136GfxZKNrhnh1eWcm3gpL+I4fpOHeky9Z0gDVUX6zrlq0WczJ1vDYtJWILi8NXi7SWv0kTQM3oQnrzm/BkfEsqAjTRhfacH0d7tRP+uSIAEg6pWlAhoBBQCEgEFAGgXgSFgEJAIZBEBKIRAJTB/3H7dimRz3G7Q+6kJD0dI9PS5WdjMjMxJiMDTn3PSXOTCBc4au3OjQL/rDON3fLdwKUTNRxbrIU0X9vRCVy2uk9WTxO9Kydq+OEITfbys5pPYuDJuTqmR6iMM4m8fI0AR/VFi2lZwMOzdTBBjjXsXCeSCiCSj8BgxvZxBN6T2/rfO++TioKc+ArZsUIz4PiXa3w4JNeBvzf4ZctAYBX7swaBt6uBLe0C9d3A94s0XDLB/sQCEgAkMuZm6ljTYWB+po6SFB23l3txQLaOUSmarMBPTNNQ6RE4a4QTd1Z4pc/Bv5sN/HqkE6/W+DA1XUcTFQwdBmZm6NjQIXB1qQvPVntxTL4Td1V4cfgwHf9rNnDdGBc+aPRLUoEkSIVH4LkpbkkCBAev/asN3ZidqePMYnorOCQJYTf4JM/b2I2/NfiR7dTw4hQ35mdF/51hqQBY+Xd3roJmtKEt73QYjly7l07YcYoASBiUaiGFgEJAIdAPAUUAqBdCIaAQUAgkEYFoBABd/V/csjmmHWS5XLh8+gwcWFSU0Dn1MW0iCQcHy/qtS0Qz+6Nb+/VlAp/UhU7emfg/NU/HsAiJLM+kNJ/kQ3do5XW/O2a//uNz9bhmwXOc3K+WG6CbfXCQrPjdPB10ng8V7H2/ck2IfnANeHCWFlf/O53lL1wpwDF4gXFAnoZH52iDMtUbzGtCKTsT5mFOTfa4BybAVEKwUm9NhshzxebOH0gAbOkSMok/Pt+JT5v9sh3g1xu7ZX/9CLcmFQJsRaDlwqp2A+/W+3HZaBeWtPql1wENEK0WgNvKvTit2ImXanySAPi40VyPnglT0x34sNFsDaAq4KbtXtw93hWSABgMbta5gSoCTmug2iFauDwbQKeNtJa/w+culX/WhBftuSdGOzXhnysCIOGQqgUVAgoBhYBEQBEA6kVQCCgEFAJJRCAaAeAzDNxXtlaO4TtyZAmOLy1FutMhq98bmpvx+21bsbW1FceMHo0RaelY2dCApQ31MvFfPG8+5uXlJXH3Q7c0R6+x/95KvpmssyefMn4rIpn9dfmBezeb7v3Ezgr2iHOu+9wce/cSjoQIdTZd8h+dHd53INIV36kWuLFM9HN0tzMJ4IltAo9tTdz4P+4xnPHhCSUaFk2NoexsD+KEHEUlxa0bBKgEGJ4CaBrbP6IbKFoXD2wB2O0VuGW7F0fnO6QJ4WWjXLhsSzd+kOfAxDQdmztpwgepCLigxKz8H5Dj6CUALCJgdoaGYAKAn3E9EgDTMxz4W70PN4xxodUP3Lzdi4cmJo8AuHG7Fy9Vm18gjmEkEWEnsuqfhtBcaMs7E6nt/4Graz1a83+JjMbX4Mk4AD73WDvLDPoYRQAMGkK1gEJAIaAQCImAIgDUi6EQUAgoBJKIQDQCgC0Az27chMtnzsBhxSMG7MQiCNY1NePuhQtRmJqKtU1NuHH5MszOy8MNs+fAyeznKxwrmlmBNuTc9eJU4OapGr6Vr0EI4K1qgbs2CrDiy4hk9se0+KNagcUbTFk4K/93zNAxISM2cNinf+nq0BX64JVYsX9ktg56A8QSJCkouX9yex9hcewITd57KINCa+0r1gi8V5NYAiCcqeDiaRp+NHLvfLc+rRdymgLHHq5uEZicyYkAwKmj7e2XBMArNX7Z30/TPib/bAewEvZPmvx4ssonWwG8Aji+wIlnd7GKr+PfLQZ+PcIpJfxftPhl7//BuQ5EIwCoFtjRZcgxifzK8v1+eZobWTQNSHDQZ+Dn6zzY2mm+K4vHuXBaUXQFAI91eHcho+n/YDgy4fDWwJs6Hc7ubWjPPQF+V/hpHQm+BSgCINGIqvUUAgoBhYCJgCIA1JugEFAIKASSiEAkAsBjGPjt8mXSJO/2+QuQHsYJf11zM65ZugTnTZmKo0pKpJHY4pUrsK2tDQ/s9w3khvEOSOJtJWxpJvYXrRL4slEgnKz+qW0CjwRUvYPN/hK2mYCFtncAF68ysLU9+upUGTw4WwcVCrEEq9j3bBJ4vVJIYuO5+bp0to8UiSYAeJ9nLTNQ6+l/1WFu4Ll58akbYsEg3mNJAFR0AEcUanhtp8CMLEjS52ejEp9Mx7vH4POoaOF0AE4/oOrgxWof7p0Q5YHHeHH+bqC3wdVbu7G9y0z+Mx3AC1NTsJ8NDwDrcrrRCoe3Fs7urXB3LJMjAV2eTejM/j78zuEx7iq+wxUBEB9u6iyFgEJAIRANAUUARENIfa4QUAgoBAaBQCQCoMPnw3XLloI9/Yvmzgtbya/s6MClX36BY0aNxqkTJsjdPLNpI/6xaxce3n9/6aj/VY23dgncuE7IXu4HZ2s4uMfB37qfum4zQWWi6tIA9qszaPZ3zSQNPykJ7aKeCDyYFFMJsLI5+mqcMnDbdA2HxziDniTAyzsEFuRqtlQE4QgA7jDWir0kktabbRPBwcr6Y3M0ifPeGCSOFq0TmJEN/Lse0uiR7QqRxifuDfexss0AJxyk6MCFJbGPHgx3D80+gddr/fh9rQ8VXUKOWrSChMMjk9wx+4W4O5chpWMputPmIK31I/idhdCM9h4lwEC1UqLxVQRAohFV6ykEFAIKARMBRQCoN0EhoBBQCCQRgUgEgFXJp6T/3oX7YXRGaK363yp34v6yMmn8F6gAqOroxD0LF0oC4asYgeZzhxRokgAIdjq3et5HpwH3ztRx32aBLxrNhJXmgCeWaLhiYvISVXoQXFcm8LGN6QBMlpmE05E+WRGJAIg1af9XvcBvVoU2PYyVTEjW/UZbl1V1vjP0jiDqkdonoq31Vfuc3593G/xSVbC6zeiX9MvvB4BjCxy4fZw74gjASPft7lyBtNYP0ZH9Q3hTJyOr7nfwpk6TioBkhyIAko2wWl8hoBDYVxFQBMC++uTVfSsEFAJDgkA0D4CPq6tx1+pVGJ2RiatmzsTE7OzeSh3T3C/qduOeNWvg0nVJEnAkoOUBsDC/ANfOnh1zZW9IbtzGRXZ7gFOWGqjsBC4Yr8k57oER6JZvfc6E/KKVBpY09R3JXv9bp+uyDzwZQYNBGs69Xd3fYDDUtdw6cM1kDTTQSwYNEM4E0CJEzh+n4dxx0a9NRcX5KwxUdA68C7YjPD9fl+Z6e3N8UCtw1yb2/2s4ZTTwYoWpwojWRhF4Tzk1d8Lp3Sl/5HONQnPRNfLPKR1fwJP+jai37+paJ0fk+V39K+L8eXrzW3KEnvVZqJ9FvUDQAfydsKzVwMOVPvyvxd+riAk8jIn/giwd149xYV5m9NF/dvbAloDMhpdg6FnwuUdB6JnwpC/soRnsrBD7MYoAiB0zdYZCQCGgELCDgCIA7KCkjlEIKAQUAnEiEI0AoMnfkxs34K0dOyCEQKbTibQeL4BOnw9tPh9SHA5cMWMmDi0uxh+2b8PvNm1Ciq5/5acAUGJ/8hIDu7qAYAUAk+5LVgv8p15gfEb//vhQrvVUA7Dyzso1k/BEB037nt4u8Pg2eyTAxRM0nF4aPRGPdZ/sfb9oZf/pAYFr8N4vHK/hjFJNKiRCBVsaLl9joLor9OehyJhY9zkUx7+yQ2B2joayFvMdaew2FQCH2WzDSG/+M1xdG3qT/pza++FJnw/d3wiHrxat+edGvI1ICX0ikv3Ai2/uFHK04Jt1flDuHxx85UtTNfyi0ImTCh3ICZbSDPKBMPkXjmw4urfDoAeAMOB3FaEz63uDXDn86YoASBq0amGFgEJgH0dAEQD7+Augbl8hoBBILgLRCABenf+cX9FQj2c2bcKmlhYYtAeXcmYds4cNw7mTp2B8Vpb82Z2rV2NFQwMunDoVBxYVJazKzJyCZuTJqFqHQ5h93OetNLC8CWAP/dPzdMzONo/+U5XATeuFlDEvnq7hmOK+nVnnrW4Gslxm4kcDQZ4/Ki15z5NP5Y+VAnduDC2bD7wyk+9fj9Xw63HhE/F4dsqk/bSlBqrCJO/WmpMyIa9NYoX95vQa2NQOPFcu8Pfa8CQGWy2ema+j5CtgK/G/BoFGLydDaPi0juQZMCLVPgGQ2vZPpLZ9itb8s3ur9HTAz657Arq/AZ6Mb8LRvRMOX7WUveu+RqkWEJoTHTnHw+XZAHfnaqkc4LHpzW9CEz50p81CV8bB0klfEx3Q/a3ozDoc3pSpUhXgd5UgpeNz+aiEnobWvLPkn7MangOEF4YjH91pM9GR8yP583qvwIllHpAECA4m+j8d7sCZxU6MTknet1czOpHa/l+JRduwk0HsqJJoG3ZK0iYDKAIgnt8Q6hyFgEJAIRAdAUUARMdIHaEQUHJa9p0AACAASURBVAgoBOJGwA4BELg4k/+m7m44NA3Z7tiNu+LZKJP/K7d0o90A7hjnQj7d9oYoWMW9e5PArGzggVk6ClOAyi7g7GUGdnSaydx9M/uPxmMadPlqgf82CDw5V0enX6AwRYt53F+8t/jRboHry/pGE4ZbhyTAmaWarMgnqjc9knFfvPdjncf93jRVw4/30tF/wffH9gW2MTR7gYIU4NACDb8cq8XU785E1krcrRYAKgOoAOjIPhZZ9c+gK/MgeemUjmVoLrwMVnWfPyeBQJl/ZsOL8KZOgSf9m/LP3enzkdr2MTqzjuw9tyP7+70EgMNbKZUHWfVPSXM9Xo//5/kkIDzp83oJAC5wzw4vHq00Z2Gm6cBBOQ78eqQT87P0ISHtMhtfgaFnwuXZ0rPfanRkHwNv6tTBvnZhz1cEQNKgVQsrBBQC+zgCigDYx18AdfsKAYVAchGIlQBI7m5Cr04TsXGpGkan6Lil3IufFTpwdN7Q2L+zp//1nQInjepzcH+hQuDeTQJpDsgEf0HQeD0mfGcvN8AJAS/M1zEmfehRW9pkTgho6I58bSbVxxVr+O3UxJEAgd4IibzzUGRLItdP9FpUNZAQ4X98J9IdppIk3mAyzrASchIATOY7co6Dy7NeOuFbwcp9Z9YRckReZ/bRSGt5Vx5HpQAjsAWASgGSB4EEAJUBbDGwCACXZ5tsP+jKPKT3Z5YCgOux7//+nV6cWuTEIbkOqeoIFTQG/KzFj3cbDKxuN1DdLeQYwGnpOo7KM7/X4c6NhBvNAFPb/gWhp0P3t6At7xfwO4vjhdrWeYoAsAWTOkghoBBQCMSMgCIAYoZMnaAQUAgoBOwjEI0AsOT/v9+6FTs7OvotnOF0YkJWFnTNrMj/qHQMJmf3aOTtbyHqkU9V+TAmVZMJwh9q/fiwyY8f5DlwXMHQkACBGwycDDAnB3hqrj4gqfu8UeDClQI0q3tmno6cPTQEgUZ6F68ysLU9KsT4YbEmq+uJGqv3u+0Cj2yN7kcQfWfmEUPRQmF3L7Ecx1aR/1cpMCFDQ1WXwM9K7E9hsBJ+q9ffqvyHIgAcvppeBYC1v8Ak31IAMGmnl4DPXQKnZ5tUB9ghACwFgDy/5k6pJggkAKJhwjaBW8u9+FuDH52BMwCDTixya7hprCsugo9tEWyD8KWM6zX/c3etQXrzO/A789A+7BfSJDBRoQiARCGp1lEIKAQUAv0RUASAeiMUAgoBhUASEYhGAFgj/mgAGCk0TcPNc+biW4WFCdstkwZW//fPduCN3T7s8AipBGCFsckncErRIMqpQbtkYs8qLYMdBrnu0H4Dgb4A07IGJviBUwB+OUbDpROHrl0hFPA0MqQSgMZ60eLQ4Rpun56YWfWsfi9aL/D2rsjvTbQ98fNcF/DoHB1zc+wcvfccQ/XFo1sFrppkEit8d57cJnD+eE2qAaJFYL8/jzUceWgpOE8m7GwL6E5fKD0ArMp+4MQAHtue+1PZ52/o6fIY9vCzV56tBPy7NQXADgFAfwDrfMORJScQ2CEA+PRJ2t1c3o12f7Q7Nj+nP+CisS6cNsjvd1rrB9D9zSA54nOVSD8Dq+XB3k4iH6UIgESgqNZQCCgEFAIDEVAEgHorFAIKAYVAEhGIRADQ4f+qJV9iW1sbzpk8Gd8dMRKZLhdaurvhFf3LeOz0zXa54NQTZ3F/9w4vFmbpeKfOL/v+Lx3lwu9rfVI6vGhMYrwAWCVnj/+/6/tXqynVPn6E2R8fKNsOVAAwUeFIvZ+NMt30meD9dp1pYkevgOfm61IFsKeDpMR1ZQIf746ejH8zT8MDsxJDAjDh+22ZwPu10a8bDiMm/w/O1rEwqM1iT2Nq5/rE/eEtApy4kOWEHA35Ya0AlSN8d44o3LPkkJ17sI6xWgFiUQDwqd+7w4snq3wIHAxgeQT8MN+BuT1jAJe0Gni0youtPUaCNA98bopbfv/jjczG38PrHi8NDekFQFKEigCSIDQKNByDY5QUARDvk1HnKQQUAgqByAgoAkC9IQoBhYBCIIkIRCIAtrW14oolS3Dg8EJcOmPGkJh5WW7/y1sNLK7wStO/qek6/tHkR4FLw+yM+BOCQBiZnPy12nTy50i/cEH5/s1TNRxe2DcyzzIG5Og99tDTmb4kVcOyZnMtjrq7dbqGo4v2ngSP+7p1g8Db1dFl+UxQLcPDwb56VALQ2f935ZFxDnUdTgq4d6Y+ZOaJg73XUOffv1ngtZ0Cw93ApExN+kHMyAJm5mhfiUkG1j2xnaBPAWAqEfyuEREhe63Whxu2eXuTf35/zx/plMqdUH3+/O4vLvfipWofSC9+P8+BJybHbzTq9O5AetOfoYlutA87AamtH8PZXS69ETwZ3xr041YEwKAhVAsoBBQCCoGQCCgCQL0YCgGFgEIgiQhEIgA2trTg6qVL8OPSMTh1woQk7qJv6fca/Gj1Awfn6GjzAzdu78aJw52y3z+R6fS7NQI3lJnj8pjkszf74AINrT6Bt3YB/9jdN0qPSf4lEzRQ0s8IlPkHg8JjLxqv4eyxfYTBkABn4yIkLJ7eLvD4tugkANsbHp6ty7F1iQiOBeR4wn/WRb82n8evxmo4qWSgJ0GgzN1yxQ+sTg92r4lcy+5eSEa9VCGwpR0YngLs6gKunRxdhUEiiiqVSMaCf64SOLLIXsuB3f0GH7e01cCDO724YrQLc3oq+js9Aj8r84D/ZxyUo+Ohie6oEzyosDltvQeftRgY7tLwhxkpGJ86uG++brQis+ElGI5ceNIXIrX1n/BkfgvdqbPivWV5niIABgWfOlkhoBBQCIRFQBEA6uVQCCgEFAJJRMBOC8Co9AxcO3t2QhPwSLdU0y1k5fCb2bqsFv6zyS+lwIka/0fZ/1nLDLA/Ply1e1MbcN5KA5xrH6oHnfJ2TgJ4o6ovoaXcn4nbt/L3vuTfwpvp2B8rhUzGSX5EivEZJgmQyDaGRi/wfo3AezVmwsu/UzHBCvnsHA3HFAMH5IWeSEATPFfXBjmejkEzOzrTs4edxnh2etKT+FWKe2m+axzdeO44873hFAWSIJ/sFvisETg4H1gwTMO71UK2DvCzVc3mRIFzxpk/X90CnFaqodkr8Hkj5HtL0mpbh0BRiiZbXJY3Az8eAYxJ1/DENiHJhv1yIYmveOOlGp8096PS4+4Jbpww3DQ3eGaXD7eVe2Ulf0aGjpenRk/+rT28sduPq7Z2w60BT01JkWTgYMLZvRXpzX+Rkn/K/7uyDpUkAP/vTZkc99KKAIgbOnWiQkAhoBCIiIAiANQLohBQCCgEkohANBPAf1TvwkNlZbhw6jR8d+TIpJMA7zf4pfEfE/5sh4YvWg3cOs6FYmYDCYoHNgs8Wx6+Tz/QwC5Yzl/ZBRS6AVdPTmKZB0YyDkzQthO6DBPO68uE9C2IFCVpwKOzdVCOv6cjte2fcq59a/7Z/eTnrNrT/d3p3dlrlJfS8VnvWLzOrMNBEzsa4nG8ne5vBX/GcHeuge6vBzQXWvPOQmo7R8llwNW1EXSVZ3SnzZIj8Sz1gd9ZJI9pLrwsIZB8UCvA94ieAC+UC5R3mv4Tw1xAvtskbObmaNjULiRJsqlN4AdFmlRzTMwwFSn0buC0AR6/3zANXX6BLgOo6AAmZZjnHlOs4Q+VJvFzYon5s41twBml8X231nUYOHldN2jWyTit2InFY82RF+dv6sZf6/2SsLh7vBs/6SEG7AD2r2YD527wyP0Hkgp2zg13jMuzBWmt76Er4yCktn0ETXjRlfkdGHq2NAnkeMNYQxEAsSKmjlcIKAQUAvYQUASAPZzUUQoBhYBCIC4EIhEArV4vXt6yBZ/W1mB3VxdyXG5MyclGjts94FpjMjJx9KhR0ggw3mj1C/xulw8Xl7jwdr0fNAa7eaxLJhHxpSgDd0Jn9tOXGdjWDpxQomHR1P4rUyZPp/Ynt5tJzfnjNFmZZdAz4LYNAnfM0HDIIKqm8eKT6POWNpkTAohJpChOBR6apWNG4ic8xnxLJAHogK8Jn3SzpxrAIgD4Z2vEnbtzLdqG/Vyun9n4Groyv43Uto+lCzwTeDrg+10lcHk2yX52EgYcdcdgcs8ReV2ZB/Ue602dBiaRTPoDrxfzDYQ4IVgBQEKg2gOsaQG+V2gqAhbkaDAg4NCAum7g+0WabBugcoKfT84E+MZ2+CHfTZ7f7jNVFiQAeO6sbA3/VyVQ5zFbLKiEWdkspHIgnni6p8rPc+nT8fgkNyakmWudtr4bn/T4dvxpRooc42k3SAJeuLlbTuN4dkoKDsgenALAum56y1/h6loPzWiX74NmeORHnsxvxzUeUBEAdp+oOk4hoBBQCMSGgCIAYsNLHa0QUAgoBGJCIBIBUOfpwsWff47arq6oaxampuLh/fdHQUr8TeMfNvrxcKUPD05wI88F3Fnhw/VjnMhi1pOgKGsFzl5moMUHLJ6m4Ucj+9ZmAvXUtr4e+WNHaNIAkNX+j+sErlhtVmq/W6jh3pmaJCa+6sHkkyQAk8FIsTe68TMRt8JqASABwDF1rPJbFfrgufc8J7PhRRjOAgB+Wd0nsZDSsQyGI0MSANZ4PR5rkQVUDwQemygFAN+73+8Q+KIRSHOYSfxPR2r4cLeQyouPagXOGqPDpQvMzNbkaEFW+je0mi0AVA3QXJBKALZtHJQfngB4c5dJGrxTDfgFsH9e/AoAq8qfrg+U6p+1oRsfNZrGnbESANds9YIGghPTNPxhekrCWn/MZ/kOfO4SuLvWQfc1wOceA6GnojPrezF/lRUBEDNk6gSFgEJAIWALAUUA2IJJHaQQUAgoBOJDIFoLgMcw0OoNXSJu7vaivK1NXjjV4cCC/HykOGwMOA+x1fIuIf/RPytTx5t1fmzrNHBtqQuHD4tvvXBorGoBzlluSOk7+/VPHt2XxQcaAx5ZqOGW6Royei6/2wOcucxMlCmLf2WBLnuovw5BLwSSACubo5MAVD8wwdwTYSX8TMLNZO7PvVX7QAJAJnghFQD/7lUFWEm9w1spVQSBa4UiAAIVAMFeBHsCi8Fck/4LC3I1/K9BINdNj4H4nmekKv8DO714cKdP+js8OtGNI/PsfY/p93HBpm5pAMref13TcPgwHacVOQdzy/3Ozap/FkLnl1eDw1sNoTngTZmGzuwjY7qGIgBigksdrBBQCCgEbCOgCADbUKkDFQIKAYVA7AhEIwBiXzH2M2io92ilF78ocuLZXT6kO4AxKTreb/Tj9gT3/9Nh/ZQlBmo8/Sv5K5qBC1caaPJCzpx/ZI4uZ7dbwSrt5asF/l4rpDP+qwt1FH5NCADeI6vH15UJfLzbbH0IF6kOUzlBCfpQh8O7C9l1T/T25nOuO+X76S1v95oAWsaAur9xgAcAWwE0o0W2D1geACkdX0i1gNDT+nkABCsA2vJOl6oB+gzwWL9zRMI8AIYaR5JfTP5pJrgwV5OjLOOJm7d78Vy1T1bo/296Csb3yP+5VqA/wCG5Djw92R1y9F/gdZn8X7bF2+spYH02L1PHq9NSesm4ePYafI5JAqRKQsjl2QZ351J4Mg6Ez1Vie3lFANiGSh2oEFAIKARiQkARADHBpQ5WCCgEFAKxIRBIALDaz0jRE9NzG20n/2k2MDpVw/JWA6/W+mSSwKB7+PVjXMh0aLLnOc78RK7F6jZ7948faZqqdfmBC1bSKV1IF/Un5piVfKoCKjqB0jTg6Xk6RqUN3P0Va0z3+q8jAcC7JTa3bhB4uzryqD5WdW+epuGHxXvvtIPgp8c59qz6M5G35tdbVX9LURDpfbVaBCj7/6orAKJ9L+1+/ke69W/plgTC/RPcclSnFaSR6OT/h1o/+NvkzBFOXFdq+nkEx+ZOgbt3ePFBg19ODQgOEgwvTXVjZkbify/R94ETAvzOPDi8NWgfdoI0krQTigCwg5I6RiGgEFAIxI6AIgBix0ydoRBQCCgEbCMQSAB8WlODm1euwMzcXNw+fwHK29txzdIlaPeZVvGU94cz+RuVno4b58yNyQSQ4/7+02JACEiTsId2euHSNRySmxjJb6DTPZ3OL59kJqx/qhK4ab2Z5NLgjoqDre2hx/1ZQAYSBxxT9+gcLWpFM9JD4Ax3OrJ/Y5iG7xRwHKGG7MSpnG0//+ADOQGBI+KeKY9OAlw8QcPppV8NEmCwBABxsqYACM2Jjpzj43KOj/vB7IUnbu0SOHGtB7u9QrbqPDnJLSX/VnA6wJkburGyzUzrR6Vo+FGBA8Pp7gdgdbsBkoDV3WJA4k+iYL8sHWeNcOKwXEdS/DaoKElveQc+12g4u8sBzY3O7CPk3+2EIgDsoKSOUQgoBBQCsSOgCIDYMVNnKAQUAgoB2wgEEgBf1NXhgbK1mJKdg6tnzUJlRztuW7UKlR0dMJilRwiLNEh32s9iSQB0GsAHjX78r8XAjaUuKSlmXFPqGpTkl87ov1re53BflAI8O9+caU+5+0UrDSxp6ruh4HF/wbdq+QP4hCmBP25E/LoEjhKkEeGOzv5XYcvBlExzpBud3MdlUI1h+1Em7EA+aY6eu3OjOTIuXLDyyykJ54yNX0YeuLalsAh3PbYfjE6DxJ4THCx/hoTd+BAsRPn9eSsNLG8CHpilydF/X9Xge3Lexm78rcGPVB14aKIbRwX1+rO95/6dXrxa45Pf9UjBV51tBGcVO3F8gXMInq+BzIaX5ZYcvnq05p9hu/rPcxQB8FV9c9W+FQIKgb0dAUUA7O1PSO1PIaAQ+EojMBgPACYALd3d8AoDLk1HttttS67/WYuBcama7BNu9EFWBbd0Cvy/3eYIwBa/QL5zcBX2V3cI3LHRJC3m5AD3zNQxMmBAwbpW4KJVBqp7Bhywn/+WaRoOzB9Y0SZR8JtVpj8AZ6w/MluT7QPxxgObBZ4tj0yocG0m2AVuSMM2qgTm52ooTjF/PhQRqKCIRAKcWarhwvHmtITBRDQCIHDtPDcTaB0LcgdzxaE/9+tEABA9juqk43+zTyDHqeG3Y1w4vsCs2PMN39Bh4Pe1fmnsyWNCRZFbw7H5Dpw9woli9xC93L0bMeTIR8M5LKbkXxEAQ//dUVdUCCgE9h0EFAGw7zxrdacKAYXAHkBgMARAvNtlsn9bhRdzM3X8pd7sEZZ95WNdoOHXYIIpBsUKb+0SuHGdkEZ9z/VU/oPXpes9SYCGniEHTKynZkJWl+fmaNjRKfBuDaTxH9sFIvkD2N0zpwictcyQ3gTxBHFiFfzb+Rq+nQ85230wZES0PSxtMicEWBiFOp64nVSi4cpJgyMBLALgqCJzzGJwNHYDH+wWskWBUxk4mvDROTrm5kS7i73n868bAUBkby33SvNOq8BP1Qr9O9r85tjMUJHpgGwbOH+kE1PSdVvE4d7zFM2dKAXA3vZE1H4UAgqBrwsCigD4ujxJdR8KAYXAXomAHQKgwePB2qYmeHtMAq0bGZOZiRy3S/7VjgKAyfl7DX582mzggpFOvNvgx1/r/XhqshusAiYiKNVn9f+00RoWrTfnqNPoL1ySTBn+VWsMrG6JfHV6BTw0S8eM7Ph3yftfvN7s/U9kWK0Dhw3XsH+ehvHpGHQ1PnB/m9qAC1cZqAxqWQi+B5oC3jRVA6X68UQ0AsBac2dnn2njvNzIzzeefeyL5wQSE6Hu3yKefjVWw9FF/Vs+WNi/vcKL5wNIgFBrUBVwYI4DZxY7cFBO9L7+D2oFLl0tcMF4DeeNi/77ge/Pv+uFNPGcPYjvqd3nrwgAu0ip4xQCCgGFQGwIKAIgNrzU0QoBhYBCICYEIhEAPiHwzMaN+FNFeUI8AN6q80vjr0tHubC1y8C6doHJ6ZokAij9Z1VwMLGmBfj1ClOqz4Sf/esTMoBn5uly5Fm4oMHf65UCv9su0OztfxSr2+zHv2GKNuixf8G+BIO510jnBrcOsG2BSojoKVT4VTk+8eJVBtg6ESmOLNRwy/T4+vPtEgC8/r/qBX6zylRmPDjb9ExQET8CFgFAVQynZQS3c3j8QGPPd+PYERpuntpf7UFKi2P87qzwYWOH0asGoE/DnAwdJxY6cXSeIyZPC0UAxP881ZkKAYWAQuCrjIAiAL7KT0/tXSGgENjrEYhEAKxubMS1y5bKXt79CgowPy8PXkNgc+vAcjmNA48rLY2YZFIqfGKhAytaBT5s8uOYfAe+aDGweFyE7DwGBOlgf88mIZN5JoYMVh0XT9dwTHH0BJHnbGkHNraZJ7OyPi9Xk/8fbLBKekOZwF+qE1v9t7svVnAnZpgGgwfkxdc6QGLl+jKBT+oi3wOvQYO7WHGLhQAIrFizZWPR1P7Ply0WL1UIfLhboKoL8n0gMUIfiJNGabJlIVCpwONPXmLq1V9aoGNpk8DT2wXYssGg98IvRg88z8Kf55NAYtJa121ei+f8eKSGU0b3tWmEawGwkl22P1BF8ehWc+Qk1+KzY2sKpy5Q4RH8JvNpfN4g8PAWgfVtJvFFwue0Ug3fHa7hzGXmfb26UA9LYln7otojXAXd8sKgrP/JueH9F/g5JwPQ7X8wJpaxEgB2vwuJOk4pABKFpFpHIaAQUAj0R0ARAOqNUAgoBBQCSUQgEgHwwubNeH3bVlw+YyaOGDly0Lv4pMmP2yt8+Fa2Ll3+qQJ4rdaPW8YmhgDgBpkMvVhhJkOWg/3e0Cu+qsWUrTPR2luCCToNBg8bbhIDdgwGqZa4dYPA29WRxwTSnO+h2brs07cbsRAAXJNkD581TR6fmtvX5vG3GtP/gXtl8syKtqZBKkP4M0awmaNFAPCdmZyp4fNGIc/l/tt95uQIRqjq96f1AteuFXJ9S33hF2bFnMTD+Azg8Tk6RqVBPv9QUwCsZJctJp1+cywl9809cB3uK9SkCr7vT20TeHyb+Tz4TDOcffdKfwSSGGmOwRMAgZjbleXbffahjlMEwGDQU+cqBBQCCoGvLgKKAPjqPju1c4WAQuArgEAkAuDWVStR1tSEh/ffHwUpARb6g7yvqm6BDxr8+FezgatGmyZgkWJzO/D0NoH/NZhjA2mC96MRGk4MquIGrhHsYF+SBjw6W5eeAEMdTMyuXCPwfm34yjmVCqxMc38f74asQFtJ51DtlwnmrGzge4UaDi7QZMIaSjdBpQWN+J4pj0wCTMsCHp6tY4TNVydWAoAV94e2CLm+Vd2mOSAr3hWdwBmlmhxTaFX6+Rzov3D3JnPfj8zRcFC+eYcWAcBWB+LA804vNWXuPJZTGx7bKuTfA6vfgaaOxI2TJCy/CX52/gpzL/RHuHW6JgmISAQA90K/ibtn6KC/AXdHYuHqtQL/qRfSg4ItLZa6ggaV16w136urJpnfCZIQvA5JgRcqzHsNxCjU+2RHAcDz+NyJg6W6sM7jNI1ghUG4z6jIeGSLkIaOFkkTSuFgEQDnj9cwJxu4a5OpyOB3hcTVNZM12eJjRbAHgHV9fn7ndF3u/b1a85qWQuLkUQONK6kC4ghMfgep3OHo0Gsna3ijCv08BpQCYKh+M6nrKAQUAvsaAooA2NeeuLpfhYBCYEgRiEQAvLxlC97ZuQMP7PcNlKSnJ2xflAiz+l+aokec9c1Ek4kXpdih5tHzH+YcBRcuqV/bAlyyum/UH0fH3THdHPU31EHjuvNXGrKyGy6C3fSZwKxuobGZmXjQsDAUDsm6FybO3xym4agi4DsF/SX9TDnfqBS4c5OZUIWLwOp3tH3GSgBYCWJgcvvfBoEby4Ssgj87T8fwlP5XJabnrjDAXvdLJmigqR0jkAD4yUgNN03rL7UPd5410nF6FvDUPF1W7QPjn3WmGmFyhob7ZmkyeY1EAPDzUJ4G3C/3Tarsmfk6eD3ifsFKIdUKJDsun9R/z/z+sGWDxpiJIACYDPMZfVgrZEJ88mitV9FglwCwDByrPSbZVJKmyQkTXzSaJMadMzRJQDGs55vvhvTmGJcBTMvSsKZFyO9R8ISPcAQAzyWpwz2SOODvH16P36VgJcOKZuDClQZafKZ/yJRMDSuahXw/uAbDapFQBEC0b7T6XCGgEFAIxIeAIgDiw02dpRBQCCgEbCEQiQDY0toqPQCOHT0aJ4+fMCgTOVubCTgoVD9/qDXCJV7WscHmdUxqr5mk4SclA3upY91jrMcP1kiPlVxWk79sZB8+sLJZ9BqzxbqXWI+3eto5aYDVXyb2TNNYlb62TEQcE2hXfRErAUCpP5UV0ZLb4Hu1rhOY/FkEQI0HeHAW2yIGkkTB53X4zQo/e+OthDgartFaAIjVKwsGEhfW/qgKsRJQ9uuftdyQYy+pCpiaNfDqTHTPWyFA8mswHgBUVjxXLvDqToECd99ozVgVAFRtPLJVSJ8D+iNYQRKD+B5aYHog8H2zCAA5InSaJlUUPCOQ2AjEPRwBsLwJWJhLxUefcoI/IxFDgujF+brExyJUljeLAdej0oRqCqo7FAEQ7S1XnysEFAIKgcEhoAiAweGnzlYIKAQUAhERiEQAdPh8eLdyJ57dtAnfKizE4cUjMDE7W/7jPDA4xTvX7YbORusERHBfM5P2s8aYkmxWSP9aLXDf5j7H/mjJF5Om68oEPt5tVhm5/7PHmKPFgt3OE7D9iEtQzn3JKgNLmyJf6RvDNNw/S4vaQ7+nVALsjafzPqvATNAuXR1Z3WBnjGKsBIAlR49EABAfYr6uVchRj2wj4TQGkimhCIDABDsaccCk+JSl5nhEmh4e0VO5jvRkoxEA4cYahiIA/rFb4DerTQIkFGnAfZB0OmWJId95OwQAE+NIwe/i4mkavl9kftdjJQCsZ3bOWA0Xju8/TjD4uhYBwPeMqgh+960I5Q8QjgBY3dy/3SPcvvmd5BSR/YcNvJ7VWkJTRkUAJPu3pFpfIaAQ2NcRUATAvv4GqPtXCCgEkopAtBaAF7dstnX9n44Zi19PmWLr2GgHUbJMx3xKdFlxu226hsODKrKWVJfJlZJC4AAAIABJREFUHSXDlFdHoh+CFQVMiI4q1LBoWnwj66LdQ6TPmWRyvvlnDZHd9GluxxYHSp3tBhNbyqu59j92D41KgM/ogDwN61vNNoVwwSor74cGgaEiVgKAve+cqsDq7uNzdaT3jJFkUkoX/Td3iQGmi3zuDs2sIg+WAAiVlEd7TokkAKwkOBxpwL0ETjewQwCEGwM4KhWydea4Ef3HYcZKAASO6rRMKEO1mHDv1v2FmvJgfUZVANsGGOEIAPoGPDevf6tQqH2/ukPgjo1iQFsA1+Y39fLVAmwxUQRAtLdcfa4QUAgoBAaHgCIABoefOlshoBBQCEREIBIBwHF/71dWoc3XMwA8YCVDCLBFoN1n2qOfMHYsflw6ZtBoByb2oVzPrQvwH+Q3rRN4o0pIs7Qn5vS5wIfbRKgJAUwe754ZW5I96JuE6SofqEoIt2YsPfTh1mCyQyNFJk17wksgcF/ByXrgZ7EQAOzrPnu5gXWt6DWk41pWjzlbJayxfzOzNczOBmbnaJiSafbF0zwvUQQAq+x7QgFgJcHh2gaIR6wKgEhjAEO9X7ESAFxjYxtw83pDKjKscZ18VmznuW263mvsF2kKQODYxHtnRiYA7PoTWOoEEgokFoIjmGBQHgCJ+E2o1lAIKAQUAgMRUASAeisUAgoBhUASEYhEACTxsiGXDkz+mRDQif3cceEr+9Y/2CkRXjjMnPvOiifP5aQASvyPLhooMw6eEMCk9FEbBEKi8Wj3A78tizwdgNcsTTMr3DQ9TEQEqgRoMLisyZw3n+wIZ3BnXTcWAoD9/xy9F+zKf/N6gT9WirCYBVbgB0sA2PEAYPL5y+WGvMU7ZugYnx7ZBDCWFoCyVuDsZaa8P9keAOHejXgIAGsty4yPUy/4nazvNkcmPjdflz4DQ00ARFIAcM+KAEj2bwi1vkJAIaAQMBFQBIB6ExQCCgGFQBIRiEQAvFFejoLUFHxzeCFS9Mij+ga7xcDKLdcKNW898Bp0JP/NKgG6rEeKQ4druH16fwd7Hm9NCKDxF5N/zkvfE8Hr37TelLJHCrtGevHeg6USYF852weoGEj0xAFKyB+a1TeWL3ivdgmAwHclcM3OHld8Gt8dVaTBqgwHXscyf+P9DpYA4LrWFAC2a3A8oDWez7qmRVRwpOLz83WkORJHAESbAsA3avF6IUcfRjNKtDsGMPiZWefxmbwwX8eYAJKqvAM4Y5khe/fZfkBsqL4oaxV4am7/Y617WdvaJ7EfagLAMkxkO0uw54DyAIj3N4s6TyGgEFAIxI6AIgBix0ydoRBQCCgEbCMQiQC4ddVK/LO6Gi5dx+xhw6TEf0F+PpwJJgMoh79opemmzjiS89SnR+7N/1e9kASAlaSyCsoRbOzvZjXbkhZHIhMoj+Z/88P0pNsGcZAHsh/9lvUCb1WbM9vDhR0jvUFupff0RKsE2M7BpOrgCCMYIxEAhIUVYo6go4s8WwBoRMike2Z2312HUwDwfv7dICTOrMozEkEA0POArQh8j+hFQQd7eiIw2E9/+RpDqlIuGm+OHEykBwCvwVYGeiEwrpqk4cQSU/HChPq5CoFnekZoJosA4JWvXiPwXm1/Z3++05ZzfuC1LcIk2ASQz5YGfBwJ+PwCXSo4hpoAsJ4NycHAqQN8d57cJvDkdiF9JpQHQKJ+y6h1FAIKAYVAaAQUAaDeDIWAQkAhkEQEIhEAzd5u/GPXLrxZUYGqzk4IQcm1jm8UFOAnY8ZgZu6wQTv/M1FYtF7g7V1mEsPkiWPYvpkX3tIvWC0wKRO4a4aOyZkmUFVdZkLNfneGneQziRDbWtru2EMmvQ/O1qXx3VAHJdvsuY9HJcCxevfNjDx1wSIA7NwXK+r3zdQxIyD553mBJnMWKcQ2AZpFMinmeSNTNTkHPtBAzo6hX6jxgbxm4ChEXpPydT7Pxh7rjEBCK9EEQPDEDFbZM5x998u2EZITgx0DGOmZWGQcVTlUQhSlaLKthHvj95m4WwaE3MuvlhugMR+fxdwcDVRuLG0SaPH1b/sZagKA92i1IXEv9IuYkKFhRbMAFQAkF/l8FQFg5xuqjlEIKAQUAvEjoAiA+LFTZyoEFAIKgagI2PUAIBnwSXU13tmxE9vb2yQZkO504qDCIvxoTCnGZ2bFRQYwSeA/9H+7rs+xnaPGWEn9Qc/c78CbCFYLkCigAVuw9JqJFp32OfaNQS+Au2ZGnhQQFawkH8Ckke71z1dEVgKQBLhjhoaDIlTTk7xVuTyRZeLMBDiSlwBl76zUh3P/t/YajQDgM2ZSdtxIDd8vDN9KQALokS0CH+wWMvlk0sZE+LTRprnbZ42mesSS5XMW/GAIAO6f53PGPd9lKlCsa7LSHehDkWgCwHoOnzcIPLiF8npT/cLJERdP0DA2XZOVdWJnZwpArCaAoa5PyT/HWF4/RZMqgJXNot+1iRWVAGzf4ffZMgCkQuLQgj7Pjj1BAPB+trQDd24UkpQgqTE1E7h0oobHtwlpMmm1OigTwKH4LaOuoRBQCOyLCCgCYF986uqeFQIKgSFDwC4BELihNp8Pn9ZU4/Vt21DZ0SE/WjRnLg4qKop735Zc2pJnWyaATKD4Z0awWoBV8EfmDOy7tjZh9fSycj0tyzRKy3HFvcUhOZFJNWXblLlHagcINx5xSDYZ4SKWSsAcQ2h6CVAaf+v0/nPc9/Q+95XrW9+BkWnAi/N1qQRQETsCJG7OXWFIcueVBTpIGikCIHYc1RkKAYWAQsAOAooAsIOSOkYhoBBQCMSJgF0CgIlpXVcXltTX4cu6OqxpakKDx9N71cESAFyI/dSXrTZHuzGY+B9brOGGKRpSHMBT24SswjExZo8wpbis4oYLawRajQeINCotTuiSdlqocYWhLhZJKZG0zcW4MO9FCPNZqkgsAvRBOG+FIdsbbp8R2sjS6rnnpIxgY7vE7uarvxrVD0zy2ZZA41B+vxh8h2nSuWidwMEFprkkVQ6KAPjqP3N1BwoBhcDeiYAiAPbO56J2pRBQCHxNEAhHAPAfvRVtbfi0tgb/ra1FeXs7PH5/713npaRgzrA8HFxUJA0Cc9yJKS0ymaFT+CcB7v6UE0/NAl7ZYSb/lMDbce6nqoD/oGf1js7ej87RkBJmmMGn9QI0kGPsl6tJyS9l1LFEZSfkWDpK4qdmaVJ1wGDV8I1KIUca2g3uhOPsKEWO5MZPf4NrJms4oWTvbm+we9/qOPsIUJ7OtgkaI7K94r5Z5vg8Br8nNAjkhAm2QbBl5PtF9t8/+7v4+hxJhdFVa802Dn735+dq0j9kXauQbQH82SOz9d7vtSIAvj7PXt2JQkAhsHchoAiAvet5qN0oBBQCXzMEwhEAHT4frlu2VFb6afw3Mj0d++UXYL+CAkzLyZH9/8kKJiy3bhB4O4QrPv9BTjk5+6ojBRPo+zYJvFBhJvVXTNJwRmn4c/iPfsYRhRr+2yDwrzrg8okaKGlnYsDWAc597zKAPJdZ0eZnrMLSGZz/sQd8Vo7ZQzw9S5Mj0XKcpnkYzyX5YK1HooAyfl61qdskDhg0cLN2GVh5jEYCsN/79FJFAiTrndxb16Va5qJVhpxsEMr0kD87s1TDheMjGzDurfc31Pvi757XKwV+v0Og2mMSKSQcSZ7QoyCQFFQEwFA/HXU9hYBCYF9BQBEA+8qTVvepEFAI7BEEwhEAnX4/blm5Qsr9/z975wFmSVWm/7du7JwmB2BmgInMDDBgWMw5h5VVEUUxAQq4uAZW/y6iuKKsmMEIoiKCmBVkzaKrCAMMw+TADExgQud0Y9X/eU91dVdXV9Wturdux+88Dw8zfU+dOud3zu1nvvd8gW12ukbd9r908SKcVN9QVsK/MAvkP7y/sW/E5d96lqXbLl5a2tC113tnArhvnhFTtdC9GgWAjV3A2iYz0/26ZmB+jYbrdun4lzZNhRo80Aksqzezqr9hkYYv7TXwrFnA3zqAC0/S1C0/KxEwg/j2XqjydDv7zHJztx8w8KJ5Gq7freMFczT8vcNMLMZKBf0F8xnWTad7sVVGzpora8l/bJt5k+vV3HImhOEtfacuAXq48LvymyMjRiuT/q1t0nDJUg2nt4yISlN3lZNv5iIATL49kRkJASEwPQiIADA99lFWIQSEwCQlUCoHAOP8/3r0CO46cBB7+3qhD5UCXNPSgpcuWoynzpmDhip5A/AG/NdPjrgxEyGN40+s0tRNvdd9vr1MYFCPAbsAwBJlDEV4GTPGdxjKiGL8L2/056WBu44Aly/TQHt8R6+Bu48Al56s4ZFuA+uazRJoqxtNLwDWD3/dQg0/PmQKAAwP4HgMZzi1QcOfjhlKIOANP+O1P7x8rADAdf/+mKFCI2js+YkActs7Sb9oMq1pR0AEgGm3pbIgISAEJgkBEQAmyUbINISAEJieBEoJAPZVZ3UdD7a3456DB3F/+3GVE0DTNCxraMDH1q/H4rr6qkDizfwVm3V05Mzh/W67WWKMfRn/z/aqBRquXlna/dkeAkC3ft7uv2iOhl39Bt58gobP7DTwgrkaTqg1kxX2Fww82A312S8PG9jQOiIAWELAsjqMEQD4GZ+hALC8UcPvjpgCAGuhX7/bwH+tdBcAuBbmKfjPLYYSJ/xEgDcu0vDBU0uvuSqbZRu0Mw/cedBQCdTIjCIHBRkyfMtQST4r0Vq15+I1fpDyf85nb3zMwFf3GnjJPDMhnLRoCZSzJ9HOINhoIgAE4yS9hIAQEAJhCYgAEJaY9BcCQkAIhCAQRgCwhmV+gEc6O/Gzxx/HQx3tqInHce2Gs1RugGo13spf/oiOvf3mG+wVAiwjkjXFL9uk44Eus0+pMoH2uVIA+MEBqDCBJwYNlWNgTZNp1NNgp6Bw035DGa95A6oO/fcPGKouPd3437lEw6FB4P4uqISFTFxYSgCgt8DhjIE7D5rrYdjDF9dpKp+AV3OKIW79ONar52tKTLByC1RrX9zGZc4EsvrmfjNswR6bznAH7hMbwyo+syaG9dU7NiWXXY6xKQJASawVdShnTyp6YZkPiwBQJjh5TAgIASFQgoAIAHJEhIAQEAJVJBBEAOjO5ZTB/5cjR7Cps2O4/B9v/xfW1uJFCxfilSeciKZksoozNd3y37/ZAGubW42G9vVrNdTHgau2G/jFYfOzIGUCqzrZAIMXDahEhyzRxkSAdx4y1M19qbalB3jfZjPxm1978VwNn1htshmvRuPf2gcKM28/yUxOaJ8D8yJ8eIsOll0LWtGhWvMvx9gUAaBau2GOW86eVHdG7qOLADAR1OWdQkAIzAQCIgDMhF2WNQoBITBhBLwEgN58Hl/fuUOVAOzJj/ic08h/+py5ePb8+Vjf1oZ0zKOuXpVW5FYhgIn51jdr+Plhs0zgVDD+LTysGHDHQUO5xtMtPmjpQRrPlz6ig6UH/dpz55g1zZkUbjwaKyF8ea+BpgTwhXUx5YXh1ugFcPHDZqjG2a0avrzOO/ShmvOeKsZmNRlMtrGnyp6IADDZTo7MRwgIgelCQASA6bKTsg4hIAQmJQEvAeB4NoPL77sPnbkcVjY347nz5+MZc+ehLZ2e8HV4VQjgxCb6Rnk84TAs4j0P63i8hAjwtDYNn19bfRGA87hwo44jWbPyAZMd+rU/HTfw74+YHhtfWKcpT4jxblPF2BxvLhP5vqmyJyIATOQpkXcLASEwnQmIADCdd1fWJgSEwIQT8BIAmODveDaLeTU1SIzzLX8QKG4VAoJm/A8y/lTpw4oH79k0khvBa94bWphfIKYEkmq1W58w8OmdBuakge+cGVNVE/waky2+d5OOhAZV2pFChb3t7ge+8Zihkh/SY4C5BFjS8QKfBIIUh/543MC39xnY3mcmHmQowpnN7iXx/IxNe6iFPZzCLQTAGofz/+6GGDZ2Gao0H0Uatvlp4E0naGCCRrfEh6zu8JW9Zim/4zkzWeKGFg1XLtfwv0fNpINBRBW+i/ksrthsJin8+EpNjctEjAyh4btfOEdTJSjpbUIPlGt3sgSmoVjxZxecqOH8xe75Iw5lgC/vMUDxJuiecG23HRidDJJ7OTsFvGiuhkuXjfb+8NsTfkYvE66RnNg4DquCvGtJcA+aKL4DIgBEQVHGEAJCQAiMJSACgJwKISAEhEAVCQTJAVDq9TTGDcNATBv/G1wrKR6Nm/cs1XDRUu/ygKXWMVU/P5wxEyRu6/VfwapG4EvrYirRYdSNZ+A/NhvKWH16m4avrNeQLjM6hGPd8riBL+0xjVIaw61J05hnZQE2t7XQIP3IVgN/PGZ6FTDsoT5h5o6wkhE6KyR4GZv2EItXzDcNactw9xMAOMflDRru6zTDOii42BMfulWlsJettAxj5ofgWhlKsbQeeKgrmFeFXQBY0wRVXYIiBPmxcUyKJAzN+LdFmhJsBorm5/y/ZdS7fZfuPmLgY9vMxI7WnhSG5skx3TxNGOJx2SNmBQ9rbfy/nQlFnW+eMXIuvfbEWd6Tc+ZOUwjg+8fb+0cEgKh/i8h4QkAICAGTgAgAchKEgBAQAlUk4CcA0AvgVwcO4O6DB9BfGClAv6C2FvNqa9WsjgwO4snBQXxs/elVrQLgh4AGDo2Td540PlnvWcLvi3sMPLVVw0vmAee0aWhNVXGTAgztLH/o9QjzJdywPqYy8EfZeMt7ySZdGao0LK9aWb4YRBHhyi0GaFy+4yQNFy0ZMb639pplHpn74JxZGr641vyMfa/eZuCnhw20pYBrVmt45ixTDKJxyDwLn91ljvmhUzVV2YHNzdj0M/75jJ8AQDGGxjENaCY/ZBUGvv/b+81bfP79a6fHQI8MNnK77BED93caqhrCdafFsHBIoLGvlX3DegDwmUW1wOfXxrC60Xzf/Z2mQU5jnwSeP0fDJ1aZN/CcJ70F6LnAOdCTYf7QXB7uBi7dpKOnYHpgXLJsJLHjY/3Ah7aYApRd4KBQ8N5NhhJDeNNvvYfzoOH+l+MGPrrV9Ez4z+UazvfZE/b/8KMG7jpiwCnI8Pn3PaKDYiBLdbI0I71Kqt1EAKg2YRlfCAiBmUpABICZuvOybiEgBMaFgJcAwH9wf2nbVvzyiSdKzqM5mcK1Gzbg1Kamkn2neoeDGeCdD+qqrr290Q2ZyexePp+3qxOT0M5uCPlxZpLEG06PKXf6qJpdAAhqqLq92z7O6xdp+NjKsR4dFBkoNtDAtHIHPNIDvPshXXkJ8GfPmjXaAuR5vnGvgRseM9S6bz4zpkIVnAIAb9yZV+FAxruUYikB4HULNXx81eh5c10XDSU9fN/Jprs6m5UHgaLFTWeO3RNrrXw+KFcrBIBGsDO3QlanIW/g7x1mCctvnREbJV7tHwDe9qCuPAe+cUYM65pMceUDjxr43VGzPOanVo8V2ijCvf1BXXkQWAIHqz188FFTNLhxfUyVx7Q3u9cIjfpr13iLMvZzwXwWdPm3N1YGoQfKiXVmqAu/j9VuIgBUm7CMLwSEwEwlIALATN15WbcQEALjQsBLADg4MIAPPHA/4pqG/1y7TpX4u/bRzVhUW4d3r1iOXT29+O6e3WCJwOvOOhuL6iK0Jsdl5eW9xDL+/J6mizNjvp83R8NL52nq9pU3v+PRnG7wXu/kze4X18ZAN/EoWlQCAG+9KbDoGDFAnfOjQcrkgTSeLW8DxoXTK+OMFtPY5I22s1nGbWcO+PJ600PALgB8ZLmGrz1mqKSKbq761nh+AgATIH5hrab23tloRDPG327IX73dwI8OGnATDfi8fa1hBQCGetx6VmxMZQlrHnaj25qrm0cEy01esFFXrCxufntiFzhKnS0/ljzLdhHC2vNTG4CPLI/h9Obx+165rUMEgFK7K58LASEgBMojIAJAedzkKSEgBIRAIAJeAsDDHR346IMP4rJVq/CSRYvUWNc8sglHBjPqtr8+kUBfoYCPPLgRJzc24vJVq5VL8XRu1i0nDaEwjYIAb1vpBs2bS97A82fVav1F4L+2GrjnqBkL79V46/zldTHlel5pswsAboZl0PH/cMzAv282MC/tbrxa41iGo5Vv4KptZpI5Jr6jC7hbs8/Rcjm3DF4a7nyKsfdsNOA/d5p7SElQo9U5B6cAQDd8ehs80AX4Gc10y6cwEVYA8BJD3IQIa65uAoDlXWHlCvASs6xcC157QO8D5gLY1WeAQg+9EDb3mLkd7M945QBgMkgmN6TnB5v9e8XnGdZSxa/VmCMlAkDQb7X0EwJCQAiEIyACQDhe0lsICAEhEIqAlwBw75EjuHbzZnzqzDNxelubGvN7e/bgroMH8MWnPBVza8zg4N8cPIjv7d2DL5z9FMwZ+lmoCUyRzrQLP7fLwHce9zeqgyyHMevrm8xwAd5C0xU96kYj6ePbTaPYrzFx2hfWxVRSuEob4/b5vkqSAFru616319YcLSPcMnK5Vt6uBxUALGPaMjYZu0+D8uwWDTv6DOW2zsR//7pwrEkZlQBQyq3dudaJFgA43yDNvgc8hz88aODm/Qbah7L2W2OQd1IDKAwEEQD4HMMKmMuBLv/MWWBvDO346ApNnb/xaCIAjAdleYcQEAIzkYAIADNx12XNQkAIjBsBLwHg/44exScf2YSrTz8DT5k9W82Hxv6NO7bj2g1nDSf8e7C9HZ/e/Ag+ccaZE5YEcDxg7egD3vWQmc086kYjnEZL1PkD8jrwie0Gfv7kWGPJvga+/9NrTJf4StrPD5tZ4melgpUB5Luu2WFgU7eBcxdqeN0iTSWGmygPgAtP1PCeZZoqIchcASyJ5xaXXw0BYCp4ANTGg+8r95Yu/JdtMj0crAoAa5s0VcGBXif8MwU1ejcEFQCs80nRgN4Ddz1phoJYXjk8y8xBcFpEoS1+3wcRACr5bSHPCgEhIAS8CYgAIKdDCAgBIVBFAl4CwGN9vfjAAw/gxQsX4l3LVyjXWooCV216GB9Zuw7PnT9fzeqPTz6JL2zdMkoUqOJ0J2RoXjR+fJuBHx+q/Pa/1ALs+QNoFNFYKrecHt9FEeC6XYa6hXXemNrnQq+ET64ycxaU245lgQsf1FXZuSC31faEilYs/0TmALDizVkq76KHdOWm7hYKEJUAQM6W10Q1cgBEFQJgz53gTCrod1ZufcJQZQb9vEyscISwAoDzvdwrVgKgJ0eYHATlnnU+JwJAJfTkWSEgBISACAByBoSAEBACE0LASwBgCcCrHn4YD3a0K2P/4hUrMVAo4Ir7/4n5tbX46Np1ar6f2vyIKgP4+bOfMm0TAdJwZimz3x4F/tpu4MmsWTJtPBoFAbo2v3iupnIInFwfPn8A58rSbrzV9ps3y9ddvUpTZdbKlQGYjO/Lew1Vv94vtIDCxFXbDfxiqGwf68AzT8JEVwFg1ns27jez5fOm2RkKEKUAUKoKgN3zJIiowrlbYRRRCQBkcMUjBv7SbnjmRrBEExrgbz9Jw4Unafh/Ww387LB3YkZW0njnQ2ZJx1ICwB6WGnxUV+eDN/xL60d/+8pJlljp91cEgEoJyvNCQAgIAXcC4gEgJ0MICAEhUEUClgCgGwY0bbThd3hwEB99cCM6czl8ZsNZqsyfW2lAJgn899VrkNDKNRuruMAqDE3jde8A8MdjBpi0bne/mchsPBqN9LVNUDf1z52jKTf1INSpVzDb/LU7Dd+5cvwrl2squ36QcZ1rpoHGRG1M8EavAhqDbzlBQ6MtKz95fWan2YcCB29s33HSyNv+96ihbsZp1PHnFy3R1FhsvOm9YrNpNLLs4pfXmSUX2ffqbQZ+OiQoXLPaDGngqBQ97jhoqNhx9rts2UgZPq+Ec+T1ye2Ges4ZChClAEBelz1i4P5OQ7nFX3daDAvN9Boq3v3DW3Ts6jP/PlECgFMQoRBFUcSqtEDjn6y4b3ZWXh4AZLutF/jo1pG1lRIAGE5AsWBLD/Ds2ZoSqqxSfxyPuSeYCDKujZQhrPb3UQSAahOW8YWAEJipBEQAmKk7L+sWAkJgXAhYAsA9hw7i0c4uXLJiBeoSI9ZaQdexs6dHZfpPx+OgZwCT/t114ACyuo4XMUTg1OWjnhmXiU+il9DApFfAPzooCAAbuwwV/zwejYb1U1p5aw88rW20oe32/t8fM/DRrYa6SfVqNMppJL9zSXkiAKsQ0Bj/zVHT44DjtSbNkm39BTM2nI1G/ZWnmrH/drGBBt0tjxv40h5TrKAowef5ZxqbbAyN+NK6GJgs0GrOEohkU58ArOz0nMcbF2n44Kkj2f29BACOeTxn1rbf2z86FCBKAYDvOTAIvPshXZUftGLlWY2Aa6UnRV0cOJSZWAGAe/JjCki7zCz81jwtTtxnCgKfWq3h+UMlEOkNwLwZDAlh4x6m4yNnoDkJnNWigWeSSShvOD2m1uq1Jw93A5du0tV+up2pSs9t2O+rCABhiUl/ISAEhEAwAiIABOMkvYSAEBACZRGwBABm+L9lz24srqvHR9etU7f90sonwFrzD3QxQRnU7e54hQ3wBvY5szW8bL6mPAXc8gfwFvV9m3WwvrtXozF18RINFy/VyipZSIORN9fffdzA/3UYypi2xACGNLxyvoZzF2nKKPRqvAH/6l4z4zuNeysc4oITzDAFyyvA/jzfQeHhO/tHPDPY78xmDZcs1XB6y2iPCT8BgOPavRGsUICoBQC+h4IMy/3xJpsGLkUPejB8eLmG63ebFQ4m0gPAYkzvjW88ZnpvWGIMb+JZ3vJdS0yPFHtzrsvKccHqCm8+QVPiB2/22b51RgwrG70FAPahEMKkgQzFsc6U3/6W/w0u/aQIAKUZSQ8hIASEQDkERAAoh5o8IwSEgBAISMASANqzWfzPlkdx//Hj6qb/4uUr8PLFixGbIW79AXGV3Y1x1HR7Znw2jRfGP1c7bMAymF82jxUGRtdJ563s5Y+Yt9t+IgAz41+6bOTGvGwA8mBZBOyx7f+5XMP5J5QTmFHWq+VovE/RAAAgAElEQVShEgREAJAjIgSEgBCoDgERAKrDVUYVAkJACCgC9iSAzAPw6wMH8LWdO5DTdTx9zhx8YM1paEr6XNMKx7II8KaaLt9/a2dyQQOP9kK5Vlez8ab0nDYNr11olh0cLALv32zesPuJAE63+WrOcaaN/dNDhrrhZ1z7x1dpSDjse56RCzeabu83nq6pcA9pk4OACACTYx9kFkJACEw/AiIATL89lRUJASEwiQi4VQHY39eHax/djF09PZhTU4OPrVuP1S0tkc9aM7JIDTyEZHYbEvnDiBW7ACMPzRgK9B56o6GlAC0BPd6CQnIB8ulVyNWdAUNz+BtHPsPxHdAKG/jfo2bYAF2cq9XoHXBmC/DSuRp+e8zMX+DX6HJPF3g3t/tqzXEmjLuxC7j4YR2M+f+vlRpeNX8k5IL7z8R2fz7unUm/Goyaj1yLRP7A8NCDjc/HQPNrq/Eq3zFr+v6E2t570Nd6AfI1q8b9/aVeKAJAKULyuRAQAkKgPAIiAJTHTZ4SAkJACAQi4FcG8PZ9+3DbY3vVOOcvW4Y3LlmKRCwWaFzvTjrS/fehpu8vSBQOAUa5194xFJPzka17KgYbnwug0nlVuKwqPM74acZc00Pg3nZDJVMbr/KDzuXwZvq60zQV6y0NaGz/OlKDm8eg0ONt6Jl9CYrJBYEw0cX/f3YZ+MEBM2EiBZaWJMBKE4yx588W1QJfWRfDqQ2BhkQysw2NHTdB0wfHPFDKmKfxH9MHhtdAI7yu+2fINDx7QkSAYCuemF4iAEwMd3mrEBAC05+ACADTf49lhUJACEwgAS8BwJrS3t5eXLflUeUNwMZSgS3J5Cgh4Olz5uLyVaVv6NL9f0ddz68RK3YD8L9xDoPEiDUg0/AsDDS9pCpCQKzQjvruH6OYXIiBpleEmVqkfe3lB3ljPx5hA9YCntqq4avrK/cAmCwsK92YqAQAzoPfhPs6DHxzH7CpZyTLPssBvmaBmSzPKrkXZN7lCgDx/GE0Hb8RhdQi9M66aPhVFAXolcP/snVnKCGgrvunqOn/P/S2vV3dzrOPnmhVz9k9CHK1a4fHssQEzSjAiNWOehZaCvHCYSVaFJKL0T3vStg9AJLZ7UgP/FPNKVbshaElMND8GmQanjNK8KAAA+Qx2Phi9Vk1mwgA1aQrYwsBITCTCYgAMJN3X9YuBIRA1Qn4CQAs+fej/fQCeEyV//Nqz5k/H/9v3XrPz2n0NXR+H8ns7kgN/9Ev1NSta1/rm1BILYmIm466nt8oQ0TTB1Dq9jSilwYehoYjs9gzjwDLD27qHsnMHniQAB2Zkf4L6zQ8a1Ylt/+Tm2UADKO6RCkAhH13qf7lCgAc11qXZYTb38XP2Gjk88+J3EEMNj4P+fQKNLZ/C5mGZyKZ3aF+Ti8I/tnyHsinVyqvhEz9vygBwe5p0NBxC+KFJ5VBX0zMG+6nx1uHQwAoANT2/l59B7N1T1NChR6rU0IBx2Ljnzkvrt8SB0qxquRzEQAqoSfPCgEhIAS8CYgAIKdDCAgBIVBFAm4CAA3Lje3H8cWtW3F4cFBVBThv6VL820lL6AKA3vzo4PR0LI5Gj0SBifwTaGi/CfHCsSquYmRoPdaIgZbXIVt3VkXvS+QPor7zdiRyjw2LFpNNAHBbIMMGHuo28MdjUNUGoig/+Lw5Gj53WvmVAKYqS78DNF0FAK7ZKSBYYgBv/dMDDynjnh4xeqwBzONBAaCm714MNL8a9V13jvIgsDwDiom5ozwG7Lf7dd0/HzbgLREiVuhEtv5powQAu8cB+bMP39nQ+d3hG3/O3f73in4JlHhYBIBq0pWxhYAQmMkERACYybsvaxcCQqDqBJwCwJHBQXxp+zb88/hxGIaBda2t+PBpazGvtjb0XGj882aQHgCBmxaHSvpna5qRC5UrwIjVo6/1PORqTw/8WpuEgPquHyHd/48xyQinggDgXLA9bOAPxwyVUyBM+cHaOPCV9RoYAhC+6dOKpX3901kAsK/THhaQqX8WGjpvU7f+/H7katcjldmGfHopkpkd6Gt7q7qZjxU7Rh0VCgj5mhXqBt/eLDd+jmWFD/gJAJb4QE8fSwCgSMCwooGmlw+HA4gAEP6bKk8IASEgBCYTAREAJtNuyFyEgBCYdgQsAcDp7s8b/YtXrMALFyxETCvP+Gs6fgOSme0+zDTo8UZ1g5ivWaOMBN7gu7WY3ovk4GakBjepUALePPo1PTELvbPeiULyhFB7Zhk8TiOGg0xFAcC5eCaVo1cAcwgwbGBjl4HegjciZv+/ZvXY8nRBoE5nltNRADBvz29T4pk9675lbCt3+6PXo5hoQ7zQgYGml4K398wNkKs9bdg138oTYD8jdu8BZ4JEuws/n7H+7vQAcBMAxAMgyDdR+ggBISAEphYBEQCm1n7JbIWAEJhiBCwB4NrNm/G7w4dUkr9nz5uHK1avQX0iUfZqanvuQV3vXZ4393q8CYNNL1MxwWEz+NP4r+v+NdIDf3fNdG5NOl+zEj2z3xNq/OlstHptplV+8E/HzfKDVtgAE89944wY1jWVdwymM8vpKADYjW8a+2xWOEA+fYot9n+fyrOhEv4dvV6V77REAys3AMME+HPG/fNZeg/YcwCoWP3sbpUIkCJCvNiu/sxm9XPmAHATACQHQHnfTXlKCAgBITCZCYgAMJl3R+YmBITAlCdAAaAvm8V/PfQgDg0M4H2rV2PDrNko587fgsHb+qZjX0Y8f8iVTzHJLOMXopiYXxE/ehc0dN6KWLHTdRx7pvCgL5rORmtQBlkd2NYLHMkYeNE8reyzMJ1ZTmYBIOg+e/WzZ/FnnzGZ/G0u93bvAGs8+/P2ZIKjqgDYsvhbVQZixXawQoD1vrFVAMz8A/YQAAoA9pwFhdQyxIrHpApApYdAnhcCQkAITCABEQAmEL68WggIgelPwBIANnV0YH1rq0r4V2mr7f0d6np+6Xr7X65rvtecktldaOj4zlBpwbG9Cqml6J57RWAvgOlstFa6r2Gfn84sp7MAEHafK+1vLyFY6VjO8oSVjuf3vCQBrCZdGVsICIGZTEAEgJm8+7J2ISAEqk7ArwxguS/3Mo7KuZEPMgcmF6vt+aW6PXQ2I1aDvtbzkas9I8hQmM5GayAAEXaazixFAIjuoFQiADjPWLV+x7itVgSA6M6AjCQEhIAQsBMQAUDOgxAQAkKgigSiFgCYPE+5/7uU/Ssm56N7zhVglv4om6b3o+n4V5HIPe4yrIZM43PR3/yvgV45nY3WQAAi7DSdWYoAEOFBmaJDiQAwRTdOpi0EhMCkJyACwKTfIpmgEBACU5lA1AJAMrsHDe3fREzvG4MlV3MaemdfXBVcdT2/Qm3P/wLQx4zPuODuue8P9N7pbLQGAhBhp+nMUgSACA/KFB1KBIApunEybSEgBCY9AREAJv0WyQSFgBCYygQiFwAy21QWb00fHCsA1K5VmcOr0fyEh2JiDnrmXAY93lby1dPZaC25+Ig7TGeWIgBEfFim4HAiAEzBTZMpCwEhMCUIiAAwJbZJJikEhMBUJTBdBADe/Lcc+Qzi+YNjtoLlxMzs4QtLbtNEGK3xwpOo67kbiczOIc8JA9Di0GONyKdXINNwDujFUE5jRYaavnuRyO5AvHAUmp5RdduHmxaHodWgmJg99K5nBBJKgsxlvFlyren++5DMbB5aaxaakavKWsMKAIn8E0j3/x3J7E7ECl1gKUvAMOem9iCNYrwN+ZrVyDREtwdB9qnSPjy/NX1/AUU4hgBpOtdmeeLEYMS4tlnI16xAtv7pFVf/KDXf1OBmpAYfRDK3F1qxb+gMmKwNLalCkAqpk5Cte5qqOFBuEwGgXHLynBAQAkLAn4AIAHJChIAQEAJVJDCeAkC1cgBYeBqPfw2pzFYYsRStKuixJjAJII2rgebXoJA6cQxJL0MuDHJ7qTP7c8xIzgSF9uZMUlbT9wdl/Lt5TNgsV2WwDDS9HPmaVYGmxtJodT13IZHb7xoW4T1IDMXkXAw2vhDZuqcGetcw//avg8ZXJc2Lpd+YXGtt7z1I5Pa5JoL0W2shtRiDTS9FriacIRhUAEhlNqO2+y4k8gdGDP5SgLQ48qllGGg5F4XkolK9x3xuL4vn/HCw8fkYaH6t75hu55YPOJ8t74zFUC5zfxC6CgGq6b8XsWJPQNYa9Hiz+l5RmPA7x27JBUUACH005QEhIASEQCACIgAEwiSdhIAQEALlEYhaAPC79R3PDN1BaUykAFDTS+Of1QtsN/I+E8/WnY2+trf6Li1WaEd91x1IZbaFNPydw2pgCcX+1jcENkKrydJt0Yn8QdR33o5E7rGABp8HOi2OXM0a9Leep7wugrRSAoCeaENDx/eRyjziWg4zyDt4W51peBYGml8duIwlx62+AKCjvvMOpAf+EVJwsa1aMV+HvrY3K4GukpbMbEd9152IF46UeQ405NOnoK/1zWCZUre9FQGgkh2SZ4WAEBAC4QiIABCOl/QWAkJACIQiELUAwJc3H70eidxe13nwH9i9s96JQvKEUPOsVudqGq1+HgB6vAUNnbeBFQyCtCDlDFODD6O+60eIFbuDDBmojxFrQH/za5Ctf1rJ/tVk6Xw5Xc6Z+FHTB0rOK2iHYnIB+touCHQ2/QSAvra3oK7750PeF0Nu/kEnMaZfDNn6p6Cv9U2BRYBqCgCZxhegoeO7oNE9HMJQ9tqGDO9Zbw8svLifg1+W8KAJNkHmCumb9XbU9tw1xpNFBIBgDKWXEBACQiAKAiIAREFRxhACQkAIeBCohgBQ1/0L1Pb+zvMGWo83YaDplaPcbidqg6pptHoJAINNrwCNdbqsB23F5CJ0z7ncs4SiaRBHYwg552RoKQw0vxKZhuf6TreaLO0vru39rTLSgnpOBGXMfpYRWEqg8hYAWmDE6hDPHwrz2hJ9YxhseqH6zgRp1RIAMo3PQ6xwfMg4rlTYsFaiqd8DpsARroX1oAkyOgVK5itgrgZ7EwEgCD3pIwSEgBCIhoAIANFwlFGEgBAQAq4EqiEAMOFZ4/GvI1bs8qGuoZiYh0zjc5GtO6tiN+Byt7eh4ztIZbbYHjeg6UwcN7acIA1hJmxztkJyIXrmXDHm514CABP7hXPRj2Gw8QUYaH6V6zIpJpT2JmBs/3wVW15Inww91gANRSSyjykXeuYKMBPTuTcmTutrPQ+52tM9+1STpfXSYEZfDMVEGwrpU1Riw5G17lY31wllnI/dX+sd+ZqV6Jn9Ht8b93LEDnpxFBNzUUwsULkpYBRUbgC6rjM5o19jrHrvrHcESgZZLQGASTTj+Sc9vhtp6InZYA6HsGujYNLX+pZQCfmCnHka7cXkYuXez7NgII54sQPJwc1mgkBP75HYmDWKAFDub1h5TggIASEQnoAIAOGZyRNCQAgIgcAEqiEA8OX13T9BTe+fAsWhM9aZN9w0LrP1Ty3bHTjwon06Rpm53j2ZWgzQtDFx4SoLfHIRKCaw0UiNFw4pw5Bu+L2zLlTGrLMpsaX9W2Dsv2tjrHV6NQZaXu2bfZ3Gf133L5Hu/7/RmfNtg4YN34iSpcmkxFoxlLeghQkfvasmqNwBHd8D/+/qxq7FMdD4Mgw2vdjzpAQXACh0zQJd5zP1/+IhKujKY6a29w/Q9D6Pd2rI1J+D/tY3ljzm1RIAxr442Npq+v9PeWyYyfncW65uA3rbLiy5NnZgtYemY1/28bKImTkdWs5VMf3uTUddz29Q0/enQGEkIgAE2hrpJASEgBCIhIAIAJFglEGEgBAQAu4EqiUA8B/pzMpvZqEP02JgiAAz9udqTkO+du24CgJRGq1e2dRH0fBNhqaDxlM894RKUDe26Wg8/k0w07xbM2K1GGh6KTINzwu8Abwhb+i6zVNQYLb83tnvChSPHiVLLqCx/ZtIDT7iarTTQMs2PEvlKwB4g+vfKHg0tNP741HX8eidQi8ALwMyiACg5lT3NPS3vj7QnBgS0thxsyf7UmEg1orHRQDQ4sjWMTcBz2Vp3iwV2Nh+s2uZTs5bj7cNlepcUGrrUN91O2r6/ubhiZBEhpUOml5Rchx2KDUvaxARAALhlE5CQAgIgUgIiAAQCUYZRAgIASHgTqBaAgDfxhvbhvabEC8cqwA/y/k1gO7HvNXL1Z0eWZ16t0lFabSWFgBiyDQ8E/0t/1YWH97WM/v5qFr3QyPRrbq/+V8DJe9zvtzvpp1hELxZzarbbP8WJUuWF2zo/J7rba3Klh/C6LNmrUSqYzeoczqm0Qug6ZUq9MKtlRIAyp1TeuAB1Hf+EJoxNiSA34O+We9CPn2yL/jqCwDlnVsmBm1s/7ZrkkrzXL2+5Hn1Cy8ic+4ZcxWEaUFEABEAwhCVvkJACAiBygiIAFAZP3laCAgBIeBLoJoCAF/Mf1w3tN8Srg6674xZu5seAkvAsni52nWBbiCDHoMojdZSAgBj8bvnvK/M+etoPvr5oRJ4ztXFkGl8jhIAym1+hmi+ZhV6Zr+35NBRsuTNeGpgo8s7NRU7zsoSQW6inQP4rZNhBN1z31+GAFDZnJqOf1WV8nM2ZeA2v1aVBvRr1RYAguRI8JpffedtqOnn7f3YNkgRp/m1vmujOGI+70xCSObr0DuL3inhGz1BWLbRKwRDBIDwTOUJISAEhEC5BEQAKJecPCcEhIAQCECg2gIAp0B3a1U3fPCBsmuiey2FCcfy6eXqptYv7jsACtUlSqPVTwBQxlzLuSquu5yWGnwIDZ23uiaPY/gEDXQm7quked1y++UksL8vKpbMb9B0/CuuniRhkuO5s/AWUsyx341C6qQxj/p5AATl47U3tb33oK7nLpfvigbTSGaYg3erpgAQpByl39zS/f9Afdcdrl4rzAFiCjnujSUzm499figR4eg+LKvZO/uiQCUcvcanNw2rabgnAE0o7pmG5ww/vmBB6XCFSr5/8qwQEAJCYKYSEAFgpu68rFsICIFxITAeAoC1ELoA13f9bKj8nXcW9vIWrqkM5IPNLwPj1MttURmtfL+fAMBycz1zLis7nMHzJrWE63oYLt7Gmn9VAusdUbHkjW+dCnXIj5l+mORxYQ1uvxt3PwEgqIeE13yS2R3KVd4tSz0NUIZg+LVqCgBB8xB4zY85QRrbv+EaBmB6clzkubTU4INo6PiBS3hE8ASJftz8wwtEAAjzu0P6CgEhIAQqISACQCX05FkhIASEQAkC4ykADBuGhSdV1nPGdZtGTlQ1xeluEDczgLeeV1bywKiM1lICABMc9s6+uMzzqaP5yHWusethkqmVenms2GFmW3fJ4eDnHh+1AOAldhhaDfra3oRc7ZmlluJvMGf3oKHj20pg0OOtKKpydieocom8/WeFBmfzFgBiGGx6UeAkdG4T8zuDpYxkjldNAYBhN31tby2bt9+ZKrW2ap8DLsrT60UTAaDsTZcHhYAQEAIhCYgAEBKYdBcCQkAIhCEwEQKAfX687Uz3/xP8v1kmLBrPABpxfW1vU7kCwrTxEQCCuXJ7zTtJg7X9m4i5lIxjqUB6FkTVWMnBzJQ/ujE7PsMMWNfeq0XFsvnoZ5HIPV7WHKLiEFQAiEKUiBeOgnkA3Eo7ljKSqyoAKO+Sl2Gw0bs8YhDezUeuHcoJMrp3KVGs+ej1oBeRs1XqTWMfzyv8QnIABNlZ6SMEhIAQiIaACADRcJRRhIAQEAKuBCZaALBPilnZk4ObkR7YqGp8mwZu+d4BjOGmJwANi6AtKqOV7/MKAQiazM1rzoxT5thuLvFBXMSDsmA/My76T2MeYYnB3ra3g+7u1RQA/IzhIF4IYdYapq/XTbFf3oAw43saySXc5KspAATN1F9qnV5rYwhP97wrXR/3OwdRil5e4RciAJTaVflcCAgBIRAdAREAomMpIwkBISAExhCYTAKAc3J2QSCRP1BWuABvqplYjC7dQdq4CAABjGe/udZ1/wy1vb93zYTOpIK52vVBlhqoTyqzFTV9fx7jmeFmEDkHjIKlXzx8pe7ogQB4dPIWAILXs/d7/6QUACo8t9Z6yxEAfPMi1J+jhL4omteZFQEgCroyhhAQAkIgGAERAIJxkl5CQAgIgbIITGYBYIwgUOxATd9flUt6vHAkcEUBJgXsnc3yYLGSjKIwWq2XeHkAVHpL7FdKreQCI+tQOtY9Cpbeid8wlBHfv2xcZMt1DCQCQPlkyxEA/KoHBCkfGGa2bvMTASAMQekrBISAEKiMgAgAlfGTp4WAEBACvgSmkgBgXwi9A2p6f4f0wP1DuQO8l8m47P7WNyJbd1bJ0xCF0VpaAKjsltgvA33JBUbYoZThFQVLhh/Q40EzCqNnHlE8erk4RAAolxxQjgDgdQ6CeKKEnakIAGGJSX8hIASEQLQERACIlqeMJgSEgBAYRWCqCgDWIjQji7qunyI9cJ9rTLzVL2hptiiMVhEATAJRsBxPwy/MrwYRAMLQGt1XBIDy2cmTQkAICIGZQEAEgJmwy7JGISAEJozAVBcALHDpgQdQ3/UjaHq/K8ugbvdRGK0iAIgAUEwuqOg7LTkARuMbTyFIPAAqOrrysBAQAkKgYgIiAFSMUAYQAkJACHgTmC4CAFdY0/sH1PX80tUTIGjmfREAgn9bJjIEoBqu38FX7l0vXo9XFt5hzUEEgGACAKoQCiICQJhvgvQVAkJACERPQASA6JnKiEJACAiBYQJRCQCsWV7Xe7dy+4ZRRLzYCaAITc8hW7cBfW1vHQfqOpqPfh6J3GOu7yplsPKhqSwABPVyGIeNUK+IgqXkABi9W7mJLAM4gVUAPM8Bok8GKQLAeP2GkPcIASEgBNwJiAAgJ0MICAEhUEUCUQkAyeweNLR/EzG9b8xsx7Nee23vPajrucu1QkCu9nRVEtCvRWG0WuN7VwGo7JbYK/7ciMhAi+q4RcGypu8vIEfNyI+ZVhBBJ6q1OMeRHADlky0nB0Aysw2NHTdB0wfHvDjKcpBSBrD8fZUnhYAQEAJRERABICqSMo4QEAJCwIVAVAKAn7GnJ2ahZ/Z7UUzMrfoesERgQ8d3oOmZMe8KcnsahdFabQHAS1gIGuZQ9U0YekEULMfL8AvLRASAsMRG+pcjAMTzh9B0/EbElGfR6JZPr0DPnMvKn5DtSS8hU8oARoJXBhECQkAIBCIgAkAgTNJJCAgBIVAegagEAL7d6x/2LMPX1/Ym5GrPLG+SIZ7yMxiniwBQ0/cH1HX/YmxpPACZhuegv+XcEMSq1zUKAWC8DL/6rjuR7v8boKVQjLdCT7RBj89CPn0ycrXrAMRGgRIBoPxzU44AAOhoOfIZxPMHx7y4mJijBADmX6i0hUk2uGBBZYkeK52rPC8EhIAQmK4ERACYrjsr6xICQmBSEIhSAGhs/xZSgw+7ritXtwG9bRdWfc2pwQfR0PEDaMZYD4AgLuNRGK3WIqsVAuDn5TCe4RalNjMaluNj+DUd+zKS2R1jjcvkfHTPuQJGrF4EgIhCTMoTAICGjluQHrh/zB5FKTDWd96GGgpBjiYeAKW+7fK5EBACQiA6AiIARMdSRhICQkAIjCEQpQBQ2/s7lYWfSQCdzUxQ9w7QQK1mq+v5FWp7/he8MbS3oFnjozFazTdXSwCIFTtAgzVeOObB+d0opE6KBHNjx81IDj4CaEno8RZwHxnKUUguQr52LfRYo+d7omJZbcPPj2eu5jT0zr54zBrFA6D841WuAEDDvK7rTpd8EBoy9eegv/WN5U+KPh6FdjQd/4rr90oEgIrQysNCQAgIgVAERAAIhUs6CwEhIATCEYhSAEjkn0Dj8a8jVuxymYSmXKl7Z70r3ARD9fauAqDHGtA3613KpduvRWW0VlMA4NheBihd1QcbX4CB5leFIufW2W8/jVgDemddCMZfe7WoWHoLS9EYfun+f6C+6w5oRs6xlBgGm16EgaZXiAAAIKokk+UKAH4GugoDmH0pmG+k3OYnYIoAUC5VeU4ICAEhEJ6ACADhmckTQkAICIHABKIUAJRh2nEzUgMbXd+vktQ1vRKZxucFnl+YjrW9v0dtzy9dY+ODusZHZbRWWwDw97aorMqAxZxx8czC7/Sm4OeF1FJ0z71iTGy8fb+iYuknRDDuu2f2JSgmy4/H9jqzfiKHeACE+WaO7luuAMBR6jt/OOSibzgmoCFb/3T0tb6prImZ4sINiBeOePzuSmCg+TUqx4bVJAdAWajlISEgBIRASQIiAJREJB2EgBAQAuUTiFoASGZ3oqH9ZsT0Xk8RINP4fNdb1fJXAZV7oKHzNmh6/5hhgrr/80E/ozVsgr1qhQBwnn63oQC9LdYOlTwcnbwuKGP/fQzmZRAlS29hqTLDLzW4GQ2d34OmD4xB4ydyiAAQ9CSN7VeJAJDI7UVj+7cRK3a7fM/LFRh1mPlLNtPPQQSA8rdWnhQCQkAIREJABIBIMMogQkAICAF3AlELAHxLQ+cPkO7/u+c/pummnqtZo7LVV+Kya62opv+vqOv+FTS9z3WRhdSJqgyhM5GbW2c/ozVIFQH7mNUUAPge5luo7fmt6w09GWcanon+ln8LffQp3jQe/xoSuf2uzwZ1t46SZWrwITR03upa3rFczxK/dZYSjUQACH2shh+oRADgIPVdt6Omj4n6Ruf54GcMUxhoeikyDcG8jHgGGjq+i2Rmu8/vK0BCAMrfb3lSCAgBIRCWgAgAYYlJfyEgBIRACALVEACUYXXsBtB126/xH+u52tMx0PiSsoQA3gbWd/0MidxjPjd3NSo5WLburMBUvAyUYnIRuudcHkhIUAZ690/BsARni8JtnWOSs0oGmD/kvjYtjmzdU9DXep6vq779YWUQtd+EZHa3B1PGxb9QhXIEaVGx5Lsa27+JFBMSutzSRm34lRKNRAAIsvvufSoVAIKceyUwNr/O9/cKRSUKh15u//bZiwBQ/n7Lk0JACAiBsAREAKTLq+oAACAASURBVAhLTPoLASEgBEIQqIYAwNf7ueSPmZ4WRzExD7maVcjXrEE+fYqrwaoZWdA1na66iexOxAvtvrd25d6CNx/9LBK5x10oxpCrXY++tjfD0NLqBjLdfx+SuT1Dscej3e2rLQCMcP6Bqwu7uQBNsR1ofjlytWf4ngx6bbCKgpt7tfVgIbVExdwH8abgM1Gx5FgqF0D7t1T4g2vT4qZnSSnDL7MZdV0/HzL8xrp8G7E6tZ8Up7yaCAAhfsk4ulYqAAT9/UKjvZhcrH6fFNKnwEAc8WKH+t1BgStW7Cnx+2Nk4iIAlL/f8qQQEAJCICwBEQDCEpP+QkAICIEQBKolAHAK6YEHUN/1I9e4/FJTNLQUoMVt/wIvuJT/8hvFqjrwjsC339ZoZjzww96Da3Go+RlFlTne60Z/PAQATrKu+2eo6fuTa/LDkUVo0OONyKdPRSF50nDSPLrpJ/L7kczuQqzIvA3uMdAch+EavbPeiULyhFLbN/x5VCytAYMIS5bhR7GCxh/Fmpjeh2R2BxLZ3SWEo2ChEyIABD4CYzpGIQBw0JreP6gwGM3Ilz+ZUU9SLJutRAJnKVMRACJCLMMIASEgBAIQEAEgACTpIgSEgBAol0A1BQDOKZV5FPWdt/neKpc7d+/nYsjW0/WdGcHDJ8HjLXhtz/96xNaPfatXebTxEgA4I5Wxv//eMYZLVGz1WCP6W9/geyvu9q6oWNrHrun7I+q6afg5y/ZVutrgopEIAOWzjkoA4Azqeu5CTe/vIjgLmhKL6IFU2/OrMWKaCADl77c8KQSEgBAIS0AEgLDEpL8QEAJCIASBagsAnApdthu6bkcysy2wy22IJYzqSvftgaaXBE4C5vYev+R1bv29EsaNpwDAedX08Ub0bmj6YLn4XJ/jzX9fy3nI16wMPW5ULJ0vTvf/A/XdP/NM/Bh6oiHzJYgAEJrw8ANRCgAclF4hFMBixa7yJsW9rz0L/a2vV8lL6VGjGYXRv1c0KQNYHlx5SggIASEQnoAIAOGZyRNCQAgIgcAExkMAsCajkm713K1K7fm5mgeevK0jM8Hna9aiv/nVZSUUdL4znHuxhkGWNmx+zahhxlsA4MsT+YOo77zdNzFiYL4BY+pLjRcFS7d3RLXWckQjEQBK7br351ELAHwT84PUdf9chR25lXR0n42mQmEGml+JXM1a1YWhNCIAlL+38qQQEAJCIAoCIgBEQVHGEAJCQAh4EBhPAcCaArP3Mzs+E3GZ/1j3jjv33zgzrp3/eB9sfFEkhr/9fWFumZkwjvHx9jYRAoD1/vTAfajp/SMSqkLA2HJpflzp0cD4+cHGFyNfsyqS706lLP0mwbWyHKKZzT34WWJuAFWFoulloc+OCADlH4tqCAAjs9GVCECvACby5O8Xe6gIc3dQ8MmnVyDTcA4KqWWjFuItAKTQ3/J6ZOufNtx/wYIF5UOQJ4WAEBACQsCTgAgAcjiEgBAQAlUkMBECgH059AbgP9aTub2IFToQ03sAQx/6R7vdmNNUMjcjVgPWoS+kT0a2dsNwMrtqIeLNYm3vb1X5OYYymMYE58X5pJThmKs5DZmGZ6hkgJOtsWSaqlSQ2Yx44Sg0Pedga66DeQx4G5qrWY1c3VlgzH/UrdosY8UO1PT9VSX7ixeOAwbXOpIgjl4i5vlZiGzd2cjVnTFUzSHqlcp4U5WApwAQq0Vv29tHCWIiAEzVXZZ5CwEhMNkJiAAw2XdI5icEhMCUJjDRAsCUhieTFwJCYFoR8PbaaUbvrHejkDppeL0iAEyrrZfFCAEhMIkIiAAwiTZDpiIEhMD0IyACwPTbU1mREBAC5RFo6LgF6YH7xzxMr6OeOZeN8vIRAaA8xvKUEBACQqAUAREAShGSz4WAEBACFRAQAaACePKoEBAC40aAVUQaO25RITjFeCuKyXkoJuarcCDezDNEqLKmo/nIdUjknxgzDHMFdM99/6ifiwBQGW15WggIASHgRUAEADkbQkAICIEqEhABIBhce9I3xvr3zL4E6YF/qLj63lkXBRvE0Yv5D3jjOND86siS7ZU1kSo+lE6nEY/Hq/gG96ENw8DgYLTlEMd9EfLCUQSS2T1oaP8mYnrfqJ+bZThfVVHpTw7IKiUNnbdC0zNjyGfqz0F/63kiAMiZFAJCQAiMAwERAMYBsrxCCAiBmUtABIDSe8+44PTAQ8roZ6I8igFsxcTcigSA0m+e+j0aGxvR0NAw7gvJ5XJob28P/N57jxzB1ZseHu4/t6YGX3rqUzE7XaN+tq27G5/Y9DD+a/3p6u/Wn1c1Nwd+h3Mct2ft7wk7dqiJODofz2Zw5caN+I81pyHIe7+3Zw82th/Hf5+5AXWJRCWvDvwsBbOm4zeCyR6dLVe3Ab1tFwYey62jV2UHJsl0VgDg8+IBUBFueVgICAEh4ElABAA5HEJACAiBKhIQAaA03Oaj1yNbdyYyDc8Z7pwe+Cfi+YNIDT6KWLEd0JIqSzhbY8dN0PRBFS/c33Kuqk+eaXgmYsXOYSGBN//F1GLEcwfUZ3U99wwbNrnatcqrwCqXVkzMgxGrH+OCXHrmE99jKggA1zyyCVu7ukYZ/DRw79y/D9duOEsZxFEZ5lGNE/XOhhUAon5/0PGaj35WlfdzNj3OJH3vGFPWL+i4Nb1/QF3PL0dVjbCeVfH/sy8dUypSBICgdKWfEBACQiAcAREAwvGS3kJACAiBUAREACiNy00A4FN2z4C6nl8MewTQM2Cg+bXqc4YIxAqdyNesQKzYjXj+SeRq16ta5fx/MrNVCQC1vX9Q/6exT8EgX7MKdHlm3DFvJjlG97wrS092kvWY7AIAb/5v3LF9lPFvIaQwwPb/1q339ACYU5NWN+cvW7wYt+zejf5CAae1tOD9a07DlRsfwNFMBvWJxBghYWlDA/55/Lga/znz56t3sNkFAmvss2fPxo/27VOfOz0T7J4LfC9v4/mfNZ7zOHBNf3ryyVFj8S+X33efmivbVetPxzPnzYOfV4TdA2B/fz++t2e3epZr4nouXrFi1Jj2NVZyROu7f4Ka3j8OleIcPRLzAPTOvjh0Cct0/z/AcTV9wGVqMWQanqWEPGcTAaCSnZRnhYAQEALeBEQAkNMhBISAEKgigTACgJsLrhl/+5pRt+NhpmsZ0fwHdn3XncjWnaGM58nUnAIAOaQGH4ZmZIZDAGik0/BPZnYgkT8wPP1CcrEy/ukpoMdbUEzMhmZkkczuxUDTi1HTd68y/Pl/5gJgowBQTC6CZgwoTwDWJk8PPCgeACEORdAQALuR7ze8VwgAjXQazzTM6Q4/UCyov1MIsLwHnEIChQEKAOzP9pEHN2J2Tc0YocE5tltfjvWBNaeNMti9jG2n277975y3PQSAxv//bHl0eA30EOC6Vre0qHk6BQDO49yTluAtJ5+MgUJBrWnDrNmufw+xjWO6JrM70dB+M2J6r+swvK0fbHoJsnVPLfmaWKEd9d0/RiqzBTCKHuPNQ8/s94y5/WdnEQBKIpYOQkAICIGyCIgAUBY2eUgICAEhEIxAOQJAIbVoOPFdpbfTzvj6YLMe315uOQASuYPIp08dNtItAYA3/pYHgDVLGvC1vfdAj89RoQS87ddjdehre6tKAugmANg9APh+CgviARB834MIAE5DtRIB4JIVK5URzuYUFWhM/3j/PmXw87bcmT/A7oVwLJMd/twSAOxj2w3vH+/fj/39fcO3/dZ6LDHBuR6/uP0gIQD2dTkFAPuawnANvqMjPRs6f4B0/99dvQDMXhqMWB3yqaWqOkAhtWT4YYp3ifxBJPL7ES8c8zT8+QDDbvpaz0Ou1sz74GwiAJSze/KMEBACQqA0AREASjOSHkJACAiBsglEKQDYPQQsz4Bkdsew+7rdkObPaRQXUiermF67BwCNaBrYmjGoYul5i07j1z4+4+uBPAYbX1y290EYaKWqAFgCQD69cjgHAMdnPP9A06tU8jIKJ84/ewkAljhAbwIjVotiYoF4AITYsIkWAE6qb1C332xOAeBz6mZ9Q8kEg6UEgOu3boH9PW7igx2ZdYvvDEtgHy8BgJ4PvN2nRwOb5V3gJwBYa7aSKjI0Icpkgbz9bzz+NSRy+0OciHBdDS2JgaZXItP4PM8HRQAIx1R6CwEhIASCEhABICgp6ScEhIAQKINAOQKAPQu3VRKP2fGZtI6NxjqN/Zr+/0O2dgNSmU3oa70A6YH7VAx8tv5pwwnxeIuezO4aIwAks7tVUr144Qjqen6NgaaXg6IBhQGrBF9N358rCj8oA9e4PWJ3+4/SA6C/COQNAy0JbVzWMtlzAEQVAuD0AJiMAoC14dYN/aNdXcM5BfiZPQTAbvhbOQGCegDYD5Z9nKjyAHB8uu83dtw8JAIYkZ5lI9aA/ubXqN9Tfk0EgEixy2BCQAgIgWECIgDIYRACQkAIVJFAOQKAMwSARrkzhj+Z2YaGzu8q91nGy2fqn4XU4CYUk/PBjN285WejuzxL7Ll5ANDQjxW71DjZuqerxHnWu63xx8sDoIpb4Dm0VQWg0jwLNPqv3p/DPR06ugoGntkcw/dWpTEeEsBkFwD8kgB63XJzwyyXd7dbehrKfgLARIUAOA+a5RFA8WJVS/MoAYBrt4cX8NlyBADrnX6cy/1uMZdGXRdLdN7nmr0//LgaCqml6G99AwrJRSUfFwGgJCLpIASEgBAoi4AIAGVhk4eEgBAQAsEIVCoAWPHtA02vUKXsrCR+dgOdWbZp+Mf0PuRqTgP/rhn5UaXxpoIAQOP54T4dJ9bEsKxmPMznYHtYMIB7u4u481gRD/bqyBoAL/jX18fwpnlxPLM5jst35/DrdjPRGed+x5o05iSrv4bJLgBYhq1bGcBb9uwezohfKglgGA8AutQzsz+T6VlG+EsXLVYhA84qAEy855UDgPkEKkkCaDfKycHuAeCWMJA8goQAuOUACOppEezEj+4VLzyJuu5fq4oaFAVCNy2OQvJEDDa+SIXsBG0iAAQlJf2EgBAQAuEIiAAQjpf0FgJCQAiEIlCpAMDYd8stn/HsbPYQALrx1/T/BYncPpWMizHw7BfTu1VYQDK7PZAHAG/6JyoE4OfHi/joY3n0Fk1X43cvSOCjJyVDca5GZ86GRv+1j+dxPO/tBr2sVsOGhhh+dMwUAOrjwLdXpPH0plg1pjVqzKkgAHDCNHhp4FrNWW4vSgGAOQCYTf+uA2a1CL8ygH4CAMv9uZUBXNXcMpx/wL4Zdtd/dQ5s5Qn5d6tE4FtPPgWvO+kklcmfYQLWHOnVcPfBA6pk4t0HDmJj+3HPxIbO3AFR5wFwP7g6UoOPKE8j5hWJ6T3QjJwj0Z8GQ0vDiNcr76NczWrk6s4KXTqQ7xcBoOq/PuQFQkAIzFACIgDM0I2XZQsBITA+BMoRAOw5AOzu6W5JADMNz1Fl7Oq6f4ZMw7NViT9nroAgIQAUAPLpFSqZHt8/nkkA/96j4x07sqArPdt4utB7nYKsDnxobw6/OF6EXsZR+eTSJC6YlyjjyXCPTBUBINyqJm9vZ/jB5J3p1J+ZCABTfw9lBUJACExOAiIATM59kVkJASEwTQiEEQAm05KtJIP0MGDJvEoaXeh3DepYVed+I34oZ+DcLVkcpG/9OLvQu62Ls/jk/jxuPlwYNv458zX1MVw4P4GzGmPI6Abu6iji+0eKrt4B/zYnjv85OVUJtkDPigAQCFNZnZxu+nYvhVXNzWWNKQ8FJyACQHBW0lMICAEhEIaACABhaElfISAEhEBIAlNJALCX4uMyBxufrzwKvNqTOUO5vd/dUcTjGUO58NPI/+Hq1HAWfN6kX7Uvjx2DOr6/Mq3c450tpwNv3p7FfT3mXfu8lIabVqRwWn35LvRWPoH9GQNNCQ1nN8awKK0FSsz3m44i3rc7h8zQ1T91i/9aksQb5ybGPE+vhU/sz+OOoyNiAddwRkMMt65yX2/II+TbXQSAKGmOHquUS3/13iwjk4AIAHIOhIAQEALVISACQHW4yqhCQAgIAUVgKgkAQbeMRv2Ve3P4mYt7vF0AsLvRz0lp+PGaNE5IuyfG+0NXEYNF4JzmWNkl9GiMf/dIATc/WcCR3NiY/eaEhssWJdQtvleVPooRb9uRxd+6Teuf/ZiP4O3zvd353TwGmACQiQCrncxwqgoAPBv0oOAZerRfR0feGPa2oEi0IKXhha1xvG1+AvNT/skU/9Kt46IdWQzowOykhp+sSeOkSZREMuj3qpJ+FLzeuDWHbYQA4DPLTMFqKjcRAKby7snchYAQmMwERACYzLsjcxMCQmDKE5huAgAN5Et3s+TdUMC+Y4fsBtgH9+Zw51Ezhr42BnxteQrPaXFxAShzlxlaENegbuWZnf+9u3M4NBRG4DUkfQpe2BbHl09JIe3iYEAD6rytOXRycADrG2K4LcBNPr0hztuWxd5B87lUDPjKKSm8uC269bqtaaoJABRpvnooj+88WRjO+eC3/dyil7TFcc3SJGZ5VFUQAQCq/KQIAGX+IpHHhIAQEAIzjIAIADNsw2W5QkAIjC+BqSIA0GxlDP6Wfh3PaI67uuqT3O87i3jPrhH3eP6Mxv1Tm+Lq9n5lXQz/0hRTN+ffOFzAp/bnh4HzJp0Z/itpNPa+cjCPrf0G6uJQXgUDRQNv3Z7DYZdbf7d30ai88sQkLlo4di4MafjQntzwbfS/L07gisXBKhJ8a2i9VtLAMM+Wy2QqCQDbB3RcsjOHvZkR7wzuRWtSw/JaDQ1xDSwEsXNQV0KOPfniwrSGr56SwpmNY1UbEQBEACj3+yPPCQEhIARmIgERAGbirsuahYAQGDcCU0EAYA17xr3TLbtUCbuP7cvju08Whvmtro/hOytSKm7f2f7UVcTFO3MYHLLknt8aV7H9QVp73lAGofOWniUD378nB17QU3i4/pQUvnm4oDwA2Dj/c+ckwCR8y2tj6CgYqpTfjYfyo26cF6c13L46Df7f3q7el8dNQ+sLe4tPw/b1W7I4NlQyMMx6gzBx6zNVBADuz8W7csOhGRSIXjErjv88Menq4s/9/58nCrjjWEHtNRvDAm5ZmcIKRzJJEQBEACj3+yPPCQEhIARmIgERAGbirsuahYAQGDcCU0EA4C09b+ut5lfC7oLtOfy5a8T93y/W+ImsgddtyQ4bfTTcbl+dQqtHAD4NdRrf+zI6aEO7udA7XfSf2hTDxl5dGYnr6mP4locYwdtnzt3KDcApXH9yCq+ePdpF3y4A0M78+oo0ntUcLBmhM5kh4/+ZB4D5AKrVpoIAcCBr4A1bs+D/2ZiL4fMnJ0GBpFRjTgfuiSUC0APAmUxSBIBSFKfm55IDYGrum8xaCAiByU9ABIDJv0cyQyEgBKYwgakgANhv1Ynar4Sd3UBmXz8BgPHe52/L4qE+83aehj8NdJqBVuUAxnZbSd6cIQNuLvSsNPCGrTkVqmBvDD34waqUZ5w4+173RB5fOTgidLitsxIBgO+we0iw+sAtK9zd1qM60pNdAOBef2hvDnccNUWjhjjw1VOD54Lg8x/fZ+YMYKNw89llKbxuzoh4IAJAVKdpco0jAsDk2g+ZjRAQAtOHgAgA02cvZSVCQAhMQgJTQQCw36rzrpux/N9akUaNy8U3b2Q/9thIXL9fnDuNtw/vzeH2IePPuT3OcIOgIQPMQfDr9hEvBDej0O0o0A39rTty6Bm6Tl5Tb3okNDKT4FALI3C4veOHRwv48F6TD/F99uSUElSq1Sa7APBAr46378ihe4j56+fGlQEfxieCniSv35odTvDI8/mdFWmVaJFNBIBqna6JHVcEgInlL28XAkJg+hIQAWD67q2sTAgIgUlAIEoBgDYU69r/rrOI0+pjylCPovGm/tcdRVWybm19zDU7vvUeu7HFn9nj3Dm/vRkdPQXzJnzngOma79fs4QZBQwacngL0LLhtdQosQejXnJnSmVX+ztVpLKsdMUedY18wP4FPLgmWBJDvZnUEVklgOABb2OfD7udkFwDsgkrQfXJjQFHlr91FPL0phlfNTgwnmvQSABalNfzkWBHfGgopYX4Lng6Wo2TugfcuTPh6i9jnQA+WGw4WsLFPR+dQuUKKTsxJwAoF71wwtlShMxzELwGm01OmVAlJuwB23twErl2WLFkFwH72rUodJ9ZoKnfGl7i2Xh30rmFrSWh4SmMM71mUwBkNpX/H8DtO1t8/WgBDbSzWTNz45nkJXDAvgbwxUqUgaGiNCABhfxtIfyEgBIRAMAIiAATjJL2EgBAQAmURiEoAuGZ/XtW3twxqPzf9siYa8KFDOQPnbsmqigFsC1MazmqM4cE+M3N7TAM+viSJmw4XRmV7t4an4cQa7SwHyNj6sxtHKg44DSEvF3qnp0CY2u9248ktyZ/TgKcBdGuAMoDW+pxzY44Cxqxbt9UBMQfuNpkFAKfgUi0WTg8AhqVc+3geu4ZKMrrBZB6CTy1N4pWzvL0z6LVw+e48/tJllrL0akxU+Y75CfzHCUkVomA1u5jE8/6dle6eDywdee7WLJj4kM0v+SQTTDLRJBNO2vuVKgPoFAAYLvO1QwX87Lj32mj6v2Z2HNcucy+ZybnS4L90V86XNYWATy/lnhRAbyMRAAJ/vaWjEBACQqAqBEQAqApWGVQICAEhYBKISgBwut6HNUwr3Q/e6m3u1/HbziJuO1ocdul2G/ft8xPYNajjb926SviW1Q0MDFlQvJm9c01aCQdu7QN7cmApPjYvF3qnCBFGACiVZ8CZyT/srbU9BIBrYHUElio8wVFtoNL9sJ6fzAKAM2Ejz8VVIbwpgjKyCwA0wHm0eN54fujlwUoVbI/268NGNv/Os8mqFBSwnI3JIt+2I4ettlwTzF9ADxlWp+AZ3D1o3nZbZ/UNcxO4ekly2IPGHnLid+6dOTg4Hstl0mvA2exrtY8ZRgDgupfUaNg0lJvDvq49gzr2ZUZKMJLMZYsTeL9LKcwdA/qY8pvkTe8kJ2+GE/Gn3BcRAIKebOknBISAEKgOAREAqsNVRhUCQkAIKAJRCQB/79Hxjh3Z4VJ21TQs6WXQWTBAw5pmuv3W0W9b+Q983vadO8d0i05pZhk/xoD/vtM06kuVGaTx/6E9ueEbVzcXeqd7dVCDgu933tA/szmG761KD8ek8w72bdtzqp/VLl2UwAdPCBYGYBcw+DxLFX5tefCkd2G/NpNZAHB6U/gljAy7bnt/Z1gKP+M5/NzJKRUyYElN3Ft60bDqheVJ8/JZcdxw6ujSlDTq371z5AzwzH7kxCTeODcx6oafHitMLPm9I6ZnDsUHGu0UOtj4+XnbssrQ9rvVd54ZPuvlLfH5A3l84YCZENE+9zACgMWO35v3n5DEhfNHr8tZstGtmgUZXbA9i3/0mAoIRYRPLk3htbPjo3hTEPvEvvywAMi+Qb+vEgJQybdCnhUCQkAIeBMQAUBOhxAQAkKgigSiEgCcRnjYGvWlljioA595PK/yCxzOGTgxPVLCjobTW7ZlcW+3uyP0M5pjykBimT+3Cn92o4Xz8Csz6EzU52UI2bPth0m25/QecDNu6Bb9H3tyw0YijclbV47OFeDGc/egoaoePJkbnfjAL/671L6U+nwyCwB2b4igRl+p9bp97hQAKI59d2UKrAzhbM6qBG6lKX9MEWqvuf+lqhZwvE8yPOdwQYlWi9Mabl+dVv9ns+dAcPOAsIe98F08OhS43DwG7H2diS/DCgB8nt4YjM93a79qL+KKPWYuCzcRy86ImG9YnsJzW9zDKf7YVcR7duaGRYCgZ0EEgHK+DfKMEBACQqA0AREASjOSHkJACAiBsglEJQC4GeF+GfjDTth5q+6Mv/+fJ/K4q6OoYvZX12n43IHCcBhAqdhu502w262rNV+n0OHlOu30FAiaE6HUOjkPGlpv3p5VCdKs9sLWuCpfR48Gt8Yb0ffuyqkQCWfzW2/YfXL2FwFgdBUA8ikVamA/j87wEZ6Pt+3IqvAVtiBVC+xnlsfjv5clweR8bPR8Yd6JjA6VpPKHq1MqyZ7V7GESz26JK/GIrvVuRrK9rzNRYFgBYH1DDLf55LZwCmV27w2nl8xL2+K4cbl3ZQf2v2RnTpX+ZBMBoNJvvTwvBISAEKiMgAgAlfGTp4WAEBACvgSiEgD4ErouM4bdavYM/FFsQ9BbdYYHvGFrThkqbKXi+p1x9W7l96z5O40LLxd6p6dAmJwIQdZJA/DdO7Pos9nzGxpjuG5ZCifbqgZw3jTaPrQ3j3uHksXxBrq3MJL3wG+9le6bCACjBYAgnjH2cBqnAGA/q0HGsvbPnlzSLvjYxQG3pJa3HS3gI3vzynuAnjF/6tKHw2WcniP2vs5SiGEFgFKCmd949mod1DKuPzmFV8/2L3VpF11EAKj0Wy/PCwEhIAQqIyACQGX85GkhIASEwLgJAM5kYW7uy5VsR5D4e2t8e1x/qTh3Z3Z/t/J79nk7QwbcXOidIkSYnAhBvQeYeJEu3PZShjR4ltfFVFI//vmxjDGq3CHduP97aQpfPVQYFkjCJCkMu39TRQAodUbCrtve3x4CECRpI0tp/uuWLI7nzTwXP1mTVpUp2Ow5Iri/FJbsN/Ze82RCQJ4FNqcYZY/xd55l6zNLHPhzd3E4xt8u8Dlv0Z3jhBUASoWl+I1n513qu2zxsjMXAaCS0y7PCgEhIAQqJyACQOUMZQQhIASEgCeBKD0AnFnVvcrklbsdYW7Vgxjp9nnYjaBSN6tBQwbCiBD2uQRdJ42uW54s4L8fzw9ne/djS8Pm6iUp5TZun1tQg6ecfZvMAoAzNn88kgAGEVv8BABnFYdy9sTp6m8X7uzlAO1GtvXMfT06Lt1txt7bBT67S77b9z6sAFBqL/zGszMKKrzZxwv6fZAcAOWcPnlGCAgBIVCagAgApRlJDyEgBIRA2QSiFAB6i6br/Zahqh9JRAAAIABJREFU0mRhkt8FWYAz/t7vH/fObPql4tydZQz98hc466K7xU5zPU4RImhOhLDeAxt7dXxgbw6cl1vjPiyr1ZQrNGOr2ezJ34K6SQfZI2efySwA2F3FOW+3ig7lrNn5jF1omIwCADm8fmsWh7LGqHAZuxBlfX/szOyGvl0Ucwt3mSgBwOu76dwjEQCiOOkyhhAQAkIgGgIiAETDUUYRAkJACLgSiFIA4AvsscbVMKqC3qo7jbtSce7OMobO8nt2eE6hw8ut2+kpECYnQtB1WvNiGMAjfTpuP1bE5n4dnXkDp9bFcEaDBiZB423tSGo3wHmTXOrGtdyvz2QWAJwJF8PkaXDyoLH8vt05LKuN4aVt/C8O1rNnq5YAEERMCLJv9rwWdu8XK6afY1iJA+3M7AkF7YKSW1nKiRIAgjISASDISZE+QkAICIHxISACwPhwlrcIASEwQwlELQAwCSCTAVqtVAb+sNiDuvY74/pLxV47vQvcyu/Z52oPGfC6QXeKEGFyIpTrPRCUp9PjYSYKAGRl58z8CN9ZmcbZjR6lFHzgXvdEHl85aCbAdIaQRCkA2EWlKENsvjX0vWWyP6tKgSXmOb87dmOfyfoYVnLetiw29blXByCT8RQA7N4/pb731pZKDoCgvzmknxAQAkKg+gREAKg+Y3mDEBACM5hA1AKAM666VAb+sOiDxt9z3CBGuvV+ZxnDUsaV04B+94IEmLjM3sKKEPZnK/EeCMLUzqaaCfAmswcAOTFvxfnbcmjPm+ETQcrqOfmyygINYCsE45RaDXesToMJ6NiiFADseTYoU/DMvXOBWdKvkmYfl54QXzwlhbdtz4JVB/xyBrDvB09I4uJdOfQUDDjXbs1pPAUAe6WEoOEtdtFAcgBUcpLkWSEgBIRA5QREAKicoYwgBISAEPAkELUA4KzPHbVx6SzZ53erbi9LRgBuRrodjL2MYan8BUFDBsKIEPa5WN4DA0Vgdb2GV8+K49/mJNTtsldjGEBcwyhXf7e+uwcNnL8tq8oDskUt0tjfOdkFABL40N4c7jhq1lOkF8BXT02ByfCCND7/yf153Hy4oErlcXuuPDGJixaOGOVRCgBOUYk5HW5blUa9z3SzOnDB9iy29BuoiwOvmR3HR04cLVbZXft5a37liQl86vGCMuqdJfnsOTAocrxiVlwlo2TzKt83ngIA1/K2HVmwVCYbwzFuXJ7y/V5cuTcP/r5gEwEgyMmXPkJACAiB6hEQAaB6bGVkISAEhACiFgCccdVEXKqkV5htCHOr7sym7xfXzzk4yxj61SJ3Ch1eRrTTUyBoojkaljTcakp4o394bx53HDWNT/blze1L2rytwe6CgffuyuHeIeOI67ZcvsPsQ9C+k10A4DoOZJm8Mqv+z0aj9vqTkyVFAPa+4WAB1x8YKcW4tj6G769KjSrNF6UAwPnZ3fV5PC5ckMDHTkp6Grj2cpF+XgNWOAT7nN4YA78/bjfo9u8gBam6mKZc/P1u28dTACCjHx8rKmGHolgpUYe3//xO9JkakAgAQb/c0k8ICAEhUCUCIgBUCawMKwSEgBAggagFAI75sX15fHfoRpB/L5WBP+xOBL1VDxvX78zu73e76gwZ4A3st1ek8fSm0Ra7U4SIOieC08thQUrDt1akcFr96HlQTPh1RxHXPp7HkaGbf3JncsTvrUwNu6uH3YtS/aeCAMA1OI1A0qOQctWSJOan7OkTzRXTi4Isf99ZVOILG9nfsjKlEi7aW9QCAI3pN2/LqWSPbHzbefMS+OiJyVGeADR+b36ygOufyGNgaJJuAoU11/t7deX2bxnC/LlXDL39O2g97+dJMt4CgOX18I8ec+FMyPiJJUm8enZ8WCjhd/hX7UVctS8/HALCvuIBUOpbLZ8LASEgBKpLQASA6vKV0YWAEJjhBKohAPyIt297csOGUdBSXEG3wnmr7nWDHdRIt97r9C6gIfCFU1J4cVtc3cbvHNSxvDaG9JB9Zw8Z4BifXJrEBfNGx2NbIsTBHOOjzezwFy3wd+UPyoH9GLvOEm40SK3G6dEIXZw2DdfHMjoYUsA12Bs/v2nFWIM1zPtL9Z0qAgDXQWP+ij150EvCzrI1qWF5rYaGuIa+ooGdg4aqsmDHuTCt4aunpHCmSwLBqAUAzm3HgA5WirC8FvgznkuesYUpc54UCOzGvJdAYa3VaaTz516VEZzfcfb1c7UfbwHAYvTW7Tkctgle9O6wxLGt/br6/nAfGTpjGFB/FgGg1LdaPhcCQkAIVJeACADV5SujCwEhMMMJVEMAsCcUI96gmbiDboUz/t7vVt2ZTd/NSLe/157hnD+nMc3bQ5b+o4vzDaemwHJ+bEFCBmhK0hhrpIVRpea8vS71Gq7pmS1xfP7kZNVu/q05TCUBgHN+PGvgg3ty+GePPsrA92JqeQpcs9SbZTUEAGuu79+dw8be0nM9tVbDV05NYaXDO8G5Luf59wpZcX7H7SUB3VhNhADAeWwf0HHJzpxKZujVWPHjHQsSqnoJPSWC/r5asGBBqa+afC4EhIAQEAJlEBABoAxo8ogQEAJCICiBaggAnQXGVOfULSVb0EzcQefsdO33cz12ZtP3i+vn+51VDJxzst9yWkZQzjAzpb9qVhznz0uo9Y53Ywm29+/JqUz0jov+4alwXuc0x3HF4oS62R2PNtUEAIsJEyTylvvujqK6Ze8tjHBluAdv018zO6GS3rmFCNjZVksA4Dto1jLM5GuHCniwT0fH0I02d5eeC3T5P39eHM9riQc6l/bvS5iYft6s37oqpb4Hk0kA4Fzo+fLT4wXc9GQR+zK6+jtnSa+NN89LKK+djX06LtqRVQLA7KSGn6xJ46Qa/y+yCADj8RtE3iEEhMBMJCACwEzcdVmzEBAC40agGgIAJ0/3ZLpUW61UBv4wCw7j2u+M6/dyabbezySGl+/OgYaQmyFNw+8Hq9PgrSE9xTO6mWRssjS6+t/VXlQGjW6YNek3NMTwtKaYCgsYb3FiqgoAk2U/ZR7jQ8Au0vC7fceaNOYMlXH0moEIAOOzN/IWISAEZh4BEQBm3p7LioWAEBhHAtUSAJyu96Uy8IddcpD4e45J1316I2wZSpjGm8o7acDXet/u0bD/wdGCKm3WWQAYSs/Y7tfNieOcpvhwDoCwc56J/UUAmIm7PvFrftv2HOgVw+/5ZYsSJSs6fONwQYUAsAVN1CkCwMTvs8xACAiB6UlABIDpua+yKiEgBCYJgWoJAIxLv3hnDoND1+hR15p3xt/7VRp4z64cft1ueiPwRvwrQ4n9JskWTOtpiAAwrbd30i7O/p33S07IBTAR4Ju25VS+ALZLFyXwwROSJdcmAkBJRNJBCAgBIVAWAREAysImDwkBISAEghGolgBAV/TXbckOl5zzKpMXbJZjezld+1nO7vbVKddke86qAf++OIErFpf+B365c5PnRgiIACCnYSII/JiVSPbmVJgOw17+fXESlywcm59jz6CBD+41EymyMZ/DravSOMXHQ8hajwgAE7Gz8k4hIARmAgERAGbCLssahYAQmDAC1RIAnCX1uMBSGfjdIDDef1/GwJ5BHc9qjqsbfLYwrv2sGnDZrpxK6vWM5hj+dXaiZIKvCduQafbiiRQALvzzcfzmiHf2dy/UMQ2YnQLmpIHnztbwwrkaltVjuH78dNqiDzxqDDNqSADfOCOGdU3RrLCvAFyyScdDXeZ4C2qAW8+KYW46mvH9RmGiv7fvyOKv3SOZPChCMkkhs/wXDbOs56HsSHJHllH8fyeNLeXp9R4RAKq/j/IGISAEZiYBEQBm5r7LqoWAEBgnAtUSADj9D+zJqUzqViuVgZ/9WC7s4T4dd3fouL+3iP0ZQ93izUtp+PGaNE4Yqm3PvuLaP06HpILXTEUBwG25qxuBa1bHsLyhAhiT8NHpKgAQdXfBwOW78/hLl3tCT/t28PfLx5ck8bK24Bk9RQCYhAdapiQEhMC0ICACwLTYRlmEEBACk5VANQWA244W8JG9+eFs+k43fd7S8Rbu3m4dzBmwtd9QN/tuzS12n4m7Pr0/r2rZn94Qw0ULEzi7cXzK203W/Zxs85ouAgC58ob8U6s1PH/OBNR5rNLGTmcBwEL2aL+Obx8u4G89Oo7lRm78G+OaShL4prlxvHZ2InRyTxEAqnQoZVghIARmPAERAGb8ERAAQkAIVJNANQUA1id/644ceniFD6A5oeFdCxIq2db9vaP/MR5kjc7YfZbgoylG111pk5PAZBIAzm7VlBt6qcZSkFt6DBzJAvyzvbUkga+dHsNpEbnJl5pLtT+fCQJAtRiKAFAtsjKuEBACM52ACAAz/QTI+oWAEKgqgWoKAMfyBl6/JYu9mfBx2Fw0DXu6/D+7JY5nNcdwdmMcjOOVNnUITCYB4PNrzXj+oI0x7J/ZZeDnhw3otiP8vDkaPneahuQ0EJ6qKQAE5TxV+4kAMFV3TuYtBITAZCcgAsBk3yGZnxAQAlOaQDUFANpMb9mWVS7+pRptKcuV/wWtMTyjOQ6WDgxurpV6g3w+EQSmsgBAXjzDN+41cMNjIwpAbdz0AtjQMhFEo32nCADl8xQBoHx28qQQEAJCwI+ACAByPoSAEBACVSRQTQGA0/78gTy+cKAwZgW8yV9SE8PzWmJ4Tksca+tj4spfYp8v2J7Dn7vMpIr0ivjuypT686Y+HesbSl9HM6FicwJoYV00W+PPP7Yvjy+dkhz+zO1n5RzDqS4AcM3HssCFD+rYNzBC4L3LNFyydOrLUyIAlHOqzWdEACifnTwpBISAEBABQM6AEBACQmCCCFRbALino4jLd+cwO6lhQ2MMz2+J45zmmPq7tOAEfni0gLs69GGj/5KdOZw3L4FDWR07BgxctSTpO5ifQR+Vse82gekgAHBdV2838KODI14AL5qr4XNrp76HiggAwb+Dzp4iAJTPTp4UAkJACIgAIGdACAgBITBBBKotADD/X1ybnjXUx3PL/tKt44sH8vj2itTwLT1LJr5xaw7bBnQlAPypS8f9PUW8cW4CezKG8haoiwFfX5HGHzuLuOnJgvIceOeCBC7akcUAa6XPT+Bt8xN4/54cmLOBYsBnliXx9Ka48gp4TksMV+/Lq6VStPnJGrOI+79uyWKgaGB1fQws78h3TmcB4NYnDHx654gAcEYLcOP6mKoMwHY0C5z/gI7DGfPvzs/9zkpYI7y/CNxzxMAvDhvY0Qf0DjnYxDRgXho4vVnDGxZpOLMF4M/KeXemCNx91MAPDxjY0w/w72ytSeDMFg1vOaH0+MyhcMkmHQ91mc8yAeOtZ8Uw1zxCw+23Rw1csdlka+/DvAsPdgHfe8LAg10GOs1jiJo4cHI98MbFGl46V1N/D9MOZoDbnjDwu2MGDmWg8juwysgJtcD5J2h4+XxN5Rpx7qnT60MEgDDUpa8QEAJCIDgBCQEIzkp6CgEhIARCE7AEABp5NBDDNDqdNyY0LE5rKknf+fMSKmnfTG40oGkcH8+bBs2quhh+uHrEaLfY8Eb/w3uHLBqYhnipW3yKAJbhboUAcBx6ALxvcQLv2JHD+xabngC3HSngxuUpZdDTkP/gCQlc90RBufmzNvrL2mJ4SVtc/fniBQlc+VgO1yw1Qwr47JUnJocFAAoLDDfgGVlRp6n38f98ngLE2+ZPfwHg7iMGPvjoxAoANFRvedzAVx8zhg1yv+/a4lrgqpUant7m/Z10Ex/6C4byeDgw6P9NPqsF+OxpYw1666lKBAAKhx/ZouOBIfHAayZtKeDTqzWcM6v07x2KGJ/fY+C2A6OTOjrH5pjXrNawvF7DWzaOiDoiAMzk3+yydiEgBMaTgAgA40lb3iUEhMCMI1CJAOCERUGARuE1S5Mqod9MbNUUAOw8rVt5yyCnAEBj/pNLkvh7z/9n7zzAIynO9P/WKK5WWml3tVGbA5szwQmM0xnjwOHDPmMyJgeTMdhgom0wYHKyMZnDxtj+m/Nh34FtbHAANkdt0ua8Crva1Uojaer/vN0qTU+re6ZnNCONpK+ex49ZTXV11a+6R/re+kJrjLjAk/tHJ+XjqV0tuGtcLm7dzP/Pw9hCe4+cIQDLD+sOAsC2RjvEwAgAf62LWOEHFH3Mz3q7B8CTmzQer/IPAci0BwDv/PQmOxmhsyJBoneMJ9s0Zk8e5v0+ugWAzwxRoNjhLn/od58x/YCfzguBYoO7pSoA3DMjhFtXR7A1gQBh7sc13jNDgWEZfo1eEvQy+FdNsIokHPOKCcoSC4xXhwgAiZ42+VwICAEhkB4CIgCkh6OMIgSEgBDwJJBOAcDcgB4Bz07JxxT6n/exlikBwBj8xkvAnPx7CQBbmmwjnh4ApjmNfOMBQKOduQQ+MzAHb1S3Wt4BQQQA4wHA65mYkN4EvVkAaIoAVyzT+KfDeDxnjMINk6MGZ6YFgL9Va1y9PGqY07WfBu/Jw4BpJcoKs6kJA/+3V+OXOzQORJ1LLJf7Z+eHMK6o48voFACcn3L8qcXA2WMUFpTZ61x5UOPnWzRW19tu86Z9vULh1qkd8yGkIgAwpKIsD+3eBwwJYLjBJwYrK9yCogDDErhO5xymlwBPzwtZIQru1hwBbqu0QyZM4/q4rnPGANNLFDjX96q1FW5gDH4y5RXmPiIA9LEvc1muEBAC3UZABIBuQy83FgJCoC8Q8BMAxhcqTOoX34DfGdbY3qRR36LhLvTHrP4vT+vo+t7bmWZKAHDG+5OhCS2gwc6wgBvG2DkAzMm+s2IA+z59VB4uXteMofnK6mPCFBhKwH+bKgBBBADmBzDXjylQuLwit1cLAO/XaksAONIWB88iCo/OUTje4XaeSQGA7vA0/t/ZbxuwNJAfmh0CXfC9Wl0zcNXyCBY53Of9qhZ4CQAc/wfTFU4o72jU0xh+apPGU5ujBvjIQuDFBSEML4ydTSoCgNNAv2CsXWkhz+Nr6N1qjZtXaXCtbDTo75/p7QVAjwb2JUc2Cgl3TlP43NCO62OYwP0bNF7b0dHTQgSA3v7tLesTAkIgWwiIAJAtOyHzEAJCoFcS8BMAgsSkGyDVzRo3b2rGWzWt7UIA/2ZnHPnFI72Tw/VKmG3u9EFyAPTk9Tvd/nu7BwBPu69ZEcEOhzv6jAHAM/NCKHE82pkUAFiG8MxF0TkEqUBQWQ9csCTSbiAzD8Bjc1SHUptuASBRyACfW7rTc+xVB+2nuCAEPDlX4diBsS74nREAzh2jcN1k/yoLtOUfWK/x/Nboqf7XKpSV88DZ3HMNsj4vjwGOKQJAT/7WkrkLASHQkwiIANCTdkvmKgSEQI8jkA4BgIumm/Tl68N4q7btmDROArweBymJCQf1AEhiyKzr6lyjX5JDM+meVgaQ5mRdGFhZr/G7XbZLvdPV3C/ePJMCgHvsIAIA38erlmusO6TBOH2GCVw6QWGAS49zCwAnDFZ4eLb3qbvzQXysSlueAKbdN1PhC648A6kKAKxk8NyCkDXveO2DWo1Ll2rru4ftpGHK8gJwNnoKXLksevr/6SEKD8xMvD5WCrhgcQTbHMKPCABZ91UkExICQqCXEhABoJdurCxLCAiB7CCQLgGAq/mwPoJzK5twqE0DGJCr8MKUfMwv6Tu5APqCAJDMk5tNAkAy8/bqSzfzU0fY8e4MA3C2TAoAjO0/Z3EEmw7bd+yXYyf2oxDQ2VSbbgHg5qOUVQovUXOW7mNfrxCDVAUAP28F95y2NADnLo6AHhJsDIl4Ym4IRY6ygPet11blBDbu2UOzFU4sT7w+9nde67VGKQOY6CmRz4WAEBACqREQASA1bnKVEBACQiAQgXQKAO44dVODntni+0oTASB2p3uLAEDj/5ujFK6b5H16nEkBgObr7Ws0fr0zNondxP7Af1YoMHP/kILU3jCnAODnyu81ciYFAHeCRb+VJWLe0ApctjRaSpCeBS8fHQITCwZpbu8B8QAIQk36CAEhIAQ6T0AEgM4zlBGEgBAQAr4EskUAoGmzuD6CZ3e3YGF9BPubo267JTkKE/opfLU8B6eW56DUffzatrr/rWnFFRvC7SXMTizLwfNT8+Oeku5r1vj6qiZUNdrGVf8c4OdTCvDRAfFFi8vWh/E/1barA0sevjIt30rMF1QAYBb/71RFU7V75VxwCyrOPrvDGs/sasEfa1qxK2yz4owH5iksKA7hsopczCtOTnihK/Vv97fgv/a2YsORCA63eXKQ/4KSEL5dkWt5c/D8lHkAuFdsLDP4mxkF7WUFnQ9bTxcA6PJPt/FLxitM6u//RZLIGI33FeQuxceyerMHxF6x8iBwydJoTL97PCbu48n5F4fb/09jPkgLcu+uFgD8Eha655GIufvzOaXA03NDVhLAIG39IeD8JRHUhu3eIgAEoSZ9hIAQEAKdJyACQOcZyghCQAgIAV8C6RQA3Mb0wFyFV6fbhnG8tqg+guurwqg6krhGNw30a0bl4bzhuR3csFmV4LRVTdjRZI8zoVDhtRkFGJLn7/L7twMRK4t+g6OMwffG5uGiEf5Wgnudxw0I4eWpBaCxmGkBgHN7cmcLHt3R3B777MWWxE8oy7FK+/kJJs7r3qlrxY1VzdgT9t8Djnl8WQ4enJiHx3a09DgB4JiBKtDpL2PPxxcBU0qUFYfO0/9ELZExGu/6oEb4n/ZpfG+1tkrWxWuc75Ri4PRRCp8fpixRy68Fvbf7+kx6AKRLAHCHCMwrA56cE1wAcO+pCACJ3gL5XAgIASGQHgIiAKSHo4wiBISAEPAkkE4BgKfRV20Io7HNmP54aQjPT7ENY69GU/OpnS14cHt8Y9br2uNLQ3h8cn6Mccvxzq0Mg8YsW5AQhJ/uasEPtjiKpgP44uAcPDE53/eJcXsaXD0q1xIl2DIpAFD0oHH33K6WDmUX/SYbpBzji3tacPeW4Hswo38IU4sUfr3P5txTPAAenGWXfstE6woBgPPmfX62WeO/dycWAti/MAe4cKzC+WO9Qxd6swCw/CBw0ZJIu2AiAkAmnnwZUwgIASGQfgIiAKSfqYwoBISAEGgnkC4BYGuTxoVrw6hsO0ovDAEPT8rHSYP8jx9peNKV3NTn5qT6hYDPDszBaUNyML4whAOtGv9X04rX9rV2OJ3+3MAcSwRwuju/urcF361qbjeQnca5e9vdgoH5PJHngNP93Z3oMJMCwOgCFePu/4nSEE4bkou5xSE0RjTerGnFy3tarfAJ0xKVY6RYwuoNJnEjr+OJMcflHpTmKCw9FMHr+1rw3oFIO1dGYZh9EwHANszPWBjBrkabfDLGZipGOEvVrTgI/Ganxjv7dXu5P7+vtq+MULhjakcRIJV78x49wQPA7cKfzJ4YscW5p+IBIL84hYAQEAJdQ0AEgK7hLHcRAkKgjxLojADAGPGNjTQOWy0D0cSM0+g8b0Qubh2b5xt/v/JwBGetCaPGYf0zzvyhSfkYU9DxlJbd7t/WjJ/tamk3PHmfK0fl4tq203du4ZqGCE5fHUZt27hO93z3FrtDBszn8aoXcI1nrGnCkkO2m8Oc4hBenVbQ7madSQHAzG9kgcLjk7yrKxxo0ZZB/+6BaEyDX6k+d44Bjn9sSQiPTc7HsPyOe0Cx4NqNzah2CAy8RgSArhcA3M8y49QX1mn8fjfw9xqNxmg1TqurXwb83iwASA6APvpLTZYtBIRAjycgAkCP30JZgBAQAtlMwE8ASHXOPI3/1vBcXDc6r0OMvhmT59NXrg/jv9uS6PHndCt/aWq+lVDPr/G6B7Y14/EdURf44flMwFeASf3s69wGOuP/mQeAp/ru5nTlL84BGP4ebrOb7xqfh7OHdcwD4BYY3Mn7Mi0ADMpVeGlaPmb298+r4BZX/AQNJhFk+IORCoLsgZfHgAgAsNzML10WwZI6+ykLetrMxItXLNP4Z43ttcEEdV5JAJN5HyMaeK9G485Kjd1tHgm8/kvDFe6ZEfse9GYBgHty8dIIlh2w6UkVgGSeIukrBISAEOg+AiIAdB97ubMQEAJ9gEA6BQDa7sw+f/nIvLhZyJlxn5n3mUyPLUisvtkKGvhnVjZZFQNMcyftu29bs5Wkjo35Bx6blI/Pe4Qi0PhlDgC2T5XlYG+zxqrD9rh+eQCcOQMY5sBcAZ8ZGA1zyLQAcPrQXNwzwc434NcoYpDR+wfttXjxdQslQUI2zP2cIRD8mQgAHQUAlpp75egQhiYoz1cTBs5ZHMGmwzZdLwHgXzUab+6hy7/G4RbWsg9hekniL6d/1GhcuUy3J4v0EiV6swBAQndUavxqh/094+cF4UfyyU0aj1dFw2kkBCDxMyc9hIAQEALpICACQDooyhhCQAgIAR8C6RQAzC0YQ379aDtTv9d5/u/205U83O7KH89N32vaTD53Y5X/9e7M/l4l9pxGMs/Sfzghz3KbN6X9vNzm3TkDvHIFZFIAoAHzk4n5OKU8Tlr3NmDXbwzjV21J+ri+H0/Mx9eGRK9zezK4QxnivTDua0UA6CgADMwHnp0XwuTi+F89H9RqXLo0aqR7CQBM+vfwxqghevNRCmeMTpzMkPkIzlwYwZ4mew59UQBgfoSrl0dLin52qML9M5Wvd5LZrdpm4OIlEayuj+6fCADya1QICAEh0DUERADoGs5yFyEgBPooAT8BYHyhwiRm5IvT6DK/viGC6paoAWO688qzh9t5AGi4Opv7BDleoj6v27Nc4Gmrm9pj0SsKFF6fUYCRbXHr7jJ984pDVpiAsxya0wvBlCv8sD6CWzfZFQG83ObdOQNoUN8/MbZaQCYFgKBlFTl/N+N7J+ThG0OjIQ0UB27cGG53/+de3TUuvmeB2Qu394AIAADN8+tWaPzf3qihfv1khXPH+Bvq9S3AlcsiWNgWNkC+XgLAojrgkqURHGmL6+fp/9PzQhiYYLvcxu/JwxTunaliRLne7gFAxhcsiWDVQftUyVuqAAAgAElEQVTppUfQ3dMVyMKvcQef3qTxxCYNhlOYJgJAH/0lKcsWAkKgywmIANDlyOWGQkAI9CUCnUkCaDjxb2S6m9+8KQwa56bR8Kd7Pk/gne3syjD+2laqL5lTbTOGO3kd8wa8Pr0AE9ryALDfZevD7af5Xoaz0wuBse+/nJ6P9Q0a56wN42CLhvEKoMu9ac5r/OadSQEgnqHtfmYTCQDuz/1yHvi9C06+IgDYlF7ZpvGjddHnvywPeGxOCHNLO1JkfPr318QKBuzlJQAwod/lyzTer42O/W9DFe6cpqz+Xm1zA3DZ0gi2HrE/7YtJAA0Xlky8dXXUC4D78oPpCieUx4oh7E+D//mtGo9V6fZ8IGYcEQD60m9GWasQEALdSUAEgO6kL/cWAkKg1xNIhwBgIPFk+MoNYfypNpqCnBnrX5teAJawM80pACQT/++8jzMTv9cYzjABLxd4p4u8Ocl3ew64T/id13iti/PrKQKAcy2ct9tDINGD7xQQRACwae1oBC5YHMG2NqObPyvMAb48XOE/KxQG5QM7G4E3djGmX7fXpx9XBKt8IBMC+iUBpPHPZIHGC4Bjl+bBGpeG7MhCew4bD1NUAGj0OisBfHywwsOzlDUfZ+vtHgBcK0sm3lapLe6mhRSwoEzhm6OAmQMUWjXAcIyXtmmwfKBXEwEg0beCfC4EhIAQSA8BEQDSw1FGEQJCQAh4EkinAMAbuDPQ0/imF8AFI6JHlZ0VAHifRGO4Ew06jXmnC7v7JN95su3MA+D2OjixLAfPT83vkOOgpwgATn7kKQJAer4gaNjfsrrj6bHf6J8aQnEAoCFOrwA/AYCm6wtbNR7ZGHxsc88J/YEn5oQwql/HWfQFAYCr9gq3iLfj3IcTBitLqDFNBID0vCMyihAQAkIgEQERABIRks+FgBAQAp0gkG4BgH8un7WmKaYOvTujfiLjPdFy6ls1/nN1uD1jv5cHgDsTvtOYdyaxc5cJdGb5d4YOsOqAMzzALWqYOfcUAcApdIgAkOiJC/45n/8/7dXWifMBO52EZ+MJ9OmjFK6ZqLDuMHDRkkhcAYCDmLHvWqtRHU48J97jqyMVrp/kHyrQVwQA0qLwd/96jV/vjI3td5OkUHLvjBD2Nmlcs0IEgMRPmvQQAkJACKSXgAgA6eUpowkBISAEYgikWwDg4O748k+W5eDFqdFkeZ3NAVDbYgsAaxvsMnd+LugPbm/GQ9vtMn/OpH6v7m3Bd6uarQR47gSBbkPfZM93jhUvGV9PEQAkB0BmvwhobP7vHo1f7tDYeBiWOz4N8vJ84DNDFM4dq1DR5ra//GAwAcDMmC7t/6yhIWuXBtwftmPX2UpygTFFwOeHKpw6UiVMFNiXBADDj6Ear27TeHuftkIyyI7JASf1B04frfCFoXaoxFt7YwWAqyYqXDguGso0YsSIzD5EMroQEAJCoI8SEAGgj268LFsICIGuIdAdAkBnqwC4y9B5leMjPacxz3/z1P6iEbkxCQLdJQK98gD8cHw+zqxsshIdssUrW9hTBIAX97S0VzzgmnpjFYDq6uqueYnkLr2SwB/2aNywMuoB8OAshc8NFQGgV262LEoICIGsIiACQFZth0xGCAiB3kYg3QJAkBAAZzb9RAa1F2/nCX68673i9hnrfvrqJjBHAE/9HpuUj88Pis2Mdv7aaCJDegj8YHwezqkMg+IAW7yyhT1FAHCLI3OKQ3jVVSrR71l351fI1iSAIgD0tm+rrl0PKwE8tcl+5wtCwJNzFY4dKAJA1+6C3E0ICIG+SEAEgL6467JmISAEuoxAugUAns6fsSaM6jZjmQsxJ+9mUW4DMplKAHSt5mk8DVjT4hnkzmz3FQUK147Kw62bwmD0wLB8hV/PiK1QwDHdeQDOHp6Dx3e0oEUDxTnA81MLcEwJ0xt2bD1FACDH09c0Ydkhm2NhCHhicj4+M9CVJt5jjU/vbME9W+0QCjYRALrsdZUbJUmAbvx3VmqUFwDTSxTOHaMwuTjxIO7Si8MKgJePDmFEW9gGR5AQgMQcpYcQEAJCIBUCIgCkQk2uEQJCQAgEJJBOAYBlzC5fH8ZbjjKAg/MUXpmWDybhM41naleuD+O/q6PlAmf0D+Glqflgf7/G657Y0YL7t0WNT6/xndc7vQ36hWAZ7n87EN+V/58HI/jW2iYraRirBJTmqnZBw5lMsCcLAJz7M7ta8IMtUZZB9oB5F+gNsSscdY0WASD+y9bQ0oLvLl6ElXV1MR1vmzMXxw8b1v6zlzZuxB92bMcjxx2H8gKHpRnwXc5Ut2ydV5D1vlutceUybYl3bGeOVvjOUapD9Q73WO5qDh8dpPDYHGV5ApgmAkCQHZA+QkAICIHkCYgAkDwzuUIICAEhEJhAugQAnvx/b1MzFjlO5jmJrw/NwY8ndCyX5y4XyL40QJ86Kh9jCjqKAPwDnob/z3bZJ/Fs/Fv8WyNyccvYPN/17gxrnLaqCTua7Ito0Jvr/TwH3HkAnIO7cwa4b9xTPAA4b3ppfHNNGJVtyRT5s+NLQ3h4krcQw36Xrgtb4RPOJgKA/+u2v6kR337/fUwvK8Mts+e0d3x3zx7csWwpThw+vP3nPdnQDvyF08Udtx4BzlsUwZ4m+8ZlecCPZigcP9hfaKRocPMqjbq2Kg78zuA1XxgWe40IAF28mXI7ISAE+gwBEQD6zFbLQoWAEOgOAn4CwPhChUk8Mk/QmJF/bYMGS/O528gChVemFmBCP+8/tpmIjgkBjUHO63nLzw7MwWlDcjC+MIQDrRp/qm3F6/tasb3NiDf3Ydz6c1MSew2cWxnGO3VRbwNenyjswJkHwNzPL2eAc909SQDgvMmFXhuHHHj65wBfLc/FKeU5GJqnsKkxgtf2teLt2lbQy8PdRADwf0niGfXuz0QASPRtk/zn/Fa6q1LjtR3R7ydWY2As/7+PAOaWKisXCMuGflCr8cZujcV10aoKvONXRijcMVUhz/V1KAJA8vshVwgBISAEghAQASAIJekjBISAEEiRgJ8AkOJw7Zcxvv6pyfmY7xMrz478k/ypnS1giT0vwzLeHD4yIGTFrMcLGTDXO2P6zc+YD+D1GQUYme8tTnhd41dtoCcLAJy7lxATj/3M/iEwwaIRZEQAiC8AvL5lM+5ZcDSmlZbGfa2MAHDauHF4orKyve85EyfhrIkTY65l3xc2bmj/mdOTgD+8e/ky7G9sxLSyMvxq82arX//c3Jh5rDlwADctWohzJk3C65s3Y29jo9XPPZZTmCjKybXCGcoLCzG2f3H7HNxjcxzj/eAc1/p5YyN+OH8BinJzO/s1E+j6+hbgymURLIyNwAh07aeGKPxwurLKK7qbCACBEEonISAEhEDSBEQASBqZXCAEhIAQCE4g3QIA3WWZVf+ucXmBjHPOlGED11eFUXWkoxeBeyU8nb5mVB7OG55rufMHae6ygZaRU5aD56d2DE0w4zFPwMVrm6xkgaZ9cXCOJTrEaz3NA8Cs5c2aVty+uRl7HLH97nXyAPQr5Tm4cXQevrU2DHJlEwHA/4kwRvbhlhZ4GfLOK41RP7OsrN1ANqECznwBNO4/3L+/3Zg3hvbQwsL269jnnd274RyL4zvFCOfczPheIQteAgDzGZj1mBwHNPRN/gIz9jHl5e0hDl5zCvL+pqMPk/o9tNH2BOBpf6JWmANcOFbh/LEdT/7NtSIAJKIonwsBISAEUiMgAkBq3OQqISAEhEAgAp0VAJgUqyxX4ah+ynLdP7U8x0qal2yj6c/M/s/ubsGH9RHsC+v2LPMlOQrT+yt8tZzj58Yk4gpyHybzO2NNE5a0ZbznNe7KBO5x3HkAuKSfTMy33OJ7owDANdEL47f7W/Bfe1ux4UjESoLIxv09tiSEyypywbKI7vKKftUUeG1JSQmKiwOkXQ+ykUn0CYfDyJYygMaId06fxro72Z/bQGd/Y5B/oWKU5QVgDOvrZ8yMSSDoFgpobK+uq4u5hzHUeXrPfARmrNPGjovxMOBY969a2S4weAkAnJvzFN99jdf9vYSKJLY0LV1rm4H/3aPxxz0aGw8D/DcbwwIG5gGT+iucOhLgyT/FxnhNBIC0bIkMIgSEgBDoQEAEAHkohIAQEAIZJGAEgAzeQobuZQSY9+E/V4fBigBs8SojiAAQu/nxXPe9cgC4T+TdhrYZ3S0UmBAAt6u90zDf19hkhQC4xQS3MOAXAuBOamhEg7H9+7eHCTj7GAHCLR701NdDBICeunMybyEgBLKdgAgA2b5DMj8hIAR6NAERAHr09nXL5BmqcdrqpvbSiMcNCOHlqQVWMjV3EwHAe4ucpQGN+30QAcDLS4B38BIA+HOnAc5/O+9BAeDOZUvx/TlzY/ITuMcKKgCwqgHXMq2s1LPyAe/vJ0x0y4PcyZuKANBJgHK5EBACQsCHgAgA8mgIASEgBDJIQASADMLN4qHpxn/WmjB2hDVY8YEu/syt4GXEu5fx632tuLEq3F694ezhuVbOB6/WlwUAtyHt5hPvpL28oNDq3pM8AIwAsGDwYPEAyOJ3X6YmBISAEMh2AiIAZPsOyfyEgBDo0QS6QwDIad6FAfufRKi1pp1dS94oHBh2U8os8xrXoOjA73Bo0DlozRthjeP1s5RvkMKFJdVPozV3KBpKT03havuSTK3BnReBeRtemZaPWf3jl36sbtY4qzKMVYdt9/9EuRH6sgBAPl6x8OZhcMfzB/EAiBe3bwzw44cN87xvOnMAmDwCZi1BchBkQw6AlF9EjwvFAyCdNGUsISAEhECUgAgA8jQIASEgBDJIoLsEgOKaF9BQegqaC6dZqyvd+xM0Fc1HY/GJKa02U4ZySpNpuyibBQBO8aaqZry6t6V9iceXhvD45HzfJI4HWjQuXx/GuweiadTjxf9z4L4uABijlyycSf8SZdv38wAwokLQKgDOkn7u6gFGTOCYpkyhV/b+ZEMAKEDEqwLgLjPYmXesO68VAaA76cu9hYAQ6M0ERADozbsraxMCQqDbCWSbAEAgRQf+H5RugfEKKDrwW/Sr/5PFSof6oX7Q+chp2dPeL9xvFhr7n4D+da9D6QaEWutxpOQzaC6YankFtOZVoKDh/ZjrLeO05llANyOSMxjhfjNjTuqd9+RYkZyBKDz0LuoHX4C8prXWf4f7zUbhob/EzLW45nnkN66CVv3QmlsOFWlAbvN2RHIG4WD5pda1QdZXePhvyD+ywlpvJDTAuq/xbEjXQ7OwPoLz14ZBw940egJ8ZXAOPjswhPGFtjfApsYIfre/FX+qi8T0Lc6BJRiwpKJf6+sCgOFiSuA5OTlL+/HnQTwAzPXuZILuEoMm1r4oNxcf7N9vXeauPGCM9JNHjcKb27eDpQrZ3GOlIgBwHCNysDwgGw1/09y5CdL1THflOCIAdCVtuZcQEAJ9iYAIAH1pt2WtQkAIdDmB7hIA/EIAnJ4A5gSdBnxT0bEWG/N5weF/oblwCpqKPgJ6E4SL5lvG+JGSz1v9ChoWo2HAF9oFgJzmHVaIgRkzp2Wv5Z7P6zmXpqJ57QIAvQmKa1/FoYGnW2PxvxuLP4HCQ+9ZP6NxzhZqPdzuteAcl5/VD77Yuleopda6b/u8GxZ3uMa9vpb8CuQ2bbLCGYzYkAkBgPN8cU8L7tjc3B7PH/QBLAoBd4zLx9eHxq+VJgJAUKLp7Rck2Z5fScH0ziQ6mglBWDC4PKbsYKbul+lxRQDINGEZXwgIgb5KQASAvrrzsm4hIAS6hEB3CQAmBCCSU4aS6mfQWHw8mgumdMgNYE73eVqvIkegVS4aiz+NvMbVMSEEzhAAGs1uAYCeAcYop+Gf17SpgyFuYvULD71jXX9g6LUdRIeW/LHIa9qAcL85KGhYGJPHgHNlM3H/zhAACgDNBZM8r6H3gnN9zYUzLC8G3r8rQhveqWvFzZuasbMp6gkQ7+Gb0E/hoYn5mFMcP18AxxABoEte4w436W4BwCv3gV8Fg+4h1Pm7igDQeYYyghAQAkLAi4AIAPJcCAEhIAQySKC7BQDmAKDBbdzredruzAXAhIFeYoHxAKDRTuPafWqeSAAwHgDW9XvusbwJjADg5QHAk/+8pkoUNCyxdoP/Ljr4hw55C5xGv1sA4Lo4r0Tray48qss8AMyjxSiAdw+04vV9rWBowP5m3e4VUBACBucqfGRACOcOz8Xs4hBUwGdSBICAoNLcrbsFAGeZQ7M0dwhCmpfc5cOJANDlyOWGQkAI9BECIgD0kY2WZQoBIdA9BLJBAODKaSyz0QvAxMjz34y/p7FuxcOr3PZ4fcb3m1Nz5gpgQkFTBSCIB4Dz+khOiRVi4MzW784BwM8oDPCerTmDLbd+Chdec/XzAKDhzxZkfe1rzmAOgK544kQA6ArKPf8e16/U+OMe2wPlpGEK989UeHKTxqT+wOeGBpWb/DmkcyxzFxEAev5zJysQAkIgOwmIAJCd+yKzEgJCoJcQ6A4BIBvQxZzOuzwAsmF+vWUOIgD0lp3M3Dre2qvxv3thGf1st1dqfHWkwt+r0ycAZGL2IgBkgqqMKQSEgBAARACQp0AICAEhkEECfVUAMKf5zCtgMvSnO8t+BretxwydDQLA/+3V4AlzpC3FwdFlwBNzQyiKn78whvEHtRqXLtVoilZAxMhC4MUFIQwvDL4d6w8B5y+JoDZsX1PRD3h5QQhDCoKPkWzPvU3AGQsj2GUn48e8MuDJOSEU58aOREP8mhXRPBCXT1C4dHznTt8PtQCXLotgSZ19rxGFwCtHhzDUsd7lB4EnqzTum6li5sRT+42HYXkGmDn/syY6xwdnKcwpVbhtjcbuJg2y5c/YfrMTWHJAoyTXvt+vd2qM6ge8tkO3z8Wsz3gfHD9YYVghcPvUYGsWASDZJ1H6CwEhIASCERABIBgn6SUEhIAQSIlAXxUAUoIlFyVNIBsEgC0NwLmLI9jXZE+fxvbz80MYWxR8OTRGH6+KTZKYq4BH5yjQcAza/rBH44aV0XFOLFd4aLYCx8pUy3YBgOumCHDRkggoGDhDACgA0DOAXgFk9fMtETww004+ed3KCG4+KoTvrY7gjmkhDC8Afrxe45ODgdd2akvkoGCw4bBNlgLAm7uBSyeo9r5fG6nwh73aMvqN4GA8ERLthwgAiQjJ50JACAiB1AiIAJAaN7lKCAgBIRCIgFsAcJ/YBRmkMAcYVgAcN1DhG6MUJhcjcJK4IOP31D5ecc3OtbhZp+PENdtYZYMA0NAKXLY0goVtp9DJGu489b9imbaMSXc7Z4zCDZODW+93VGr8akd0nJuPUjhjdPDrU9nfniAAONdFQ9w0kwOAAsDsUoXlB2xjnc2IAr/fHfuzjwwE9oVheS9QWPjNTm19P1EA+Ot+4Ma2/TJiwfbG2L7iAZDKUybXCAEhIATSR0AEgPSxlJGEgBAQAh0IpEMAcA86awDw45khjO7Xt4GLAJA9ZQDvW6/xwtaoYXnJeIUrJgQzvJ0eBCFli1utbUP5udN7PfluwYcu+D+dF8LsAZl9T7JdADAGvwk3YCiCObV3CgB+HgA/Whf1CjBG/V+rbc8B51heAoDTA8CdiyDRrogHQCJC8rkQEAJCIDUCIgCkxk2uEgJCQAgEIpAJAYA3HtPPNm74R3dfbSIAZI8A8G61xpXLoqUNk3G9d+YQGJgPzCtV+PM+WwHgv5+dF7K8XhI1dyjCtBLgmXkhlOYlurJzn3enABBk5m5hxIgqL22LJgE0iQH3NHbMAcBQAMb/cxyTA4DhGhQRTM4BkwPA7QHA036OzTwDzOXwicFKcgAE2TTpIwSEgBDIIAERADIIV4YWAkJACCQSAGYOAO6Z4Z8wLRwB1tRrLKoD/nu3xoHmKNNjBio8Ojs2sVdfIi4CQPYIALsbgbMXRbCzLRFeMsn3nG77c0qBM0cr3LwqKibcNU3h1JGJvQkoGly9IpqM8GsVCrcFTDjXmfcm2wWAzq6Np/405E1SQ3PqHySBoQkR4PXiAdCZnZBrhYAQEALpIyACQPpYykhCQAgIgQ4EEgkAybg41zUDVy2PWGIAG2OtmeCMp619sSUSAPoCk2zIAUDO7jh+GotPzw2BBn28RkHrgiURrKm3e9Fov3icihETTh6mcO9MlTDvhTMMgaEEdFH/tzTUuE/0HIkAEJ+QeU+TDcmQEIBET558LgSEgBBIjYAIAKlxk6uEgBAQAoEIpFMA4A1p/F+yNIIjrfbtgxpHgSbbwzqJAJA9HgB8dNyZ/IMk4HNmpzdG+6eHKFy9XOOd/XYYwPj+wAvzQxiU7/+AuhMRplKJINXHvzcLAKkyScd1IgCkg6KMIQSEgBDoSEAEAHkqhIAQEAIZJJBuAYBxuBcvjWDZAXvSyXgQZHCZ3TK0CADZJQB8UKtx6VJteQMEFade2abxo3W2oe802p0/LwgBT85VOHagv6eLO/7/o4MUHpujwGu92o5GlqzTeHufxs4jQK0jtCY/BAzJBxhi8x8jleXFQHHCr2VKAGDc/RXLI9hxJHrnjwxSVhx+Sa79M3d8v4nJH1oQO1u631+zwubs7BPRwOI6gPkAFtfpdg6sPDKxP6yqI18YqsB/B228C+f+4laNf9Ro7A8DvA/HmFIMnDvG9lrKC8WWJ+T4XNvn2rw2RAAISlz6CQEhIASSIyACQHK8pLcQEAJCICkC6RYAeHOn4RtUAOAf4H+v0Xh9B//gj/1Dn9UE6ElwWoXCwAQJ05ynvKaeOP/gX1oHPL811oigkTJrgMJF4xTml8U3opxQmyOwTn9/sR1YdlCjsdW+lsbDeWMVThqqrH8nEgCClAF0nkA7DSMadTRgLAOx0TZgaBiSFcvKfXG4Qv+ARpEfn/J84IRyhQvGKSupo9OQ9DPk3A9ftoQAcF41YeCcxRFsaqsLnygJX4tGzEm/02h37gvHTlTC0Z2E0K//ukPA99dEsLre3tMgbXoJ8KMZIcsg9mqZEAC2HwEuWhLB1jjGf2cFAPL/7qpo+UY/FvS8+NF0hY8PThxqxDCl76+xvTfi8R1XZFcy4Ry4Tr6rIgAEeRqljxAQAkKg8wREAOg8QxlBCAgBIeBLIN0CgDvW+ugy4Im5/kkEOTF6C3xnVQQ0KuI1ntBdPl6Btdf9TjzdAgCTrN2yWuMvCf7g5zz5B7/7ZNI9nyBzNWMxORmzi7MZMcI5XioCwEsLQmBW+keqbOGhs0YRjUMaRO9V+1ubZH3BWIWvjlQ4b3EEuxpjT2nj7Vk2CQBugz5RBn934kCn0e7ODZDoRP+xKo2n2urb+3kM/GGPxq1r4u+rH+uyPOCpuSEwaae7pVsACGr8cx6pegAw8eitq2MFhnjPGcWve2bEz6nAeV+2LIKqNgEo0a8FMr1wnLJCR0QASERLPhcCQkAIpI+ACADpYykjCQEhIAQ6EEi3AMATwfMWRbCnyb7Vt8YqXDPJ/2TOy+ihwcnTZ/4/T+ychi5/dspwhe9PtV103c0pAHxskEI4orGwLSkhr6UHAa873ALUt53qmTESVS1YegC4YlnEmpNpZq5cId20WRWBjSJAfkhZLsZs6RAAhhUAx5cr/GZn9PSSXgz9cwF6JfD+zlPNeEYh5+RlyDkZOdnz58cNVFh3SKM63DMFAK7Z6brPf983U+ELw7yfT+epvZfR7qwOEC+m3y2KeVUgWHsIuHBJxPJSMG1wPiwXf3phjCy0f0pDdFGdxq92aFQeit3vzw5VVmJBJt90tnQKABR/vr08mhSR93G7/TvvnYoAwGR8fHaNIEhvk7NGK6tEHz/jd8wvtmtLCHM+7/SEeHpeyNNLiO/6lctivQn4TDMJI8MI6OFC9hzzlzui1UxyFMA32NxHQgDkl6gQEAJCIPMERADIPGO5gxAQAn2YQDoFABrqrKn9+9220cvT9Gfnh0B3Wq/mNqhZD/36SQpfGh417k287p2VEbA/G/9wv2y8wsXjO2Zedyd6M/3PGKVw0fhoCAHH/Ue1xm2VGjzpNf1Y0u2UER0NQho+NNA2N9h9eeLIU/FzxkZd7bn+13Z4n86nQwBwMpxbCnx/ql1/3syWoQB3Vsae5vsZhTTMrlyu8WGtvVdk+pkhCkyMZ7wgaPS8V6OtMQ0jM4eeGALAubtd9+lNcsNkbwHAmbXfK9EfjUWGeZBTvKz+fHbOXBgVxRhfzuoYxlDnDty+RoO16k37/FCFO6f7h3GwJ9+z29bodtHJT4RIlwDgrvLBucYz/vl5KgKAYWA8T1jOz0vso0DDcoxGkIu3B+7vheGFwAMzvatAcLzvrdb4a1uSR+d7JwJAH/5lKUsXAkKgywiIANBlqOVGQkAI9EUCnRUAaIjUhYEP6mwXZybXMgby3dOVFbvv1dyGAU/gGCrgJxbwhJvG+hu7bCPJr2SX+w99Gurx5uEWIbwMZt7xgfXayiEQZG30OLh6eaynQDoFgK+MULjDxwPCfdJJr4HnFoSsE05n+90u293cGK+XjFO4ZLx3aIWXp0BPFQDceQD8QlTcz6dXNQt3Yj+WCGTIibu54//d1QfcXjPM4/DM/BAq2k79/b6X+DR+Z6XGm21hJjSAH5qlwCoFzpYOAcDrBD2R8d9ZAYDJ+K6b7F9e0f1e8n5ee+DmS++Cx+aEQBHNr3mtl31FAOiLvyVlzUJACHQ1AREAupq43E8ICIE+RSCRAJAKDJ7k00D9zFD/P96dBiiNdJ6InpAgiRezdZ+/OBrDS/fo26fF3sMtAPidgJt1uePCmVGd9eEpMJjmjgWnhwJFBbertZOVex7pEgD8DHrnvX+70zbu2bzq3dNT4fJlGu+3nf4HSdTIvlcs0+3lHXuqAOA2mv1OzSlknb8kgto2l3x6hpw6Mtawdrv2+yUVdD4LXsIVE/4xoePaQxr7mwAKPH5eCe738WebNR7eGPUccBqopm9nBQAaw8zQ/6+2cBaOG8T474wAEOQ5536dzhYAACAASURBVPjuyg5e75k77CORsGC4ub1FRABI5beBXCMEhIAQSJ6ACADJM5MrhIAQEAKBCaRbAKAxT0Pp4nFRV3L3ZGh003X67b224RLEADVjON2yvWKpncZWPJdgP2Pdy7B1unoHKfnGsd2njukSALxOot183YaL2yh017b3C3twjusWSnqqAMA1OQUSijiPzlE43iU+OfvESxaYyLh3c0tUeSDwi9vW0TlPt4GaDgHgzNEK32USzX1RkSGo8d8ZASBRUkWzNrcXhtujw82fp//PzAthakli0u5rRQBIzEx6CAEhIATSQUAEgHRQlDGEgBAQAj4E0i0AmNvEi991u2HHi8N2T/vP+zSuXmG7rnudbicyyLwwOK/xMmwTiQ5eY7qNh3QJAInKzXEuiQQAv9r2iV4S53U9WQBwn+67mbq9BOIJVO4TaLd7v9t7xC9MIBF78zmf+91NdqnMt/bapTOdSTLT6QHA8o+cv8npwTlM6g/8fH4ITFAYpKWaAyDod0Ii74Z9TcCZiyLY0VZhxMvDJ9463N4DEgIQZNeljxAQAkKgcwREAOgcP7laCAgBIRCXQCIBgGXFWJKrKE5NeSafq6zX+ONejcV1sZnJveLV6fJ8weIIDrZl4TeZ7INslTvbvdvgSWTMJysA0Bi8boWdcZwtVW+FdAkAXgaee02JBABn9vpkTqSdsew9WQBwl/BzJ+VLRqBy93WP5RQIgnqkcD/5nDP3wup6bQk6WxtghwiEY98v996nUwCgdwSFLGfjGm6fapeEDNJSFQCCCF28fyIBwP0uMOv/A7P8Q5Pca3LnbxABIMiuSx8hIASEQOcIiADQOX5ytRAQAkKgUwJAMgYvb0Tj/poV0RM3L4PBK7Y21W3KtADgNmC8DHm/uTvFiGwSABh+8ce2xHHJ7K9z33qyAMD9coog7lASp9HuFyJg9twtELFc34sLQmCWeTZnjH68UoFmvHWHgB+v11Zsu7PEXdD3I50CgN89E1X3cF7X3QJAkBwB8djGE9NGjBgRdFuknxAQAkJACCRBQASAJGBJVyEgBIRAsgQSeQAkYyCae7sTxs0YYMfd8qSfTQQAm4PbOPI69Ux0mu+134muEQHArvduSvi5Q0mcwo3boPfi7XQTd+aIcIeBxItr54n/Axs0/mt7YsOfohqrZTBvQW0z2itjcG6ZEADoNl+ap/A3R1k85qL4wXTv8nzZJAC8tVdbCQxNS0bA8/quEg+AZH/DSH8hIASEQPIERABInplcIQSEgBAITCATAoA7O/qAXLus2fS2xFuJDNTAk/fomO4QALeRnowLsXgAACUlJSguLu7MlqZ0bTgcRnV1te+17uRxJnbf/ey6XfqDCC5XTVS4cJyCOzzAz62d5unTmzSe2BRr/NPQL88HZg1QWFAGTC7m/xQG5QH8jM1dbSLdAgDv+/DsEOqa7QocdLlno2fEXdMVvjw8fihAd3sAuF34RQBI6XWSi4SAEBACXUpABIAuxS03EwJCoK8RyIQAQIbOxHluN2q3AGAMpnSwT7cA0JkcANkqANy0SrcndksmB4DTnbqnhwC4DVOWdrxnhoKfMBDv2XTnFDAi0Ye1Gpcu1aCoEK96hNtjhsb9KSMUrp2kMDAv/luRSQHAGP/MnM/28jZthSeY0IQx/YCfzgthVD//OXa3ACA5ANLxrSpjCAEhIAS6loAIAF3LW+4mBIRAHyPQHQKAOzN3MqfqibYn3QKAW8wI4hLOa9zCQTblAEg2Lt0wd5ac6+kCgHtfTXZ4ihzOKhM0cGcPSPTUxeYUMKIKs+f/aJ3tfu5VstI8J99ZqfFmW04G/uzrFQq3Tg2WqO6xKo2nNkVd3NPpAeD2WKAxf+VyDQobpp06QuG2acryCPBq3S0A7GoEzlwYwZ42zwWpApD4WZYeQkAICIHuJiACQHfvgNxfCAiBXk0gEwJAohAA9+fDCoDnFoTAE8VE7fmt2nKXHpAHzCxRuHSCskqTmZYJAcDpRkxD56HZCnQNj9cocpy3OILNDXavbBIAFtUBlyyN4Eir7Up+1zRlnTjHa4xnZ8z8223VEHqDAODcV5Og77UdGi9stQ3cZLwjnDkFBubbOS9+vjlq2PuFEtBAvnhpBMsO2PS9Slv67UuiOvXmukSZ8k0/d7y8V8jCkjrg0mURK38FW36IVUIUKOJ5te4WANzfNfRm4N5MbQtHivfMu8tBsq/kAEj0DS2fCwEhIAQ6T0AEgM4zlBGEgBAQAr4EMiEAJEoCyMm462ufO0bhusnxTz1ZAo1xyFWH7eUwEdpz80Og8WZaJgQAtzH/8cEKD89SKIxTGvE3OzVur4y6S2eTAFDfAlywJIJVB21qxw1UeHxO/PW4Xal7gwDgPB2msHP/TIVf7gD+WWMLAEx0d+/MYCfxztABU/ni1e0aa+ptxibHgPtFdBvnFA+enRey4v0TNa9kmhRzTnWV6EunAEAyD6zXoBBn2oT+wLPzQ1a+AnfrbgGA8+Fc718fne+3xipcMylxGUOKd868BxxLBIBET6V8LgSEgBDoPAERADrPUEYQAkJACPgSSLcAwD+aL1sawdYj0Vt6nSS6jXmeJN4xTYGx2F5/mjNL+m2VOibjude4mRAAuBJn/DMNvMvGK1w83nuuSw8AVyyLWInTTMsmAYBzcgoUidbDdVy1PAJ6DpjWGwQA9+kwXe//ul+3u4t7GdN+L5J7rC8MU/hXrUZt2D7V9wslcHsABPUwoYhz5bIIFjr2hHPzeifSKQDwHu53lz/zC1vIBgGA30XnLYqGAdAL4LE5Icwt9f/F4PV9IwKA/CIVAkJACHQNAREAuoaz3EUICIE+SiCRADBzAF18QyiKc9odjgBLD2i8tRegWzX/bVq800HGPd+yOtqfhuhXRyowKaAz+Rn/gL9nncZ71dETdVYUeHpeqEOStEwJAG6DyytRG5OjvbFbWwkQmRjO2bJNAGhsBa5aofH3avtk1Gs9/GRRLXB7ZTSUoTcJAFyL83lhmUqGRdC1PpmTeMPEORaf3wMtsBLmxQsl8HIzT5Rcb90h4DurIlh/qOOXVlcIALwrQx6YTNK86/1yaFQry5vE2bJBACDjJ6vsKgumMSfDg7OilUmcc+a7cf8GDYaDmISH5nPxAOijvyhl2UJACHQpAREAuhS33EwICIG+RiCRANAZHoPygUdnh8DEW16Nf44z3vqRjbGiAY1RGlB5IaCpFVatc2fjH++PzfZ2k86UAMD7bz8CXLYsGoJgDGfOlSe3nKcxiLiG0tzo3LNNADDruWhJrLcGf871FOTA8mCgMWTWeVQxUNnm0t4bPAC4LmdlA+czNq8MeHJOyDq9D9r8xvpahcJtU/1dzv9WrXH18th3oDQP+M8KO7ae7xGfK45PgWlxnS0ssOUoO+Gk+XdXCQA8If/e6tjkhV6iXDYIAOTk5THBd5R8TxkBTClWVl4DiowvbdNgeIhXEwEg6Nsg/YSAEBACqRMQASB1dnKlEBACQiAhgUwIAPzD+hODFW6ZosCs+YkaY67vqNSWgR2vBRk3kwIA50Z3asb2O70R3HPmPC8Yaxt8P91sW2rZKABwXjR0rl0RwYq2fABe/Jnr4NsTFMoLgBtX2uvpLQKAuyKFWf85YxRumJw4TtzJqyYMnLM4gk1tOSr4GZ8F5hbwS5LHPvQ4uGONxm93RU+oE70z/PzoMuC6ySFr/4zB6lVRI90hAGZuXjHyDI1hYk5DLlsEAM6Z3y9egpcf6+GFwFHFCn/b711lYcSIEUG2SfoIASEgBIRAkgREAEgSmHQXAkJACCRDIB0CgDmx5x/Mnx2icPJwhYoAhr9znjxRpBDw6512OAFP03mqybFZJYCuxWePUVZytHhmWaYFAM6Z5sDSOju5GE9lebrIxiRoFD7OHWtXJnDOJVsFAM6bnHmqTLFixcHY9XxuqMKF4xSGFsSup7cIAF6Z9OnN8egcheMHJycAeLnzm+oCY4viv5V8/h/YoPFf2zu6nbuvpHcAxYmvDFdoaLWz8jM7P9v4/sAL80OW14BpmRIAOL4zNwb/TY8Jek7Qg4ItmwQAzieIgMd+swYAP54ZAks5Pl4lAkAyv1OkrxAQAkKgswREAOgsQbleCAgBIRCHgFsAEFhCwI+AU9AIWiKvpKQExcUBUtqnGXs4HEZ1dXWgUd0VKei18uKCEChoJdt+u1Pj1jVRg/Gjg5QVG18QCjbSjkbg1W0ab+/T2NkYde1nWMacUttdnSUFGR5j2oMbNH6+xb4nxYsfzVBgEkLTMikA0MC/crnGh7XRNdMz4dE5ITCnQrYJAGTCmTJ/wotbNf5Ro62khhTB6OkyZ4DCN0cDnypXlvjofOb574dmKXx6iM1WPACCPdPSSwgIASGQLAERAJIlJv2FgBAQAkkQEAEgCVi9pCsNQtaeZ+WFuaUKZ49WYF6FRI1hGr/aYRt6QQ3bniAAJFq3fN53CTxWpfFUW/JAdzUHEQD67nMhKxcCQiCzBEQAyCxfGV0ICIE+TkAEgL73ALjj3q+frHDumPju7rzmvMXRagBBY+RFAOh7z1dvWTGlrutWaKviAZs7nEMEgN6y07IOISAEso2ACADZtiMyHyEgBHoVAREAetV2BlqMu2a9X0lFMxjj0+9dr/GL7bYhxJJvT80NYUFbnHe8m4oAEGhLpFMGCTy9yc6twJCO2QOiOS0S3dIterGaydNzo5UhRABIRFA+FwJCQAikRkAEgNS4yVVCQAgIgUAEukMAqGvR+MbqMNY0RNrn+MmyHLw41ZG5LNDso522NGrcurkZj0zKQxkDoQF4/SzJYTvV/Y7NzZhSpPCNoUnUknPdMVNr+N0uO1bdlI+jCHD7tJBVs97pC7D1CHDPutiqB6eOULhtmrLizRM1EQASEZLPM03AnePh+1MVvl4R/+Gl1EXh4IlN0XfEXc5RBIBM75yMLwSEQF8lIAJAX915WbcQEAJdQqC7BIBvb2jGXePyMLbQ/kP80nVhnD4sFyeUBsyW1kWGcmc2IZsFAJ7q31ap8Yar9BwToZXl2auuawYaW2MJfGSQAmuhM8FbkCYCQBBK0ieTBBbVAZcsjeBI27PMfBePzQ5ZFUW8Go1/5rqg8BVu0yjd8f+8TgSATO6ajC0EhEBfJiACQF/efVm7EBACGSeQbQIAF3zx2ibQOcB4Bfxibwu+U9VssSjPU/jNjAJsadLt/c4fnotzh+fi2o1h7GvW1sn/vRPy8NEBOZZXwIllIdAYd17P//7qqiY0tGpM7x/C14bkxJzUO+/JsUYWhPDw9mb8fEo+lh/W1n9fMCIX124Ix8z1J9ub8fKeVgzNU5hforC9CfhrXSumFYXwi+n2tUHW9/zuFjy7uwWD8xTGFyrrvsazIV0PBY37pzfbGeSNJ4Df2MyAfvoohWsmKitbetAmAkBQUtIvUwT4nF+1QuPv1dFKBUyAyWz+Jw8DppUo5Ci7YgFLkb6+U2Pj4WgFBj77l41XuHi8ivGOEQEgUzsm4woBIdDXCYgA0NefAFm/EBACGSXQXQKAXwiA0xPAnKDTeJ5TbHsGmM+f2dWCkweFcNKgHNCb4JIRubhpUxh3j7fDCF7d04KbxuS1CwDv1EWsEAMz5toGbbnn83rO5dzhUQGAAsLF68J4+ih7LP7398fm4c4tzdbPaJyz7Q7rdq8F57j87LZxeda9NjZq675m3pyX8XTwW99nBubgjepWK5zBiA2ZEADMg1XbDLy+Q+PNPRrbjkRP/Wnoj+4HnDxM4bQKBZaiS7aJAJAsMemfCQLbjwAXLYmAIS3JNBr/36hQuGFybOlFjiECQDIkpa8QEAJCIDgBEQCCs5KeQkAICIGkCXSXAGBCAEpzgW+tDeOqUXmY3V91yA1gTvd5Wr+/WaMoBDwwqQA8oXeGEDhj5Wk0uwWAbY263Sin4f/XukgHQ9zE6v/tQMS6/sk2AcApOhxfGsIfa1rxrRF5eGR7c0weA86VzcT9O0MAOMaXy3M9r6H3gnN9V4zKw8pDEev+mcoBkPSDkuIFIgCkCE4uSzsBhrTcXqnx532JPV5489I84KajFL40PPbk30xMBIC0b5EMKASEgBCwCIgAIA+CEBACQiCDBLpbAGAOABrcxr3+5qrmmFwATBjoJRYYDwAa7TSu3afmiQQA4wHA68+uDFveBEYA8PIA4Mn/Pw+24vnddiAx/33P1ti58udOo98tAPDk3+kBwP5e6zt9aG6XegBk8PGCCACZpCtjp0JgRyPw5m6Nt/dpbG0A6m2HHvC0vzwfmDVA4T9GAh8d1PHU33k/EQBSoS/XCAEhIAQSExABIDEj6SEEhIAQSJlAugSAlYcjmNwvhIIAOfycRq9JAmhi9D81MKc9Rp6LYvw9jXXGw/P038TrM77fnJozVwC9AUwVgCAeAM7rxxQoXF6RGzcHAMUBCgO854z+Icutn8KFied3ztXPA4ACAJvXNe71mTVnMgdAyg9NEheKAJAELOnaowiIANCjtksmKwSEQA8iIAJAD9osmaoQEAI9j0A6BACm1jprTRO+NDg2kV4203Cezrs9ALJ53j1tbiIA9LQdk/kGJSACQFBS0k8ICAEhkBwBEQCS4yW9hYAQEAJJEUiHALAzrHF+ZRg/HJ+H+SUBXACSmmFmOpvTfOYVMBn6051lPzMz71mjZpsAwEzvv9+t8dtdse7f6Uh42FU789ZejWtWaIwoBF45OoShBV11Z+/7LD9oJ9hj++m8EGYP6N75dNXdRQDoKtJyHyEgBPoaAREA+tqOy3qFgBDoUgLpEAD+eTCCH2xpxnNT8zEkT2V8/k9u0ni8SsOrNnfGb94DbkAj99JlESypAy6foHDp+MzviR+WbBEAmiPAs1s0frZFg2Xh4jXGgl8w1uaWl4V6lggA2fESigCQHfsgsxACQqD3ERABoPftqaxICAiBLCKQDgHgp7tasPRQBE9MzkdTBNjSFMHuMMCM+ZkwPUUAiP8AiQAAhMNhVFdXW6CY5O27qzX+ss+uAz+uCLhwnMIJgxUG2pUecbCtBvxTmzTWH7J/9pURCndMzT4RQASA7PgCFQEgO/ZBZiEEhEDvIyACQO/bU1mREBACWUSgswIADf6L1oWxqTGCAy1As9Yoz1OYURTCdaPzMKlf+iUAEQBEAEj0ChkBgCb/XZUar+3QVpb388YoXDHB36indwBLxTFMID8EPDTbFgqyqWWbAJBNbLpyLiIAdCVtuZcQEAJ9iYAIAH1pt2WtQkAIdDmBzggANP6v3BDG9iaNBybmYUJhsCoAnV2kCAAiACR6howA8H6txhXLNI60Bj/Rr20GLl4Swep64LNDFe6fqZCbRRqACACJdr9rPhcBoGs4y12EgBDoewREAOh7ey4rFgJCoAsJpCoAhCPAFRvCONCiLdd/lqtjW1wfwVO7WjC9KIQLR+Sif076FyMCgAgAiZ4qCgB79lfj+pUab+/VGFYAPLcghDH9El1pf/7iVo1f7tD46kiFM0YpMEmgs9FTgF4CL23T2HYE4PvAxjryJ5QrXDJeYWRh7DXGcJ9XBtwzPYQHNmi8s98OS1hQpnDLFIWxRfY1HP8XO7Q1j71NsO5/0lCF6ycrfFgbPwkgR3y/RuNnm4FlB+2cB/RmmFoMfHuiwnGDVIfQHJPIryQXeGlBCLsagSc2aSyq09ba+PMTyxWunNhxXX5JADszpiFnOPzXNo3dTfZPp5cAV09UGFekcNaiiBXi0R3JB0UACPYuSS8hIASEQLIERABIlpj0FwJCQAgkQSBVAYC3WH44grEFCqVtx6PVzRq0g3aHNd6ubcW6Bo2HJuWjIM2J1NIlAOxoBF7dpvH2Po2djUBEw3ITH14A/NtQhbPHqA4Z1p3x9ScNs0+HvZqZI429J+eErISFFrO2jOk0qJjBvUUDj260DUEaMokMNXMvJrX7wx6NZ7ZobG6wfzq6n530jy7rfkkAnUboj2eErGSKb+7R1jxoWJ07JoT71kewpwn4j5EKt0/raCyaOTy4QePnWzSmlQDPzAuhNK8jie5MArhkezXOWxRsLUm8MlaOgGtWRNq5e11blgc8NieEuaXRTw37qSWw3ollB6KfMS/Bc/NDGFIAbD8CXLYsgqrDHUee0B/49xEKP9ngXQWABvPdazXe2K2t59nd+Hx/ZbgtNjhFDfNcUrA7cYjCr3Z4Xz8oH3hqbsh6VkxLJACkMibHpgjx7eURrKn3XgfFmXf3axxuFQEgmedX+goBISAEsp2ACADZvkMyPyEgBHo0gc4IAGbhVpz1lmb8Ym8LikIKt43Lw5cG5+DcyjC+Wp6DU8rT6wbQWQGA831hq8YjG+3TTb9GY+fR2SHMcRhx6RQAzh2j8GiVBsf0MtQuG69w8fiOBjhPhG9cGcHCOu/rvjhMoapBY9XBjlUAjBE6uRig0wbd3E2j0fqzeSE8t8UWBZxGqftOB5qBC5bYxtm3xipcM8lbCOlOAeBXlftx9QrbkL1vpsIXhnXej9+5/8MLgVunKHxskJ1TgALOS1ttUYbP1UcHKTw2R7ULYIY9WVLo4f6eM0ahMWIbu0cVw3oWrlyurVN+ikY3Tlb48nB73v+o0bhrrbYSbdaG0aEMoDvfAT0Xzh+rLFHBPTc+e9dNjj5bxog3zyIN/Numhixxp1kDr+/QlscC1+UOi0gkAKQyJoWMq1Zo/L1aW0LFtZOUJUjxmX2vRuPOSo3djfZT2V3VQMQDoEf/6pPJCwEhkMUERADI4s2RqQkBIdDzCaRDAKhv1TivMowrKnIxrSiE6zeGMSBXYU1DBHeNy8cxJSHL4ElX66wA8LdqjauX28bMJwYr3HRU1PWaxvVjVRq/22UbjjxNf3B21IhLlwDQ0ArLDZvG2Q2TFD49RCFHASsOAt9bbZ8u98uxT1sXlEXJ8eT/upUaf95nJ6ljubqzxijLCNrSANyzTluGIsdu1f4CgDFCLxincP4YBVbG23jY9gJ4r40P+zAJHl2/3e3dao0rl9nGWTz36+4UAO5ZtB8Pb0xvuUh6avDZocFP4/64gbFsaITfu07j5W0dT+idAoBfbgEzPk/q756ucLJLtFh6ALhiWQR1zR0FgEV1wCVLI5ZA4Cce/WantpIcDsi1vTbojcDmFAAoePG5o5eKafHWFUQASHbMRBwYdkEBascREQDS9b0q4wgBISAEsoWACADZshMyDyEgBHolgXQIAATz4p4WK/7/B+PzrdCAGzeGcWVFHj4zMIQr1ofx3bF5mNU/PSpAZwQAurqbuHAau0/PC2Ggy3Xd2WdEoe2qP7TA3v50CQAch2M+Oz9knbQ7mzHkmLjuqonKKllnmjGM6LjgZeTx5JTrM7HlDAlgPXvTghihNWHgnMURbDrsHQZAY/D2NRq/3qktA/jxOR1j5M39ulMAuHvhfivEgaX+np0XAr0eOtto2D+7RVu5BOjib0I7nOMaxu6TaSf7u6YpnDqyo3jwnZW294Uf13iG+B2V2nLdjxeS4fTccD4bTgHg5qMUzhjdUfTxW1cQASCZMbnGRBzI+/mtGvevT6/Ak8zzIR4AydCSvkJACAiB4AREAAjOSnoKASEgBJImkC4BgH+0v1PXiqd2tmBNg8Zd4/Is1/+fbG/G5kaNhyfld0g8lvRk2y7ojADADO+M3954CPjm6Fjj2DmfV7Zp/Ghd20np/GjMczoFgK9VKNw2taOh5TTSvjRc4Z4Z0T7GyIvnnu8UEOIJAF5GqGFg4vuZyO7FBSHQ3d20fU3AeYttLwUmpaM7uV/LdgHAuZ9+a3hwlsLnhgYPH0gkAFAYeHpubGgJ7+3cdyYRZLlCr0bvD4Y2MLGhEaeCPpccjwLRH/doy7ODHh5M4WGMeHqYPDlX4ViXZwOvS2Tos4/TGyTVMZ0ClFsAc/JgDoWLl9oxPJIEMNVvU7lOCAgBIZB9BEQAyL49kRkJASHQiwikSwAwSH61rxVNEY0zh+ViwxGN6zaGce+EPAzJU/jJ9hZ8cXAOPjagc54AnREAgm6dnxEX1NBKlASQ4/gZ4H734M9p8NDwiZeA0O+Ul2t3rsvLCDV8nO7kTHTIpIimGS+EkrzEJ+vZIADEixFPhwBwsAXYeQRYekDjvWpYmfMZc+/nAeA3H4afnLEwYuUDiJezwJ1Ikp4kzmuDPuPOBJV+xr1zrFQFgHgGuteYDGU5d3EEFJriiS/kdObCiCQBDLrh0k8ICAEh0EMIiADQQzZKpikEhEDPJJBuAcBQoEfATVXNGJGvwBwBb1a34kgEeHxyPj5eml0CAGP9a5rt7OvLD2j8swb4sM4un+Y21tIpAPgZN373cBp57pN959PHEAbGqdNQ9/MASJQ4jWu/fJnG+7U6Jumb0z3bL47dOZfuFABMEkDO56FZdp4Fd+N66sJ2ojtnW1Ov8Z1VdoJG9z6RzWs7NF7faVdg8Mq2z7E6IwDEM3x7uwDgDEeIx8G8D1IGsGf+7pFZCwEhIAT8CIgAIM+GEBACQiCDBDIlACysj+CCtWGrrN6lI3OxK2wn1WOFgIMtdtm5wUzpnUJLhwfAhsPA81t4YquxP+w/iZ4oAHA1xs07VQGAY5gYa7qaP7cgZMW9bz0Cq7TevrDtwXDKiPh72J0CwOJt1e0nycy2f8Pk4M+bnxHqLtHH55s5JBgiMbdU4RODYT1Pt67uGJvu51Vinj6nwBMvPCORABBPHPJ70rPJA4BlFs9fErEqHYgAkMIXpFwiBISAEOjhBEQA6OEbKNMXAkIguwlkSgBgJvK3a1txYlkONjVGcPvmZvxwQh5+sbcVb+xvxdWjcnHakFwUpuAM0FkBgEnWblkdWwKQGc9pxC0oU/hkuR2PfdOqjkZcUA8AVhJ4apOG082aT0KQ083OegDwMPu6FRr/tzd1DwDO1RhiZGGMfVZHuHWNxvCCjrkBvJ707hQA9uyvbk/4OLof8Mz8zhIqMAAAIABJREFUECocuQzivZle+0TRis/N73fHluhjRQBnC5IDwCtm3Rm6EU+w+KBW49KlGixT6cwBYMJDWDng3pkdy0cGWS/7+MXTd1UIgDMHQDwxQ3IAZPfvFpmdEBACQiBVAiIApEpOrhMCQkAIBCCQKQHA3JpCwEXrwqhu1qhp0Th9aC7OGZaLB7Y3Y8ORCJ6YnI9SZiFLonVGAFh7CLhwSQQ0MphI73tTFI4us+u4O5tJApiqB4A5gU+nAODMAcCY/AdmeRt5zn6d8QBwVkNgwjjmAjAVBliT/fZpiY3M7hQAqqurrRCGK5ZpsKLCV0Yo3DG14157PXpeAgBj0s9cZJeei2eg+z2fiTwAnOEVMwbYZfqcpfjMPE2CRneFiiAJIv1es2zyAHA+d/GqTEgVgCS+NKWrEBACQqAHERABoAdtlkxVCAiBnkcg0wJAXYu2ygCeUJZjGf5st21uxof1rfi3gTl4uzaCW8bm4pNlOYHhdUYAMIZ9QQh4dI7CxwZ5x4WbMnepCADOE/x0CgAEFMTIq6y3a6SzVnxnBADez5z4D8kH7pimcNsajeqwze74wYmFm+4WAGhU31WprZh9uut/vULh+kn+ZQu55p2NwJ2VdngIm3FDd7ro+wkADBG4aEnECpVINgcA7/W3am3lb2C4zF3TFb48PJbxtiP23lKEcAsA5tpwBDh7jL1OrtnZzPwYN8/KBrdMsftkkwDA+ZpEk5zb3dMV6NXgtQ4vzoG/SDrZUcoAdhKgXC4EhIAQ8CEgAoA8GkJACAiBDBLItADgnDq9AW6sCqO2BXh0Up518v+/Na14dncLnp1SgP45QGVDBANyFUbm+xuXnREAfrZZ4+GNGhQA/MqdLT0AXLHMNqDdRpzTvd6vFJ8zxCDdAoCzxN9l4xUunRB7Cs8ybrdVaryxyzZeOysAmJJ/NLROGqrwx70aU4rt0+nSvMQPZncLAJwhk/bdvVbjjd22YU3DmaULmcSQGfT5pFG0WVin8fI2gC727Efjk54OLHXIZ5PPL70J/lljhwDQwP7yCGU9SzSo/2e3xqNV2gofYUtFAHDuX34IuGCswjljFfqF7MSUFDOYeJDNLQA4r+XcWUKS+8+wB37G5/qH6yJWaEe/HOCxOQo8YWfLNgGAe3bVCo2/V8eyZtoQN4dECS0TP6Wp9RABIDVucpUQEAJCIBEBEQASEZLPhYAQEAKdINCVAsBdW5qxpVHj4Un5lkFFV1/+rLbF/hmNlFs3N+PkQaG4HgFGAKDhdcE4ZSWni9do7PCkvzCHJdqAS5ZGLJfwycXA3dNCmFYCKGWXUvvFdo2XttkVALyMOP7MnIrTSPzEYIXvTrHnQCOQ1z67RaMlYq8v3QKA+0SbSfi+PUFhSIGdoO+edfbJtclM31kBgPcz3hCG8bfGKlwzKfHpP/tngwDAeZAHBYD71kcN9HjPzPQS4HbzbDg6OsUhr+spilw6XuG5LRp7mmLL+SUKATDj8Tm6ZoXGv2pcpQlgixITigB6AjhzADivZZ6Cv+yPPgPuefI9uH2qwheHR8WjbBMAOGd3wkXnOsiBHigsucjml7egE1+NCS8VASAhIukgBISAEEiJgAgAKWGTi4SAEBACwQh0pQBAgzhH2SeuPE1lKMCahgienZKP/6lptcIBfnpUfsLEgEYACLbC2JNSigx07/5d22mw1xg0rM4arfDCVg3WeGfsO2PuTeNp8XdXa/x5X0cDjX0m9Af+fYTCTzakNwmguf/hVuCONdo6jfcqQcf7U/RYdbDzHgC8p0k6xz3juE/NDWFBWTD62SIAmNly/+le/rtdwLIDGrVtp/U8bWe1g0+WK3ytQll76Cdx8AT+iSqNd6u1JfrQGB1ZaO/5maPtHAPGU8CZKyGoAMC5cl/pScJnncY+GxMZUlwY1U9ZIhbzA5gkgM7d4LX0Unh2C7DsoC1mcY5M3MjnmOEB9HxwtmwUADg/vmsvb7NDOCjQcR0UZ66eqNAvR4GJD5m+gwke+fOubCIAdCVtuZcQEAJ9iYAIAH1pt2WtQkAIdDmBrhQAzOJMKMDusMbjk/PxRnUrntvVgiePysfUIjsbX7y8gJ0RAIxxReOZZQBZDpAx0zQAJ/UHTh+t8IWhyqoLz1hrGtFeCe+MgfbTzVGXbBpY3xyt8I0KZRmHPMVNtweAYUjp4f0ajUc2alQestdQng+cNEzhigkKt1dq/HFP56oAmHvRyDUs4iVl83p4s00A6PIXTG6YEgEKbEvqNE4fZQsWXs0IKhX9gJcXhCwvmK5sIgB0JW25lxAQAn2JgAgAfWm3Za1CQAh0OYHuEABYEeC53S24YEQuXtnTitf3teCpo/JRlqvwrbVhnDw4BxeNyI0rAnQ5qD58Q6cAwHh4xs8HbSIABCUl/ZwEjMjnl2eDnhzfW60tLwlWqHhotury7wsRAOSZFQJCQAhkhoAIAJnhKqMKASEgBCwC3SEAGPSP7GjB76tb8dTkfOSGgIvWhlFRoDAwF9japPHk5HwMZtYvad1KwIQADMgDnp8fwtii4NMRASA4K+kZJeAsw8g8GzcdpdqfO+YGoEDw+93aMvpp/J8QoCJFuvmKAJBuojKeEBACQsAmIAKAPAlCQAgIgQwS6E4BgJ4A/AO+uhm4ZH0YpwzOwWUVuVbs9fUbbTHgmlEBUs1nkE9fH9p50sqs+cyHEC88w81LBIC+/gSltn6GuDAHB0NcGN7i1ZjM8KbJCv9REVsJI7U7Jn+VCADJM5MrhIAQEAJBCIgAEISS9BECQkAIpEigOwUATpkVAM6rDOMr5Tk4b7ht/O8Ja1y4Lozzh+fi38tzUlyZXJYqASadYxI5Ol+8sZuVE+yyickk/zP3FgEg1V2Q60iAOTp+uimacJE/Y66LE8pVoAogmaQoAkAm6crYQkAI9GUCIgD05d2XtQsBIZBxAt0tAHCBJgkf/5uu/wwF+ERpCFdU5OIvdREwL+BnBuYkdfIcBNymQ/W4fuFCDCkoxH1HH42SvFhvg/rmZtywcCE21B/EgsGDcee8+SgI2UkKTdvR0IBrPvwA/XNz8eAxx6IsPz/Ira0+DS0t+O7iRdjb2IhHjjsO5QWFWHPgAG5atBDHlJfjltlz4o519/Jl+HD/ftyz4GhMKy0NfN9EHbc0AOcujmBfU7Tn1ysUbp2a/EmrCACJaMvnPZWACAA9dedk3kJACGQ7AREAsn2HZH5CQAj0aALZIAAYgFVHtBUK8LmBIRxbEsL1G5txzIAQdFv5wJ9MzLey9aerGQN8y+HDuHfB0ThqwICYoY0x3tTaigH5+ZaBX1EUGwD/wf79+P6SxThh2HDcPHu2b+k4rzlnqwCwPwxctjRiVRcYkAucM8ZO/Mfydsk2EQCSJSb9ewoBEQB6yk7JPIWAEOhpBEQA6Gk7JvMVAkKgRxHIJgHgHwcj2HAkgk+V5eDCtWHcNCYXJ5blgPHA124I4wuDc/C5gTlJGdmJNuPB1avwP9u34/oZM3FSRUVM999u3YJn1q3Hx4cNxZ937fLs8/yGDXi5aqPnZ4nu3VkBINH42fC5CADZsAsyh0wQEAEgE1RlTCEgBISAJAGUZ0AICAEhkFEC2SQAmIX+bn8rfrO/Fc9PzbeM/cOtwOlrmtAvBDzdVi4wXVD+tmcP7lq+DCdXVOCa6TPah23RGncsXYKqQ4dw8VFT8MCqlTiufEjMKX9TJGKd/m+or8f9Rx+N8cUlSU1LBICkcCXVORwOo7q6OqlrpLMQSIaACADJ0JK+QkAICIHgBMQDIDgr6SkEhIAQSJpANgkAu8Ma36lqxlnDcvDMrhY8PjkfhSGFO7c0Y1dY49FJeShNJgV9ABomhn9kv3744fwFKMrNta7a19iIqz/8ABOKi3HtjJm4edEiNEVaY+L8Gbt/1QfvY1hhYcy1e44cwfMbN+Cfe/fiUEsLlFIYWliIU0aPwSmjR6Mgx05sGFQAoAfE2zt34ierV2FEv374wfwF1v+7cwCY8Tj2TbNm46WNG/HOnt1gCAPzC/zH2LE4dcwY5LryGGw5dAhPrK3E8tpaUPgYXVSEK6ZOw5s7tnc6x0Bf9QDgnlUdBt7aq/GX/RpbG4D6FvuBDClgYB4wa4DCScOATw1R6N8Lcl06S/dxnQ/OUvjc0NgynnubgDMWRrCr0WZx+QSFS8f3zFKfIgAE+IKVLkJACAiBFAiIAJACNLlECAgBIRCUQDYJANuaNG7YGMajk/PxYX0ED2yzDf+PDMjBo5PyM2IkmVP8TYcOxcT4m9j+i6dMwaljxoKhAm/v3IUfzJ+PuYMGWXhNn38fMxaXTJli/WxVXR1uXbLYMvynl5ZiRFER6sJhLK2pQXMkgi+PHo1vT5tueTYEEQD8jH/ey08AONjcjLxQyBIxZg0ciHAk0n7/cyZOwlkTJ7Y/Hma+9S0tGNe/GBNKirG6rg77m5qQ3yYUdCbJYF8TACIaeGufxqMbNTY3BHsLWc7utJEKV07s2UKACADB9lt6CQEhIASEQHwCIgDIEyIEhIAQyCCBbBIAuMx7tzZjTYPGOcNzcO/WFkwpUvjxhHyrDF2mGk/KX6zaiDvmzMXHhg61bkOD/53du9sz7JtQgbMnTGw3oHndK1UbreoAx5aXW6fnNMrf37cPN8yciU8PH9E+5W2HD+P6hR9ahvkjxx6HQQUFgQSAP+/ehftWrsTY/sW4c948y5PAND8BYGVdHWYPHGjNq7jNo4GGPisO8L6mWgE9A25Zshjsf+30GfjsyJGWMNESieDZDevx2ubNVnUDEQCCPXk7G4HvropgYV2w/u5e44p4ah7C5OLUru/uq0QA6O4dkPsLASEgBHoHAREAesc+yiqEgBDIUgLZJgDwxPuPNa347f5WqxTgN4fmpr38n3sr3Cf5pvwf+5nygCZUYHwxDfH5yFGqPUfAQ8cciyGFhahpasKtS5dYpQLvnje/PZyA43id9ifyAKAY4Wf8c0w/AaDywIF2UcKs1eteK2prcfPiRZg3aBBumzsPuSrqis21XPvhh6gNN4kAEODdXXUQuGpFBLvbXNvNJaP6AV8erjC/DJjY3+ZbEwY+qNX47S6NjYcBeg2YNigfeHR2CHPSV9UxwOzT00UEgPRwlFGEgBAQAn2dgAgAff0JkPULASGQUQLZJgBkdLE+g5t4/1FFRZbhXFVfj5sWLcSJw4e3JwZ0hwrQPd7kCHAbz8bgpxv9hoMHrRP2RdX7sfPIEQwpKMAjxx1nxeTHEwBoKjZrbcXvO8MGnEvwEwC2NTR0SErodS9WOXi8shLusADegzbpXcuWYlF1tQgACR7K7UeAi5ZEsPVItCMN/1unKHxssIpbtWLZAeA7qyLgGKZN6A88Oz+E8vzueBtSv2cQASD10bPvSskBkH17IjMSAkKgdxAQAaB37KOsQggIgSwlIAIALNd9k/Gfp/nv7d2DJ9auxa2z5+CEYcPad84ZKsBkgd9bvBjfGD8+JqaeCfV+vGol1h08CK3to10mAWSiwMMtLeiXkxNIAGDfMf37W4b47iNHcPvcuVYVgiACAJMTGpHB9PcSALieFzZuwE2zZuGzI0Z2eELdAkMqj3BvzwHQ2MqTf42/V0eP8ReUAQ/PDqEsLxgxLwHh3DEK102OLx4EG73reokA0HWs5U5CQAgIgd5MQASA3ry7sjYhIAS6nYAIAPYW8DT8mXXrcce8efjd1i1Ye/BgTFJA9mEiPxr9PJEvzc/DyxurYpIC0vC+ceFC7Gk8gs+NHInPj6ywsvWX5eejsbXVisF3GufxPAAqiopw17z52Hr4sJVUkLH/9x99jBXDb5qfB0BQASCeBwDvIQJA4tfzNzs1bq/U7W7800uAp+eFrCz/ybT3azWuWKZxpNW+algB8NyCEMb0S2aU7u0rAkD38pe7CwEhIAR6CwERAHrLTso6hIAQyEoCIgDY27LmwAHL7f+UMWPw7p49lsHNcADG85vGbP7XfPiBZYQzBwBDB0xCPfbhdXcsW4qTK0bhmhkzYly/TZgBvQKChAAcU16OW2bPsTwAHlmzGv+9bVuHUIDOCgBG0Jg/WHIApPJysqzfBUsiYPw/W34IeGi2wgmDky9r16KBW1Zr/H531JPg5qMUzhid/FiprCUd14gAkA6KMoYQEAJCQAiIACDPgBAQAkIggwREALDhGuOeJfOYBPBrY8fFuPazD02zHy1fjg+r91vXHDO4HDfPnt1u6BsBgK76d8ydi9w28YBx/A+uXo23d+20hIVkBADex+lZ4AwF6KwAYDwQ6O3grAIQ0RovV23ES1VVKMrJkRwAPu/fu9UaVy7ToPHOdtxAhcfnKLCsXyqNiQFvXaMxe4DCvw0Fji5TGJhvP3ffWanx5h77RgwteGZeCFNLgt3lwQ0aP99iX8tKA8/ND2FI1JGkfRD2qDoM/GqHxjv7NVjVgAkKQ8r2SOD6zh6jrCoFXrJEEAFgbxNwxsIIdrUlS7x8gsKl42NHe2uvxjUr7PnOKwOenBNCcS7Aa1/cqvH2vujcKLqM7gd8abjC6aOU1S9oq20GXt9hiy7bjgDhiC3icLyzRitrTO6l33wkB0BQ0tJPCAgBIZAcAREAkuMlvYWAEBACSREQAcDGZYx7lt0rCOXEuPY7gf5xxw7cv2ql9aPrZ8zESRUV7R8bQ317w2HL9X96WZnl+r+kpsYymJg4kAKDKauXqAoAPQBMYxnCH61Ybo1rQgE6KwBwbJYHZIjBoZYWTCguwdji/lhdV4eaprBl+IWUEgHA5426b73GC1u75sSeBvnVy6Niw/WTFZgnIFE70Gx7Kaypt3t+rULhtqkdr6Oxf/dajfeqo+EMXmPzmTixXOHOaapDjoNMCQBPzAlZhvrjmzSYc8GvleYB/7+98wCPq7rW9ndGvfdi2WqW5CLJsprNDSk/5JKeXJKQXoAQEiAQAsG0C4QeINSQQMIlNwFCyp/kJn96vUlu6gWr2pLcZMm2LFmS1Xud8z/fHp3R0WhmNDPSyBpp7efxY1tzyj7v2WNY317rW/fu0PCvqe69EyhqUOR4tNn99Wjk+EiRBd2TzgUJEQCWWn3yuRAQAkLANwIiAPjGTc4SAkJACHhEQASAeUxGcJ8ZFbUgtd8MsnVkGPuqqtSPHqusRG70wm1YmgA+e+QwDvT3Y9pqRWxICC5M34QPb83Fr0+346WW47i5qBhvzshw2wXAKAEw7j1jteJLDQ2gQGF0BXjwQD329/S4FRSM852JDcZn5jnTEDE/JgafKtiGl443q84FLHOgJ4EvY72aAI7NAp+ps6JqwEaFO8/PlfqvfR9bB15WY0XrqO1+5p1xd+/FnKUQEQR8vdQCmhSaBzsRfPaAVbUn9HTw/k/tsiDJ1KnAHwIA2yGWxWl4qc29MGHMe6kyDAb/X2/V8fUTnl2P2RZs4/jttsUZCSIAeLpa5DghIASEgHcERADwjpccLQSEgBDwioAIAF7h2jAHswvBbdXV6J+axNN7z1tgPugNhPUqAJydBD5WbUX7XPu+zRHAyxXOU+u94eXuWHMqPwWH/yizoCTW9RkMWe85pOO/OhYHr8ZZzjoQMMX/6lwNr020pdRPWoF/9ul4+Ki+oF3hezZpuHunhuC5hAJ/CABBmi07h4E7d+Q/l6fh9Unu5+WuFINlFPRaYLo/BzMaLk7X8OlcTV2fjTuOjABfPq7jH32LRQKz8CICwEqtbLmOEBACQmAhAREAZEUIASEgBPxIQAQAP8Jd45dmNsPt1TUojI/DrcW7EBZkK15nwPWHjg480dSI81JSlBlhsLZ0urmzx12vAsCxEeCKWiv653bNPd2RX86ScAywP5mt4cZ81++lcwK4tNqqavk5HMsGHAUCBsP/lq7hzu3OfQxoevjZ+vmsB8eMAn8IAAavt6RquK9QQ5QTf4XeKeDquvkyB1fiCEWbT9RYcWLMdlXu7j9UZBMUHAfZsLzj6ePzYgGPEQFgOStYzhUCQkAIeEZABADPOMlRQkAICAGfCASiAGD0r48KDl5WfbpPwALgJCPdv2FgAJfl5S8yMzQegWUFDx48oLoXJIeFozghHiEWC5qHhnFidATJYWG4v6wM+TFutpmX4LFeBQDHYPc1iRq+ultD2HzTiBVfKax/v7ZeB1sGchTF2swAY1wY3/30jM1UkLvnNBP8ZplFGfgZ49Q48IlqK7ombT/Zk6DhKyXujfQcn/uyLA03F9gCaH8JAO6MC41n+UmH7VmN8WixhrelLQzsv9Om46GjtmModtyzQ8N7M1wLKDzy/sM6ftA+f10RAFZ8WcsFhYAQEAKLCIgAIItCCAgBIeBHAiIA+BHuObq0pwIAp8cOBT9ta8NP206pbgNsU2j2LaAwsJyxUQSAt6ZpeKzYtywJb/iag1iKDV8r1bA3YfF92ZlgX4OOP3TbgteLUm3zM9L1+TNz0Myfs4UhDf7cDZYDfO6AjqMjOrZHa3hNIvCxTE0F1P4SAMwig6u5Od7bsbsA531dva5KGTiWEk+M+ziKJCIAeLNa5VghIASEgG8ERADwjZucJQSEgBDwiIAIAB5hCqiDvBEA/P1gG0UAWI0SAL4rx4DUlav/yTHg8hormPbO4JzB/5tTFwb3tzXaWuBxZIQDL1VYkL4MvcdfAsCTuzS8yWHujut2qfaCZh481xNRgcdRSGH3BXZh4BABwN//Ysj1hYAQEAKACACyCoSAEBACfiQgAoAf4Z6jS4sAAExNTaG3t9dvb4B97D9WNZ8+v1oCAMPQWxt00MyOw1V6/AundDx2zPUxIzPANfVW1M51MaiMB54ttSDSSY29pxD9IQB4YnbI+S0lALzar+OaOl0ZGnI4KxFw9Zxfa9XxTIsIAJ6uAzlOCAgBIbBcAiIALJegnC8EhIAQcENABID1tzxEAPC/ADA4DVxZO288tykc+E6lBalh/l9P3I3mrjR3p52l7jt6BTjLEqAAcFWdFWwByLESJQxrWQD4fbeOGw/O1/8/tUvDG1M8K9kwl0pIBoD/17fcQQgIASEgAoCsASEgBISAHwlsZAGgc3xc1b7/rasLXRMTsOo6NE1Dang43pCWhkuys5U5nnmYg+sL0tOVQ76zYRgVFsfH44vlFYgMtjm1HRocxG3VVaCB4dPnnYdZq44Xjjfjn93dGJmZUSZ8+TExuKKgAKWJSXAVotDA70+dnfheawtOj40p5/6MiAhclp+P85JTcEdNNZyZANLw7976OnBe/16yGy82N+OPnWcwq+soiI3FB7Jz8PWjR3B2YgJv37wFNxYVuZzDN44dxfdbW5VJ4KOVlYgJCVmEYr2WADimhnOn+rlSC9i33t+jbwq4rMaK1lHbnd6epuGRYs3+nsyBuKNTvzE3xx3zjSQAeJpVYLAyiwciAPh7dcv1hYAQEAJSAiBrQAgIASHgVwIbUQBgsPyjEyfwzeZjmLbO5QQ7oRwfGqpc8HfGxds/XUkB4AM5ufhW8zGMzswsujuFiMvy8vDRrXmLAvDeyUk8eKAeB/r7nZ530aZNODkygqNDQ4u6ABgCQE50tBIbjg0N2a9B878vVe7BD1pblSiwJTIKT+zZg8Swxdvaw9PTuLmqCs3DQ/hQbi6uLNjmdJ2uVwGAD/v8CV31izfG7ds0fDTTs11lZ7CYnn5zg46haV3VvL8h2dab3tkVn2zW8Z8nndfvmz9zVZrgmMGwkQQAsvfEV8B4R7/u0tV74RABwK//OZKLCwEhIAQUAckAkIUgBISAEPAjgY0oALzScxb31NWp4H9PcjI+s30HtkRFKco9ExN48XgzftvRoRzxuZv+hdJShFls/d1WSgAYm50Fr8jg+upt2/Ha1FRYNA1HhgbxyMEGnB4bRXhQEB4qr8CuhAT7CuDO/30H6vGP7m4VwH84Nxfvzc5RGQWnR0fx7JHDqOrtVdfmrr5jG0BDAOAFbedvxQdzctSxJ0dHVRbA/p4e3FtXq+55d2kZXpOSsmgFvtrTgy/U1iAsKMhtK8b1LAA4pryfl6Dhmd0awn2soz88bCsrGJi24XZnzGe+N03+7t+p4eJNGoZnbNdonNN19hVouDxrsYQgHgCL2wS6+mdWPAD8+B8gubQQEAJCwAkBEQBkWQgBISAE/EhgowkAM7qOBw7Uq7R/BrsPV1QgLiR0AWHzMSwHYKq+UQqwUgIAd/2TwsLwWOUeZM6JD8YkDvb34/aaakzMzuKTBQUqSDfGP8+eVcH5LJ3MnWQIsK0fn4/HcbgTAF6XlqZKGIK1hQHiwNQUbtz/KtpGR52WAXAv9MnGRvyq/TTKEhPxQFm5EgKcjfUsADjW2odabK303pDkfRYAmT5+TAfN+4xxSYaGe3bOp/ab+Tre22jzVzMwb3aXEga8UG5BduTiN8O73HRQx+/m2gRujgBerrCA5yw1WBP/pWM6EkOhWhB+JldT561lDwBfuwA4cpIMgKVWh3wuBISAEFg+AREAls9QriAEhIAQcElgowkAg9NTuLeuXqXIvzsrCx/Py3PK5ienTuKZw4dVXfsjFZXYFhurjltJAeAdW7bgxsKiRfc3p9dftCkDt+3aZT/myaZG/PL0abfp+WYBwZ0AsK+oGG/dvNnp8xv1/WkREXhqz16khM97IfRNTuLz+/erLIWrtm3H+3NyXK6v9SwA8KGZHn57o82Qj6MwBniuzIKExXYIbv8Vqhtkn/r53X9Xtfvmi3ynTcdDR203TgsDvlVhwf89rePFORHBEAVoFOhsmM93Zibo7BzHLgQ7Y4BvlFkQF7K2BQBHwaQo1jbvGJs1h8vROQFcWm1Fx4TtEBEA5D+mQkAICAH/ExABwP+M5Q5CQAhsYAIbTQDw9FUbqfJMrX+4ohI742zubispALgKwF3dg1kDt1VX49DgANwZEJoFBFcCAE0JHy6vQGH8vL+BmY0hIkxarbirZLcyRTSGkYUQFRKCxyorkRs2GlBDAAAgAElEQVQd4xLrehcAGFh+7qCOv/fO79xzV/yJXRriPRQBTo8Dn6614tT4PMZ3pmt4oFBTLv+uBo//RLWtFSHLAO7doeHHZ3TV2o9/f6xYw5tTXV/AseTgtUkavrzLfQnDkRHgU7VW0IiQw9xhYC1nAHCu5taI5Hp/oYZ3pbvmwzf6tRYdz7bOv1sRADz9F1SOEwJCQAj4TkAEAN/ZyZlCQAgIgSUJiAAA5f7PtPcz4+M4PDiI6t4e1Pf3g+n0/hQA7t5ditebAmvjZbkSAHomJ3D9K6+ge2JiUWq/+UWzhIFlAgzUXQkAjs/luFD47HfW1qC2rw/mUgGGQg8dOKBMAl2VEJivtd4FAD5rwxBwdd387j1/RvO+u7ZrOD/JeQo/j7HqwP/06rj7kG4PqPnzrAjgP8os6hruhuNuPDsQUBTonwJyIoFvlbtP6WfWwp1NOn7ROd8e7xNZGq7bqiHEZnmxYNBf4LP1VlQN2H7s6Ka/1gWAningihorWua6J1CgearEgkonGhiJkAvfzZTJJ1QEgCX/kyIHCAEhIASWTUAEgGUjlAsIASEgBFwT2KgCwImREfzwxAns7+0BU9pdjUAUAPgs9AH4c2enzwIAr0E+zx09otL/6VWwOTIS7WNj2Fe1Hz2Tk7i5qBhvzshw+/XaCAIAAfz3WR13NOmguZ55MIjnLjN312nqx8F0cmYM/LxTB3f/zYNB6Vd3W1DqYTvBP/fouOHAfAmCca3LsjTcXLC0F4Gz7AOWMdxUoKE0TkOYBeqZ/tpr63hgni/NBXmccZe1LgCQza+6dCV6GEE9DRvptXBFtobUMEDXgdYx4LlWHb/p1pVIYx4iAMh/TYWAEBAC/icgAoD/GcsdhIAQ2MAENqIAwN3rRxsaFrQAjA4ORnJ4OEoSEvEvKSkYmp7CwwcP+pwB8EJzM15uOY7i+Hh8sbwCTLnnODQ4iNuqq1TrP39lADBmub++Dn/p6lqWANA6Mox9VVUYYsu/uWD/dx0deLSxATRHdPQGcPY12igCAJ+9fhC4qcEK1o37MigWPF5sAevTPR1Mxb+sxorWuV1tnueJf4D5+pz3Zw/Mp/V7cu+3pGq4r1BDlMn7MRAEAH43GNwzrd8xuHf23MzGiAmBvauCCACerA45RggIASGwPAIiACyPn5wtBISAEHBLYKMJAMeHh3FrdZVK+Wef++t37kRJQgKC59r8GbAME0BfMwCMHfiVFADMHgCsyb9rd6nTHvHm43wtASAHczcEtgJkxwCjw8DbN2/BjUVFTu9vXnAbSQDgc3O3/PFmHT89szB13N2X0NiF/uxWTaXVezuebNbxnyfnt6p9aUfYNg7c0mDFwbn2ga7mQG+BT2ZruCpnsVdAIAgAfC4G/jRKfKZVBz0cXI2CaPooWMA2gL/psvEVAcDb1SnHCwEhIAS8JyACgPfM5AwhIASEgMcENpoAYAT2YZYg3FtWhsqkpEWszG3ufBEAzDX8KykAcKKedAGgyHFz1X61c78cAYD3M3b8k8PC8PnCIjzR1Ij+yUncV1aOvcnJS66zjSYAGEAmrcA/+3T8shM4MKjj7BTsaecMotklYFeshremARemLNxJXxKqwwGOgfe+Ag1Mz/d2cN0fGwFeOqXjlX5dmQsyWOZ8Wb5wUYqGS7NsqfLORqAIAMbc+6eBH7XbPBAogLAsgK0c86MAllDQQJFeCPsaRADwdi3J8UJACAiB5RAQAWA59ORcISAEhMASBDaaAPC91hb857FjoADwYHk5ShMTFxFqHBjAXbU1KoB2FADM6fXMIHhizx4khi2MiMwlBistAJhb/F2al4eP5+Uv2IWfsVrxeFMjft/RoZ5ruQKA0fKvfXwMF6al409dnciLjsGjlZWqReJSY6MKAEtxWcnPqwdsJoTjs/PtAJm6LmP5BCjkXFevKzGH44JkDU+V2LozbNq0afk3kCsIASEgBITAIgIiAMiiEAJCQAj4kUAgCwAM4j+Um6vM6dyN8KAgVCQlISwoCOYAmu3rbi4uRn5MDDRNQ8/EBH7W1oYfnzqpOgBwOHPLN3bFdV3HnuRkXLdjp5rDyMwMfnzyJP7viVbMWq0qhX6lBQCGIU8fasLP29rUnN+SkYEr8guUCEGDvmePHMarPT3g3FZCADBnQxiMyfzKgm0erUoRADzCtKyDzCUAF6Vqqv2fu/aBy7pZAJ98a6OO/f06tkdruCAZuGTz0pwcPRbM5ooiAATwYpCpCwEhsKYJiACwpl+PTE4ICIFAJxDIAoCn7GlY9/R55yE5LBzcIX/qUBN+29FhD5IdrxMfGopLsrOVC/7wzAzuKtkN1twbgyn+DzccxD+6u51OISsqCm/ZvBnPHz264gIAb8j7P9XUpHbjjUDfPBHen6LH0aGhZWcA8Lp1fX24o6YGk9ZZdd2HyiuwKyHBI/wiAHiEyeeD2ieAK2usKoWdQT93p7lLLWMxgXsP6/hhu00Y86RNIo/7dZeO2xttXRZYCkFxhaUBHCIAyCoTAkJACPiHgAgA/uEqVxUCQkAIKAIbTQDgM1t1HX/u6sSPTpxA68iI6gYQYrEgNzoa/5aZhQvT0zGt67ilar8Kop0Z3vEaTPX/bksLTo+NgWEFhYaLM7NwcWam2oW/t77OLwIAn4H3q+vrxTePHUPz8LB6BmYBXJCWjsvy85VXwHLbABpfEWY2GCzKEhPxQFm5yqbwZIgA4Akl346ZtgJ3H9bxszO2oJbdA75RZkGMD0aCvs0gsM6iMeNdh2zu/wzmP5Or4arc+TaGjk9DP4TrDljRPteq0VE0EAEgsN6/zFYICIHAISACQOC8K5mpEBACAUggEAWAAMQc0FM2CwBXbduO9+fkePw8IgB4jGrJAxuHgL/26siMAHqngB916GiZa//HgPb+nRou3iS7/65A9kwBV9RYFzA7P1HD9XkaCqKgDP8oDnROQmUKfLttvksA+d5SoOFjmfN8RQBYcsnKAUJACAgBnwiIAOATNjlJCAgBIeAZAREAPOO0kY8ySgCiQoLx5J69S3oumFmJALByK4fB/2frbenojuO1SRq+vGtxa76Vu/v6uBJT+pkF4K79n+OTMvj/0GYNNxfYugIYQwSA9bEm5CmEgBBYewREAFh770RmJASEwDoiIALAOnqZfngUeiZ8qaFBlTu8Li0Nd5bsRrDm+S6zCAAr91Ic2+wZV94aBTy724It4vzvEez6QeDWRitOz6X2uzspLgQq8P+3dE2VDZiHCAAe4ZaDhIAQEAJeExABwGtkcoIQEAJCwHMCKykAsCaZ7bJ+3gnUDc73EedsWJecFQm8JVXDezI01Qfd3TAHO5vCge9UWlz2H/f8aQPryJEZ4Jp6K2oHbPN+cpeGN80ZkPnzSTrGxlDd26t8EX5/pgMH+vsRZrF4Zf5nzC/QBYBDg4O4rboKozMzSyKPCwlFYXycMoA8PyUVFi+EkiUvDmBoBrjpoI7qAV31rE8OBd6apuG6rRqiV7Hun/4XXBfjM7N4d1bWgqnToPLfa6rRMDCgPDEM801Pns98TM/kBK5/5RV0T0ws8tHw9lrOjmeq/9/7dPyo3fZvVf+0Lf2fg/82bYvmv1PAhSkaolzYXYgAsBJvQq4hBISAEFhMQAQAWRVCQAgIAT8SWAkBgOm032/X8fwJHYPTS0+WO2nvzdCwL9914CICAHCuBAC2E7xx/6vom5y0v8x3ZWbi+p2F8Hzv33bqRhIAzCu/JCEBd5TsRlJY2NJfiAA6gmvjgQP1OOakwwQfI1AEgJVALgLASlCUawgBISAERACQNSAEhIAQWFUCyxUA2H7s8wetODQ8P20G+Nyd3BWrISrYtrPWNKzjxNj8LhuPpqv2k7ssKIhe/MgiAJw7AYCB/x21Naq7QExwMN6Xk4MPZOcg2GIqgPZwla4nAYDtIcsTkxDkmAsOYHBqSgXFA9PT9taMFAHuKytHdPAqbs97+F58PeyvXV2quwXHZXn5+Hhe3oJLiQDgK1k5TwgIASEgBAwCkgEga0EICAEh4EcCyxEAHNtkhVqA92VouGar8xR/7mh/46SOl07ZUpg5siKA/yhbXL8sAsC5EwBWcrmtJwGgOD4eXyyvQKSbgJ4iAAPkzvFxaJqGa7Zvx3uzslcS6Tm91moJAOf0IT28uWQAeAhKDhMCQkAIeElABAAvgcnhQkAICAFvCPgqADi21EoMte3mV8Qvffdfdem4s2leBHDmYC4CwNIcA+GIjSYA8J38rqMDjzY2qEwAT0SDQHiPxhxFAJh/WyIABNLKlbkKASEQSAREAAiktyVzFQJCIOAI+CIA0Cvr8WM6Xjhlc82KDwG+utuC0jjPHp9nfa1Fx7OttvODNeCpEg0XJM9XmIsA4BnLtX7URhQAaFz3uVdfwdmJiWUZ4a3FdysCgAgAa3FdypyEgBBYXwREAFhf71OeRggIgTVGwBcB4MgI8KlaK/qmbA9zeZaGmwo0rwzizk4Cn6ixKl8AjotSNTxWrCkxgEMEgDW2UHyczkYUAMwO9s6c8M2dBVhH//YtW/D0oSa82tODWV3HlshIfDA3F/+6KWNBy0V2IvjJqZP4bXs7uiYmQDd+dmrIjY7Gv2Vm4cL0dIQFubCsn3t/lNwODw7iF21tqtND79SkylRguUJ8SAjKEpPwodxc5MbELPg+f/v4cbx4vNnlKrh7dylen5bm1ASQJ32vpRV/7e5SxpK8F7lckJaOj2zdiignJRXuugCYfQYuSE9XrSm7xsfxcksLXuk56/E9zA/D+3GOf+/uVkw4OMeLM7NwcWYmWkZG7N0gDO8DyQDw8R8FOU0ICAEhsAQBEQBkiQgBISAE/EjAFwHga606nmmx7d6nhAEvlFuQHen9JJ9o1vHnHh2vT9LwljQNxTGw99p2JgDQWPBPPTq+eVIHRQh2H6AfW0Y48O5NGj6W6Xk7tOZR4IWTOv7Rp4PlDDQqpIdBZgTwznQN79u82MdgRgduOGCbM8f9O20tDZ2NSStwXb2u2iJycI4vVViQHu6c072Hdfyw3XbsJ7M13JivLdkFwNwlwGiVyPdBb4ZvnLDdm+3NOMjudUkaLs/WkB+19LsiD7L+bhtQP6TbWdO48dJMTTEiD6NNIdvQ0cuhJHbhtTeiANA6Mox9VVXKGNBZCYBZALgkO1uZB7LVonm8ffMW3FhUpIJwrgruvD/e2OC2HeGmiAjctbsU22IdXsLchYemp/FYYwP+efas3ajQ2UpggM6g9+pt2+3Gj74KAB/IycW3mo+5nDeNFe8vK8POuIW1Q94IAK9NTVPPNTk763Rhu7oHD/aEbVZUFD6cuxVfPXxIPYcIAEv/+yFHCAEhIASWQ0AEgOXQk3OFgBAQAksQ8FYAcGxNx7R9pu8bO/crBdxRAHioyILHj1lxcMj1HehD8FChBnoKuBqjs8C9h3T8plu39/12dmx4EHBtrobLsjS7KMHjftKh465DtkD97WkaHil2nvlwZgL4WJUVXXOd9MIswNdKNexNWDw3tk68stbWScF83FJtAB0FgG+VW/Bym47vnnb9bBRMPrJFw035GkJcmPqzs8MtDe5ZUwh4oNCCx5utqB2A6kMvAoAtoHz+6BH84MQJlyaAZgEgWKOQoiM3OgbvytyCaauOP3d24qrt21Acn6DW2R87z+DRhgZMW63qmjlR0Xjr5s1ICA1F29go/tDRgTPj4+rY2JAQ3F9WjqL4hQE1d83vqqtFfV+fOo7nMnDmcUGahqNDQ/h7d5f9OpzXrbtKVFYBB0WN1uERlT3w41Mn1c/ekJaG16WmqT/vSkhASnj4ggwA43vlOGde4/dnOjA8bVOnGGA/VrkHiaaWiZ4KAGkRERifmcHwzIydCxnU9fWpjAM+N0dBbCwerqhAXEjogq/7X7q68NDBA4qtMZd3bMlUHGv6esHPKSyQEY9gtoQIACv1r7xcRwgIASHgnIAIALIyhIAQEAJ+JOCtAHByDLi8xgqm8HNcu1XDNbnedodf+oHMAgB35vmLAS8D2PQwoCTOds+aAR3d8+3qQRHg+TILtjtpLTgwDXzugBXVA/P3p39BRbytXWHHuI6GYVtmAQfv9YksDddtnQ+Wubt+Ra0V/VNAbhTwYrlF3dNx/LVXx2frdbVLbozP5Wn4VM5iVuZnNV/TGwEgKRTIj9LwSv+8L4PxXMdGbBkT3NU3nuuWAlvGhOM4PQ58utaKU7Z4Uo3UMKA8fjHvyCAbI85zowsAM1arCp6/29qCP5w5owJFV20AzQIA+b4mJUWlsTtL3z8+PIxbq6swMDWlUuVvKipWqfbmN8dSgF+cbsPXjhxRgayzrAOzMaGrefE6L7ccx7dbWtT8GeAzo8B8L288APhsLFG4dscOMKg2X4esbquuQvvYmBI17t1divNTU+1rzlMBgCe44tI2Ooo7a2vUPShosCXj3uRk+z1YjrCvaj9OjY7Comm4NC8PH8ndqv5sjI6xMdxXX4/m4XnlUQSApf/9liOEgBAQAsshIALAcujJuUJACAiBJQh4KwC82q/jmjodTHHneHKXhjel+lcAMB6Bu86PFFlQGAt7MMGY9hedOu4+NN9V4P2bNdy9Y+Gcpq3AHU062IGAIy4E+MJ229zNbd0Z/H/zlK5S6NmqkJkN9xdqeFe67Xr8/Np6XQXa7nb1Hz2m48U5k0Rj/q6yJb7TpuOho7Z5mefujQBg3IOB+K3bNFycvvC5HFs27owBvlFmURyMQUY3Nej449l5EeHBQg1vSJ7PcuAnv+/W8YVDugr8zfdd7xkAnv5jwoD2wrR03FBY6LRloFkACLME4cHycpQmJi66PFk/2diIX7WfVkHy5wsL8bbNW5xOwzHz4K6S3SqA52CGwb11tSr1PzwoCA+VV6gde2fDbGDoTEjwVgD4QE4OPrVtu1N/kB+eOIHnjh5R0zCCamNO3ggA7u5hLl1wvIdZFLloUwb2FRcv8Fww5kIhgUJB76RNaRQBwNNvghwnBISAEPCNgAgAvnGTs4SAEBACHhHwVgBg8HfjQVuA6GrX16MbL3GQeVech26OsAWsrNF3HI5dCXbHAc+VWtT8jMG6fdbvc0d+qa4FvN5zrbYuBdw13xoFfLPcouroOcweCM4yIMz1/7zX+CyUYOIsY8B8rGM3BG8FAGZJPFCoqdIEZ4N+B8xK4D3JhozIyhkjfv613RaUuWjryLR/1v8bIsBGyADwdF1zB3l3QiKuKMhfVNvOa5gFgPSICDy997wF6e/Gfbjrf+P+V8EANDMqCk/u2QvWs7saTQMDuK2mWqW9M6C9bdcudSjr1ukf0DgwgM2RkXigrNypMMFj3QXe/NwbAYA78w9XVGJnnPP2IEzTv6OmBpPW2QXzXWoeZhPASN6jvAKFDiUPBqN/dHfj7vo6ldHwsa15uDw/X31kFkWWmiePf7KpEb88fVqdKwKAp98EOU4ICAEh4BsBEQB84yZnCQEhIAQ8ItDX14fJuZ0tT044VwLAUqUG5swEwxCPqeu2/9kH9jXo+EO3TbjwpGuBuS6fGQLsUPDmuUwHlhBcXWdVgT0DZAbKZrHBXCbx1jQNZyZ01A86F0zMxzoaBXorAJyXoOGZ3RroX+BssGvDZTVWtI7aPjVnb5DMrQ3zGRKXZGi4Z6frzg48/p5DOv6rw70YFBcXh8hIHxwiPVmMbo6Znp4Gxa3lDnOwzuC7PDEJQeaUkbkbMH2e6fpMbTfM6CgEMOCkgZxZkjFf09kuuzFn83H0CHh/To7THWrjeJr8vXS8Gfzd3XXNTPj2hqam0Dw8jP09Pfjn2W50jI+rgHm5GQDOOiCY721+PsPN3/jc0wwAX+/B9P/rX30FnePjyI+JxaOVlYgJMaXDOCwcs5BAAeDS/Hykz/kjLHeNyflCQAgIASGwkIAIALIihIAQEAJ+JNDf34+JiQmP73AuBAB3qfbGxJuGgStrrBiaARwFgM4J4NJqKzomFprsLfXQZmd+c2q+WRxICAW+WWZBgclz4HfduhIcmD3waLGG/+mxlSlwOHYOMB/r2ArRWwGAhoU3F7gux3B3PXo6fKzaivZxW9nDV3ZrqjuDu2EWXVxlACQkJCA83EXrg6VewDI+n52dRXd39zKuYDvV02DduBG9AH508qRqmcd6fNbA376rxJ6O73hNZ3X2xrXMu+3ePoirwJgBL00F/9bVha7xCQxOz/XydHKD9SwALNWpwRGHY+vGy7dtQ6rJs8Db9yPHCwEhIASEgGsCIgDI6hACQkAI+JHAwMAAxuccxD25jaMA4JhG7sk1PDnGXALgSatBGgF+tMoKuu87CgDcfb+qzpauzuD2/EQN8a4zqe3TOzqi4/Cw7a+vSdTw1d2aqvvnMNf4Owb1xmeGOMBA2ajxZ/u8h4tsgbXjLrrjdbwVANy1JeT93F3PzDstDHi50qI4uhtm5s4EANatJyYmItRN2rona8GXY6xWK7q6unw5dcE53goAxnv99vFmvHT8uLpWWWKiSrs3TP7c7Xybb76SAgCzEp4/dhQ/a2sDsxUcB99VUmiYaiFY39+nygbWswDg7Xt1FACu2LEDySZDwWUvNLmAEBACQkAI2AmIACCLQQgIASHgRwJDQ0MYHZ3LCffgPo61+athAugY0DubpjsBwCxaePCITg9xTPU3u/yb2wGag2zjnKbheeNEsz+BOSXfWSaBtwLAUu/C3fXMjOi38HKFBRRe3A3z9VwJAAySgoNNZgy+vgAvz2MKe2dnp5dnLT7c20DRuIJ5h5nt7Vi/z/p7Dl8EAMcUeW8ejPXuTzU14jft7eo0liZsjY7B69JSURATi60xMaotYLDFsqIeAL6m53OO/i4BYNtDdldgK0JPyiUcBYArCwuVuCVDCAgBISAEVp6ACAArz1SuKASEgBCwExgeHsbIyIjHRMyp4jzp6lxbm7yVHmahYS0KAOTwiRorTowtNPcztwk0ygbMzMyBvjmF3jHDgDzPlQDgzNfA2fv1RABISUlBUJALU4KVXjQO16MAQCFgOcNXAcAcwDqazHkqAJiPq0hKUm3swixzKShePNTB/n7cXlONidlZ1d/+ntIy1aLQ2VhJE8C1LACYPQA8MVh09AD4dHEx4l0YD3rxauRQISAEhIAQcEJABABZFkJACAgBPxJg8E8RwNNBQz266dNVn8NZ4OrptRgs39xgRUE0DfaA85M0RM3Fiv4SADwREzyZv9k0z+xRYNT08xqGcaCZmdlQ0NxNYF+BpswJzeNcCQCeMvJEAEhjz3pTX3VP2K7UMSwBYCnAcoavAsBKZACcnZjADftfRdf4uNqhf2LPXtUNwNvxvdYW/OexY+q092Xn4Ort211ewuzMv55LACatVnyhtgbVvb3wpAvA148cwY9OnlDcaAJ4dUkJYmNjvX0VcrwQEAJCQAh4QEAEAA8gySFCQAgIAV8JjI2NYXBw0KvTzX3r2eaO7fl2xHh1CXXwC6d0PHbMJiQ4Gv2tpABg3ml3lmrv/cxtZ/z0jI67DtnM/owuBYZxoKNvgTnYp1nfZ7dquLZexyv9ust2iqspAJh9EjzxXODzL+UBYLFYQAHgXA2aANIMcDnDFwGAK9rsAeAYSHuaAcDrPHTggDLt43hXZiau31m4oKOA+dn+0tWFxxobVEDLHf59RcXKhPDbx48rU0IOcys8Ry40MPxSQ4P9futZAOCz/66jA482NqgsEXdsO8bGcEt1leoYwEEB4DOlpYiONjl/LmeRyblCQAgIASGwgIAIALIghIAQEAJ+JEADQBoBejNOjQOfqLaia9J2lidt9Ryv3z8NXFVrBd37OYpibUJCzFy5+EoKAOZWe9yBp1nexZuWX7Zgvi4zIR4sZFBvxaHhxe0BzZ4BPPZzeRquqbeif2rxsxusVlMAMHdK8LQLgFk0cOYBwNp/lgCcq3H27FnMzMws6/beCgA02PvF6TZ87cgR1QWA2Q/XbN+O92Zl2+fhqQDAE8zHsnb/0rw8fCR3q6rjN4+mgQHcf6AezBrgPW8uKsabMzLUIRQG+BkDXfoQPFxRiU0REQvOH5uZUSaBvzh92l424SyF32xM6ExM4HX+vaYaDQMDWMslAHx4lgHsq9qPU6OjSihhy8b3Z+csYMuWinfX1YJlFMagAHBdefk5aW+5rMUsJwsBISAEAoSACAAB8qJkmkJACAQmAbYAZCtAbwZ3Jh8/pqsdfA5mAXx1twWlcZ5dhWc916rj2Vbb7jmD8nt2aHhvxnxQs5ICwKQVuK5exz/7bPM9L0HDM7s1hLspTZ+2Ajc16Kgd0BEZDLw/Q8OVOQuDLnNqP3fN/32bhvuO6Cqod2zJx+4EH6uyiSZ02eezMiuAw1X7vtUUAPgsbF34h27bnC7J0HDPTs3lbjOPebJZx3+etB3vTACg+39SUpJni8IPR/X29mJqynWbO09uaQ7A40NDUZ6YhCAuWCdjcGoKDMRHTKLD7sRE3F9ahkiTEaI3AgDpfqeFO/jH7YE5g/eLMjKQGRmF/qkp/LWrE02Dg3Z3/zdlZOCmwiJl6sdhDnT5d/a7/z9p6SiKj8esrqs0+Fd6zoLBOzsVhGiaegZnAby5RIDX+UBODtLCI7ArIQEp4eHqGoEiAJAFxZGHDh5QYg1HVlQU3rElU3kl8Fn/2t2lnilY00AzRfV9zcvH9ZWV56S9pSdrVo4RAkJACAQ6AREAAv0NyvyFgBBY0wSmp6fR09Pj9Rx7poAraqxomWsgkB4OPF5sAV3u3Q3+L/QP23U8fFTH1Fx59p4EDV8p0VQQaYyVFAB4TXO6PuO3z+RquCrXdYD7qy4ddzbZ5ugua8Aoh+Ax3Nn/e6+uWg1+ZbeG1yfNB4pmEYLlDsx0IEN3u+2rKQCQEX0d6O9AMWApUadukKKKFQPTtjfmTACIiIg4p0ZpFLYocC1nmIN1b67DXfjXpKSoNHwGk+bhjQDA89vhcFgAACAASURBVPid+fXp03jmyGGwnZ+rwXtemJaOGwoLFwgOPL5xYAB31daAO9quxpbIKNxRUqIyGH55+rTT2vjB6SncVl2NY0NDCy7D53zr5s0BJwCQ7R/PnMETTY0u2ebHxOKijE2gDwAHBYAbzzsPIQ7v1Zv1IccKASEgBISAawIiAMjqEAJCQAj4kQDTgmmW5otbumMQyCCYO9tMb09YGPOoJ2ifAJ5p0fGLTtvOP0dWBPAfZRZsWZiRjJUWABhMf/aAjv39thtzrp/M1nBVzsJMAM7rp506HjmqKxd+DmcChfFKDg8DV9bOB8L8uasa+keP6XhxLmvCOD83Cnix3ILE0MUvebUFACPr4Y9nbYw4pwcKbUKGIWXwk3/06rj7sA6WDRjDmQAQFxd3TtOk2d6SbS6XM7wRALh7nhwWhvOSU/COLVuQFR3tNIPCWwHAmD+Dbwbm/33mDFiXbpQYJIWGgV0CLsnORm5MjMusDTr8f6+lFX/v7kbv1KT6zkcHB6MgNhYXZ2Xh/JRUlf5uLhn4UG4urizYtgBh7+QkvnL4EPb39NiDZsNcMNAyAIwHM9hwx58ZExRTmAFxcWYWLs7MxD/OnsWDB+rV4XeW7MaHy8qWs6zkXCEgBISAEHBDQAQAWR5CQAgIAT8T6Ovrw+TkXEG/l/eqHgBuPGgFe9obg8F1ciiwK1ZDVDAwOgMcHNLVjrcR+PPYnEjgyV0WFDjx0lppAYD3Oz0OfKZ+PmuBP2MZQHEMkBGhqXlWD+j2XW1+7kqgMJ7VMUjnz111RmBgfcPBefGDx7pLtV9tAcBg9OlaK+jzYIzUMKA83iYBHBjU0Tlpe49Bmm13mn92JgCw/p8+AOdqsP6fPgAyhMByCRhGiiwFeGjveXj7jh3LvaScLwSEgBAQAi4IiAAgS0MICAEh4GcC3rYCdJwO3eAfOGJrDWgO8F1N28gU2Je/MO3ffLw/BABen3O957COv/UuPdddscCXii3IdMhOcHwus8M/P7s6V8N1WxfXiZtNA3mcuSWgM1bnQgDgPNrGgc8ftJkZuho7Y4ArszWVCcB5OmY9sANAamrqOWsByHlzh5udAJbbCtDPXz+5/DkiQG+F/3fqlPIuuLV4F7JduPqz7OLO2hrU9vUhMSwMz1/4Ruw4h90tzhEuua0QEAJCYNUIiACwaqjlRkJACGxUAjRKo2Hacged/X/bpeM3XTpaxwD+3RAEWPOeFQm8Z5OGt6Q5LxFYDQFABYYAjo0AL52yteGjMZ9hRsjMhYp4DR/crKE83hakLzXMbQa9qemnGeC3Kiwqy2AtCQCcC8sBKOjQ6PHICDAxa2PBrI1LMzW8M13D0VGA2QIUADaFA9+ptIDZAhznuv7f4LkSPgBLvX/5PDAJ/Ka9XbVN5HA0TjSeiF0dXm45jm+3tChB6XVpaXjqwjciImxuoQfmo8ushYAQEAJrmoAIAGv69cjkhIAQWA8EuEPKnVJffADWw/PLM/hGwJylwYwAtnGMm/N+ONf1/8YTrYQPgG90vD+LTvz31NWpE+8pLVVeAq6G4ezfNjaGy/Ly8NGteW47Nng/G+dnGG0AL0hPV7Xwa3E8cKBe+ROw3eHOONeupN0TE7ilqgqnx2xOpqz5f0NaOrbFxqq/Hx0awt+7u3Bm3FYPQzNHXvMN27ad08yWtchc5iQEhIAQWEkCIgCsJE25lhAQAkLACQEG/twp9dUHQKCuDwK3NtpMErdHa6qMYamODj/p0HHXIZth4AXJGp4q0VRXA47k5OQ14ZLua5eLc/FGSfLpQ034eVubMuZ7uKICcSGL3SF53PNHj+AHJ07AWZtBf859PQkARpB/f32dPch3xY6tF+/aXYqS1FQkJCT4E7FcWwgIASGw4QmIALDhl4AAEAJCwN8EKABwp3R42E3Rt78nIdc/5wTuPayrFo0c7swJ+fnwDHB1nRX1g7Zp7yvQcHmWLfpfC/X/BsxA8wEwt9n7QE4OPrVt+6Kdfdais6VfeFAQHqmoRF5MzKqtnfUmABAca/z/1NmJn7WdwsnRUXtnA6NDwr9lZqmWjsEWC2JiYhDtwitg1V6C3EgICAEhsM4JiACwzl+wPJ4QEAJrgwB3/9kNQMbGJcCa/xsO6JjRgVALcEuBhg9s1hb5IHRMAPfNGSmSFk0Sv1FuweZwG7vw8PA1tUsaaD4ARoBPlveXlaMsMdG+KA2BoHl4GJ8vLMTbNm9Z1QW7HgUAbwAmJiYiTOr/vUEmxwoBISAEvCYgAoDXyOQEISAEhID3BGZnZ5URIH+XsTEJ0PjvlkYdv++2ZQFw0LyxNE5DQqjNKLFpWMeJsXlzR7ZRvH+nhrelzbslrpX6f+MZxsbGMDg4l6oQAK/WnOJfGB+PL5ZXgLvR5p87mtbxs7q+XnzzWDNaRobVLrZF07AlMhIf2boVb0zfpP7OwZ7317/yCnbGx+NfklPw7JHDGJ2ZQXF8Au4sKVFO9zz/RydP4L9OnsTQ9DQSQkPx6W3bERYUhPvq62B4APzk1Ek8c/gwLsvLx8fz8ux0eb3bqqtxaHAA1+7YgfdkZds/G5iawo37X1V/f3LPXsSHhoJme3/sPIPvtrTg9NiYelbW5F+cmYWLMzPVfY2x1Pz5PI4eADNWKx5vasTvOzpQkpCA+8rKFVNvRlBQkCptYYaLDCEgBISAEPAfAREA/MdWriwEhIAQsBNgqjTbAfKXjI1LYHQWuPeQjt90L90mcUsEcPcODa9JnA/+GSQlJSWBv6+VEYjilrkU4NK8PHw8Lx9NAwP495pqFTDTjI516RwMltnS7sXjxxERFKQyBiKDg9E5Po7Dg4OY0XV8Ij8fH8ndukAAYJDOzwpiYhAXGoqo4GB8vqgYE7Oz+EJtDQ7096vAnz4DPRMT6lpslXd8eNguABwaHMRt1VXYERenguqwueC4dWQY+6qqMDg1pcSH20tK7KUMdX19uKOmBv+6aRNuLCrC+MwMHm9sxP90dap5c/4hFgvq+/rQPzW1KGA3BABX83/44IEFAgCD/6cONeG3HR3YFR/vU/BPcEz95y9tTkhZK+tb5iEEhIAQWG8ERABYb29UnkcICIE1S4CGaSwDkL7pa/YVrdrEuMv//dO6agXIlH+jnWNCCLAtWsOHttiM/0IcNkMZILFOeq2NoaEh5XMRSKNxLuBnMMyuAN9qblYiwO27SvAGUx96BuQ3V+1HzJxLvSEM8FmNa2yKiMSjlZXqGCOApgu+IS6Yu11++zjFhGa8LjUNtxQXq6Ccg4LAPXW1KiPAyAAYnp7GzQz0p6fw5b3nqV17DtbUf/HgAXB5ZERG2nf6+Rmv/1LLcdxVsls9x3dbW9SzFcfH497SMuW2zzFmEgbelZmJ63cWKhFhqfmbuwBsj421t/FbTvDPXX+m/4fMzS2Q1pHMVQgIASEQaAREAAi0NybzFQJCIGAJMAuAqdLjc22vAvZBZOLnhACDJO7+B3uZWr0ak52ZmVElLoEkbnFn/9vHm/HS8eMItVgwret455Yt9kDY4Ebzuhebj+PdWVkL0vD5uREs889Pn3ceksPC7T+btFrxWGUlcqPnBRsjoO+eGMejlXsWGQx+49hRfL+11S4A8LpPNjXit+3tamd9b3KymhZ/9s+zZ1VLvYP9/faWfLwnswtaR0aUKMCsA5YDsK2hs7Z97WNj2Fe1H7O6ro7fHBnpdv6897wAUIHq3l6VGeEoLni75iIiIsDSFtn995acHC8EhIAQ8J6ACADeM5MzhIAQEAI+EaAAMDU1pVoC8s8yhIA3BBgkxcfHe3PKqh47MDAQcOLWyMyMSvvnzr+71oAGSAbw3Nk/NjSEA/19qO/vV39PCQtbJACwrt6owTfOPzo0hFurq7AlMkq1IWSAbh6v9vSoAP51aWm4s2S3+ugvXV24/0A9LsnKxtXbt6ude86ZngNvztisau9vKizCWzdvhlEaUBgXh7tLy9AyPOz2fvxXiG36/trdjXt3l+L81FS7AOBs/oYAwHlWJCXhf8+eVd0SvlRRqfj5Mhj0s/WfmP/5Qk/OEQJCQAh4T0AEAO+ZyRlCQAgIAZ8JsF6aWQDsCiBDCHhDYK07pAdqpwsjJd/RaM/8bmp6e/H0oUM4PTZf5sAAPCU8XO2us5bfMQOA6fo0GDRS/Hk9o6afRnkM0IMd6t2Nz/ckJ9sFAGOXnqUHD5ZXoHOcu/ZVeNOmDLxlc4b6856kZNy2axd+096Oxxob7MaAhqDAwP6u3aWLWh5yTl8/ckQZEu4rKlYigpHV4Gz+hgDw585OhYfzp8+BuYTAmzXNYxn4U9gS8z9vycnxQkAICAHfCIgA4Bs3OUsICAEh4BMB7vyzBCCQXNN9elA5aUUJhIaGqhrptZwizfR/ZrcwyyWQxlICwCs9Z3FPXZ3acWdN/etT09RuN4P+gekp5fjP4S8BgAH2vXW1ODI0pDIK6Enw4IF63L27VBkIshvAtNWKRyor8Myhw+B8jXR/bwSAO0p248L0dI8FgKyoKFy7Y6cqR2DnAceWip6uAab+M7tlLa9tT59FjhMCQkAIBAIBEQAC4S3JHIWAEFhXBFgvzUCJv3syWHNr7Lg5Hs803a3RMbiiIB+liUn2HT6ew7RmIyjx5D7eHuNst9Lba6zF440Ua6Z2G/zYRu13HR1qx5epz6s91lrrP1fPH2gtAfkc7gQAI/hmvf0NhYV455bMBY/uzgPA2Q76UiUA/M7eVlOtav2NEgDekO0Anz1yRBn7Vff2qPp/o2afAfjfurtVi0FmKcSFhNgzD5a6n/F8/9vTs6gEwF0GAIWFh8srwDaKv24/jSeampAfE6PKGuJCQj3+etDPgun/a9HXwuOHkAOFgBAQAgFGQASAAHthMl0hIAQCnwB3SumY7mlLQEMA4G6f4QJuUDBakdHE64r8AnwoN1d9JAKA7+vEmQDw164u3Ftfp3ZdX29yiPf9Lp6fyeCIu/9rqfWfq9mzxIWdLjwVtzyn4L8j3QkAxlqgqZ4zEz0G4tydT3TiAeAsgKbnwC1V+3FqdBQPlVdgV0LCggf74YkTeO7okQUmgDzAENv2Jqfg7MS4OscoLzDS/t+4aRP+3tWt0vHpFcDBnXlPTACnTIaFnpQA7KcAUFGJnXFxmJydxd11dajq7XHa9cDdm5PWf/5b13JlISAEhIArAiIAyNoQAkJACJwDAmwJyDIA/r7UMAQAV8Gn0YosITQMT+zZo4KR1RAAlpr3evr8XAoAgbL7z/cdiCUunmYAOLb0axsdxZ21NWCNPoN9T0oAyOjHp07ia0eOLHLO5/f4rtqaBW0Aje+Q0T2gbWwUs1Yr3j1nCMjPDeO/0bl/S8zdAvi5J20AWft/Q2GRqun3VgAwCxRBmqaEje1xcUt+/VnWwrUtu/9LopIDhIAQEAIrSkAEgBXFKRcTAkJACHhGgIHSxMSEEgGW6giwlABgpPFyV874n38RADx7D54eda4EgPDwcBUkBZJBGrMAhoaG1PoOhLGUBwBd+B86eECZ3eVERSM/NgZnxsbQNDiodsD589Ojo/Yd8aUC6BmrVTn3/76jQxkEliUmgjvwdX19CLNYMDE7u6ALgMGQqf6/PH1a1cqzFIB+BByGONA8PITMqKhFnQeYxfB4YyP+p6vTfr8QiwX1fX3on5pSafwUF5PCwtT1lpr/fBtAWwaAEn4APH/0CH5w4oTyJbi/tGyB+aHjOuAzcF1zfUvtfyB8S2SOQkAIrCcCIgCsp7cpzyIEhEBAEWCgNDw8vGTrtKUEAD604zHOBICu8XG8cLwZr57tweC0zaiN2QI0/qIDOoORsxMTuGH/q4gJDsGjlZWICQlZwJRBCINh9jBn0HJbdRUMx3IjXTo5PBwfyd2Kpw414fDgoDp/R1wcbthZiK0x8z3R+fOOsTF85fAhFfywjIHHfXrbNnzj6FF1nqOLuuMLZm3+z9raVO90Bi6xISG4JDsbqeEReKThoD1l30ihfl92zqJe7gwA6YJupDQ7lgDQJd3swcDWbcaxvP8fO8/ge62t6lloxsbgivXQVxZsU8EQh3HNpPBwFMbF48XjzerYD+Tk4NK8fHDn1HEw5Z+p/4G4Q8rMFvpccI2v9bGUAMDglnX3zx4+jLaxMfU4GRER+GBOLv510yZ8q7nZKxd9nk8R4Dcd7Xj5eItat/TyYED/2pRUPNrYYP9OmdkZ7QBpPmjU/xufP3zwIP5wpgNvTN+E20tKFrn9G+v0uy0tOD02pgJ2Zi1cnJmFizMz1f2N4YsAwHPZDWFf1X7F6Jrt2/HerGyXrz4yMhJM/w+Espa1vn5lfkJACAgBbwmIAOAtMTleCAgBIbCCBOiYzt1Sd6UASwkADObpBE7TuscqK5EbHbOoBIBpwrdWV6t63TdlZKgglLt/vzzdpuqRjTZefLQnGxvx32fO4MHycpTOBbDG/+B/fv9+pISH4YGycrSMjDgVAM5OTqr7MPj9l+QUNAz04w9nziAiKAiPVFQib04EoEEZ+5mPz87iok2bsDMuHr/taMfRwSFYNKjj3AkA3Hl9uqkJv+5oVzuz78rcgrMTk/hZ2ykEWywYnJpaEQGga3wC/9PZqVK3GdQUJcSjLDFJiSNfPXQIPzvdpnZC+QwRQcGo6etVvdvNz2uuJWew9Z6sLCWglCYk2kUCx2UVExODqKiogNwhZVYLfS4ocMkQAmYCISEhavefv8sQAkJACAiB1ScgAsDqM5c7CgEhIATsBBgo0TmdIoCr4UoA4C4eU5GfP3ZUuYC/JiUFXyjZrYJfxwwA1gH/oLUVt+4qUccZg0HyLdVVGJ2ZwdN7z1MZAYaxmbnOmMcbP79q+3a8JyvbbkzmmAHQODiIy/Ly8NGtefadSMPc7NodO9S5DN45x9reXhXkF8XHqymZ06OL4+PdCgAH+/txe001zk9JxS3Fxeq5Ocy11IZvwnIyAJLDwlXWg6MJIDMq7qytRUJYqEp5Nu+i/uJ0G55qasInCwrw4dyt9gwAZkSw/7v5HTh77+yNziApkHdIufvPEpfJyUn5xgsBOwFp+yeLQQgIASFwbgmIAHBu+cvdhYAQEALKMZ07pa5qpt21ATTwMXX+C7tL7V0CvPEAcDzWcA4PswTZywAoNjAzYH9vDx6r3IPNkZEuBYCO8fFFKcpGe7P3z6XgG8ZlhXFxKiCm+Zgx2Of85qr9YJ9xdxkALEf4Q8fiTAVjrr9qP70iGQCuBAB3S9dRcDAyALomJvDlvect6uZgvhbr/dkajSZpgTwobjHDZWBgAOx8IUMIREREgJktgSxsyVsUAkJACAQ6AREAAv0NyvyFgBBYFwSMQMlZzbS7NoAMxCuSkrE9NhYWUxDtSgBgIMqWZnQw505540C/qglONrUxI1DWvf+8rc1eBsD6Xqb/58REq/7kDNiNINcxA2BwenqREZlx7AXp6bixsAj/6O7G3fV1uHRr3qKafEOAMPczd3zJLBu4o6YabINouK+bj2Hf9GcOH14VAYD11fROYEnDydERUOzgL7Z8o7fCx/Py7BkAE7NWp94K5rmzNpqp/4Fk/OfqS8jAn+0uWQ4gY2MToJcFd/8DXdja2G9Rnl4ICIH1QEAEgPXwFuUZhIAQCHgCDJQYJDFYchxLeQA4e3hHAYCBP/uL/7q9HQxYOaKDg1GamKSC6KHpqQWBtJFe/84ttp7irGl/8EA97jC5j7sSAHhtx517x2ONlHojQDY/g7Fb7uw6xnGORn3cpTcPx5R9f5QA8H41vb1gJsKZcVtvdoowWyIjkR8bq3qyfyg3d4EA4O6Z+Nl6bI3GDBeWAlDkkrFxCawnYWvjvkV5ciEgBNYDAREA1sNblGcQAkJgXRBgoEQBYHwumDQearkCQFJYOJ4+1KR29F+bmqrc6TdFRKiaeaOFINPuzTvp3L2+pWo/rDrwSGUFnjl0WO1wP7Fnj/IJ4FiOAOAuA8BoaxYeZHFZArBUBsBv2tvxWGODRxkAzHb4dftpl10AXJUAkNmt1VVKULlm+w78S0qKvWsCuxrcUVPjlQDAtOj4+Ph1uUPqLsNlXXx55SHcEpDUf1kgQkAICIG1Q0AEgLXzLmQmQkAICAHVDYB+AGbjtOUKAMGaBTfuf1X1F3esPzeCbccMAL4KGve90NyMzxcVga3SdicmqPR9YyxHADhXHgBv27xFZTQYwxBADvT3ey0AGGUGH9uah8vz8xesXkOAcCwB4EHOfA3We190+gHQ44KZAPzzSg93PhlGpsuleXmL2lCu9DzcXc9Z1gvnvb+nx772VnM+q3UvGlrGxsYGZDvL1WIk9xECQkAIrCYBEQBWk7bcSwgIASHgAQHH1oDLFQBo5ndzVRV6JyfwxJ69yIyKUrNgGPbjkyfx9aNH4Ky3uGHGlxMdgxMjw8pk0NwWcDkCwGp3AWgfG1MiSHZUlGphaDj2Gx0DZnXdIwGAJRAXpqcrfkaQz9aA1+zYYe94wHaMbG94YmQE78vOUYLDUmUNNEZjb/T1UPfvaomzzIUdL/zRGtD4jsSFhCI0yNYNwhj0lJi2WhEbEoL7y8rtHSc8+Cqu6CEbUQBgqz8G/1L3v6JLSS4mBISAEFgWAREAloVPThYCQkAI+IcAMwC4W0pTwOUKAExh5w7+i8eblbP+u7Oy1KT/eKYTx4eHkBYRoUzsHq6oVP3sjTFpteILtTWo7u3FtthYfKlyj/INMMZyBABe48jgoGrjx/tctGkTdsbF4/dnOtDY349ZAEVxcW67AFBEeKqpUQXiudExeFfmFvROTuJnbW0Yn5lR5Q1GG0D++bGGBvzhTAd2JSTgLRmb0TI8rP6eEh6ufBCM53fmL2Ck9OfGROO92dmoTEpWQT1bKJLdmzIyUJqQCLb54zPEh4aCxomOBol8bscMABr+sT56PQf/xprheqbXxUqbArr7jrBE4+WW4/h2SwvKExNxHwWguZaR/vn2Or+qO9+L1ZzHat2LJS00/WMGgAwhIASEgBBYOwREAFg770JmIgSEgBBYQIBeAENDQ7ivrhZ/7uy0B7OeYHI0AZyxWvGDkyfwoxMnMDQ9rXbA35CWhsvz8lHb14fHmxpxc1Ex3pyRseDyjqns5g+XKwDwWidHRvDskcNgCj534dnO8KNbt+LLTU3Ii4lZ1CLQ8dn5XD85dQr/dfIkeiYn1C7vJdnZoEfAT06esncx4HkM2CmC0AiRf6Yw8smCAsXi8cYGtwIA7/P8saNKXFBlA7tLcX5qqpo/2THwZ0ZFRkSEMv3bk5SMW6urYdGghBPuSTMrwFEA2Ii10a68LjxZ166OWUokY1bG5159RWVpOOsasZx7e3ruRhIAKGYx+A8PX2jO6SkrOU4ICAEhIAT8R0AEAP+xlSsLASEgBJZNgDulFAHO1WCdO7MHHq3cowLy1RhGun55YhJu27XLp1vS2O+3He14pKJSZS+sxcHgiKn/bI+20YYzr4vlMFhKADDWFNtdOmayUDh6qfk4/tLVqVo3hlgsKElIwFXbtts9A4zWlJzjk3v2qgwPDsND4p9nz9rLPYznMHwuKhKTcHtJCf7W1YV76+vsrSF5nKMHgLlU5LZdJeq79+euTkzOzirBiuLWe7KylIGnMSg8/anzDF5sbkbH+Lhq0bk3ORkfzt2K++rrkBoe7jaTZjncXZ3L4J8lLTKEgBAQAkJg7REQAWDtvROZkRAQAkJg/n/udV11BnDWHtDfmBgMcdearv93luxWgcVKDabH31S1H7nR0bi1eJe9Jp/X//Gpk3juyBHc5CQjwXz/77W2qN3/W4qLVUq+MXjtfVX7ER4UtCjYW6n5L/c6rIlmbTRrpDfqoNcF/QBWoj2gKwGAwfGZsTHVAvMfZ8/i84WFoBGkMQ4NDuCu2loMTk+r7A1moHSNj6NpcBBBmoabi4vxxvRNKrvjoQMH8Pfu7gVZJYYw0DY6ioqkpAXlBcyeMWfWeOIBYAgAzNKhEMHyEpasTFmtYBkKvQzMrTM5r++0sLznuPp+0qMj1GJRWT38tvK87bGxqyoAUNRiWQuNLWUIASEgBITA2iMgAsDaeycyIyEgBITAAgJG3TQN1PzhoO6I+5Wes6rkgDX67G9/T2kpzktOWdG3YtTv/7ajA0Vx8XjjpnSEWoLA9oD/23MWxfHxKpgyew44TsDwEGAQ9KZNGSp4axsbxW/b29E/NWUP3lZ04itwMTFGm4dIrwuKAMwIWM5w1wWA12Uwfd2OnXj7li12s0Yj2D4yNIRrd+zAO7Zk2j9jSco9dbWwaJrKImH2y1+6unD/gXpcujVPlXlwGN4Qs7oVCWFh9i4bRmYAr82Mgc2RkfBGAGgYGFBZCObvAA0rDUHOyEIwjDpjQkKUuaVh8EkvjLtqa1TrTn6XnHWeWA5vZ+cy4Oeu/0bxs1hpfnI9ISAEhMBqERABYLVIy32EgBAQAssgwMCfWQAsCfC3CPDK2bO4p75OBU3cbaTpnT/28pjW/NO2Nvy07RRYo83nYpoz73dxZuaCrABX6Gjk9x9Hj+DgwIBKk3aWvr0M7Ct+KtP+GSBt5J1/R6grUQ7grgsAd9O5Nuj1cO32HXjbnAhgBO+F8XELOkMY8/vGsaP4fmurfcfdKCNg1ophJMgSmZdbWlSWwM/bTqmfM/2eO/c37H8VW6Oj7T4W3ggA9JQwrmXMx5k5pTHHfUXFeOvmzQvQsizh3rpaJYz5WwBg8M91LTv/K/5PhlxQCAgBIbDiBEQAWHGkckEhIASEgP8IMAuAIgCN1GQEDgEGSDT8Y4C0EWv+l3pThjHgxJwQtNTxjp+78wBghghFrS81HFQp8WwFWJaYaG/jaE6pN1/XEAhek5qiSmAcd/XZPYMB9sDUNK4oyMd99fW4ODMLl+fn27MFPrN9O96Tla0u640A0DY2hscqK1V3C1cCQExIqOrSQbHAsYMHzzGMD9P87AFAt3+ua+7+enV/agAACbRJREFUS9q/tytXjhcCQkAIrD4BEQBWn7ncUQgIASGwLAIMkigCrETt9LImIid7RMBIjWaQxGBJhnMCLHVhlgu7X3ib5bKUCSDvaOyWv2PLFtxYWGRvjelKAHDscsFrcMf/2SNHcFfJbpVaf/2rr6ja/ysLtuHmqirEhYaonftnDx/C37q7FwTx3ggADN4duxU4ZgBEBgWrkoDO8Qk8tXcv0iMiFoClueH1r7ziVxNAZrJwXVPckiEEhIAQEAKBQUAEgMB4TzJLISAEhMACAgz+GSyxhlrG2iUgwb9378ZXvwtPBAAjAL8gPV3t6LtrcclZO2YA8GdGzf2bMzbjX1JScGdtDW4p3oXXp6Upk8DGwQHVrvOhgwfAjgOsy2fpAcdKCwBLZQD4WwCgkSXT/sPCwrx7yXK0EBACQkAInFMCIgCcU/xycyEgBISA7wQoAjATgBkBMtYeAe72c2eUqdGy8+/5+6EIwFIX/rJarR6d6IkAwJZ6Lx5vhpEB4K0HACdibtO3Mz4ev+vosO/yU1B4qqkR78nOxs9OteFDubl2s0B/CAD0y2C7yx+dPIHV9gBg0M+dfwn+PVqecpAQEAJCYE0REAFgTb0OmYwQEAJCwDsCNFCjCMBMAE+DJe/uIEf7QoB1/gz8KQBYTD3bfbnWRjyHa5mlABQBPPG7WMoDoL6vD/fV16kA/u7SMrwmJcUezHvaBcB4Dywl+H+nTqk2k1siI+0Ge0bJwIxVBzvgPVReoVr4GWOlMwAoABj3jA8NXdAFgMaHd9fV4mB//4p2AWBGixH8MwNAhhAQAkJACAQeAREAAu+dyYyFgBAQAgsIMECiAMCAabnt1ATt8ggw2GdgxMCfv0vw7ztPigDMcuG65u/uBC53XQCmZq0YnJ5SE3lTRgZuKixC8Jwoc2hwAHfV1mJwehoZERHKMb9rfBxNg4MI0jRckV+A9+XkLOiCYWQOTFpn8b7sHFy9fbu69sDUFG7c/yraRkeRHxOLRysrwfZ8/hQAaHD4nRZmNhxHqMWC3QkJqhNGbV8fLAAmZmdXrAsARS0G/1zb0sXC93UtZwoBISAEzjUBEQDO9RuQ+wsBISAEVogAgyTumPJ3plHLWF0CDPjZ5o9Bkjj9rxx7Q+BiqYsr40tDAHB2V9bgZ0dFqUD+grR0WLg9bxoM+F843ox/dndjZGZG1ezvio/Hp7dtx9aYeRd+4xQj0D89NqbMAN+QlqY+YjBOH4A/dp5ZIAz4UwAw7vunzjN4sbkZHePjCNY0XJiejv+Tlo4vHjyAkoQEeytCX96KWdTi2hanf18oyjlCQAgIgbVDQASAtfMuZCZCQAgIgWUTYOBv3jX11k192RPYgBdgsG/s+nNnVAKklV8EXMfMbmE2ALNdROBamnHTwABuq6nG+SmpuG3XrqVPcDiC65jrmTv+DPzFx8JrhHKCEBACQmBNEhABYE2+FpmUEBACQmB5BBgscceUvzypoV7e3Tbm2ZLuv/rvnWUAFACMbICN7nvBtoTc+f9kwTa8KzPT/kImZ2fxZFMT/rvzDG4uKsabMzK8elmS7u8VLjlYCAgBIRBQBEQACKjXJZMVAkJACHhOgLumZm8A2TX1nJ27Ixn4M0CSdP+V4enLVShqUQTg+uafN6oQ0D42hn1V+9E7OYmt0THIjYnGtNUKmh72T03h/NRU3Fa8C5HBwR5h5i6/sesvHhYeIZODhIAQEAIBR0AEgIB7ZTJhISAEhIB3BBggGXXUzAzgn6U0wDuGPNoIjpgOzSCJIoCk+3vPcaXOMMoCzGt7I4pcjh4GXJM0NPxgTi7+ddMm5WngbvB4rmWuacO/QjwsVmqVynWEgBAQAmuPgAgAa++dyIyEgBAQAn4hwF1SBksUAYyd040YMHkDV4Ijb2idu2NF5PKePQUtI9XfELSka4X3HOUMISAEhECgERABINDemMxXCAgBIbACBIxMAAoBxp9X4LLr5hIMhIwdUQmOAue1UuTieuYvmmHy941aHuDqrZl3+421HThvWGYqBISAEBACyyUgAsByCcr5QkAICIEAJsAMACMrgL8bf99oQRN3+o0dUSPVn4GSpPkH5uJmeYCRFWAIXFzb/LXRyl8MzwpjfRtBv7j6B+ballkLASEgBJZLQASA5RKU84WAEBAC64AAgyIG/QyQjFKB9SwImAN+BvkMhoxfDJgkFXodLOq5R+B6Nta2IQIY4sB6FASMgN8QsLiu+TPjd/GtWD9rW55ECAgBIeALAREAfKEm5wgBISAEhIAQEAJCQAgIASEgBISAEAgwAiIABNgLk+kKASEgBISAEBACQkAICAEhIASEgBDwhYAIAL5Qk3OEgBAQAkJACAgBISAEhIAQEAJCQAgEGAERAALshcl0hYAQEAJCQAgIASEgBISAEBACQkAI+EJABABfqMk5QkAICAEhIASEgBAQAkJACAgBISAEAoyACAAB9sJkukJACAgBISAEhIAQEAJCQAgIASEgBHwhIAKAL9TkHCEgBISAEBACQkAICAEhIASEgBAQAgFGQASAAHthMl0hIASEgBAQAkJACAgBISAEhIAQEAK+EBABwBdqco4QEAJCQAgIASEgBISAEBACQkAICIEAIyACQIC9MJmuEBACQkAICAEhIASEgBAQAkJACAgBXwiIAOALNTlHCAgBISAEhIAQEAJCQAgIASEgBIRAgBEQASDAXphMVwgIASEgBISAEBACQkAICAEhIASEgC8ERADwhZqcIwSEgBAQAkJACAgBISAEhIAQEAJCIMAIiAAQYC9MpisEhIAQEAJCQAgIASEgBISAEBACQsAXAiIA+EJNzhECQkAICAEhIASEgBAQAkJACAgBIRBgBEQACLAXJtMVAkJACAgBISAEhIAQEAJCQAgIASHgCwERAHyhJucIASEgBISAEBACQkAICAEhIASEgBAIMAIiAATYC5PpCgEhIASEgBAQAkJACAgBISAEhIAQ8IWACAC+UJNzhIAQEAJCQAgIASEgBISAEBACQkAIBBgBEQAC7IXJdIWAEBACQkAICAEhIASEgBAQAkJACPhCQAQAX6jJOUJACAgBISAEhIAQEAJCQAgIASEgBAKMgAgAAfbCZLpCQAgIASEgBISAEBACQkAICAEhIAR8ISACgC/U5BwhIASEgBAQAkJACAgBISAEhIAQEAIBRkAEgAB7YTJdISAEhIAQEAJCQAgIASEgBISAEBACvhAQAcAXanKOEBACQkAICAEhIASEgBAQAkJACAiBACMgAkCAvTCZrhAQAkJACAgBISAEhIAQEAJCQAgIAV8I/H8A1Q04BYNUPAAAAABJRU5ErkJggg=="/>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172"/>
            <a:endParaRPr lang="en-US">
              <a:solidFill>
                <a:srgbClr val="000000"/>
              </a:solidFill>
              <a:latin typeface="Arial" panose="020B0604020202020204"/>
            </a:endParaRPr>
          </a:p>
        </p:txBody>
      </p:sp>
      <p:sp>
        <p:nvSpPr>
          <p:cNvPr id="10" name="Rectangle 9"/>
          <p:cNvSpPr/>
          <p:nvPr/>
        </p:nvSpPr>
        <p:spPr>
          <a:xfrm>
            <a:off x="0" y="10583"/>
            <a:ext cx="12192000" cy="6034968"/>
          </a:xfrm>
          <a:prstGeom prst="rect">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914172"/>
            <a:endParaRPr lang="en-US">
              <a:solidFill>
                <a:srgbClr val="8BE04E"/>
              </a:solidFill>
              <a:latin typeface="Arial" panose="020B0604020202020204"/>
            </a:endParaRPr>
          </a:p>
        </p:txBody>
      </p:sp>
      <p:sp>
        <p:nvSpPr>
          <p:cNvPr id="4" name="TextBox 3"/>
          <p:cNvSpPr txBox="1"/>
          <p:nvPr/>
        </p:nvSpPr>
        <p:spPr>
          <a:xfrm>
            <a:off x="949214" y="1417402"/>
            <a:ext cx="3455236" cy="913199"/>
          </a:xfrm>
          <a:prstGeom prst="rect">
            <a:avLst/>
          </a:prstGeom>
          <a:noFill/>
        </p:spPr>
        <p:txBody>
          <a:bodyPr wrap="square" rtlCol="0">
            <a:spAutoFit/>
          </a:bodyPr>
          <a:lstStyle/>
          <a:p>
            <a:pPr algn="ctr" defTabSz="914172"/>
            <a:r>
              <a:rPr lang="en-US" sz="2667" dirty="0">
                <a:solidFill>
                  <a:srgbClr val="78BF43">
                    <a:lumMod val="50000"/>
                  </a:srgbClr>
                </a:solidFill>
                <a:latin typeface="Arial" panose="020B0604020202020204"/>
              </a:rPr>
              <a:t>How have you moved today?</a:t>
            </a:r>
          </a:p>
        </p:txBody>
      </p:sp>
      <p:pic>
        <p:nvPicPr>
          <p:cNvPr id="9" name="Picture 8"/>
          <p:cNvPicPr>
            <a:picLocks noChangeAspect="1"/>
          </p:cNvPicPr>
          <p:nvPr/>
        </p:nvPicPr>
        <p:blipFill>
          <a:blip r:embed="rId3"/>
          <a:stretch>
            <a:fillRect/>
          </a:stretch>
        </p:blipFill>
        <p:spPr>
          <a:xfrm>
            <a:off x="5005571" y="246716"/>
            <a:ext cx="5562701" cy="5562701"/>
          </a:xfrm>
          <a:prstGeom prst="rect">
            <a:avLst/>
          </a:prstGeom>
          <a:ln>
            <a:noFill/>
          </a:ln>
          <a:effectLst>
            <a:outerShdw blurRad="190500" algn="tl" rotWithShape="0">
              <a:srgbClr val="000000">
                <a:alpha val="70000"/>
              </a:srgbClr>
            </a:outerShdw>
          </a:effectLst>
        </p:spPr>
      </p:pic>
      <p:sp>
        <p:nvSpPr>
          <p:cNvPr id="11" name="TextBox 10"/>
          <p:cNvSpPr txBox="1"/>
          <p:nvPr/>
        </p:nvSpPr>
        <p:spPr>
          <a:xfrm>
            <a:off x="1048631" y="3269166"/>
            <a:ext cx="3256404" cy="666786"/>
          </a:xfrm>
          <a:prstGeom prst="rect">
            <a:avLst/>
          </a:prstGeom>
          <a:noFill/>
        </p:spPr>
        <p:txBody>
          <a:bodyPr wrap="square" rtlCol="0">
            <a:spAutoFit/>
          </a:bodyPr>
          <a:lstStyle/>
          <a:p>
            <a:pPr algn="ctr" defTabSz="914172"/>
            <a:r>
              <a:rPr lang="en-US" sz="3733" dirty="0">
                <a:solidFill>
                  <a:srgbClr val="78BF43">
                    <a:lumMod val="75000"/>
                  </a:srgbClr>
                </a:solidFill>
                <a:latin typeface="Arial" panose="020B0604020202020204"/>
              </a:rPr>
              <a:t>It all counts!</a:t>
            </a:r>
          </a:p>
        </p:txBody>
      </p:sp>
    </p:spTree>
    <p:extLst>
      <p:ext uri="{BB962C8B-B14F-4D97-AF65-F5344CB8AC3E}">
        <p14:creationId xmlns:p14="http://schemas.microsoft.com/office/powerpoint/2010/main" val="13081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437EA39-3D5D-FA4E-9F2F-137291A7443E}"/>
              </a:ext>
            </a:extLst>
          </p:cNvPr>
          <p:cNvSpPr>
            <a:spLocks noGrp="1"/>
          </p:cNvSpPr>
          <p:nvPr>
            <p:ph type="sldNum" sz="quarter" idx="11"/>
          </p:nvPr>
        </p:nvSpPr>
        <p:spPr/>
        <p:txBody>
          <a:bodyPr/>
          <a:lstStyle/>
          <a:p>
            <a:pPr algn="r" defTabSz="914172"/>
            <a:fld id="{EE7355D6-6BA5-4920-A2EF-F4F527E42B6D}" type="slidenum">
              <a:rPr lang="en-US">
                <a:solidFill>
                  <a:srgbClr val="3F7541"/>
                </a:solidFill>
              </a:rPr>
              <a:pPr algn="r" defTabSz="914172"/>
              <a:t>3</a:t>
            </a:fld>
            <a:endParaRPr lang="en-US" sz="1600" dirty="0">
              <a:solidFill>
                <a:srgbClr val="3F7541"/>
              </a:solidFill>
            </a:endParaRPr>
          </a:p>
        </p:txBody>
      </p:sp>
      <p:sp>
        <p:nvSpPr>
          <p:cNvPr id="6" name="TextBox 5"/>
          <p:cNvSpPr txBox="1"/>
          <p:nvPr/>
        </p:nvSpPr>
        <p:spPr>
          <a:xfrm>
            <a:off x="10473129" y="7527576"/>
            <a:ext cx="4596984" cy="338554"/>
          </a:xfrm>
          <a:prstGeom prst="rect">
            <a:avLst/>
          </a:prstGeom>
          <a:noFill/>
        </p:spPr>
        <p:txBody>
          <a:bodyPr wrap="square" rtlCol="0">
            <a:spAutoFit/>
          </a:bodyPr>
          <a:lstStyle/>
          <a:p>
            <a:pPr defTabSz="914172"/>
            <a:r>
              <a:rPr lang="en-US" sz="1600" dirty="0">
                <a:solidFill>
                  <a:srgbClr val="000000"/>
                </a:solidFill>
                <a:latin typeface="Arial" panose="020B0604020202020204"/>
              </a:rPr>
              <a:t>Copyright © ACSM Exercise is Medicine</a:t>
            </a:r>
          </a:p>
        </p:txBody>
      </p:sp>
      <p:pic>
        <p:nvPicPr>
          <p:cNvPr id="13" name="Picture 12"/>
          <p:cNvPicPr>
            <a:picLocks noChangeAspect="1"/>
          </p:cNvPicPr>
          <p:nvPr/>
        </p:nvPicPr>
        <p:blipFill>
          <a:blip r:embed="rId3"/>
          <a:stretch>
            <a:fillRect/>
          </a:stretch>
        </p:blipFill>
        <p:spPr>
          <a:xfrm>
            <a:off x="994228" y="523440"/>
            <a:ext cx="10334539" cy="5316785"/>
          </a:xfrm>
          <a:prstGeom prst="rect">
            <a:avLst/>
          </a:prstGeom>
        </p:spPr>
      </p:pic>
    </p:spTree>
    <p:extLst>
      <p:ext uri="{BB962C8B-B14F-4D97-AF65-F5344CB8AC3E}">
        <p14:creationId xmlns:p14="http://schemas.microsoft.com/office/powerpoint/2010/main" val="1583770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4E03A-8B81-5141-A7C8-7DCE87CE167E}"/>
              </a:ext>
            </a:extLst>
          </p:cNvPr>
          <p:cNvSpPr>
            <a:spLocks noGrp="1"/>
          </p:cNvSpPr>
          <p:nvPr>
            <p:ph type="title"/>
          </p:nvPr>
        </p:nvSpPr>
        <p:spPr/>
        <p:txBody>
          <a:bodyPr/>
          <a:lstStyle/>
          <a:p>
            <a:r>
              <a:rPr lang="en-US" dirty="0"/>
              <a:t>Physical and Psychological side effects of Chronic Disease on Patients and Caregivers</a:t>
            </a:r>
          </a:p>
        </p:txBody>
      </p:sp>
      <p:sp>
        <p:nvSpPr>
          <p:cNvPr id="3" name="Text Placeholder 2">
            <a:extLst>
              <a:ext uri="{FF2B5EF4-FFF2-40B4-BE49-F238E27FC236}">
                <a16:creationId xmlns:a16="http://schemas.microsoft.com/office/drawing/2014/main" id="{E9CA4DCA-94BE-064C-9406-5211A53FCB34}"/>
              </a:ext>
            </a:extLst>
          </p:cNvPr>
          <p:cNvSpPr>
            <a:spLocks noGrp="1"/>
          </p:cNvSpPr>
          <p:nvPr>
            <p:ph type="body" sz="quarter" idx="11"/>
          </p:nvPr>
        </p:nvSpPr>
        <p:spPr>
          <a:xfrm>
            <a:off x="1072123" y="5023797"/>
            <a:ext cx="10038408" cy="549689"/>
          </a:xfrm>
        </p:spPr>
        <p:txBody>
          <a:bodyPr>
            <a:normAutofit/>
          </a:bodyPr>
          <a:lstStyle/>
          <a:p>
            <a:r>
              <a:rPr lang="en-US" dirty="0"/>
              <a:t>Chronic stress and caretaking can be emotionally and physically taxing.</a:t>
            </a:r>
          </a:p>
          <a:p>
            <a:endParaRPr lang="en-US" dirty="0"/>
          </a:p>
          <a:p>
            <a:endParaRPr lang="en-US" dirty="0"/>
          </a:p>
        </p:txBody>
      </p:sp>
      <p:sp>
        <p:nvSpPr>
          <p:cNvPr id="5" name="Slide Number Placeholder 4">
            <a:extLst>
              <a:ext uri="{FF2B5EF4-FFF2-40B4-BE49-F238E27FC236}">
                <a16:creationId xmlns:a16="http://schemas.microsoft.com/office/drawing/2014/main" id="{387294E9-99FB-5C4F-AA1B-8A728CF35A06}"/>
              </a:ext>
            </a:extLst>
          </p:cNvPr>
          <p:cNvSpPr>
            <a:spLocks noGrp="1"/>
          </p:cNvSpPr>
          <p:nvPr>
            <p:ph type="sldNum" sz="quarter" idx="13"/>
          </p:nvPr>
        </p:nvSpPr>
        <p:spPr/>
        <p:txBody>
          <a:bodyPr/>
          <a:lstStyle/>
          <a:p>
            <a:pPr algn="r" defTabSz="914172"/>
            <a:fld id="{EE7355D6-6BA5-4920-A2EF-F4F527E42B6D}" type="slidenum">
              <a:rPr lang="en-US">
                <a:solidFill>
                  <a:srgbClr val="3F7541"/>
                </a:solidFill>
              </a:rPr>
              <a:pPr algn="r" defTabSz="914172"/>
              <a:t>4</a:t>
            </a:fld>
            <a:endParaRPr lang="en-US" sz="1600" dirty="0">
              <a:solidFill>
                <a:srgbClr val="3F7541"/>
              </a:solidFill>
            </a:endParaRPr>
          </a:p>
        </p:txBody>
      </p:sp>
      <p:sp>
        <p:nvSpPr>
          <p:cNvPr id="4" name="TextBox 3"/>
          <p:cNvSpPr txBox="1"/>
          <p:nvPr/>
        </p:nvSpPr>
        <p:spPr>
          <a:xfrm>
            <a:off x="3964961" y="1680243"/>
            <a:ext cx="5173916" cy="3323410"/>
          </a:xfrm>
          <a:prstGeom prst="rect">
            <a:avLst/>
          </a:prstGeom>
          <a:noFill/>
        </p:spPr>
        <p:txBody>
          <a:bodyPr wrap="square" rtlCol="0">
            <a:spAutoFit/>
          </a:bodyPr>
          <a:lstStyle/>
          <a:p>
            <a:pPr marL="380990" indent="-380990" defTabSz="914172">
              <a:buFont typeface="Arial" panose="020B0604020202020204" pitchFamily="34" charset="0"/>
              <a:buChar char="•"/>
            </a:pPr>
            <a:r>
              <a:rPr lang="en-US" sz="2133" dirty="0">
                <a:solidFill>
                  <a:srgbClr val="000000"/>
                </a:solidFill>
                <a:latin typeface="Arial" panose="020B0604020202020204"/>
              </a:rPr>
              <a:t>Frustration</a:t>
            </a:r>
          </a:p>
          <a:p>
            <a:pPr marL="380990" indent="-380990" defTabSz="914172">
              <a:buFont typeface="Arial" panose="020B0604020202020204" pitchFamily="34" charset="0"/>
              <a:buChar char="•"/>
            </a:pPr>
            <a:r>
              <a:rPr lang="en-US" sz="2133" dirty="0">
                <a:solidFill>
                  <a:srgbClr val="000000"/>
                </a:solidFill>
                <a:latin typeface="Arial" panose="020B0604020202020204"/>
              </a:rPr>
              <a:t>Negativity</a:t>
            </a:r>
          </a:p>
          <a:p>
            <a:pPr marL="380990" indent="-380990" defTabSz="914172">
              <a:buFont typeface="Arial" panose="020B0604020202020204" pitchFamily="34" charset="0"/>
              <a:buChar char="•"/>
            </a:pPr>
            <a:r>
              <a:rPr lang="en-US" sz="2133" dirty="0">
                <a:solidFill>
                  <a:srgbClr val="000000"/>
                </a:solidFill>
                <a:latin typeface="Arial" panose="020B0604020202020204"/>
              </a:rPr>
              <a:t>Isolation/Withdrawn</a:t>
            </a:r>
          </a:p>
          <a:p>
            <a:pPr marL="380990" indent="-380990" defTabSz="914172">
              <a:buFont typeface="Arial" panose="020B0604020202020204" pitchFamily="34" charset="0"/>
              <a:buChar char="•"/>
            </a:pPr>
            <a:r>
              <a:rPr lang="en-US" sz="2133" dirty="0">
                <a:solidFill>
                  <a:srgbClr val="000000"/>
                </a:solidFill>
                <a:latin typeface="Arial" panose="020B0604020202020204"/>
              </a:rPr>
              <a:t>Depression</a:t>
            </a:r>
          </a:p>
          <a:p>
            <a:pPr marL="380990" indent="-380990" defTabSz="914172">
              <a:buFont typeface="Arial" panose="020B0604020202020204" pitchFamily="34" charset="0"/>
              <a:buChar char="•"/>
            </a:pPr>
            <a:r>
              <a:rPr lang="en-US" sz="2133" dirty="0">
                <a:solidFill>
                  <a:srgbClr val="000000"/>
                </a:solidFill>
                <a:latin typeface="Arial" panose="020B0604020202020204"/>
              </a:rPr>
              <a:t>Loss of empathy</a:t>
            </a:r>
          </a:p>
          <a:p>
            <a:pPr marL="380990" indent="-380990" defTabSz="914172">
              <a:buFont typeface="Arial" panose="020B0604020202020204" pitchFamily="34" charset="0"/>
              <a:buChar char="•"/>
            </a:pPr>
            <a:r>
              <a:rPr lang="en-US" sz="2133" dirty="0">
                <a:solidFill>
                  <a:srgbClr val="000000"/>
                </a:solidFill>
                <a:latin typeface="Arial" panose="020B0604020202020204"/>
              </a:rPr>
              <a:t>Loss of emotional energy</a:t>
            </a:r>
          </a:p>
          <a:p>
            <a:pPr marL="380990" indent="-380990" defTabSz="914172">
              <a:buFont typeface="Arial" panose="020B0604020202020204" pitchFamily="34" charset="0"/>
              <a:buChar char="•"/>
            </a:pPr>
            <a:r>
              <a:rPr lang="en-US" sz="2133" dirty="0">
                <a:solidFill>
                  <a:srgbClr val="000000"/>
                </a:solidFill>
                <a:latin typeface="Arial" panose="020B0604020202020204"/>
              </a:rPr>
              <a:t>Physical symptoms like headache, nausea, dizziness</a:t>
            </a:r>
          </a:p>
          <a:p>
            <a:pPr marL="380990" indent="-380990" defTabSz="914172">
              <a:buFont typeface="Arial" panose="020B0604020202020204" pitchFamily="34" charset="0"/>
              <a:buChar char="•"/>
            </a:pPr>
            <a:r>
              <a:rPr lang="en-US" sz="2133" dirty="0">
                <a:solidFill>
                  <a:srgbClr val="000000"/>
                </a:solidFill>
                <a:latin typeface="Arial" panose="020B0604020202020204"/>
              </a:rPr>
              <a:t>Fear of new pain or issues</a:t>
            </a:r>
          </a:p>
          <a:p>
            <a:pPr defTabSz="914172"/>
            <a:endParaRPr lang="en-US" dirty="0">
              <a:solidFill>
                <a:srgbClr val="000000"/>
              </a:solidFill>
              <a:latin typeface="Arial" panose="020B0604020202020204"/>
            </a:endParaRPr>
          </a:p>
        </p:txBody>
      </p:sp>
    </p:spTree>
    <p:extLst>
      <p:ext uri="{BB962C8B-B14F-4D97-AF65-F5344CB8AC3E}">
        <p14:creationId xmlns:p14="http://schemas.microsoft.com/office/powerpoint/2010/main" val="3440132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lgn="r" defTabSz="914149"/>
            <a:fld id="{EE7355D6-6BA5-4920-A2EF-F4F527E42B6D}" type="slidenum">
              <a:rPr lang="en-US">
                <a:solidFill>
                  <a:srgbClr val="3F7541"/>
                </a:solidFill>
              </a:rPr>
              <a:pPr algn="r" defTabSz="914149"/>
              <a:t>5</a:t>
            </a:fld>
            <a:endParaRPr lang="en-US" sz="1600" dirty="0">
              <a:solidFill>
                <a:srgbClr val="3F7541"/>
              </a:solidFill>
            </a:endParaRPr>
          </a:p>
        </p:txBody>
      </p:sp>
      <p:grpSp>
        <p:nvGrpSpPr>
          <p:cNvPr id="4" name="Group 3"/>
          <p:cNvGrpSpPr/>
          <p:nvPr/>
        </p:nvGrpSpPr>
        <p:grpSpPr>
          <a:xfrm>
            <a:off x="9421407" y="1236121"/>
            <a:ext cx="1037516" cy="1319968"/>
            <a:chOff x="2223723" y="3226160"/>
            <a:chExt cx="778137" cy="989976"/>
          </a:xfrm>
        </p:grpSpPr>
        <p:sp>
          <p:nvSpPr>
            <p:cNvPr id="45" name="TextBox 44"/>
            <p:cNvSpPr txBox="1"/>
            <p:nvPr/>
          </p:nvSpPr>
          <p:spPr>
            <a:xfrm>
              <a:off x="2223723" y="3835070"/>
              <a:ext cx="778137" cy="381066"/>
            </a:xfrm>
            <a:prstGeom prst="rect">
              <a:avLst/>
            </a:prstGeom>
            <a:noFill/>
          </p:spPr>
          <p:txBody>
            <a:bodyPr wrap="square" rtlCol="0">
              <a:spAutoFit/>
            </a:bodyPr>
            <a:lstStyle/>
            <a:p>
              <a:pPr algn="ctr" defTabSz="914149"/>
              <a:r>
                <a:rPr lang="en-US" sz="1351" dirty="0">
                  <a:solidFill>
                    <a:srgbClr val="000000"/>
                  </a:solidFill>
                  <a:latin typeface="Arial" panose="020B0604020202020204"/>
                </a:rPr>
                <a:t>Improves sleep</a:t>
              </a:r>
            </a:p>
          </p:txBody>
        </p:sp>
        <p:pic>
          <p:nvPicPr>
            <p:cNvPr id="46" name="Picture 45"/>
            <p:cNvPicPr>
              <a:picLocks noChangeAspect="1"/>
            </p:cNvPicPr>
            <p:nvPr/>
          </p:nvPicPr>
          <p:blipFill>
            <a:blip r:embed="rId3"/>
            <a:stretch>
              <a:fillRect/>
            </a:stretch>
          </p:blipFill>
          <p:spPr>
            <a:xfrm>
              <a:off x="2263500" y="3226160"/>
              <a:ext cx="609600" cy="609600"/>
            </a:xfrm>
            <a:prstGeom prst="rect">
              <a:avLst/>
            </a:prstGeom>
          </p:spPr>
        </p:pic>
      </p:grpSp>
      <p:grpSp>
        <p:nvGrpSpPr>
          <p:cNvPr id="5" name="Group 4"/>
          <p:cNvGrpSpPr/>
          <p:nvPr/>
        </p:nvGrpSpPr>
        <p:grpSpPr>
          <a:xfrm>
            <a:off x="3276705" y="1181756"/>
            <a:ext cx="1611313" cy="1429358"/>
            <a:chOff x="6011142" y="2392201"/>
            <a:chExt cx="1208485" cy="1072019"/>
          </a:xfrm>
        </p:grpSpPr>
        <p:sp>
          <p:nvSpPr>
            <p:cNvPr id="43" name="TextBox 42"/>
            <p:cNvSpPr txBox="1"/>
            <p:nvPr/>
          </p:nvSpPr>
          <p:spPr>
            <a:xfrm>
              <a:off x="6011142" y="3083154"/>
              <a:ext cx="1208485" cy="381066"/>
            </a:xfrm>
            <a:prstGeom prst="rect">
              <a:avLst/>
            </a:prstGeom>
            <a:noFill/>
          </p:spPr>
          <p:txBody>
            <a:bodyPr wrap="square" rtlCol="0">
              <a:spAutoFit/>
            </a:bodyPr>
            <a:lstStyle/>
            <a:p>
              <a:pPr algn="ctr" defTabSz="914149"/>
              <a:r>
                <a:rPr lang="en-US" sz="1351" dirty="0">
                  <a:solidFill>
                    <a:srgbClr val="000000"/>
                  </a:solidFill>
                  <a:latin typeface="Arial" panose="020B0604020202020204"/>
                </a:rPr>
                <a:t>Decreases overall symptom burden</a:t>
              </a:r>
            </a:p>
          </p:txBody>
        </p:sp>
        <p:pic>
          <p:nvPicPr>
            <p:cNvPr id="44" name="Picture 43"/>
            <p:cNvPicPr>
              <a:picLocks noChangeAspect="1"/>
            </p:cNvPicPr>
            <p:nvPr/>
          </p:nvPicPr>
          <p:blipFill>
            <a:blip r:embed="rId4"/>
            <a:stretch>
              <a:fillRect/>
            </a:stretch>
          </p:blipFill>
          <p:spPr>
            <a:xfrm>
              <a:off x="6211709" y="2392201"/>
              <a:ext cx="687855" cy="687855"/>
            </a:xfrm>
            <a:prstGeom prst="rect">
              <a:avLst/>
            </a:prstGeom>
          </p:spPr>
        </p:pic>
      </p:grpSp>
      <p:grpSp>
        <p:nvGrpSpPr>
          <p:cNvPr id="6" name="Group 5"/>
          <p:cNvGrpSpPr/>
          <p:nvPr/>
        </p:nvGrpSpPr>
        <p:grpSpPr>
          <a:xfrm>
            <a:off x="5008249" y="1582727"/>
            <a:ext cx="1246439" cy="1261208"/>
            <a:chOff x="2558295" y="894135"/>
            <a:chExt cx="934829" cy="945906"/>
          </a:xfrm>
        </p:grpSpPr>
        <p:sp>
          <p:nvSpPr>
            <p:cNvPr id="41" name="TextBox 40"/>
            <p:cNvSpPr txBox="1"/>
            <p:nvPr/>
          </p:nvSpPr>
          <p:spPr>
            <a:xfrm>
              <a:off x="2558295" y="1458975"/>
              <a:ext cx="934829" cy="381066"/>
            </a:xfrm>
            <a:prstGeom prst="rect">
              <a:avLst/>
            </a:prstGeom>
            <a:noFill/>
          </p:spPr>
          <p:txBody>
            <a:bodyPr wrap="square" rtlCol="0">
              <a:spAutoFit/>
            </a:bodyPr>
            <a:lstStyle/>
            <a:p>
              <a:pPr algn="ctr" defTabSz="914149"/>
              <a:r>
                <a:rPr lang="en-US" sz="1351" dirty="0">
                  <a:solidFill>
                    <a:srgbClr val="000000"/>
                  </a:solidFill>
                  <a:latin typeface="Arial" panose="020B0604020202020204"/>
                </a:rPr>
                <a:t>Increase lean body mass</a:t>
              </a:r>
            </a:p>
          </p:txBody>
        </p:sp>
        <p:pic>
          <p:nvPicPr>
            <p:cNvPr id="42" name="Picture 41"/>
            <p:cNvPicPr>
              <a:picLocks noChangeAspect="1"/>
            </p:cNvPicPr>
            <p:nvPr/>
          </p:nvPicPr>
          <p:blipFill>
            <a:blip r:embed="rId5"/>
            <a:stretch>
              <a:fillRect/>
            </a:stretch>
          </p:blipFill>
          <p:spPr>
            <a:xfrm>
              <a:off x="2747111" y="894135"/>
              <a:ext cx="557199" cy="557199"/>
            </a:xfrm>
            <a:prstGeom prst="rect">
              <a:avLst/>
            </a:prstGeom>
          </p:spPr>
        </p:pic>
      </p:grpSp>
      <p:grpSp>
        <p:nvGrpSpPr>
          <p:cNvPr id="7" name="Group 6"/>
          <p:cNvGrpSpPr/>
          <p:nvPr/>
        </p:nvGrpSpPr>
        <p:grpSpPr>
          <a:xfrm>
            <a:off x="6569539" y="3649862"/>
            <a:ext cx="1295400" cy="1552253"/>
            <a:chOff x="5240159" y="961585"/>
            <a:chExt cx="971550" cy="1164189"/>
          </a:xfrm>
        </p:grpSpPr>
        <p:sp>
          <p:nvSpPr>
            <p:cNvPr id="39" name="TextBox 38"/>
            <p:cNvSpPr txBox="1"/>
            <p:nvPr/>
          </p:nvSpPr>
          <p:spPr>
            <a:xfrm>
              <a:off x="5240159" y="1588801"/>
              <a:ext cx="971550" cy="536973"/>
            </a:xfrm>
            <a:prstGeom prst="rect">
              <a:avLst/>
            </a:prstGeom>
            <a:noFill/>
          </p:spPr>
          <p:txBody>
            <a:bodyPr wrap="square" rtlCol="0">
              <a:spAutoFit/>
            </a:bodyPr>
            <a:lstStyle/>
            <a:p>
              <a:pPr algn="ctr" defTabSz="914149"/>
              <a:r>
                <a:rPr lang="en-US" sz="1351" dirty="0">
                  <a:solidFill>
                    <a:srgbClr val="000000"/>
                  </a:solidFill>
                  <a:latin typeface="Arial" panose="020B0604020202020204"/>
                </a:rPr>
                <a:t>Reduces systemic inflammation</a:t>
              </a:r>
            </a:p>
          </p:txBody>
        </p:sp>
        <p:pic>
          <p:nvPicPr>
            <p:cNvPr id="40" name="Picture 39"/>
            <p:cNvPicPr>
              <a:picLocks noChangeAspect="1"/>
            </p:cNvPicPr>
            <p:nvPr/>
          </p:nvPicPr>
          <p:blipFill>
            <a:blip r:embed="rId6"/>
            <a:stretch>
              <a:fillRect/>
            </a:stretch>
          </p:blipFill>
          <p:spPr>
            <a:xfrm>
              <a:off x="5412428" y="961585"/>
              <a:ext cx="598714" cy="598714"/>
            </a:xfrm>
            <a:prstGeom prst="rect">
              <a:avLst/>
            </a:prstGeom>
          </p:spPr>
        </p:pic>
      </p:grpSp>
      <p:grpSp>
        <p:nvGrpSpPr>
          <p:cNvPr id="8" name="Group 7"/>
          <p:cNvGrpSpPr/>
          <p:nvPr/>
        </p:nvGrpSpPr>
        <p:grpSpPr>
          <a:xfrm>
            <a:off x="6637515" y="1217255"/>
            <a:ext cx="1145453" cy="1580420"/>
            <a:chOff x="7306488" y="156995"/>
            <a:chExt cx="859090" cy="1185315"/>
          </a:xfrm>
        </p:grpSpPr>
        <p:sp>
          <p:nvSpPr>
            <p:cNvPr id="37" name="TextBox 36"/>
            <p:cNvSpPr txBox="1"/>
            <p:nvPr/>
          </p:nvSpPr>
          <p:spPr>
            <a:xfrm>
              <a:off x="7306488" y="805336"/>
              <a:ext cx="859090" cy="536974"/>
            </a:xfrm>
            <a:prstGeom prst="rect">
              <a:avLst/>
            </a:prstGeom>
            <a:noFill/>
          </p:spPr>
          <p:txBody>
            <a:bodyPr wrap="square" rtlCol="0">
              <a:spAutoFit/>
            </a:bodyPr>
            <a:lstStyle/>
            <a:p>
              <a:pPr algn="ctr" defTabSz="914149"/>
              <a:r>
                <a:rPr lang="en-US" sz="1351" dirty="0">
                  <a:solidFill>
                    <a:srgbClr val="000000"/>
                  </a:solidFill>
                  <a:latin typeface="Arial" panose="020B0604020202020204"/>
                </a:rPr>
                <a:t>Improves cognitive function</a:t>
              </a:r>
            </a:p>
          </p:txBody>
        </p:sp>
        <p:pic>
          <p:nvPicPr>
            <p:cNvPr id="38" name="Picture 37"/>
            <p:cNvPicPr>
              <a:picLocks noChangeAspect="1"/>
            </p:cNvPicPr>
            <p:nvPr/>
          </p:nvPicPr>
          <p:blipFill>
            <a:blip r:embed="rId7"/>
            <a:stretch>
              <a:fillRect/>
            </a:stretch>
          </p:blipFill>
          <p:spPr>
            <a:xfrm>
              <a:off x="7389777" y="156995"/>
              <a:ext cx="605555" cy="605555"/>
            </a:xfrm>
            <a:prstGeom prst="rect">
              <a:avLst/>
            </a:prstGeom>
          </p:spPr>
        </p:pic>
      </p:grpSp>
      <p:grpSp>
        <p:nvGrpSpPr>
          <p:cNvPr id="9" name="Group 8"/>
          <p:cNvGrpSpPr/>
          <p:nvPr/>
        </p:nvGrpSpPr>
        <p:grpSpPr>
          <a:xfrm>
            <a:off x="3087217" y="3649862"/>
            <a:ext cx="1827503" cy="1568509"/>
            <a:chOff x="7544223" y="1439146"/>
            <a:chExt cx="1370627" cy="1176381"/>
          </a:xfrm>
        </p:grpSpPr>
        <p:sp>
          <p:nvSpPr>
            <p:cNvPr id="35" name="TextBox 34"/>
            <p:cNvSpPr txBox="1"/>
            <p:nvPr/>
          </p:nvSpPr>
          <p:spPr>
            <a:xfrm>
              <a:off x="7544223" y="2078554"/>
              <a:ext cx="1370627" cy="536973"/>
            </a:xfrm>
            <a:prstGeom prst="rect">
              <a:avLst/>
            </a:prstGeom>
            <a:noFill/>
          </p:spPr>
          <p:txBody>
            <a:bodyPr wrap="square" rtlCol="0">
              <a:spAutoFit/>
            </a:bodyPr>
            <a:lstStyle/>
            <a:p>
              <a:pPr algn="ctr" defTabSz="914149"/>
              <a:r>
                <a:rPr lang="en-US" sz="1351" dirty="0">
                  <a:solidFill>
                    <a:srgbClr val="000000"/>
                  </a:solidFill>
                  <a:latin typeface="Arial" panose="020B0604020202020204"/>
                </a:rPr>
                <a:t>Reduce/prevent long-term effects from treatment</a:t>
              </a:r>
            </a:p>
          </p:txBody>
        </p:sp>
        <p:pic>
          <p:nvPicPr>
            <p:cNvPr id="36" name="Picture 35"/>
            <p:cNvPicPr>
              <a:picLocks noChangeAspect="1"/>
            </p:cNvPicPr>
            <p:nvPr/>
          </p:nvPicPr>
          <p:blipFill>
            <a:blip r:embed="rId8"/>
            <a:stretch>
              <a:fillRect/>
            </a:stretch>
          </p:blipFill>
          <p:spPr>
            <a:xfrm>
              <a:off x="7916359" y="1439146"/>
              <a:ext cx="626357" cy="626357"/>
            </a:xfrm>
            <a:prstGeom prst="rect">
              <a:avLst/>
            </a:prstGeom>
          </p:spPr>
        </p:pic>
      </p:grpSp>
      <p:grpSp>
        <p:nvGrpSpPr>
          <p:cNvPr id="10" name="Group 9"/>
          <p:cNvGrpSpPr/>
          <p:nvPr/>
        </p:nvGrpSpPr>
        <p:grpSpPr>
          <a:xfrm>
            <a:off x="10660483" y="1470190"/>
            <a:ext cx="1226404" cy="1581620"/>
            <a:chOff x="3328336" y="3343591"/>
            <a:chExt cx="919803" cy="1186215"/>
          </a:xfrm>
        </p:grpSpPr>
        <p:sp>
          <p:nvSpPr>
            <p:cNvPr id="33" name="TextBox 32"/>
            <p:cNvSpPr txBox="1"/>
            <p:nvPr/>
          </p:nvSpPr>
          <p:spPr>
            <a:xfrm>
              <a:off x="3328336" y="3992832"/>
              <a:ext cx="919803" cy="536974"/>
            </a:xfrm>
            <a:prstGeom prst="rect">
              <a:avLst/>
            </a:prstGeom>
            <a:noFill/>
          </p:spPr>
          <p:txBody>
            <a:bodyPr wrap="square" rtlCol="0">
              <a:spAutoFit/>
            </a:bodyPr>
            <a:lstStyle/>
            <a:p>
              <a:pPr algn="ctr" defTabSz="914149"/>
              <a:r>
                <a:rPr lang="en-US" sz="1351" dirty="0">
                  <a:solidFill>
                    <a:srgbClr val="000000"/>
                  </a:solidFill>
                  <a:latin typeface="Arial" panose="020B0604020202020204"/>
                </a:rPr>
                <a:t>Improves lymphatic function</a:t>
              </a:r>
            </a:p>
          </p:txBody>
        </p:sp>
        <p:pic>
          <p:nvPicPr>
            <p:cNvPr id="34" name="Picture 33"/>
            <p:cNvPicPr>
              <a:picLocks noChangeAspect="1"/>
            </p:cNvPicPr>
            <p:nvPr/>
          </p:nvPicPr>
          <p:blipFill>
            <a:blip r:embed="rId9"/>
            <a:stretch>
              <a:fillRect/>
            </a:stretch>
          </p:blipFill>
          <p:spPr>
            <a:xfrm>
              <a:off x="3433852" y="3343591"/>
              <a:ext cx="649241" cy="649241"/>
            </a:xfrm>
            <a:prstGeom prst="rect">
              <a:avLst/>
            </a:prstGeom>
          </p:spPr>
        </p:pic>
      </p:grpSp>
      <p:grpSp>
        <p:nvGrpSpPr>
          <p:cNvPr id="11" name="Group 10"/>
          <p:cNvGrpSpPr/>
          <p:nvPr/>
        </p:nvGrpSpPr>
        <p:grpSpPr>
          <a:xfrm>
            <a:off x="1571873" y="4097590"/>
            <a:ext cx="1539743" cy="1357929"/>
            <a:chOff x="1199471" y="1194372"/>
            <a:chExt cx="1154807" cy="1018447"/>
          </a:xfrm>
        </p:grpSpPr>
        <p:sp>
          <p:nvSpPr>
            <p:cNvPr id="31" name="TextBox 30"/>
            <p:cNvSpPr txBox="1"/>
            <p:nvPr/>
          </p:nvSpPr>
          <p:spPr>
            <a:xfrm>
              <a:off x="1199471" y="1831753"/>
              <a:ext cx="1154807" cy="381066"/>
            </a:xfrm>
            <a:prstGeom prst="rect">
              <a:avLst/>
            </a:prstGeom>
            <a:noFill/>
          </p:spPr>
          <p:txBody>
            <a:bodyPr wrap="square" rtlCol="0">
              <a:spAutoFit/>
            </a:bodyPr>
            <a:lstStyle/>
            <a:p>
              <a:pPr algn="ctr" defTabSz="914149"/>
              <a:r>
                <a:rPr lang="en-US" sz="1351" dirty="0">
                  <a:solidFill>
                    <a:srgbClr val="000000"/>
                  </a:solidFill>
                  <a:latin typeface="Arial" panose="020B0604020202020204"/>
                </a:rPr>
                <a:t>Combats anxiety &amp; depression</a:t>
              </a:r>
            </a:p>
          </p:txBody>
        </p:sp>
        <p:pic>
          <p:nvPicPr>
            <p:cNvPr id="32" name="Picture 31"/>
            <p:cNvPicPr>
              <a:picLocks noChangeAspect="1"/>
            </p:cNvPicPr>
            <p:nvPr/>
          </p:nvPicPr>
          <p:blipFill>
            <a:blip r:embed="rId10"/>
            <a:stretch>
              <a:fillRect/>
            </a:stretch>
          </p:blipFill>
          <p:spPr>
            <a:xfrm>
              <a:off x="1414597" y="1194372"/>
              <a:ext cx="616525" cy="616525"/>
            </a:xfrm>
            <a:prstGeom prst="rect">
              <a:avLst/>
            </a:prstGeom>
          </p:spPr>
        </p:pic>
      </p:grpSp>
      <p:grpSp>
        <p:nvGrpSpPr>
          <p:cNvPr id="12" name="Group 11"/>
          <p:cNvGrpSpPr/>
          <p:nvPr/>
        </p:nvGrpSpPr>
        <p:grpSpPr>
          <a:xfrm>
            <a:off x="4790877" y="4049003"/>
            <a:ext cx="1665441" cy="1370648"/>
            <a:chOff x="3492519" y="2891036"/>
            <a:chExt cx="1249081" cy="1027986"/>
          </a:xfrm>
        </p:grpSpPr>
        <p:sp>
          <p:nvSpPr>
            <p:cNvPr id="29" name="TextBox 28"/>
            <p:cNvSpPr txBox="1"/>
            <p:nvPr/>
          </p:nvSpPr>
          <p:spPr>
            <a:xfrm>
              <a:off x="3492519" y="3537956"/>
              <a:ext cx="1249081" cy="381066"/>
            </a:xfrm>
            <a:prstGeom prst="rect">
              <a:avLst/>
            </a:prstGeom>
            <a:noFill/>
          </p:spPr>
          <p:txBody>
            <a:bodyPr wrap="square" rtlCol="0">
              <a:spAutoFit/>
            </a:bodyPr>
            <a:lstStyle/>
            <a:p>
              <a:pPr algn="ctr" defTabSz="914149"/>
              <a:r>
                <a:rPr lang="en-US" sz="1351" dirty="0">
                  <a:solidFill>
                    <a:srgbClr val="000000"/>
                  </a:solidFill>
                  <a:latin typeface="Arial" panose="020B0604020202020204"/>
                </a:rPr>
                <a:t>Prevent/delay cancer recurrence</a:t>
              </a:r>
            </a:p>
          </p:txBody>
        </p:sp>
        <p:pic>
          <p:nvPicPr>
            <p:cNvPr id="30" name="Picture 29"/>
            <p:cNvPicPr>
              <a:picLocks noChangeAspect="1"/>
            </p:cNvPicPr>
            <p:nvPr/>
          </p:nvPicPr>
          <p:blipFill>
            <a:blip r:embed="rId11"/>
            <a:stretch>
              <a:fillRect/>
            </a:stretch>
          </p:blipFill>
          <p:spPr>
            <a:xfrm>
              <a:off x="3818856" y="2891036"/>
              <a:ext cx="596409" cy="596409"/>
            </a:xfrm>
            <a:prstGeom prst="rect">
              <a:avLst/>
            </a:prstGeom>
          </p:spPr>
        </p:pic>
      </p:grpSp>
      <p:grpSp>
        <p:nvGrpSpPr>
          <p:cNvPr id="13" name="Group 12"/>
          <p:cNvGrpSpPr/>
          <p:nvPr/>
        </p:nvGrpSpPr>
        <p:grpSpPr>
          <a:xfrm>
            <a:off x="1733648" y="1490408"/>
            <a:ext cx="1228723" cy="1636285"/>
            <a:chOff x="7479237" y="3212876"/>
            <a:chExt cx="921542" cy="1227213"/>
          </a:xfrm>
        </p:grpSpPr>
        <p:sp>
          <p:nvSpPr>
            <p:cNvPr id="27" name="TextBox 26"/>
            <p:cNvSpPr txBox="1"/>
            <p:nvPr/>
          </p:nvSpPr>
          <p:spPr>
            <a:xfrm>
              <a:off x="7479237" y="3903116"/>
              <a:ext cx="921542" cy="536973"/>
            </a:xfrm>
            <a:prstGeom prst="rect">
              <a:avLst/>
            </a:prstGeom>
            <a:noFill/>
          </p:spPr>
          <p:txBody>
            <a:bodyPr wrap="square" rtlCol="0">
              <a:spAutoFit/>
            </a:bodyPr>
            <a:lstStyle/>
            <a:p>
              <a:pPr algn="ctr" defTabSz="914149"/>
              <a:r>
                <a:rPr lang="en-US" sz="1351" dirty="0">
                  <a:solidFill>
                    <a:srgbClr val="000000"/>
                  </a:solidFill>
                  <a:latin typeface="Arial" panose="020B0604020202020204"/>
                </a:rPr>
                <a:t>Increases treatment tolerance</a:t>
              </a:r>
            </a:p>
          </p:txBody>
        </p:sp>
        <p:pic>
          <p:nvPicPr>
            <p:cNvPr id="28" name="Picture 27"/>
            <p:cNvPicPr>
              <a:picLocks noChangeAspect="1"/>
            </p:cNvPicPr>
            <p:nvPr/>
          </p:nvPicPr>
          <p:blipFill>
            <a:blip r:embed="rId12"/>
            <a:stretch>
              <a:fillRect/>
            </a:stretch>
          </p:blipFill>
          <p:spPr>
            <a:xfrm>
              <a:off x="7574323" y="3212876"/>
              <a:ext cx="708176" cy="708176"/>
            </a:xfrm>
            <a:prstGeom prst="rect">
              <a:avLst/>
            </a:prstGeom>
          </p:spPr>
        </p:pic>
      </p:grpSp>
      <p:grpSp>
        <p:nvGrpSpPr>
          <p:cNvPr id="14" name="Group 13"/>
          <p:cNvGrpSpPr/>
          <p:nvPr/>
        </p:nvGrpSpPr>
        <p:grpSpPr>
          <a:xfrm>
            <a:off x="246386" y="3519298"/>
            <a:ext cx="1340428" cy="1698482"/>
            <a:chOff x="4148100" y="-26383"/>
            <a:chExt cx="1005321" cy="1273862"/>
          </a:xfrm>
        </p:grpSpPr>
        <p:sp>
          <p:nvSpPr>
            <p:cNvPr id="25" name="TextBox 24"/>
            <p:cNvSpPr txBox="1"/>
            <p:nvPr/>
          </p:nvSpPr>
          <p:spPr>
            <a:xfrm>
              <a:off x="4148100" y="710505"/>
              <a:ext cx="1005321" cy="536974"/>
            </a:xfrm>
            <a:prstGeom prst="rect">
              <a:avLst/>
            </a:prstGeom>
            <a:noFill/>
          </p:spPr>
          <p:txBody>
            <a:bodyPr wrap="square" rtlCol="0">
              <a:spAutoFit/>
            </a:bodyPr>
            <a:lstStyle/>
            <a:p>
              <a:pPr algn="ctr" defTabSz="914149"/>
              <a:r>
                <a:rPr lang="en-US" sz="1351" dirty="0">
                  <a:solidFill>
                    <a:srgbClr val="000000"/>
                  </a:solidFill>
                  <a:latin typeface="Arial" panose="020B0604020202020204"/>
                </a:rPr>
                <a:t>Reduces central adiposity</a:t>
              </a:r>
            </a:p>
          </p:txBody>
        </p:sp>
        <p:pic>
          <p:nvPicPr>
            <p:cNvPr id="26" name="Picture 25"/>
            <p:cNvPicPr>
              <a:picLocks noChangeAspect="1"/>
            </p:cNvPicPr>
            <p:nvPr/>
          </p:nvPicPr>
          <p:blipFill>
            <a:blip r:embed="rId13"/>
            <a:stretch>
              <a:fillRect/>
            </a:stretch>
          </p:blipFill>
          <p:spPr>
            <a:xfrm>
              <a:off x="4270073" y="-26383"/>
              <a:ext cx="751335" cy="751335"/>
            </a:xfrm>
            <a:prstGeom prst="rect">
              <a:avLst/>
            </a:prstGeom>
          </p:spPr>
        </p:pic>
      </p:grpSp>
      <p:grpSp>
        <p:nvGrpSpPr>
          <p:cNvPr id="15" name="Group 14"/>
          <p:cNvGrpSpPr/>
          <p:nvPr/>
        </p:nvGrpSpPr>
        <p:grpSpPr>
          <a:xfrm>
            <a:off x="8082431" y="1562014"/>
            <a:ext cx="1137416" cy="1504008"/>
            <a:chOff x="4275860" y="1784910"/>
            <a:chExt cx="853062" cy="1128006"/>
          </a:xfrm>
        </p:grpSpPr>
        <p:sp>
          <p:nvSpPr>
            <p:cNvPr id="23" name="TextBox 22"/>
            <p:cNvSpPr txBox="1"/>
            <p:nvPr/>
          </p:nvSpPr>
          <p:spPr>
            <a:xfrm>
              <a:off x="4275860" y="2375942"/>
              <a:ext cx="853062" cy="536974"/>
            </a:xfrm>
            <a:prstGeom prst="rect">
              <a:avLst/>
            </a:prstGeom>
            <a:noFill/>
          </p:spPr>
          <p:txBody>
            <a:bodyPr wrap="square" rtlCol="0">
              <a:spAutoFit/>
            </a:bodyPr>
            <a:lstStyle/>
            <a:p>
              <a:pPr algn="ctr" defTabSz="914149"/>
              <a:r>
                <a:rPr lang="en-US" sz="1351" dirty="0">
                  <a:solidFill>
                    <a:srgbClr val="000000"/>
                  </a:solidFill>
                  <a:latin typeface="Arial" panose="020B0604020202020204"/>
                </a:rPr>
                <a:t>Increases insulin sensitivity</a:t>
              </a:r>
            </a:p>
          </p:txBody>
        </p:sp>
        <p:pic>
          <p:nvPicPr>
            <p:cNvPr id="24" name="Picture 23"/>
            <p:cNvPicPr>
              <a:picLocks noChangeAspect="1"/>
            </p:cNvPicPr>
            <p:nvPr/>
          </p:nvPicPr>
          <p:blipFill>
            <a:blip r:embed="rId14"/>
            <a:stretch>
              <a:fillRect/>
            </a:stretch>
          </p:blipFill>
          <p:spPr>
            <a:xfrm>
              <a:off x="4349264" y="1784910"/>
              <a:ext cx="592952" cy="592952"/>
            </a:xfrm>
            <a:prstGeom prst="rect">
              <a:avLst/>
            </a:prstGeom>
          </p:spPr>
        </p:pic>
      </p:grpSp>
      <p:grpSp>
        <p:nvGrpSpPr>
          <p:cNvPr id="16" name="Group 15"/>
          <p:cNvGrpSpPr/>
          <p:nvPr/>
        </p:nvGrpSpPr>
        <p:grpSpPr>
          <a:xfrm>
            <a:off x="8297438" y="4029519"/>
            <a:ext cx="3166809" cy="883045"/>
            <a:chOff x="1004464" y="2234228"/>
            <a:chExt cx="2375107" cy="662284"/>
          </a:xfrm>
        </p:grpSpPr>
        <p:sp>
          <p:nvSpPr>
            <p:cNvPr id="20" name="TextBox 19"/>
            <p:cNvSpPr txBox="1"/>
            <p:nvPr/>
          </p:nvSpPr>
          <p:spPr>
            <a:xfrm>
              <a:off x="1547131" y="2259558"/>
              <a:ext cx="1295252" cy="536974"/>
            </a:xfrm>
            <a:prstGeom prst="rect">
              <a:avLst/>
            </a:prstGeom>
            <a:noFill/>
          </p:spPr>
          <p:txBody>
            <a:bodyPr wrap="square" rtlCol="0">
              <a:spAutoFit/>
            </a:bodyPr>
            <a:lstStyle/>
            <a:p>
              <a:pPr algn="ctr" defTabSz="914149"/>
              <a:r>
                <a:rPr lang="en-US" sz="1351" dirty="0">
                  <a:solidFill>
                    <a:srgbClr val="000000"/>
                  </a:solidFill>
                  <a:latin typeface="Arial" panose="020B0604020202020204"/>
                </a:rPr>
                <a:t>Decrease incidence of hospitalizations and/or ED visits</a:t>
              </a:r>
            </a:p>
          </p:txBody>
        </p:sp>
        <p:pic>
          <p:nvPicPr>
            <p:cNvPr id="21" name="Picture 20"/>
            <p:cNvPicPr>
              <a:picLocks noChangeAspect="1"/>
            </p:cNvPicPr>
            <p:nvPr/>
          </p:nvPicPr>
          <p:blipFill>
            <a:blip r:embed="rId15"/>
            <a:stretch>
              <a:fillRect/>
            </a:stretch>
          </p:blipFill>
          <p:spPr>
            <a:xfrm>
              <a:off x="2729483" y="2234228"/>
              <a:ext cx="650088" cy="650088"/>
            </a:xfrm>
            <a:prstGeom prst="rect">
              <a:avLst/>
            </a:prstGeom>
          </p:spPr>
        </p:pic>
        <p:pic>
          <p:nvPicPr>
            <p:cNvPr id="22" name="Picture 21"/>
            <p:cNvPicPr>
              <a:picLocks noChangeAspect="1"/>
            </p:cNvPicPr>
            <p:nvPr/>
          </p:nvPicPr>
          <p:blipFill>
            <a:blip r:embed="rId16"/>
            <a:stretch>
              <a:fillRect/>
            </a:stretch>
          </p:blipFill>
          <p:spPr>
            <a:xfrm>
              <a:off x="1004464" y="2259558"/>
              <a:ext cx="636954" cy="636954"/>
            </a:xfrm>
            <a:prstGeom prst="rect">
              <a:avLst/>
            </a:prstGeom>
          </p:spPr>
        </p:pic>
      </p:grpSp>
      <p:grpSp>
        <p:nvGrpSpPr>
          <p:cNvPr id="17" name="Group 16"/>
          <p:cNvGrpSpPr/>
          <p:nvPr/>
        </p:nvGrpSpPr>
        <p:grpSpPr>
          <a:xfrm>
            <a:off x="336944" y="1181757"/>
            <a:ext cx="1224413" cy="1368821"/>
            <a:chOff x="222977" y="776862"/>
            <a:chExt cx="918310" cy="1026617"/>
          </a:xfrm>
        </p:grpSpPr>
        <p:sp>
          <p:nvSpPr>
            <p:cNvPr id="18" name="TextBox 17"/>
            <p:cNvSpPr txBox="1"/>
            <p:nvPr/>
          </p:nvSpPr>
          <p:spPr>
            <a:xfrm>
              <a:off x="222977" y="1422413"/>
              <a:ext cx="918310" cy="381066"/>
            </a:xfrm>
            <a:prstGeom prst="rect">
              <a:avLst/>
            </a:prstGeom>
            <a:noFill/>
          </p:spPr>
          <p:txBody>
            <a:bodyPr wrap="square" rtlCol="0">
              <a:spAutoFit/>
            </a:bodyPr>
            <a:lstStyle/>
            <a:p>
              <a:pPr algn="ctr" defTabSz="914149"/>
              <a:r>
                <a:rPr lang="en-US" sz="1351" dirty="0">
                  <a:solidFill>
                    <a:srgbClr val="000000"/>
                  </a:solidFill>
                  <a:latin typeface="Arial" panose="020B0604020202020204"/>
                </a:rPr>
                <a:t>Reduce fatigue</a:t>
              </a:r>
            </a:p>
          </p:txBody>
        </p:sp>
        <p:pic>
          <p:nvPicPr>
            <p:cNvPr id="19" name="Picture 18"/>
            <p:cNvPicPr>
              <a:picLocks noChangeAspect="1"/>
            </p:cNvPicPr>
            <p:nvPr/>
          </p:nvPicPr>
          <p:blipFill>
            <a:blip r:embed="rId17"/>
            <a:stretch>
              <a:fillRect/>
            </a:stretch>
          </p:blipFill>
          <p:spPr>
            <a:xfrm>
              <a:off x="327303" y="776862"/>
              <a:ext cx="662284" cy="662284"/>
            </a:xfrm>
            <a:prstGeom prst="rect">
              <a:avLst/>
            </a:prstGeom>
          </p:spPr>
        </p:pic>
      </p:grpSp>
      <p:sp>
        <p:nvSpPr>
          <p:cNvPr id="47" name="Title 1"/>
          <p:cNvSpPr txBox="1">
            <a:spLocks/>
          </p:cNvSpPr>
          <p:nvPr/>
        </p:nvSpPr>
        <p:spPr>
          <a:xfrm>
            <a:off x="1860430" y="371131"/>
            <a:ext cx="8428535" cy="633107"/>
          </a:xfrm>
          <a:prstGeom prst="rect">
            <a:avLst/>
          </a:prstGeom>
        </p:spPr>
        <p:txBody>
          <a:bodyPr>
            <a:normAutofit fontScale="70000" lnSpcReduction="20000"/>
          </a:bodyPr>
          <a:lstStyle>
            <a:lvl1pPr algn="l" defTabSz="685646" rtl="0" eaLnBrk="1" latinLnBrk="0" hangingPunct="1">
              <a:lnSpc>
                <a:spcPct val="100000"/>
              </a:lnSpc>
              <a:spcBef>
                <a:spcPct val="0"/>
              </a:spcBef>
              <a:buNone/>
              <a:defRPr lang="en-US" sz="2400" b="1" i="0" kern="1200" spc="50" baseline="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defTabSz="914149"/>
            <a:r>
              <a:rPr lang="en-US" sz="3200" spc="67" dirty="0">
                <a:solidFill>
                  <a:srgbClr val="3F7541"/>
                </a:solidFill>
              </a:rPr>
              <a:t>Benefits of Physical Activity for Cancer and Caregivers</a:t>
            </a:r>
          </a:p>
        </p:txBody>
      </p:sp>
    </p:spTree>
    <p:extLst>
      <p:ext uri="{BB962C8B-B14F-4D97-AF65-F5344CB8AC3E}">
        <p14:creationId xmlns:p14="http://schemas.microsoft.com/office/powerpoint/2010/main" val="89372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7"/>
                                        </p:tgtEl>
                                      </p:cBhvr>
                                    </p:animEffect>
                                    <p:animScale>
                                      <p:cBhvr>
                                        <p:cTn id="7" dur="250" autoRev="1" fill="hold"/>
                                        <p:tgtEl>
                                          <p:spTgt spid="1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8"/>
                                        </p:tgtEl>
                                      </p:cBhvr>
                                    </p:animEffect>
                                    <p:animScale>
                                      <p:cBhvr>
                                        <p:cTn id="12" dur="250" autoRev="1" fill="hold"/>
                                        <p:tgtEl>
                                          <p:spTgt spid="8"/>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4"/>
                                        </p:tgtEl>
                                      </p:cBhvr>
                                    </p:animEffect>
                                    <p:animScale>
                                      <p:cBhvr>
                                        <p:cTn id="17" dur="250" autoRev="1" fill="hold"/>
                                        <p:tgtEl>
                                          <p:spTgt spid="4"/>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11"/>
                                        </p:tgtEl>
                                      </p:cBhvr>
                                    </p:animEffect>
                                    <p:animScale>
                                      <p:cBhvr>
                                        <p:cTn id="22" dur="250" autoRev="1" fill="hold"/>
                                        <p:tgtEl>
                                          <p:spTgt spid="11"/>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16"/>
                                        </p:tgtEl>
                                      </p:cBhvr>
                                    </p:animEffect>
                                    <p:animScale>
                                      <p:cBhvr>
                                        <p:cTn id="27"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F197D-C0FB-D649-26C2-D2E2E20CB98A}"/>
              </a:ext>
            </a:extLst>
          </p:cNvPr>
          <p:cNvSpPr>
            <a:spLocks noGrp="1"/>
          </p:cNvSpPr>
          <p:nvPr>
            <p:ph type="title"/>
          </p:nvPr>
        </p:nvSpPr>
        <p:spPr/>
        <p:txBody>
          <a:bodyPr>
            <a:normAutofit/>
          </a:bodyPr>
          <a:lstStyle/>
          <a:p>
            <a:pPr algn="ctr"/>
            <a:r>
              <a:rPr lang="en-US" sz="4800" dirty="0"/>
              <a:t>Let’s Get Moving!</a:t>
            </a:r>
          </a:p>
        </p:txBody>
      </p:sp>
    </p:spTree>
    <p:extLst>
      <p:ext uri="{BB962C8B-B14F-4D97-AF65-F5344CB8AC3E}">
        <p14:creationId xmlns:p14="http://schemas.microsoft.com/office/powerpoint/2010/main" val="2308075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5A4E989-C97E-71E2-1640-E936A1FB57D3}"/>
              </a:ext>
            </a:extLst>
          </p:cNvPr>
          <p:cNvPicPr>
            <a:picLocks noGrp="1" noChangeAspect="1"/>
          </p:cNvPicPr>
          <p:nvPr>
            <p:ph sz="quarter" idx="11"/>
          </p:nvPr>
        </p:nvPicPr>
        <p:blipFill>
          <a:blip r:embed="rId2"/>
          <a:srcRect l="18809" r="14310"/>
          <a:stretch>
            <a:fillRect/>
          </a:stretch>
        </p:blipFill>
        <p:spPr>
          <a:xfrm>
            <a:off x="6606207" y="1414633"/>
            <a:ext cx="5401860" cy="4543192"/>
          </a:xfrm>
          <a:prstGeom prst="rect">
            <a:avLst/>
          </a:prstGeom>
          <a:noFill/>
        </p:spPr>
      </p:pic>
      <p:pic>
        <p:nvPicPr>
          <p:cNvPr id="5" name="Picture 4">
            <a:extLst>
              <a:ext uri="{FF2B5EF4-FFF2-40B4-BE49-F238E27FC236}">
                <a16:creationId xmlns:a16="http://schemas.microsoft.com/office/drawing/2014/main" id="{97B14F01-0BC6-B4DC-9A63-CC2A174D714F}"/>
              </a:ext>
            </a:extLst>
          </p:cNvPr>
          <p:cNvPicPr>
            <a:picLocks noChangeAspect="1"/>
          </p:cNvPicPr>
          <p:nvPr/>
        </p:nvPicPr>
        <p:blipFill>
          <a:blip r:embed="rId3"/>
          <a:srcRect l="18513" r="14513"/>
          <a:stretch>
            <a:fillRect/>
          </a:stretch>
        </p:blipFill>
        <p:spPr>
          <a:xfrm>
            <a:off x="570412" y="1414633"/>
            <a:ext cx="5409323" cy="4543191"/>
          </a:xfrm>
          <a:prstGeom prst="rect">
            <a:avLst/>
          </a:prstGeom>
          <a:noFill/>
        </p:spPr>
      </p:pic>
      <p:sp>
        <p:nvSpPr>
          <p:cNvPr id="4" name="Slide Number Placeholder 3">
            <a:extLst>
              <a:ext uri="{FF2B5EF4-FFF2-40B4-BE49-F238E27FC236}">
                <a16:creationId xmlns:a16="http://schemas.microsoft.com/office/drawing/2014/main" id="{D4F31445-80A5-5BF8-03DD-123A6F815D4D}"/>
              </a:ext>
            </a:extLst>
          </p:cNvPr>
          <p:cNvSpPr>
            <a:spLocks noGrp="1"/>
          </p:cNvSpPr>
          <p:nvPr>
            <p:ph type="sldNum" sz="quarter" idx="14"/>
          </p:nvPr>
        </p:nvSpPr>
        <p:spPr>
          <a:xfrm>
            <a:off x="235132" y="6215064"/>
            <a:ext cx="670560" cy="365125"/>
          </a:xfrm>
        </p:spPr>
        <p:txBody>
          <a:bodyPr anchor="ctr">
            <a:normAutofit/>
          </a:bodyPr>
          <a:lstStyle/>
          <a:p>
            <a:pPr algn="r">
              <a:spcAft>
                <a:spcPts val="600"/>
              </a:spcAft>
            </a:pPr>
            <a:fld id="{EE7355D6-6BA5-4920-A2EF-F4F527E42B6D}" type="slidenum">
              <a:rPr lang="en-US" smtClean="0"/>
              <a:pPr algn="r">
                <a:spcAft>
                  <a:spcPts val="600"/>
                </a:spcAft>
              </a:pPr>
              <a:t>7</a:t>
            </a:fld>
            <a:endParaRPr lang="en-US"/>
          </a:p>
        </p:txBody>
      </p:sp>
      <p:sp>
        <p:nvSpPr>
          <p:cNvPr id="17" name="Title 4">
            <a:extLst>
              <a:ext uri="{FF2B5EF4-FFF2-40B4-BE49-F238E27FC236}">
                <a16:creationId xmlns:a16="http://schemas.microsoft.com/office/drawing/2014/main" id="{F358AD60-D5E1-22ED-5574-863D2139214D}"/>
              </a:ext>
            </a:extLst>
          </p:cNvPr>
          <p:cNvSpPr>
            <a:spLocks noGrp="1"/>
          </p:cNvSpPr>
          <p:nvPr>
            <p:ph type="title"/>
          </p:nvPr>
        </p:nvSpPr>
        <p:spPr>
          <a:xfrm>
            <a:off x="502889" y="103470"/>
            <a:ext cx="11176879" cy="1053925"/>
          </a:xfrm>
        </p:spPr>
        <p:txBody>
          <a:bodyPr/>
          <a:lstStyle/>
          <a:p>
            <a:r>
              <a:rPr lang="en-US" dirty="0"/>
              <a:t>Shoulder Blade Squeeze with External Rotation</a:t>
            </a:r>
          </a:p>
        </p:txBody>
      </p:sp>
    </p:spTree>
    <p:extLst>
      <p:ext uri="{BB962C8B-B14F-4D97-AF65-F5344CB8AC3E}">
        <p14:creationId xmlns:p14="http://schemas.microsoft.com/office/powerpoint/2010/main" val="4176928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14126B77-2D2F-B6D0-B046-44373F78D57E}"/>
              </a:ext>
            </a:extLst>
          </p:cNvPr>
          <p:cNvPicPr>
            <a:picLocks noGrp="1" noChangeAspect="1"/>
          </p:cNvPicPr>
          <p:nvPr>
            <p:ph sz="quarter" idx="11"/>
          </p:nvPr>
        </p:nvPicPr>
        <p:blipFill>
          <a:blip r:embed="rId3"/>
          <a:stretch>
            <a:fillRect/>
          </a:stretch>
        </p:blipFill>
        <p:spPr>
          <a:xfrm>
            <a:off x="1004094" y="2395538"/>
            <a:ext cx="4381500" cy="2466975"/>
          </a:xfrm>
          <a:prstGeom prst="rect">
            <a:avLst/>
          </a:prstGeom>
        </p:spPr>
      </p:pic>
      <p:pic>
        <p:nvPicPr>
          <p:cNvPr id="7" name="Content Placeholder 6">
            <a:extLst>
              <a:ext uri="{FF2B5EF4-FFF2-40B4-BE49-F238E27FC236}">
                <a16:creationId xmlns:a16="http://schemas.microsoft.com/office/drawing/2014/main" id="{E6E95815-8DF5-1EF7-D210-9F3792C790D3}"/>
              </a:ext>
            </a:extLst>
          </p:cNvPr>
          <p:cNvPicPr>
            <a:picLocks noGrp="1" noChangeAspect="1"/>
          </p:cNvPicPr>
          <p:nvPr>
            <p:ph sz="quarter" idx="12"/>
          </p:nvPr>
        </p:nvPicPr>
        <p:blipFill>
          <a:blip r:embed="rId4"/>
          <a:stretch>
            <a:fillRect/>
          </a:stretch>
        </p:blipFill>
        <p:spPr>
          <a:xfrm>
            <a:off x="6775450" y="2395538"/>
            <a:ext cx="4381500" cy="2466975"/>
          </a:xfrm>
          <a:prstGeom prst="rect">
            <a:avLst/>
          </a:prstGeom>
        </p:spPr>
      </p:pic>
      <p:sp>
        <p:nvSpPr>
          <p:cNvPr id="4" name="Slide Number Placeholder 3">
            <a:extLst>
              <a:ext uri="{FF2B5EF4-FFF2-40B4-BE49-F238E27FC236}">
                <a16:creationId xmlns:a16="http://schemas.microsoft.com/office/drawing/2014/main" id="{C5FDA497-B4AF-F638-CC53-56F8F13F2B17}"/>
              </a:ext>
            </a:extLst>
          </p:cNvPr>
          <p:cNvSpPr>
            <a:spLocks noGrp="1"/>
          </p:cNvSpPr>
          <p:nvPr>
            <p:ph type="sldNum" sz="quarter" idx="14"/>
          </p:nvPr>
        </p:nvSpPr>
        <p:spPr/>
        <p:txBody>
          <a:bodyPr/>
          <a:lstStyle/>
          <a:p>
            <a:pPr algn="r"/>
            <a:fld id="{1B840FF6-E8D8-114B-A197-6BDA5DAC0194}" type="slidenum">
              <a:rPr lang="en-US" smtClean="0"/>
              <a:pPr algn="r"/>
              <a:t>8</a:t>
            </a:fld>
            <a:endParaRPr lang="en-US" sz="1600" dirty="0"/>
          </a:p>
        </p:txBody>
      </p:sp>
      <p:sp>
        <p:nvSpPr>
          <p:cNvPr id="5" name="Title 4">
            <a:extLst>
              <a:ext uri="{FF2B5EF4-FFF2-40B4-BE49-F238E27FC236}">
                <a16:creationId xmlns:a16="http://schemas.microsoft.com/office/drawing/2014/main" id="{AA0E67DB-78D2-5E3B-CFB2-7B573A8D11A0}"/>
              </a:ext>
            </a:extLst>
          </p:cNvPr>
          <p:cNvSpPr>
            <a:spLocks noGrp="1"/>
          </p:cNvSpPr>
          <p:nvPr>
            <p:ph type="title"/>
          </p:nvPr>
        </p:nvSpPr>
        <p:spPr/>
        <p:txBody>
          <a:bodyPr/>
          <a:lstStyle/>
          <a:p>
            <a:r>
              <a:rPr lang="en-US" dirty="0"/>
              <a:t>Seated Neck Flexion Stretch</a:t>
            </a:r>
          </a:p>
        </p:txBody>
      </p:sp>
    </p:spTree>
    <p:extLst>
      <p:ext uri="{BB962C8B-B14F-4D97-AF65-F5344CB8AC3E}">
        <p14:creationId xmlns:p14="http://schemas.microsoft.com/office/powerpoint/2010/main" val="2658194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21E3671-9A29-546A-BC9A-E423D3091A6D}"/>
              </a:ext>
            </a:extLst>
          </p:cNvPr>
          <p:cNvPicPr>
            <a:picLocks noGrp="1" noChangeAspect="1"/>
          </p:cNvPicPr>
          <p:nvPr>
            <p:ph sz="quarter" idx="11"/>
          </p:nvPr>
        </p:nvPicPr>
        <p:blipFill>
          <a:blip r:embed="rId2"/>
          <a:stretch>
            <a:fillRect/>
          </a:stretch>
        </p:blipFill>
        <p:spPr>
          <a:xfrm>
            <a:off x="1004094" y="2395538"/>
            <a:ext cx="4381500" cy="2466975"/>
          </a:xfrm>
          <a:prstGeom prst="rect">
            <a:avLst/>
          </a:prstGeom>
        </p:spPr>
      </p:pic>
      <p:pic>
        <p:nvPicPr>
          <p:cNvPr id="7" name="Content Placeholder 6">
            <a:extLst>
              <a:ext uri="{FF2B5EF4-FFF2-40B4-BE49-F238E27FC236}">
                <a16:creationId xmlns:a16="http://schemas.microsoft.com/office/drawing/2014/main" id="{0A46BB84-36F1-F610-79A2-DCED0330A165}"/>
              </a:ext>
            </a:extLst>
          </p:cNvPr>
          <p:cNvPicPr>
            <a:picLocks noGrp="1" noChangeAspect="1"/>
          </p:cNvPicPr>
          <p:nvPr>
            <p:ph sz="quarter" idx="12"/>
          </p:nvPr>
        </p:nvPicPr>
        <p:blipFill>
          <a:blip r:embed="rId3"/>
          <a:stretch>
            <a:fillRect/>
          </a:stretch>
        </p:blipFill>
        <p:spPr>
          <a:xfrm>
            <a:off x="7437437" y="2395538"/>
            <a:ext cx="3057525" cy="2466975"/>
          </a:xfrm>
          <a:prstGeom prst="rect">
            <a:avLst/>
          </a:prstGeom>
        </p:spPr>
      </p:pic>
      <p:sp>
        <p:nvSpPr>
          <p:cNvPr id="4" name="Slide Number Placeholder 3">
            <a:extLst>
              <a:ext uri="{FF2B5EF4-FFF2-40B4-BE49-F238E27FC236}">
                <a16:creationId xmlns:a16="http://schemas.microsoft.com/office/drawing/2014/main" id="{C658E942-1F6B-E34E-CE57-128686E8AE30}"/>
              </a:ext>
            </a:extLst>
          </p:cNvPr>
          <p:cNvSpPr>
            <a:spLocks noGrp="1"/>
          </p:cNvSpPr>
          <p:nvPr>
            <p:ph type="sldNum" sz="quarter" idx="14"/>
          </p:nvPr>
        </p:nvSpPr>
        <p:spPr/>
        <p:txBody>
          <a:bodyPr/>
          <a:lstStyle/>
          <a:p>
            <a:pPr algn="r"/>
            <a:fld id="{1B840FF6-E8D8-114B-A197-6BDA5DAC0194}" type="slidenum">
              <a:rPr lang="en-US" smtClean="0"/>
              <a:pPr algn="r"/>
              <a:t>9</a:t>
            </a:fld>
            <a:endParaRPr lang="en-US" sz="1600" dirty="0"/>
          </a:p>
        </p:txBody>
      </p:sp>
      <p:sp>
        <p:nvSpPr>
          <p:cNvPr id="5" name="Title 4">
            <a:extLst>
              <a:ext uri="{FF2B5EF4-FFF2-40B4-BE49-F238E27FC236}">
                <a16:creationId xmlns:a16="http://schemas.microsoft.com/office/drawing/2014/main" id="{D12ABF4A-716D-CAB9-A6DB-1A172102E06A}"/>
              </a:ext>
            </a:extLst>
          </p:cNvPr>
          <p:cNvSpPr>
            <a:spLocks noGrp="1"/>
          </p:cNvSpPr>
          <p:nvPr>
            <p:ph type="title"/>
          </p:nvPr>
        </p:nvSpPr>
        <p:spPr/>
        <p:txBody>
          <a:bodyPr/>
          <a:lstStyle/>
          <a:p>
            <a:r>
              <a:rPr lang="en-US" dirty="0"/>
              <a:t>Seated Hamstring Stretch- 2 ways</a:t>
            </a:r>
          </a:p>
        </p:txBody>
      </p:sp>
    </p:spTree>
    <p:extLst>
      <p:ext uri="{BB962C8B-B14F-4D97-AF65-F5344CB8AC3E}">
        <p14:creationId xmlns:p14="http://schemas.microsoft.com/office/powerpoint/2010/main" val="1525188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CCC0B5-B6FF-215B-6790-F2C5E38505E9}"/>
              </a:ext>
            </a:extLst>
          </p:cNvPr>
          <p:cNvPicPr>
            <a:picLocks noChangeAspect="1"/>
          </p:cNvPicPr>
          <p:nvPr/>
        </p:nvPicPr>
        <p:blipFill>
          <a:blip r:embed="rId2"/>
          <a:srcRect l="20252" r="12867"/>
          <a:stretch>
            <a:fillRect/>
          </a:stretch>
        </p:blipFill>
        <p:spPr>
          <a:xfrm>
            <a:off x="493843" y="1357549"/>
            <a:ext cx="5401860" cy="4543192"/>
          </a:xfrm>
          <a:prstGeom prst="rect">
            <a:avLst/>
          </a:prstGeom>
          <a:noFill/>
        </p:spPr>
      </p:pic>
      <p:pic>
        <p:nvPicPr>
          <p:cNvPr id="7" name="Content Placeholder 6">
            <a:extLst>
              <a:ext uri="{FF2B5EF4-FFF2-40B4-BE49-F238E27FC236}">
                <a16:creationId xmlns:a16="http://schemas.microsoft.com/office/drawing/2014/main" id="{BC257EED-15C9-3559-D3FA-C56F8E9AE28F}"/>
              </a:ext>
            </a:extLst>
          </p:cNvPr>
          <p:cNvPicPr>
            <a:picLocks noGrp="1" noChangeAspect="1"/>
          </p:cNvPicPr>
          <p:nvPr>
            <p:ph sz="quarter" idx="12"/>
          </p:nvPr>
        </p:nvPicPr>
        <p:blipFill>
          <a:blip r:embed="rId3"/>
          <a:srcRect l="20784" r="12242"/>
          <a:stretch>
            <a:fillRect/>
          </a:stretch>
        </p:blipFill>
        <p:spPr>
          <a:xfrm>
            <a:off x="6261463" y="1357550"/>
            <a:ext cx="5409323" cy="4543191"/>
          </a:xfrm>
          <a:prstGeom prst="rect">
            <a:avLst/>
          </a:prstGeom>
          <a:noFill/>
        </p:spPr>
      </p:pic>
      <p:sp>
        <p:nvSpPr>
          <p:cNvPr id="4" name="Slide Number Placeholder 3">
            <a:extLst>
              <a:ext uri="{FF2B5EF4-FFF2-40B4-BE49-F238E27FC236}">
                <a16:creationId xmlns:a16="http://schemas.microsoft.com/office/drawing/2014/main" id="{22BE9722-B8AC-DC32-C0F9-54D4CD2E839D}"/>
              </a:ext>
            </a:extLst>
          </p:cNvPr>
          <p:cNvSpPr>
            <a:spLocks noGrp="1"/>
          </p:cNvSpPr>
          <p:nvPr>
            <p:ph type="sldNum" sz="quarter" idx="14"/>
          </p:nvPr>
        </p:nvSpPr>
        <p:spPr>
          <a:xfrm>
            <a:off x="235132" y="6215064"/>
            <a:ext cx="670560" cy="365125"/>
          </a:xfrm>
        </p:spPr>
        <p:txBody>
          <a:bodyPr anchor="ctr">
            <a:normAutofit/>
          </a:bodyPr>
          <a:lstStyle/>
          <a:p>
            <a:pPr algn="r">
              <a:spcAft>
                <a:spcPts val="600"/>
              </a:spcAft>
            </a:pPr>
            <a:fld id="{EE7355D6-6BA5-4920-A2EF-F4F527E42B6D}" type="slidenum">
              <a:rPr lang="en-US" smtClean="0"/>
              <a:pPr algn="r">
                <a:spcAft>
                  <a:spcPts val="600"/>
                </a:spcAft>
              </a:pPr>
              <a:t>10</a:t>
            </a:fld>
            <a:endParaRPr lang="en-US"/>
          </a:p>
        </p:txBody>
      </p:sp>
      <p:sp>
        <p:nvSpPr>
          <p:cNvPr id="13" name="Title 4">
            <a:extLst>
              <a:ext uri="{FF2B5EF4-FFF2-40B4-BE49-F238E27FC236}">
                <a16:creationId xmlns:a16="http://schemas.microsoft.com/office/drawing/2014/main" id="{7F732707-18E4-203F-3AFB-88AFC39ECA7A}"/>
              </a:ext>
            </a:extLst>
          </p:cNvPr>
          <p:cNvSpPr>
            <a:spLocks noGrp="1"/>
          </p:cNvSpPr>
          <p:nvPr>
            <p:ph type="title"/>
          </p:nvPr>
        </p:nvSpPr>
        <p:spPr>
          <a:xfrm>
            <a:off x="502889" y="103470"/>
            <a:ext cx="11176879" cy="1053925"/>
          </a:xfrm>
        </p:spPr>
        <p:txBody>
          <a:bodyPr anchor="b">
            <a:normAutofit/>
          </a:bodyPr>
          <a:lstStyle/>
          <a:p>
            <a:r>
              <a:rPr lang="en-US" dirty="0"/>
              <a:t>Hip Flexor Stretch – 2 ways</a:t>
            </a:r>
          </a:p>
        </p:txBody>
      </p:sp>
    </p:spTree>
    <p:extLst>
      <p:ext uri="{BB962C8B-B14F-4D97-AF65-F5344CB8AC3E}">
        <p14:creationId xmlns:p14="http://schemas.microsoft.com/office/powerpoint/2010/main" val="4167113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64560-A74E-49F4-94C2-53AD1C3DA8AD}"/>
              </a:ext>
            </a:extLst>
          </p:cNvPr>
          <p:cNvSpPr>
            <a:spLocks noGrp="1"/>
          </p:cNvSpPr>
          <p:nvPr>
            <p:ph type="title"/>
          </p:nvPr>
        </p:nvSpPr>
        <p:spPr/>
        <p:txBody>
          <a:bodyPr/>
          <a:lstStyle/>
          <a:p>
            <a:pPr algn="ctr"/>
            <a:br>
              <a:rPr lang="en-US" dirty="0"/>
            </a:br>
            <a:br>
              <a:rPr lang="en-US" dirty="0"/>
            </a:br>
            <a:r>
              <a:rPr lang="en-US" dirty="0"/>
              <a:t>Thank you!</a:t>
            </a:r>
          </a:p>
        </p:txBody>
      </p:sp>
    </p:spTree>
    <p:extLst>
      <p:ext uri="{BB962C8B-B14F-4D97-AF65-F5344CB8AC3E}">
        <p14:creationId xmlns:p14="http://schemas.microsoft.com/office/powerpoint/2010/main" val="3953157369"/>
      </p:ext>
    </p:extLst>
  </p:cSld>
  <p:clrMapOvr>
    <a:masterClrMapping/>
  </p:clrMapOvr>
</p:sld>
</file>

<file path=ppt/theme/theme1.xml><?xml version="1.0" encoding="utf-8"?>
<a:theme xmlns:a="http://schemas.openxmlformats.org/drawingml/2006/main" name="Master 16x9">
  <a:themeElements>
    <a:clrScheme name="Custom 1">
      <a:dk1>
        <a:srgbClr val="000000"/>
      </a:dk1>
      <a:lt1>
        <a:srgbClr val="8BE04E"/>
      </a:lt1>
      <a:dk2>
        <a:srgbClr val="000000"/>
      </a:dk2>
      <a:lt2>
        <a:srgbClr val="FDFFFC"/>
      </a:lt2>
      <a:accent1>
        <a:srgbClr val="78BF43"/>
      </a:accent1>
      <a:accent2>
        <a:srgbClr val="3F7541"/>
      </a:accent2>
      <a:accent3>
        <a:srgbClr val="2AA6B1"/>
      </a:accent3>
      <a:accent4>
        <a:srgbClr val="FCB916"/>
      </a:accent4>
      <a:accent5>
        <a:srgbClr val="009FDB"/>
      </a:accent5>
      <a:accent6>
        <a:srgbClr val="FF7E20"/>
      </a:accent6>
      <a:hlink>
        <a:srgbClr val="FDFFFD"/>
      </a:hlink>
      <a:folHlink>
        <a:srgbClr val="FDFF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Light PPT 3.0 Template" id="{464CCDB1-2E63-3A45-8A4B-F00B29C46FF7}" vid="{8AC297A9-6002-5E45-91AB-326C9906C2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107EEB9-CA82-41AE-9AFF-219480D0EC6B}"/>
</file>

<file path=customXml/itemProps2.xml><?xml version="1.0" encoding="utf-8"?>
<ds:datastoreItem xmlns:ds="http://schemas.openxmlformats.org/officeDocument/2006/customXml" ds:itemID="{72E52BDC-823D-4858-ACE6-C0ED9B5372DB}"/>
</file>

<file path=customXml/itemProps3.xml><?xml version="1.0" encoding="utf-8"?>
<ds:datastoreItem xmlns:ds="http://schemas.openxmlformats.org/officeDocument/2006/customXml" ds:itemID="{D581CDE5-1A7F-4034-B9CB-3E0E01D2B6E2}"/>
</file>

<file path=docProps/app.xml><?xml version="1.0" encoding="utf-8"?>
<Properties xmlns="http://schemas.openxmlformats.org/officeDocument/2006/extended-properties" xmlns:vt="http://schemas.openxmlformats.org/officeDocument/2006/docPropsVTypes">
  <TotalTime>251</TotalTime>
  <Words>1550</Words>
  <Application>Microsoft Office PowerPoint</Application>
  <PresentationFormat>Widescreen</PresentationFormat>
  <Paragraphs>105</Paragraphs>
  <Slides>11</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Aptos</vt:lpstr>
      <vt:lpstr>.AppleSystemUIFont</vt:lpstr>
      <vt:lpstr>Calibri Light</vt:lpstr>
      <vt:lpstr>Wingdings</vt:lpstr>
      <vt:lpstr>Arial Narrow</vt:lpstr>
      <vt:lpstr>Master 16x9</vt:lpstr>
      <vt:lpstr>Movement as Medicine</vt:lpstr>
      <vt:lpstr>PowerPoint Presentation</vt:lpstr>
      <vt:lpstr>PowerPoint Presentation</vt:lpstr>
      <vt:lpstr>Physical and Psychological side effects of Chronic Disease on Patients and Caregivers</vt:lpstr>
      <vt:lpstr>PowerPoint Presentation</vt:lpstr>
      <vt:lpstr>Let’s Get Moving!</vt:lpstr>
      <vt:lpstr>Shoulder Blade Squeeze with External Rotation</vt:lpstr>
      <vt:lpstr>Seated Neck Flexion Stretch</vt:lpstr>
      <vt:lpstr>Seated Hamstring Stretch- 2 ways</vt:lpstr>
      <vt:lpstr>Hip Flexor Stretch – 2 ways</vt:lpstr>
      <vt:lpst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Bohorfoush, Elizabeth</dc:creator>
  <cp:lastModifiedBy>Kathleen Brewer</cp:lastModifiedBy>
  <cp:revision>2</cp:revision>
  <dcterms:created xsi:type="dcterms:W3CDTF">2026-04-06T19:30:41Z</dcterms:created>
  <dcterms:modified xsi:type="dcterms:W3CDTF">2026-04-27T20:16:19Z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0x010100624FF780BC63824D8531A24244433FB7</vt:lpwstr>
  </property>
  <property fmtid="{D5CDD505-2E9C-101B-9397-08002B2CF9AE}" pid="3" name="Order">
    <vt:r8>935100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MediaServiceImageTags">
    <vt:lpwstr/>
  </property>
</Properties>
</file>