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4" r:id="rId3"/>
    <p:sldId id="277" r:id="rId4"/>
    <p:sldId id="283" r:id="rId5"/>
    <p:sldId id="265" r:id="rId6"/>
    <p:sldId id="280" r:id="rId7"/>
    <p:sldId id="281" r:id="rId8"/>
    <p:sldId id="282" r:id="rId9"/>
    <p:sldId id="286" r:id="rId10"/>
    <p:sldId id="269" r:id="rId11"/>
    <p:sldId id="285" r:id="rId12"/>
    <p:sldId id="284" r:id="rId13"/>
    <p:sldId id="289" r:id="rId14"/>
    <p:sldId id="278" r:id="rId15"/>
    <p:sldId id="266" r:id="rId16"/>
    <p:sldId id="279" r:id="rId17"/>
    <p:sldId id="268" r:id="rId18"/>
    <p:sldId id="271" r:id="rId19"/>
    <p:sldId id="27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DA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4F799A-EF1A-4953-B1AF-EF3A457D46A0}" v="67" dt="2026-04-24T23:59:19.9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4734" autoAdjust="0"/>
  </p:normalViewPr>
  <p:slideViewPr>
    <p:cSldViewPr snapToGrid="0">
      <p:cViewPr varScale="1">
        <p:scale>
          <a:sx n="79" d="100"/>
          <a:sy n="79" d="100"/>
        </p:scale>
        <p:origin x="11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BA704E-A34A-4BA6-8806-032349B8A00A}" type="datetimeFigureOut">
              <a:rPr lang="en-US" smtClean="0"/>
              <a:t>4/25/2026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63BAE4-EA50-428E-ABF6-D53D7E289768}" type="slidenum">
              <a:rPr lang="en-US" smtClean="0"/>
              <a:t>‹#›</a:t>
            </a:fld>
            <a:endParaRPr lang="en-US"/>
          </a:p>
        </p:txBody>
      </p:sp>
    </p:spTree>
    <p:extLst>
      <p:ext uri="{BB962C8B-B14F-4D97-AF65-F5344CB8AC3E}">
        <p14:creationId xmlns:p14="http://schemas.microsoft.com/office/powerpoint/2010/main" val="2129485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and welcome. My name is Sam Reynolds and I’m a malignant Hematologist at the Moffitt Cancer </a:t>
            </a:r>
          </a:p>
        </p:txBody>
      </p:sp>
      <p:sp>
        <p:nvSpPr>
          <p:cNvPr id="4" name="Slide Number Placeholder 3"/>
          <p:cNvSpPr>
            <a:spLocks noGrp="1"/>
          </p:cNvSpPr>
          <p:nvPr>
            <p:ph type="sldNum" sz="quarter" idx="5"/>
          </p:nvPr>
        </p:nvSpPr>
        <p:spPr/>
        <p:txBody>
          <a:bodyPr/>
          <a:lstStyle/>
          <a:p>
            <a:fld id="{3663BAE4-EA50-428E-ABF6-D53D7E289768}" type="slidenum">
              <a:rPr lang="en-US" smtClean="0"/>
              <a:t>1</a:t>
            </a:fld>
            <a:endParaRPr lang="en-US"/>
          </a:p>
        </p:txBody>
      </p:sp>
    </p:spTree>
    <p:extLst>
      <p:ext uri="{BB962C8B-B14F-4D97-AF65-F5344CB8AC3E}">
        <p14:creationId xmlns:p14="http://schemas.microsoft.com/office/powerpoint/2010/main" val="2056903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terms of where histiocytic disease originates, every white blood cell comes from the bone marrow, which is home to stem cells. When stem cells are maturing, they will differentiate into monocytes, some of which later leave the bone marrow and deposit in various tissues as resident macrophages.</a:t>
            </a:r>
          </a:p>
        </p:txBody>
      </p:sp>
      <p:sp>
        <p:nvSpPr>
          <p:cNvPr id="4" name="Slide Number Placeholder 3"/>
          <p:cNvSpPr>
            <a:spLocks noGrp="1"/>
          </p:cNvSpPr>
          <p:nvPr>
            <p:ph type="sldNum" sz="quarter" idx="5"/>
          </p:nvPr>
        </p:nvSpPr>
        <p:spPr/>
        <p:txBody>
          <a:bodyPr/>
          <a:lstStyle/>
          <a:p>
            <a:fld id="{3663BAE4-EA50-428E-ABF6-D53D7E289768}" type="slidenum">
              <a:rPr lang="en-US" smtClean="0"/>
              <a:t>3</a:t>
            </a:fld>
            <a:endParaRPr lang="en-US"/>
          </a:p>
        </p:txBody>
      </p:sp>
    </p:spTree>
    <p:extLst>
      <p:ext uri="{BB962C8B-B14F-4D97-AF65-F5344CB8AC3E}">
        <p14:creationId xmlns:p14="http://schemas.microsoft.com/office/powerpoint/2010/main" val="2388489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These macrophages within tissues are better known as histiocytes, which as we know proliferate.</a:t>
            </a:r>
          </a:p>
          <a:p>
            <a:pPr marL="171450" indent="-171450">
              <a:buFont typeface="Arial" panose="020B0604020202020204" pitchFamily="34" charset="0"/>
              <a:buChar char="•"/>
            </a:pPr>
            <a:r>
              <a:rPr lang="en-US" dirty="0"/>
              <a:t>As we’ve heard, Erdheim Chester Disease arises when these histiocytes in various tissues proliferate. </a:t>
            </a:r>
          </a:p>
          <a:p>
            <a:pPr marL="171450" indent="-171450">
              <a:buFont typeface="Arial" panose="020B0604020202020204" pitchFamily="34" charset="0"/>
              <a:buChar char="•"/>
            </a:pPr>
            <a:r>
              <a:rPr lang="en-US" dirty="0"/>
              <a:t>The disease can look very different from person to person depending o where these clusters of cells are found</a:t>
            </a:r>
          </a:p>
          <a:p>
            <a:pPr marL="171450" indent="-171450">
              <a:buFont typeface="Arial" panose="020B0604020202020204" pitchFamily="34" charset="0"/>
              <a:buChar char="•"/>
            </a:pPr>
            <a:r>
              <a:rPr lang="en-US" dirty="0"/>
              <a:t>So to begin, as I know many of you are new to Erdheim Chester and to this community, I’ll start by saying that no two people with ECD are alike.</a:t>
            </a:r>
          </a:p>
          <a:p>
            <a:pPr marL="628650" lvl="1" indent="-171450">
              <a:buFont typeface="Arial" panose="020B0604020202020204" pitchFamily="34" charset="0"/>
              <a:buChar char="•"/>
            </a:pPr>
            <a:r>
              <a:rPr lang="en-US" dirty="0"/>
              <a:t>People with disease in the brain or pituitary gland might present with confusion, issues with speech or even difficulty walking or with fine motor coordination. Visual impairment has been described as well</a:t>
            </a:r>
          </a:p>
          <a:p>
            <a:pPr marL="628650" lvl="1" indent="-171450">
              <a:buFont typeface="Arial" panose="020B0604020202020204" pitchFamily="34" charset="0"/>
              <a:buChar char="•"/>
            </a:pPr>
            <a:r>
              <a:rPr lang="en-US" dirty="0"/>
              <a:t>Patients with scarring or fibrosis in the center of the chest or heart, what we call the mediastinum, may develop difficulty breathing or issues with circulation</a:t>
            </a:r>
          </a:p>
          <a:p>
            <a:pPr marL="628650" lvl="1" indent="-171450">
              <a:buFont typeface="Arial" panose="020B0604020202020204" pitchFamily="34" charset="0"/>
              <a:buChar char="•"/>
            </a:pPr>
            <a:r>
              <a:rPr lang="en-US" dirty="0"/>
              <a:t>Those with disease around the kidneys can present with urinary impairment or retention</a:t>
            </a:r>
          </a:p>
          <a:p>
            <a:pPr marL="628650" lvl="1" indent="-171450">
              <a:buFont typeface="Arial" panose="020B0604020202020204" pitchFamily="34" charset="0"/>
              <a:buChar char="•"/>
            </a:pPr>
            <a:r>
              <a:rPr lang="en-US" dirty="0"/>
              <a:t>And of course osseous disease, specifically affecting the long bones, can lead to debilitating pain</a:t>
            </a:r>
          </a:p>
        </p:txBody>
      </p:sp>
      <p:sp>
        <p:nvSpPr>
          <p:cNvPr id="4" name="Slide Number Placeholder 3"/>
          <p:cNvSpPr>
            <a:spLocks noGrp="1"/>
          </p:cNvSpPr>
          <p:nvPr>
            <p:ph type="sldNum" sz="quarter" idx="5"/>
          </p:nvPr>
        </p:nvSpPr>
        <p:spPr/>
        <p:txBody>
          <a:bodyPr/>
          <a:lstStyle/>
          <a:p>
            <a:fld id="{3663BAE4-EA50-428E-ABF6-D53D7E289768}" type="slidenum">
              <a:rPr lang="en-US" smtClean="0"/>
              <a:t>5</a:t>
            </a:fld>
            <a:endParaRPr lang="en-US"/>
          </a:p>
        </p:txBody>
      </p:sp>
    </p:spTree>
    <p:extLst>
      <p:ext uri="{BB962C8B-B14F-4D97-AF65-F5344CB8AC3E}">
        <p14:creationId xmlns:p14="http://schemas.microsoft.com/office/powerpoint/2010/main" val="1900447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63BAE4-EA50-428E-ABF6-D53D7E289768}" type="slidenum">
              <a:rPr lang="en-US" smtClean="0"/>
              <a:t>6</a:t>
            </a:fld>
            <a:endParaRPr lang="en-US"/>
          </a:p>
        </p:txBody>
      </p:sp>
    </p:spTree>
    <p:extLst>
      <p:ext uri="{BB962C8B-B14F-4D97-AF65-F5344CB8AC3E}">
        <p14:creationId xmlns:p14="http://schemas.microsoft.com/office/powerpoint/2010/main" val="3367793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63BAE4-EA50-428E-ABF6-D53D7E289768}" type="slidenum">
              <a:rPr lang="en-US" smtClean="0"/>
              <a:t>7</a:t>
            </a:fld>
            <a:endParaRPr lang="en-US"/>
          </a:p>
        </p:txBody>
      </p:sp>
    </p:spTree>
    <p:extLst>
      <p:ext uri="{BB962C8B-B14F-4D97-AF65-F5344CB8AC3E}">
        <p14:creationId xmlns:p14="http://schemas.microsoft.com/office/powerpoint/2010/main" val="971011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A75C8-4AF1-9FDA-897A-C163A53D3D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0F9FB9-7050-8A67-163F-74629CBF4F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CBC437-9DFE-830A-925A-FE29FBE760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E0E0F7-DF83-1A7F-1918-4A912FB72391}"/>
              </a:ext>
            </a:extLst>
          </p:cNvPr>
          <p:cNvSpPr>
            <a:spLocks noGrp="1"/>
          </p:cNvSpPr>
          <p:nvPr>
            <p:ph type="sldNum" sz="quarter" idx="5"/>
          </p:nvPr>
        </p:nvSpPr>
        <p:spPr/>
        <p:txBody>
          <a:bodyPr/>
          <a:lstStyle/>
          <a:p>
            <a:fld id="{3663BAE4-EA50-428E-ABF6-D53D7E289768}" type="slidenum">
              <a:rPr lang="en-US" smtClean="0"/>
              <a:t>8</a:t>
            </a:fld>
            <a:endParaRPr lang="en-US"/>
          </a:p>
        </p:txBody>
      </p:sp>
    </p:spTree>
    <p:extLst>
      <p:ext uri="{BB962C8B-B14F-4D97-AF65-F5344CB8AC3E}">
        <p14:creationId xmlns:p14="http://schemas.microsoft.com/office/powerpoint/2010/main" val="1209272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6B192-95B9-3083-1112-65B503A427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11563C-CA1F-9192-7252-9BDF325794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204118-C27A-9BE1-1986-4E9D28E25E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10B7AA-50A8-F33F-EECD-72D45CB073CF}"/>
              </a:ext>
            </a:extLst>
          </p:cNvPr>
          <p:cNvSpPr>
            <a:spLocks noGrp="1"/>
          </p:cNvSpPr>
          <p:nvPr>
            <p:ph type="sldNum" sz="quarter" idx="5"/>
          </p:nvPr>
        </p:nvSpPr>
        <p:spPr/>
        <p:txBody>
          <a:bodyPr/>
          <a:lstStyle/>
          <a:p>
            <a:fld id="{3663BAE4-EA50-428E-ABF6-D53D7E289768}" type="slidenum">
              <a:rPr lang="en-US" smtClean="0"/>
              <a:t>9</a:t>
            </a:fld>
            <a:endParaRPr lang="en-US"/>
          </a:p>
        </p:txBody>
      </p:sp>
    </p:spTree>
    <p:extLst>
      <p:ext uri="{BB962C8B-B14F-4D97-AF65-F5344CB8AC3E}">
        <p14:creationId xmlns:p14="http://schemas.microsoft.com/office/powerpoint/2010/main" val="3467284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0A826-5EDA-75C7-140A-94ADBC2E1C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B40AD9-7C96-95C1-A19A-F30B52FF1E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1A7570-DD5C-F5CB-C56D-B8F1C40DEC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8F0E3B-0763-68B5-2F67-134287ED8A77}"/>
              </a:ext>
            </a:extLst>
          </p:cNvPr>
          <p:cNvSpPr>
            <a:spLocks noGrp="1"/>
          </p:cNvSpPr>
          <p:nvPr>
            <p:ph type="sldNum" sz="quarter" idx="5"/>
          </p:nvPr>
        </p:nvSpPr>
        <p:spPr/>
        <p:txBody>
          <a:bodyPr/>
          <a:lstStyle/>
          <a:p>
            <a:fld id="{3663BAE4-EA50-428E-ABF6-D53D7E289768}" type="slidenum">
              <a:rPr lang="en-US" smtClean="0"/>
              <a:t>11</a:t>
            </a:fld>
            <a:endParaRPr lang="en-US"/>
          </a:p>
        </p:txBody>
      </p:sp>
    </p:spTree>
    <p:extLst>
      <p:ext uri="{BB962C8B-B14F-4D97-AF65-F5344CB8AC3E}">
        <p14:creationId xmlns:p14="http://schemas.microsoft.com/office/powerpoint/2010/main" val="896535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AD175-7467-CA2D-0CE1-DD5B04AC65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998B9D-A87F-9C95-C245-3BB528E023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5913F6-97A9-7096-F59C-9082B265C76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F5CF95-0ABC-FE5C-C8A6-7EC2DB4F10C8}"/>
              </a:ext>
            </a:extLst>
          </p:cNvPr>
          <p:cNvSpPr>
            <a:spLocks noGrp="1"/>
          </p:cNvSpPr>
          <p:nvPr>
            <p:ph type="sldNum" sz="quarter" idx="5"/>
          </p:nvPr>
        </p:nvSpPr>
        <p:spPr/>
        <p:txBody>
          <a:bodyPr/>
          <a:lstStyle/>
          <a:p>
            <a:fld id="{3663BAE4-EA50-428E-ABF6-D53D7E289768}" type="slidenum">
              <a:rPr lang="en-US" smtClean="0"/>
              <a:t>12</a:t>
            </a:fld>
            <a:endParaRPr lang="en-US"/>
          </a:p>
        </p:txBody>
      </p:sp>
    </p:spTree>
    <p:extLst>
      <p:ext uri="{BB962C8B-B14F-4D97-AF65-F5344CB8AC3E}">
        <p14:creationId xmlns:p14="http://schemas.microsoft.com/office/powerpoint/2010/main" val="364907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38456-2C27-91EE-7E39-AB815F9281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0DC309-9A2E-BE06-CC68-764A8E9149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251766B-54E0-AB5F-3FDB-BBD1A7BCE2C0}"/>
              </a:ext>
            </a:extLst>
          </p:cNvPr>
          <p:cNvSpPr>
            <a:spLocks noGrp="1"/>
          </p:cNvSpPr>
          <p:nvPr>
            <p:ph type="dt" sz="half" idx="10"/>
          </p:nvPr>
        </p:nvSpPr>
        <p:spPr/>
        <p:txBody>
          <a:bodyPr/>
          <a:lstStyle/>
          <a:p>
            <a:fld id="{3C9D1A76-A8BB-488D-A7C7-F8F0792BBB06}" type="datetimeFigureOut">
              <a:rPr lang="en-US" smtClean="0"/>
              <a:t>4/25/2026</a:t>
            </a:fld>
            <a:endParaRPr lang="en-US"/>
          </a:p>
        </p:txBody>
      </p:sp>
      <p:sp>
        <p:nvSpPr>
          <p:cNvPr id="5" name="Footer Placeholder 4">
            <a:extLst>
              <a:ext uri="{FF2B5EF4-FFF2-40B4-BE49-F238E27FC236}">
                <a16:creationId xmlns:a16="http://schemas.microsoft.com/office/drawing/2014/main" id="{B20B64EE-10DB-5436-8E4E-0AFCB0B995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CF015A-6CD3-4EF4-7F90-475D99756B6D}"/>
              </a:ext>
            </a:extLst>
          </p:cNvPr>
          <p:cNvSpPr>
            <a:spLocks noGrp="1"/>
          </p:cNvSpPr>
          <p:nvPr>
            <p:ph type="sldNum" sz="quarter" idx="12"/>
          </p:nvPr>
        </p:nvSpPr>
        <p:spPr/>
        <p:txBody>
          <a:bodyPr/>
          <a:lstStyle/>
          <a:p>
            <a:fld id="{98D3A968-210A-4F52-B895-D6CC78790A9C}" type="slidenum">
              <a:rPr lang="en-US" smtClean="0"/>
              <a:t>‹#›</a:t>
            </a:fld>
            <a:endParaRPr lang="en-US"/>
          </a:p>
        </p:txBody>
      </p:sp>
    </p:spTree>
    <p:extLst>
      <p:ext uri="{BB962C8B-B14F-4D97-AF65-F5344CB8AC3E}">
        <p14:creationId xmlns:p14="http://schemas.microsoft.com/office/powerpoint/2010/main" val="3796627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838BE-985C-FBC6-1463-0B44C79628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015B7F-28E5-4C8E-6F40-084359A8AC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FA6240-7FEA-3317-3F31-858AA18149DD}"/>
              </a:ext>
            </a:extLst>
          </p:cNvPr>
          <p:cNvSpPr>
            <a:spLocks noGrp="1"/>
          </p:cNvSpPr>
          <p:nvPr>
            <p:ph type="dt" sz="half" idx="10"/>
          </p:nvPr>
        </p:nvSpPr>
        <p:spPr/>
        <p:txBody>
          <a:bodyPr/>
          <a:lstStyle/>
          <a:p>
            <a:fld id="{3C9D1A76-A8BB-488D-A7C7-F8F0792BBB06}" type="datetimeFigureOut">
              <a:rPr lang="en-US" smtClean="0"/>
              <a:t>4/25/2026</a:t>
            </a:fld>
            <a:endParaRPr lang="en-US"/>
          </a:p>
        </p:txBody>
      </p:sp>
      <p:sp>
        <p:nvSpPr>
          <p:cNvPr id="5" name="Footer Placeholder 4">
            <a:extLst>
              <a:ext uri="{FF2B5EF4-FFF2-40B4-BE49-F238E27FC236}">
                <a16:creationId xmlns:a16="http://schemas.microsoft.com/office/drawing/2014/main" id="{756A4A8F-1DD7-7318-2C29-BEC64E9496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A06F4C-DF84-3A35-9D1F-54A64255B31C}"/>
              </a:ext>
            </a:extLst>
          </p:cNvPr>
          <p:cNvSpPr>
            <a:spLocks noGrp="1"/>
          </p:cNvSpPr>
          <p:nvPr>
            <p:ph type="sldNum" sz="quarter" idx="12"/>
          </p:nvPr>
        </p:nvSpPr>
        <p:spPr/>
        <p:txBody>
          <a:bodyPr/>
          <a:lstStyle/>
          <a:p>
            <a:fld id="{98D3A968-210A-4F52-B895-D6CC78790A9C}" type="slidenum">
              <a:rPr lang="en-US" smtClean="0"/>
              <a:t>‹#›</a:t>
            </a:fld>
            <a:endParaRPr lang="en-US"/>
          </a:p>
        </p:txBody>
      </p:sp>
    </p:spTree>
    <p:extLst>
      <p:ext uri="{BB962C8B-B14F-4D97-AF65-F5344CB8AC3E}">
        <p14:creationId xmlns:p14="http://schemas.microsoft.com/office/powerpoint/2010/main" val="385654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A53D2-1708-19E4-B560-763F4D1915E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6332B5-D3B8-727F-48BF-DF0E6B0ED2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001DC8-6AC7-A84B-745A-CAF6DF8A3F15}"/>
              </a:ext>
            </a:extLst>
          </p:cNvPr>
          <p:cNvSpPr>
            <a:spLocks noGrp="1"/>
          </p:cNvSpPr>
          <p:nvPr>
            <p:ph type="dt" sz="half" idx="10"/>
          </p:nvPr>
        </p:nvSpPr>
        <p:spPr/>
        <p:txBody>
          <a:bodyPr/>
          <a:lstStyle/>
          <a:p>
            <a:fld id="{3C9D1A76-A8BB-488D-A7C7-F8F0792BBB06}" type="datetimeFigureOut">
              <a:rPr lang="en-US" smtClean="0"/>
              <a:t>4/25/2026</a:t>
            </a:fld>
            <a:endParaRPr lang="en-US"/>
          </a:p>
        </p:txBody>
      </p:sp>
      <p:sp>
        <p:nvSpPr>
          <p:cNvPr id="5" name="Footer Placeholder 4">
            <a:extLst>
              <a:ext uri="{FF2B5EF4-FFF2-40B4-BE49-F238E27FC236}">
                <a16:creationId xmlns:a16="http://schemas.microsoft.com/office/drawing/2014/main" id="{E01BC9E3-3B8E-3DB4-9619-5FE05D472F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EFFD19-C18C-7C7B-C41C-19A9042181E7}"/>
              </a:ext>
            </a:extLst>
          </p:cNvPr>
          <p:cNvSpPr>
            <a:spLocks noGrp="1"/>
          </p:cNvSpPr>
          <p:nvPr>
            <p:ph type="sldNum" sz="quarter" idx="12"/>
          </p:nvPr>
        </p:nvSpPr>
        <p:spPr/>
        <p:txBody>
          <a:bodyPr/>
          <a:lstStyle/>
          <a:p>
            <a:fld id="{98D3A968-210A-4F52-B895-D6CC78790A9C}" type="slidenum">
              <a:rPr lang="en-US" smtClean="0"/>
              <a:t>‹#›</a:t>
            </a:fld>
            <a:endParaRPr lang="en-US"/>
          </a:p>
        </p:txBody>
      </p:sp>
    </p:spTree>
    <p:extLst>
      <p:ext uri="{BB962C8B-B14F-4D97-AF65-F5344CB8AC3E}">
        <p14:creationId xmlns:p14="http://schemas.microsoft.com/office/powerpoint/2010/main" val="2715913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CC416-299B-1BA2-2591-902B7C4CE7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2B4BA2-17D7-4075-1E60-7BE925A687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4891052-E07D-FECB-3A09-891B7893A5C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5FAD9C-86A9-58D6-8585-1F17B4D1BF69}"/>
              </a:ext>
            </a:extLst>
          </p:cNvPr>
          <p:cNvSpPr>
            <a:spLocks noGrp="1"/>
          </p:cNvSpPr>
          <p:nvPr>
            <p:ph type="dt" sz="half" idx="10"/>
          </p:nvPr>
        </p:nvSpPr>
        <p:spPr/>
        <p:txBody>
          <a:bodyPr/>
          <a:lstStyle/>
          <a:p>
            <a:fld id="{3C9D1A76-A8BB-488D-A7C7-F8F0792BBB06}" type="datetimeFigureOut">
              <a:rPr lang="en-US" smtClean="0"/>
              <a:t>4/25/2026</a:t>
            </a:fld>
            <a:endParaRPr lang="en-US"/>
          </a:p>
        </p:txBody>
      </p:sp>
      <p:sp>
        <p:nvSpPr>
          <p:cNvPr id="6" name="Footer Placeholder 5">
            <a:extLst>
              <a:ext uri="{FF2B5EF4-FFF2-40B4-BE49-F238E27FC236}">
                <a16:creationId xmlns:a16="http://schemas.microsoft.com/office/drawing/2014/main" id="{C4ED8FFA-4FB9-4823-FCDA-1ADDDEBF5D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00B913-7D9D-94C1-7022-C9F4B0554755}"/>
              </a:ext>
            </a:extLst>
          </p:cNvPr>
          <p:cNvSpPr>
            <a:spLocks noGrp="1"/>
          </p:cNvSpPr>
          <p:nvPr>
            <p:ph type="sldNum" sz="quarter" idx="12"/>
          </p:nvPr>
        </p:nvSpPr>
        <p:spPr/>
        <p:txBody>
          <a:bodyPr/>
          <a:lstStyle/>
          <a:p>
            <a:fld id="{98D3A968-210A-4F52-B895-D6CC78790A9C}" type="slidenum">
              <a:rPr lang="en-US" smtClean="0"/>
              <a:t>‹#›</a:t>
            </a:fld>
            <a:endParaRPr lang="en-US"/>
          </a:p>
        </p:txBody>
      </p:sp>
    </p:spTree>
    <p:extLst>
      <p:ext uri="{BB962C8B-B14F-4D97-AF65-F5344CB8AC3E}">
        <p14:creationId xmlns:p14="http://schemas.microsoft.com/office/powerpoint/2010/main" val="1255939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EC7DA-74B4-89AA-43B1-3AF0902122F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A72A73-57B3-7A04-FC61-D40DF5B3FD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AE9CC28-8506-85E2-9E1A-C186883AF5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0B7891-9319-0A21-163D-DED98F100B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BAB8FC-8A98-7353-44E8-65DB72C93E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DC551E-0A09-D8F6-8765-98EA74DF425C}"/>
              </a:ext>
            </a:extLst>
          </p:cNvPr>
          <p:cNvSpPr>
            <a:spLocks noGrp="1"/>
          </p:cNvSpPr>
          <p:nvPr>
            <p:ph type="dt" sz="half" idx="10"/>
          </p:nvPr>
        </p:nvSpPr>
        <p:spPr/>
        <p:txBody>
          <a:bodyPr/>
          <a:lstStyle/>
          <a:p>
            <a:fld id="{3C9D1A76-A8BB-488D-A7C7-F8F0792BBB06}" type="datetimeFigureOut">
              <a:rPr lang="en-US" smtClean="0"/>
              <a:t>4/25/2026</a:t>
            </a:fld>
            <a:endParaRPr lang="en-US"/>
          </a:p>
        </p:txBody>
      </p:sp>
      <p:sp>
        <p:nvSpPr>
          <p:cNvPr id="8" name="Footer Placeholder 7">
            <a:extLst>
              <a:ext uri="{FF2B5EF4-FFF2-40B4-BE49-F238E27FC236}">
                <a16:creationId xmlns:a16="http://schemas.microsoft.com/office/drawing/2014/main" id="{9E0AE589-1FB0-8125-8C65-8636484105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2368252-E46D-F162-41DA-A6AF46BCFFA4}"/>
              </a:ext>
            </a:extLst>
          </p:cNvPr>
          <p:cNvSpPr>
            <a:spLocks noGrp="1"/>
          </p:cNvSpPr>
          <p:nvPr>
            <p:ph type="sldNum" sz="quarter" idx="12"/>
          </p:nvPr>
        </p:nvSpPr>
        <p:spPr/>
        <p:txBody>
          <a:bodyPr/>
          <a:lstStyle/>
          <a:p>
            <a:fld id="{98D3A968-210A-4F52-B895-D6CC78790A9C}" type="slidenum">
              <a:rPr lang="en-US" smtClean="0"/>
              <a:t>‹#›</a:t>
            </a:fld>
            <a:endParaRPr lang="en-US"/>
          </a:p>
        </p:txBody>
      </p:sp>
    </p:spTree>
    <p:extLst>
      <p:ext uri="{BB962C8B-B14F-4D97-AF65-F5344CB8AC3E}">
        <p14:creationId xmlns:p14="http://schemas.microsoft.com/office/powerpoint/2010/main" val="342107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1C2D3-AA9C-A6E4-F937-6AA6CD47974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60719F-1EAC-D79D-0C62-C3103EB669D8}"/>
              </a:ext>
            </a:extLst>
          </p:cNvPr>
          <p:cNvSpPr>
            <a:spLocks noGrp="1"/>
          </p:cNvSpPr>
          <p:nvPr>
            <p:ph type="dt" sz="half" idx="10"/>
          </p:nvPr>
        </p:nvSpPr>
        <p:spPr/>
        <p:txBody>
          <a:bodyPr/>
          <a:lstStyle/>
          <a:p>
            <a:fld id="{3C9D1A76-A8BB-488D-A7C7-F8F0792BBB06}" type="datetimeFigureOut">
              <a:rPr lang="en-US" smtClean="0"/>
              <a:t>4/25/2026</a:t>
            </a:fld>
            <a:endParaRPr lang="en-US"/>
          </a:p>
        </p:txBody>
      </p:sp>
      <p:sp>
        <p:nvSpPr>
          <p:cNvPr id="4" name="Footer Placeholder 3">
            <a:extLst>
              <a:ext uri="{FF2B5EF4-FFF2-40B4-BE49-F238E27FC236}">
                <a16:creationId xmlns:a16="http://schemas.microsoft.com/office/drawing/2014/main" id="{2A6CC734-4DC6-C0AE-ABEE-ABC3D9364B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449901-EB00-3C18-953B-0901DB736AB2}"/>
              </a:ext>
            </a:extLst>
          </p:cNvPr>
          <p:cNvSpPr>
            <a:spLocks noGrp="1"/>
          </p:cNvSpPr>
          <p:nvPr>
            <p:ph type="sldNum" sz="quarter" idx="12"/>
          </p:nvPr>
        </p:nvSpPr>
        <p:spPr/>
        <p:txBody>
          <a:bodyPr/>
          <a:lstStyle/>
          <a:p>
            <a:fld id="{98D3A968-210A-4F52-B895-D6CC78790A9C}" type="slidenum">
              <a:rPr lang="en-US" smtClean="0"/>
              <a:t>‹#›</a:t>
            </a:fld>
            <a:endParaRPr lang="en-US"/>
          </a:p>
        </p:txBody>
      </p:sp>
    </p:spTree>
    <p:extLst>
      <p:ext uri="{BB962C8B-B14F-4D97-AF65-F5344CB8AC3E}">
        <p14:creationId xmlns:p14="http://schemas.microsoft.com/office/powerpoint/2010/main" val="2598267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9BE570-CDC9-8FF0-13FE-A2E7C73A3F2E}"/>
              </a:ext>
            </a:extLst>
          </p:cNvPr>
          <p:cNvSpPr>
            <a:spLocks noGrp="1"/>
          </p:cNvSpPr>
          <p:nvPr>
            <p:ph type="dt" sz="half" idx="10"/>
          </p:nvPr>
        </p:nvSpPr>
        <p:spPr/>
        <p:txBody>
          <a:bodyPr/>
          <a:lstStyle/>
          <a:p>
            <a:fld id="{3C9D1A76-A8BB-488D-A7C7-F8F0792BBB06}" type="datetimeFigureOut">
              <a:rPr lang="en-US" smtClean="0"/>
              <a:t>4/25/2026</a:t>
            </a:fld>
            <a:endParaRPr lang="en-US"/>
          </a:p>
        </p:txBody>
      </p:sp>
      <p:sp>
        <p:nvSpPr>
          <p:cNvPr id="3" name="Footer Placeholder 2">
            <a:extLst>
              <a:ext uri="{FF2B5EF4-FFF2-40B4-BE49-F238E27FC236}">
                <a16:creationId xmlns:a16="http://schemas.microsoft.com/office/drawing/2014/main" id="{053D1BAD-C4E4-A140-59EA-3169D66B2C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736954-17EB-F76D-0557-CF59DF77B1B1}"/>
              </a:ext>
            </a:extLst>
          </p:cNvPr>
          <p:cNvSpPr>
            <a:spLocks noGrp="1"/>
          </p:cNvSpPr>
          <p:nvPr>
            <p:ph type="sldNum" sz="quarter" idx="12"/>
          </p:nvPr>
        </p:nvSpPr>
        <p:spPr/>
        <p:txBody>
          <a:bodyPr/>
          <a:lstStyle/>
          <a:p>
            <a:fld id="{98D3A968-210A-4F52-B895-D6CC78790A9C}" type="slidenum">
              <a:rPr lang="en-US" smtClean="0"/>
              <a:t>‹#›</a:t>
            </a:fld>
            <a:endParaRPr lang="en-US"/>
          </a:p>
        </p:txBody>
      </p:sp>
    </p:spTree>
    <p:extLst>
      <p:ext uri="{BB962C8B-B14F-4D97-AF65-F5344CB8AC3E}">
        <p14:creationId xmlns:p14="http://schemas.microsoft.com/office/powerpoint/2010/main" val="3438432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0D30A-F941-F812-5F9F-6701162480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48A489-292B-9100-BA41-68E79638AF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981BEA1-FB1C-0FC7-1E4E-17E027EB24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2C78C1-E213-1F75-C2B5-1D5BC6ADEAC0}"/>
              </a:ext>
            </a:extLst>
          </p:cNvPr>
          <p:cNvSpPr>
            <a:spLocks noGrp="1"/>
          </p:cNvSpPr>
          <p:nvPr>
            <p:ph type="dt" sz="half" idx="10"/>
          </p:nvPr>
        </p:nvSpPr>
        <p:spPr/>
        <p:txBody>
          <a:bodyPr/>
          <a:lstStyle/>
          <a:p>
            <a:fld id="{3C9D1A76-A8BB-488D-A7C7-F8F0792BBB06}" type="datetimeFigureOut">
              <a:rPr lang="en-US" smtClean="0"/>
              <a:t>4/25/2026</a:t>
            </a:fld>
            <a:endParaRPr lang="en-US"/>
          </a:p>
        </p:txBody>
      </p:sp>
      <p:sp>
        <p:nvSpPr>
          <p:cNvPr id="6" name="Footer Placeholder 5">
            <a:extLst>
              <a:ext uri="{FF2B5EF4-FFF2-40B4-BE49-F238E27FC236}">
                <a16:creationId xmlns:a16="http://schemas.microsoft.com/office/drawing/2014/main" id="{10399AED-7BEF-9595-8F12-8956B3551B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7704C4-3C52-0891-330F-F59CB4C14596}"/>
              </a:ext>
            </a:extLst>
          </p:cNvPr>
          <p:cNvSpPr>
            <a:spLocks noGrp="1"/>
          </p:cNvSpPr>
          <p:nvPr>
            <p:ph type="sldNum" sz="quarter" idx="12"/>
          </p:nvPr>
        </p:nvSpPr>
        <p:spPr/>
        <p:txBody>
          <a:bodyPr/>
          <a:lstStyle/>
          <a:p>
            <a:fld id="{98D3A968-210A-4F52-B895-D6CC78790A9C}" type="slidenum">
              <a:rPr lang="en-US" smtClean="0"/>
              <a:t>‹#›</a:t>
            </a:fld>
            <a:endParaRPr lang="en-US"/>
          </a:p>
        </p:txBody>
      </p:sp>
    </p:spTree>
    <p:extLst>
      <p:ext uri="{BB962C8B-B14F-4D97-AF65-F5344CB8AC3E}">
        <p14:creationId xmlns:p14="http://schemas.microsoft.com/office/powerpoint/2010/main" val="3504878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88EF8-524F-4CB1-0DEF-9AC1BDB5E0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7D3777-5326-B9DA-F819-B9039AA7E1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C017F01-57A1-B348-EA76-2004CF05C6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AB4206-DA0C-D37E-FCA2-4B2AF9C46AA8}"/>
              </a:ext>
            </a:extLst>
          </p:cNvPr>
          <p:cNvSpPr>
            <a:spLocks noGrp="1"/>
          </p:cNvSpPr>
          <p:nvPr>
            <p:ph type="dt" sz="half" idx="10"/>
          </p:nvPr>
        </p:nvSpPr>
        <p:spPr/>
        <p:txBody>
          <a:bodyPr/>
          <a:lstStyle/>
          <a:p>
            <a:fld id="{3C9D1A76-A8BB-488D-A7C7-F8F0792BBB06}" type="datetimeFigureOut">
              <a:rPr lang="en-US" smtClean="0"/>
              <a:t>4/25/2026</a:t>
            </a:fld>
            <a:endParaRPr lang="en-US"/>
          </a:p>
        </p:txBody>
      </p:sp>
      <p:sp>
        <p:nvSpPr>
          <p:cNvPr id="6" name="Footer Placeholder 5">
            <a:extLst>
              <a:ext uri="{FF2B5EF4-FFF2-40B4-BE49-F238E27FC236}">
                <a16:creationId xmlns:a16="http://schemas.microsoft.com/office/drawing/2014/main" id="{8D83D1C8-D663-AEDA-E8CF-D11AD0F08B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262760-E579-1462-8C53-6D4536E64777}"/>
              </a:ext>
            </a:extLst>
          </p:cNvPr>
          <p:cNvSpPr>
            <a:spLocks noGrp="1"/>
          </p:cNvSpPr>
          <p:nvPr>
            <p:ph type="sldNum" sz="quarter" idx="12"/>
          </p:nvPr>
        </p:nvSpPr>
        <p:spPr/>
        <p:txBody>
          <a:bodyPr/>
          <a:lstStyle/>
          <a:p>
            <a:fld id="{98D3A968-210A-4F52-B895-D6CC78790A9C}" type="slidenum">
              <a:rPr lang="en-US" smtClean="0"/>
              <a:t>‹#›</a:t>
            </a:fld>
            <a:endParaRPr lang="en-US"/>
          </a:p>
        </p:txBody>
      </p:sp>
    </p:spTree>
    <p:extLst>
      <p:ext uri="{BB962C8B-B14F-4D97-AF65-F5344CB8AC3E}">
        <p14:creationId xmlns:p14="http://schemas.microsoft.com/office/powerpoint/2010/main" val="2468552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5413C-57CF-75E8-0B57-7E406A0DD9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2B20BD-9E59-A201-FEFE-8DBF2DD2BFC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0284FA-6DC7-2BB5-2125-D799E2D70FD1}"/>
              </a:ext>
            </a:extLst>
          </p:cNvPr>
          <p:cNvSpPr>
            <a:spLocks noGrp="1"/>
          </p:cNvSpPr>
          <p:nvPr>
            <p:ph type="dt" sz="half" idx="10"/>
          </p:nvPr>
        </p:nvSpPr>
        <p:spPr/>
        <p:txBody>
          <a:bodyPr/>
          <a:lstStyle/>
          <a:p>
            <a:fld id="{3C9D1A76-A8BB-488D-A7C7-F8F0792BBB06}" type="datetimeFigureOut">
              <a:rPr lang="en-US" smtClean="0"/>
              <a:t>4/25/2026</a:t>
            </a:fld>
            <a:endParaRPr lang="en-US"/>
          </a:p>
        </p:txBody>
      </p:sp>
      <p:sp>
        <p:nvSpPr>
          <p:cNvPr id="5" name="Footer Placeholder 4">
            <a:extLst>
              <a:ext uri="{FF2B5EF4-FFF2-40B4-BE49-F238E27FC236}">
                <a16:creationId xmlns:a16="http://schemas.microsoft.com/office/drawing/2014/main" id="{E3F2ADC4-78D9-84B7-3D45-59464A0230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CA85E4-5BEE-3251-1F01-5675444EE2A3}"/>
              </a:ext>
            </a:extLst>
          </p:cNvPr>
          <p:cNvSpPr>
            <a:spLocks noGrp="1"/>
          </p:cNvSpPr>
          <p:nvPr>
            <p:ph type="sldNum" sz="quarter" idx="12"/>
          </p:nvPr>
        </p:nvSpPr>
        <p:spPr/>
        <p:txBody>
          <a:bodyPr/>
          <a:lstStyle/>
          <a:p>
            <a:fld id="{98D3A968-210A-4F52-B895-D6CC78790A9C}" type="slidenum">
              <a:rPr lang="en-US" smtClean="0"/>
              <a:t>‹#›</a:t>
            </a:fld>
            <a:endParaRPr lang="en-US"/>
          </a:p>
        </p:txBody>
      </p:sp>
    </p:spTree>
    <p:extLst>
      <p:ext uri="{BB962C8B-B14F-4D97-AF65-F5344CB8AC3E}">
        <p14:creationId xmlns:p14="http://schemas.microsoft.com/office/powerpoint/2010/main" val="543248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CFEAA4-5915-41C6-8DD4-7791E5767A3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6874B5-D961-D022-1278-767B1600B0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702054-FAA7-C2D9-AE79-B8D0FA0684CA}"/>
              </a:ext>
            </a:extLst>
          </p:cNvPr>
          <p:cNvSpPr>
            <a:spLocks noGrp="1"/>
          </p:cNvSpPr>
          <p:nvPr>
            <p:ph type="dt" sz="half" idx="10"/>
          </p:nvPr>
        </p:nvSpPr>
        <p:spPr/>
        <p:txBody>
          <a:bodyPr/>
          <a:lstStyle/>
          <a:p>
            <a:fld id="{3C9D1A76-A8BB-488D-A7C7-F8F0792BBB06}" type="datetimeFigureOut">
              <a:rPr lang="en-US" smtClean="0"/>
              <a:t>4/25/2026</a:t>
            </a:fld>
            <a:endParaRPr lang="en-US"/>
          </a:p>
        </p:txBody>
      </p:sp>
      <p:sp>
        <p:nvSpPr>
          <p:cNvPr id="5" name="Footer Placeholder 4">
            <a:extLst>
              <a:ext uri="{FF2B5EF4-FFF2-40B4-BE49-F238E27FC236}">
                <a16:creationId xmlns:a16="http://schemas.microsoft.com/office/drawing/2014/main" id="{1EE3AAFC-974E-501A-2751-AA5EF6CF9B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E10A27-17E7-549C-7095-77ED17426A3B}"/>
              </a:ext>
            </a:extLst>
          </p:cNvPr>
          <p:cNvSpPr>
            <a:spLocks noGrp="1"/>
          </p:cNvSpPr>
          <p:nvPr>
            <p:ph type="sldNum" sz="quarter" idx="12"/>
          </p:nvPr>
        </p:nvSpPr>
        <p:spPr/>
        <p:txBody>
          <a:bodyPr/>
          <a:lstStyle/>
          <a:p>
            <a:fld id="{98D3A968-210A-4F52-B895-D6CC78790A9C}" type="slidenum">
              <a:rPr lang="en-US" smtClean="0"/>
              <a:t>‹#›</a:t>
            </a:fld>
            <a:endParaRPr lang="en-US"/>
          </a:p>
        </p:txBody>
      </p:sp>
    </p:spTree>
    <p:extLst>
      <p:ext uri="{BB962C8B-B14F-4D97-AF65-F5344CB8AC3E}">
        <p14:creationId xmlns:p14="http://schemas.microsoft.com/office/powerpoint/2010/main" val="290886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360758-0C07-9232-E61C-B0018E465B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AADEB90-BC10-8A80-B0EF-8D3A8A30EA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364942-DD5D-456B-0BF2-BF56ECDB5C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9D1A76-A8BB-488D-A7C7-F8F0792BBB06}" type="datetimeFigureOut">
              <a:rPr lang="en-US" smtClean="0"/>
              <a:t>4/25/2026</a:t>
            </a:fld>
            <a:endParaRPr lang="en-US"/>
          </a:p>
        </p:txBody>
      </p:sp>
      <p:sp>
        <p:nvSpPr>
          <p:cNvPr id="5" name="Footer Placeholder 4">
            <a:extLst>
              <a:ext uri="{FF2B5EF4-FFF2-40B4-BE49-F238E27FC236}">
                <a16:creationId xmlns:a16="http://schemas.microsoft.com/office/drawing/2014/main" id="{E58D394A-B09B-A290-A2FA-712CA003BA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43A774E-025C-38A0-200B-0CDC00B4A2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D3A968-210A-4F52-B895-D6CC78790A9C}" type="slidenum">
              <a:rPr lang="en-US" smtClean="0"/>
              <a:t>‹#›</a:t>
            </a:fld>
            <a:endParaRPr lang="en-US"/>
          </a:p>
        </p:txBody>
      </p:sp>
    </p:spTree>
    <p:extLst>
      <p:ext uri="{BB962C8B-B14F-4D97-AF65-F5344CB8AC3E}">
        <p14:creationId xmlns:p14="http://schemas.microsoft.com/office/powerpoint/2010/main" val="4121807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D4E68339-1B90-44F9-BCC4-4600A6E240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178ADE-80E1-3F78-B6F4-1C492B3A6AA6}"/>
              </a:ext>
            </a:extLst>
          </p:cNvPr>
          <p:cNvSpPr>
            <a:spLocks noGrp="1"/>
          </p:cNvSpPr>
          <p:nvPr>
            <p:ph type="ctrTitle"/>
          </p:nvPr>
        </p:nvSpPr>
        <p:spPr>
          <a:xfrm>
            <a:off x="1525712" y="2400475"/>
            <a:ext cx="9142288" cy="1488674"/>
          </a:xfrm>
        </p:spPr>
        <p:txBody>
          <a:bodyPr>
            <a:normAutofit fontScale="90000"/>
          </a:bodyPr>
          <a:lstStyle/>
          <a:p>
            <a:r>
              <a:rPr lang="en-US" sz="4800" b="1" dirty="0"/>
              <a:t>Erdheim Chester Disease Treatment:</a:t>
            </a:r>
            <a:br>
              <a:rPr lang="en-US" sz="4800" b="1" dirty="0"/>
            </a:br>
            <a:r>
              <a:rPr lang="en-US" sz="4800" dirty="0"/>
              <a:t>Overview on Treatment Options within the Landscape of Histiocytic Neoplasms</a:t>
            </a:r>
            <a:endParaRPr lang="en-US" sz="4800" b="1" dirty="0"/>
          </a:p>
        </p:txBody>
      </p:sp>
      <p:sp>
        <p:nvSpPr>
          <p:cNvPr id="3" name="Subtitle 2">
            <a:extLst>
              <a:ext uri="{FF2B5EF4-FFF2-40B4-BE49-F238E27FC236}">
                <a16:creationId xmlns:a16="http://schemas.microsoft.com/office/drawing/2014/main" id="{C2F5D5A3-F8F6-678D-36E3-A7466D91E280}"/>
              </a:ext>
            </a:extLst>
          </p:cNvPr>
          <p:cNvSpPr>
            <a:spLocks noGrp="1"/>
          </p:cNvSpPr>
          <p:nvPr>
            <p:ph type="subTitle" idx="1"/>
          </p:nvPr>
        </p:nvSpPr>
        <p:spPr>
          <a:xfrm>
            <a:off x="1525712" y="5029200"/>
            <a:ext cx="9142288" cy="1088714"/>
          </a:xfrm>
        </p:spPr>
        <p:txBody>
          <a:bodyPr>
            <a:normAutofit fontScale="85000" lnSpcReduction="20000"/>
          </a:bodyPr>
          <a:lstStyle/>
          <a:p>
            <a:r>
              <a:rPr lang="en-US" sz="1600" dirty="0"/>
              <a:t>Samuel B. Reynolds, MD</a:t>
            </a:r>
          </a:p>
          <a:p>
            <a:r>
              <a:rPr lang="en-US" sz="1600" dirty="0"/>
              <a:t>Clinical Assistant Member in Hematology</a:t>
            </a:r>
          </a:p>
          <a:p>
            <a:r>
              <a:rPr lang="en-US" sz="1600" dirty="0"/>
              <a:t>ECDGA Cancer Center Lead</a:t>
            </a:r>
          </a:p>
          <a:p>
            <a:r>
              <a:rPr lang="en-US" sz="1600" dirty="0"/>
              <a:t>Moffitt Cancer Center</a:t>
            </a:r>
          </a:p>
        </p:txBody>
      </p:sp>
      <p:pic>
        <p:nvPicPr>
          <p:cNvPr id="1028" name="Picture 4" descr="ECD Global Alliance Logo">
            <a:extLst>
              <a:ext uri="{FF2B5EF4-FFF2-40B4-BE49-F238E27FC236}">
                <a16:creationId xmlns:a16="http://schemas.microsoft.com/office/drawing/2014/main" id="{3419C8E1-B281-0BA3-0039-87944CAFC4F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6139" y="77217"/>
            <a:ext cx="679174" cy="67068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C5A3FA02-F4DE-0764-099D-89D1DD2F6A1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4568" b="24440"/>
          <a:stretch>
            <a:fillRect/>
          </a:stretch>
        </p:blipFill>
        <p:spPr bwMode="auto">
          <a:xfrm>
            <a:off x="10426148" y="77216"/>
            <a:ext cx="1679713" cy="449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035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E6441C7-E10C-B3B6-AB21-632CC6B72CC2}"/>
              </a:ext>
            </a:extLst>
          </p:cNvPr>
          <p:cNvSpPr>
            <a:spLocks noGrp="1"/>
          </p:cNvSpPr>
          <p:nvPr>
            <p:ph type="title"/>
          </p:nvPr>
        </p:nvSpPr>
        <p:spPr>
          <a:xfrm>
            <a:off x="686834" y="1153572"/>
            <a:ext cx="3200400" cy="4461163"/>
          </a:xfrm>
        </p:spPr>
        <p:txBody>
          <a:bodyPr>
            <a:normAutofit/>
          </a:bodyPr>
          <a:lstStyle/>
          <a:p>
            <a:r>
              <a:rPr lang="en-US" b="1" dirty="0">
                <a:solidFill>
                  <a:srgbClr val="FFFFFF"/>
                </a:solidFill>
              </a:rPr>
              <a:t>Outline</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9E9E316-28EC-F560-9DCD-8081D0421E2D}"/>
              </a:ext>
            </a:extLst>
          </p:cNvPr>
          <p:cNvSpPr>
            <a:spLocks noGrp="1"/>
          </p:cNvSpPr>
          <p:nvPr>
            <p:ph idx="1"/>
          </p:nvPr>
        </p:nvSpPr>
        <p:spPr>
          <a:xfrm>
            <a:off x="4447308" y="591344"/>
            <a:ext cx="6906491" cy="5585619"/>
          </a:xfrm>
        </p:spPr>
        <p:txBody>
          <a:bodyPr anchor="ctr">
            <a:normAutofit/>
          </a:bodyPr>
          <a:lstStyle/>
          <a:p>
            <a:r>
              <a:rPr lang="en-US" sz="3000" dirty="0"/>
              <a:t>Erdheim Chester Disease (ECD) Overview</a:t>
            </a:r>
          </a:p>
          <a:p>
            <a:r>
              <a:rPr lang="en-US" sz="3000" dirty="0"/>
              <a:t>ECD amongst histiocytic neoplasms</a:t>
            </a:r>
          </a:p>
          <a:p>
            <a:r>
              <a:rPr lang="en-US" sz="3000" dirty="0"/>
              <a:t>Clinical heterogeneity in ECD and impact on therapy</a:t>
            </a:r>
          </a:p>
          <a:p>
            <a:r>
              <a:rPr lang="en-US" sz="3000" dirty="0"/>
              <a:t>Molecular diversity and the challenge in selecting a targeted agent in ECD</a:t>
            </a:r>
          </a:p>
          <a:p>
            <a:r>
              <a:rPr lang="en-US" sz="3000" dirty="0"/>
              <a:t>Q&amp;A</a:t>
            </a:r>
          </a:p>
          <a:p>
            <a:endParaRPr lang="en-US" sz="3000" dirty="0"/>
          </a:p>
          <a:p>
            <a:endParaRPr lang="en-US" sz="3000" dirty="0"/>
          </a:p>
        </p:txBody>
      </p:sp>
      <p:pic>
        <p:nvPicPr>
          <p:cNvPr id="6" name="Picture 4" descr="ECD Global Alliance Logo">
            <a:extLst>
              <a:ext uri="{FF2B5EF4-FFF2-40B4-BE49-F238E27FC236}">
                <a16:creationId xmlns:a16="http://schemas.microsoft.com/office/drawing/2014/main" id="{A5EA88A9-1A81-EF2C-5A06-8D82F6A6E1A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6139" y="77217"/>
            <a:ext cx="679174" cy="67068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8CF7ADF4-0063-DCAD-3916-8AF7FC598B3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568" b="24440"/>
          <a:stretch>
            <a:fillRect/>
          </a:stretch>
        </p:blipFill>
        <p:spPr bwMode="auto">
          <a:xfrm>
            <a:off x="10426148" y="77216"/>
            <a:ext cx="1679713" cy="449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3276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3734C-F497-0A72-0548-100F7CC8B08E}"/>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1F2AC174-2021-5FAC-8328-C957EE3A435C}"/>
              </a:ext>
            </a:extLst>
          </p:cNvPr>
          <p:cNvSpPr/>
          <p:nvPr/>
        </p:nvSpPr>
        <p:spPr>
          <a:xfrm>
            <a:off x="269507" y="259882"/>
            <a:ext cx="1183908" cy="577516"/>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AF63BCD4-02E5-A622-01C8-3BCE034E03B1}"/>
              </a:ext>
            </a:extLst>
          </p:cNvPr>
          <p:cNvSpPr/>
          <p:nvPr/>
        </p:nvSpPr>
        <p:spPr>
          <a:xfrm>
            <a:off x="269507" y="837398"/>
            <a:ext cx="1183908" cy="577516"/>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F2BCD475-36BF-6FD9-2245-E60D4704B4F0}"/>
              </a:ext>
            </a:extLst>
          </p:cNvPr>
          <p:cNvSpPr/>
          <p:nvPr/>
        </p:nvSpPr>
        <p:spPr>
          <a:xfrm>
            <a:off x="1097280" y="616017"/>
            <a:ext cx="9856269" cy="356135"/>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DD11F527-AA45-6010-76B7-EB9B63305DB1}"/>
              </a:ext>
            </a:extLst>
          </p:cNvPr>
          <p:cNvSpPr/>
          <p:nvPr/>
        </p:nvSpPr>
        <p:spPr>
          <a:xfrm>
            <a:off x="10502766" y="259882"/>
            <a:ext cx="1183908" cy="577516"/>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61DC2177-C8B0-6327-2A39-2D765952F0BF}"/>
              </a:ext>
            </a:extLst>
          </p:cNvPr>
          <p:cNvSpPr/>
          <p:nvPr/>
        </p:nvSpPr>
        <p:spPr>
          <a:xfrm>
            <a:off x="10502766" y="837398"/>
            <a:ext cx="1183908" cy="577516"/>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F02D8F36-41B6-5CC8-9D60-0B0BADAFAA7C}"/>
              </a:ext>
            </a:extLst>
          </p:cNvPr>
          <p:cNvCxnSpPr>
            <a:cxnSpLocks/>
            <a:stCxn id="16" idx="4"/>
          </p:cNvCxnSpPr>
          <p:nvPr/>
        </p:nvCxnSpPr>
        <p:spPr>
          <a:xfrm flipH="1">
            <a:off x="2182528" y="972152"/>
            <a:ext cx="2420754" cy="15881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CB6A4C0-8FC6-8552-19D7-AF59DBE3BCCA}"/>
              </a:ext>
            </a:extLst>
          </p:cNvPr>
          <p:cNvCxnSpPr>
            <a:cxnSpLocks/>
          </p:cNvCxnSpPr>
          <p:nvPr/>
        </p:nvCxnSpPr>
        <p:spPr>
          <a:xfrm>
            <a:off x="5787190" y="904774"/>
            <a:ext cx="0" cy="15031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39B146C-DD6A-81AD-B360-163194C94D3B}"/>
              </a:ext>
            </a:extLst>
          </p:cNvPr>
          <p:cNvCxnSpPr>
            <a:cxnSpLocks/>
          </p:cNvCxnSpPr>
          <p:nvPr/>
        </p:nvCxnSpPr>
        <p:spPr>
          <a:xfrm>
            <a:off x="7222156" y="904773"/>
            <a:ext cx="1971575" cy="15031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CA3B052D-D06D-66E7-35C6-BB5E2F27B029}"/>
              </a:ext>
            </a:extLst>
          </p:cNvPr>
          <p:cNvSpPr/>
          <p:nvPr/>
        </p:nvSpPr>
        <p:spPr>
          <a:xfrm>
            <a:off x="4011328" y="606394"/>
            <a:ext cx="1183908" cy="365758"/>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548570C-03E7-4E09-2D75-F54E077D1113}"/>
              </a:ext>
            </a:extLst>
          </p:cNvPr>
          <p:cNvSpPr/>
          <p:nvPr/>
        </p:nvSpPr>
        <p:spPr>
          <a:xfrm>
            <a:off x="5195236" y="606392"/>
            <a:ext cx="1183908" cy="365758"/>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E8BA67E-51C0-240E-39AE-B521D72DC0FC}"/>
              </a:ext>
            </a:extLst>
          </p:cNvPr>
          <p:cNvSpPr/>
          <p:nvPr/>
        </p:nvSpPr>
        <p:spPr>
          <a:xfrm>
            <a:off x="6306150" y="616017"/>
            <a:ext cx="1183908" cy="365758"/>
          </a:xfrm>
          <a:prstGeom prst="ellipse">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AFEDC074-7666-EBEC-08A4-29738D99F19B}"/>
              </a:ext>
            </a:extLst>
          </p:cNvPr>
          <p:cNvSpPr txBox="1"/>
          <p:nvPr/>
        </p:nvSpPr>
        <p:spPr>
          <a:xfrm>
            <a:off x="4120816" y="163630"/>
            <a:ext cx="3332748" cy="369332"/>
          </a:xfrm>
          <a:prstGeom prst="rect">
            <a:avLst/>
          </a:prstGeom>
          <a:noFill/>
        </p:spPr>
        <p:txBody>
          <a:bodyPr wrap="square" rtlCol="0">
            <a:spAutoFit/>
          </a:bodyPr>
          <a:lstStyle/>
          <a:p>
            <a:r>
              <a:rPr lang="en-US" dirty="0"/>
              <a:t>HSPC’s, also known as stem cells</a:t>
            </a:r>
          </a:p>
        </p:txBody>
      </p:sp>
      <p:sp>
        <p:nvSpPr>
          <p:cNvPr id="22" name="Circle: Hollow 21">
            <a:extLst>
              <a:ext uri="{FF2B5EF4-FFF2-40B4-BE49-F238E27FC236}">
                <a16:creationId xmlns:a16="http://schemas.microsoft.com/office/drawing/2014/main" id="{2D36EAAE-1A62-57D8-341F-71362AE5A20A}"/>
              </a:ext>
            </a:extLst>
          </p:cNvPr>
          <p:cNvSpPr/>
          <p:nvPr/>
        </p:nvSpPr>
        <p:spPr>
          <a:xfrm>
            <a:off x="1518385" y="2545883"/>
            <a:ext cx="1328286" cy="259882"/>
          </a:xfrm>
          <a:prstGeom prst="donu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Oval 29">
            <a:extLst>
              <a:ext uri="{FF2B5EF4-FFF2-40B4-BE49-F238E27FC236}">
                <a16:creationId xmlns:a16="http://schemas.microsoft.com/office/drawing/2014/main" id="{3F8B672D-FC14-6BBB-48E6-0B64C9E99652}"/>
              </a:ext>
            </a:extLst>
          </p:cNvPr>
          <p:cNvSpPr/>
          <p:nvPr/>
        </p:nvSpPr>
        <p:spPr>
          <a:xfrm>
            <a:off x="7777607" y="2841056"/>
            <a:ext cx="971753" cy="59618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A1741861-C225-0E94-5392-7A4AAC1DEA95}"/>
              </a:ext>
            </a:extLst>
          </p:cNvPr>
          <p:cNvSpPr/>
          <p:nvPr/>
        </p:nvSpPr>
        <p:spPr>
          <a:xfrm>
            <a:off x="8973148" y="2463845"/>
            <a:ext cx="668158" cy="446407"/>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FDB478CB-8795-122B-F049-04B2C420E0B2}"/>
              </a:ext>
            </a:extLst>
          </p:cNvPr>
          <p:cNvSpPr/>
          <p:nvPr/>
        </p:nvSpPr>
        <p:spPr>
          <a:xfrm>
            <a:off x="9641306" y="2452620"/>
            <a:ext cx="668158" cy="446407"/>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8533D1CF-CC55-C5B4-6367-98384354F21C}"/>
              </a:ext>
            </a:extLst>
          </p:cNvPr>
          <p:cNvSpPr/>
          <p:nvPr/>
        </p:nvSpPr>
        <p:spPr>
          <a:xfrm>
            <a:off x="8315018" y="2430524"/>
            <a:ext cx="668158" cy="446407"/>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8BE6F4AA-E992-8944-3788-2F3121DC80D9}"/>
              </a:ext>
            </a:extLst>
          </p:cNvPr>
          <p:cNvSpPr/>
          <p:nvPr/>
        </p:nvSpPr>
        <p:spPr>
          <a:xfrm>
            <a:off x="8749360" y="2888156"/>
            <a:ext cx="971753" cy="59618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94F66B45-15D8-584C-818F-C8F072A390D1}"/>
              </a:ext>
            </a:extLst>
          </p:cNvPr>
          <p:cNvSpPr/>
          <p:nvPr/>
        </p:nvSpPr>
        <p:spPr>
          <a:xfrm>
            <a:off x="9721113" y="2910252"/>
            <a:ext cx="971753" cy="59618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2820D74F-2D0C-1496-8B0E-B92A24AA970D}"/>
              </a:ext>
            </a:extLst>
          </p:cNvPr>
          <p:cNvSpPr txBox="1"/>
          <p:nvPr/>
        </p:nvSpPr>
        <p:spPr>
          <a:xfrm>
            <a:off x="2526625" y="2213812"/>
            <a:ext cx="911996" cy="369332"/>
          </a:xfrm>
          <a:prstGeom prst="rect">
            <a:avLst/>
          </a:prstGeom>
          <a:noFill/>
        </p:spPr>
        <p:txBody>
          <a:bodyPr wrap="square" rtlCol="0">
            <a:spAutoFit/>
          </a:bodyPr>
          <a:lstStyle/>
          <a:p>
            <a:pPr algn="ctr"/>
            <a:r>
              <a:rPr lang="en-US" b="1" dirty="0"/>
              <a:t>RBC’s</a:t>
            </a:r>
          </a:p>
        </p:txBody>
      </p:sp>
      <p:sp>
        <p:nvSpPr>
          <p:cNvPr id="37" name="TextBox 36">
            <a:extLst>
              <a:ext uri="{FF2B5EF4-FFF2-40B4-BE49-F238E27FC236}">
                <a16:creationId xmlns:a16="http://schemas.microsoft.com/office/drawing/2014/main" id="{44A95158-7163-5DAA-1B99-7B5A96D354CE}"/>
              </a:ext>
            </a:extLst>
          </p:cNvPr>
          <p:cNvSpPr txBox="1"/>
          <p:nvPr/>
        </p:nvSpPr>
        <p:spPr>
          <a:xfrm>
            <a:off x="5706977" y="2007589"/>
            <a:ext cx="1183901" cy="369332"/>
          </a:xfrm>
          <a:prstGeom prst="rect">
            <a:avLst/>
          </a:prstGeom>
          <a:noFill/>
        </p:spPr>
        <p:txBody>
          <a:bodyPr wrap="square" rtlCol="0">
            <a:spAutoFit/>
          </a:bodyPr>
          <a:lstStyle/>
          <a:p>
            <a:pPr algn="ctr"/>
            <a:r>
              <a:rPr lang="en-US" b="1" dirty="0"/>
              <a:t>Platelets</a:t>
            </a:r>
          </a:p>
        </p:txBody>
      </p:sp>
      <p:sp>
        <p:nvSpPr>
          <p:cNvPr id="38" name="TextBox 37">
            <a:extLst>
              <a:ext uri="{FF2B5EF4-FFF2-40B4-BE49-F238E27FC236}">
                <a16:creationId xmlns:a16="http://schemas.microsoft.com/office/drawing/2014/main" id="{20111ED9-327D-C33D-13FD-14AE8D705AF0}"/>
              </a:ext>
            </a:extLst>
          </p:cNvPr>
          <p:cNvSpPr txBox="1"/>
          <p:nvPr/>
        </p:nvSpPr>
        <p:spPr>
          <a:xfrm>
            <a:off x="9067197" y="2055325"/>
            <a:ext cx="2279583" cy="369332"/>
          </a:xfrm>
          <a:prstGeom prst="rect">
            <a:avLst/>
          </a:prstGeom>
          <a:noFill/>
        </p:spPr>
        <p:txBody>
          <a:bodyPr wrap="square" rtlCol="0">
            <a:spAutoFit/>
          </a:bodyPr>
          <a:lstStyle/>
          <a:p>
            <a:pPr algn="ctr"/>
            <a:r>
              <a:rPr lang="en-US" b="1" dirty="0"/>
              <a:t>White blood cells***</a:t>
            </a:r>
          </a:p>
        </p:txBody>
      </p:sp>
      <p:sp>
        <p:nvSpPr>
          <p:cNvPr id="39" name="TextBox 38">
            <a:extLst>
              <a:ext uri="{FF2B5EF4-FFF2-40B4-BE49-F238E27FC236}">
                <a16:creationId xmlns:a16="http://schemas.microsoft.com/office/drawing/2014/main" id="{32612BA7-EC96-1A11-06F5-FD8524CD1B30}"/>
              </a:ext>
            </a:extLst>
          </p:cNvPr>
          <p:cNvSpPr txBox="1"/>
          <p:nvPr/>
        </p:nvSpPr>
        <p:spPr>
          <a:xfrm>
            <a:off x="966738" y="2899027"/>
            <a:ext cx="2194560" cy="923330"/>
          </a:xfrm>
          <a:prstGeom prst="rect">
            <a:avLst/>
          </a:prstGeom>
          <a:noFill/>
        </p:spPr>
        <p:txBody>
          <a:bodyPr wrap="square" rtlCol="0">
            <a:spAutoFit/>
          </a:bodyPr>
          <a:lstStyle/>
          <a:p>
            <a:pPr algn="ctr"/>
            <a:r>
              <a:rPr lang="en-US" dirty="0"/>
              <a:t>Essential in oxygen binding, transport and delivery</a:t>
            </a:r>
          </a:p>
        </p:txBody>
      </p:sp>
      <p:sp>
        <p:nvSpPr>
          <p:cNvPr id="40" name="TextBox 39">
            <a:extLst>
              <a:ext uri="{FF2B5EF4-FFF2-40B4-BE49-F238E27FC236}">
                <a16:creationId xmlns:a16="http://schemas.microsoft.com/office/drawing/2014/main" id="{CBDE81DD-6039-D5C6-EF19-B4D9E723C10B}"/>
              </a:ext>
            </a:extLst>
          </p:cNvPr>
          <p:cNvSpPr txBox="1"/>
          <p:nvPr/>
        </p:nvSpPr>
        <p:spPr>
          <a:xfrm>
            <a:off x="4609697" y="3531672"/>
            <a:ext cx="2194560" cy="369332"/>
          </a:xfrm>
          <a:prstGeom prst="rect">
            <a:avLst/>
          </a:prstGeom>
          <a:noFill/>
        </p:spPr>
        <p:txBody>
          <a:bodyPr wrap="square" rtlCol="0">
            <a:spAutoFit/>
          </a:bodyPr>
          <a:lstStyle/>
          <a:p>
            <a:pPr algn="ctr"/>
            <a:r>
              <a:rPr lang="en-US" dirty="0"/>
              <a:t>Primary hemostasis</a:t>
            </a:r>
          </a:p>
        </p:txBody>
      </p:sp>
      <p:sp>
        <p:nvSpPr>
          <p:cNvPr id="41" name="TextBox 40">
            <a:extLst>
              <a:ext uri="{FF2B5EF4-FFF2-40B4-BE49-F238E27FC236}">
                <a16:creationId xmlns:a16="http://schemas.microsoft.com/office/drawing/2014/main" id="{355D53A4-2074-C2B3-1D82-7DE4C44847F9}"/>
              </a:ext>
            </a:extLst>
          </p:cNvPr>
          <p:cNvSpPr txBox="1"/>
          <p:nvPr/>
        </p:nvSpPr>
        <p:spPr>
          <a:xfrm>
            <a:off x="8207943" y="3600602"/>
            <a:ext cx="2194560" cy="369332"/>
          </a:xfrm>
          <a:prstGeom prst="rect">
            <a:avLst/>
          </a:prstGeom>
          <a:noFill/>
        </p:spPr>
        <p:txBody>
          <a:bodyPr wrap="square" rtlCol="0">
            <a:spAutoFit/>
          </a:bodyPr>
          <a:lstStyle/>
          <a:p>
            <a:pPr algn="ctr"/>
            <a:r>
              <a:rPr lang="en-US" dirty="0"/>
              <a:t>Diverse, multifaceted</a:t>
            </a:r>
          </a:p>
        </p:txBody>
      </p:sp>
      <p:cxnSp>
        <p:nvCxnSpPr>
          <p:cNvPr id="44" name="Straight Connector 43">
            <a:extLst>
              <a:ext uri="{FF2B5EF4-FFF2-40B4-BE49-F238E27FC236}">
                <a16:creationId xmlns:a16="http://schemas.microsoft.com/office/drawing/2014/main" id="{71E35B1E-E268-E34B-1AB4-B591F09BDDCA}"/>
              </a:ext>
            </a:extLst>
          </p:cNvPr>
          <p:cNvCxnSpPr/>
          <p:nvPr/>
        </p:nvCxnSpPr>
        <p:spPr>
          <a:xfrm>
            <a:off x="9625" y="4215865"/>
            <a:ext cx="12060455" cy="0"/>
          </a:xfrm>
          <a:prstGeom prst="line">
            <a:avLst/>
          </a:prstGeom>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E4BDEC76-E123-C743-5356-6C0EF4045A22}"/>
              </a:ext>
            </a:extLst>
          </p:cNvPr>
          <p:cNvSpPr/>
          <p:nvPr/>
        </p:nvSpPr>
        <p:spPr>
          <a:xfrm>
            <a:off x="144778" y="5210421"/>
            <a:ext cx="971753" cy="901760"/>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HSPC</a:t>
            </a:r>
          </a:p>
        </p:txBody>
      </p:sp>
      <p:sp>
        <p:nvSpPr>
          <p:cNvPr id="48" name="Oval 47">
            <a:extLst>
              <a:ext uri="{FF2B5EF4-FFF2-40B4-BE49-F238E27FC236}">
                <a16:creationId xmlns:a16="http://schemas.microsoft.com/office/drawing/2014/main" id="{FB65A98A-88C4-6C9C-BD32-9FCBE785D526}"/>
              </a:ext>
            </a:extLst>
          </p:cNvPr>
          <p:cNvSpPr/>
          <p:nvPr/>
        </p:nvSpPr>
        <p:spPr>
          <a:xfrm>
            <a:off x="1456922" y="4368267"/>
            <a:ext cx="1451211" cy="901760"/>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Myeloid</a:t>
            </a:r>
          </a:p>
        </p:txBody>
      </p:sp>
      <p:sp>
        <p:nvSpPr>
          <p:cNvPr id="49" name="Oval 48">
            <a:extLst>
              <a:ext uri="{FF2B5EF4-FFF2-40B4-BE49-F238E27FC236}">
                <a16:creationId xmlns:a16="http://schemas.microsoft.com/office/drawing/2014/main" id="{D03949CA-AE04-971D-958C-2566E0E58BBA}"/>
              </a:ext>
            </a:extLst>
          </p:cNvPr>
          <p:cNvSpPr/>
          <p:nvPr/>
        </p:nvSpPr>
        <p:spPr>
          <a:xfrm>
            <a:off x="1384630" y="5848587"/>
            <a:ext cx="1597993" cy="901760"/>
          </a:xfrm>
          <a:prstGeom prst="ellipse">
            <a:avLst/>
          </a:prstGeom>
          <a:solidFill>
            <a:schemeClr val="accent1">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Lymphoid</a:t>
            </a:r>
          </a:p>
        </p:txBody>
      </p:sp>
      <p:cxnSp>
        <p:nvCxnSpPr>
          <p:cNvPr id="50" name="Straight Connector 49">
            <a:extLst>
              <a:ext uri="{FF2B5EF4-FFF2-40B4-BE49-F238E27FC236}">
                <a16:creationId xmlns:a16="http://schemas.microsoft.com/office/drawing/2014/main" id="{1EC56727-8C9C-2940-EAAE-AB2E3814E236}"/>
              </a:ext>
            </a:extLst>
          </p:cNvPr>
          <p:cNvCxnSpPr>
            <a:cxnSpLocks/>
          </p:cNvCxnSpPr>
          <p:nvPr/>
        </p:nvCxnSpPr>
        <p:spPr>
          <a:xfrm flipH="1">
            <a:off x="976361" y="5042757"/>
            <a:ext cx="633660" cy="3510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6980F1BB-431B-98CE-C440-EEA345C8CB5F}"/>
              </a:ext>
            </a:extLst>
          </p:cNvPr>
          <p:cNvCxnSpPr>
            <a:cxnSpLocks/>
            <a:stCxn id="49" idx="1"/>
          </p:cNvCxnSpPr>
          <p:nvPr/>
        </p:nvCxnSpPr>
        <p:spPr>
          <a:xfrm flipH="1" flipV="1">
            <a:off x="1116531" y="5848587"/>
            <a:ext cx="502120" cy="1320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Oval 56">
            <a:extLst>
              <a:ext uri="{FF2B5EF4-FFF2-40B4-BE49-F238E27FC236}">
                <a16:creationId xmlns:a16="http://schemas.microsoft.com/office/drawing/2014/main" id="{55304396-29C1-8F9E-213B-1636E3E026AC}"/>
              </a:ext>
            </a:extLst>
          </p:cNvPr>
          <p:cNvSpPr/>
          <p:nvPr/>
        </p:nvSpPr>
        <p:spPr>
          <a:xfrm>
            <a:off x="4289356" y="5622526"/>
            <a:ext cx="486677" cy="526643"/>
          </a:xfrm>
          <a:prstGeom prst="ellipse">
            <a:avLst/>
          </a:prstGeom>
          <a:solidFill>
            <a:schemeClr val="accent1">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a:t>
            </a:r>
          </a:p>
        </p:txBody>
      </p:sp>
      <p:sp>
        <p:nvSpPr>
          <p:cNvPr id="58" name="Oval 57">
            <a:extLst>
              <a:ext uri="{FF2B5EF4-FFF2-40B4-BE49-F238E27FC236}">
                <a16:creationId xmlns:a16="http://schemas.microsoft.com/office/drawing/2014/main" id="{799AF46C-B3CE-1B99-6404-724A0DA36C14}"/>
              </a:ext>
            </a:extLst>
          </p:cNvPr>
          <p:cNvSpPr/>
          <p:nvPr/>
        </p:nvSpPr>
        <p:spPr>
          <a:xfrm>
            <a:off x="4289355" y="6251606"/>
            <a:ext cx="486677" cy="526643"/>
          </a:xfrm>
          <a:prstGeom prst="ellipse">
            <a:avLst/>
          </a:prstGeom>
          <a:solidFill>
            <a:schemeClr val="accent1">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t>
            </a:r>
          </a:p>
        </p:txBody>
      </p:sp>
      <p:cxnSp>
        <p:nvCxnSpPr>
          <p:cNvPr id="59" name="Straight Connector 58">
            <a:extLst>
              <a:ext uri="{FF2B5EF4-FFF2-40B4-BE49-F238E27FC236}">
                <a16:creationId xmlns:a16="http://schemas.microsoft.com/office/drawing/2014/main" id="{69A33949-FA5D-B621-4D3F-29D254C7DC39}"/>
              </a:ext>
            </a:extLst>
          </p:cNvPr>
          <p:cNvCxnSpPr>
            <a:cxnSpLocks/>
            <a:stCxn id="57" idx="2"/>
          </p:cNvCxnSpPr>
          <p:nvPr/>
        </p:nvCxnSpPr>
        <p:spPr>
          <a:xfrm flipH="1">
            <a:off x="2907275" y="5885848"/>
            <a:ext cx="1382081" cy="32426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F64CB9B-670D-0C54-3E64-0DFA0665C9B3}"/>
              </a:ext>
            </a:extLst>
          </p:cNvPr>
          <p:cNvCxnSpPr>
            <a:cxnSpLocks/>
            <a:stCxn id="58" idx="2"/>
          </p:cNvCxnSpPr>
          <p:nvPr/>
        </p:nvCxnSpPr>
        <p:spPr>
          <a:xfrm flipH="1" flipV="1">
            <a:off x="2889166" y="6404116"/>
            <a:ext cx="1400189" cy="1108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3E84AB83-B157-2A98-0182-CF33A71C844B}"/>
              </a:ext>
            </a:extLst>
          </p:cNvPr>
          <p:cNvCxnSpPr>
            <a:cxnSpLocks/>
          </p:cNvCxnSpPr>
          <p:nvPr/>
        </p:nvCxnSpPr>
        <p:spPr>
          <a:xfrm flipH="1">
            <a:off x="2844468" y="4453784"/>
            <a:ext cx="832383" cy="2655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Circle: Hollow 71">
            <a:extLst>
              <a:ext uri="{FF2B5EF4-FFF2-40B4-BE49-F238E27FC236}">
                <a16:creationId xmlns:a16="http://schemas.microsoft.com/office/drawing/2014/main" id="{9F4FC4A0-92F6-42BE-3A27-91F46976D25D}"/>
              </a:ext>
            </a:extLst>
          </p:cNvPr>
          <p:cNvSpPr/>
          <p:nvPr/>
        </p:nvSpPr>
        <p:spPr>
          <a:xfrm>
            <a:off x="3676851" y="4279601"/>
            <a:ext cx="741145" cy="324265"/>
          </a:xfrm>
          <a:prstGeom prst="donu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06" name="Group 105">
            <a:extLst>
              <a:ext uri="{FF2B5EF4-FFF2-40B4-BE49-F238E27FC236}">
                <a16:creationId xmlns:a16="http://schemas.microsoft.com/office/drawing/2014/main" id="{330503BE-3EDE-7632-F26B-113C0A21B0DE}"/>
              </a:ext>
            </a:extLst>
          </p:cNvPr>
          <p:cNvGrpSpPr/>
          <p:nvPr/>
        </p:nvGrpSpPr>
        <p:grpSpPr>
          <a:xfrm>
            <a:off x="5260204" y="2437160"/>
            <a:ext cx="1117334" cy="991840"/>
            <a:chOff x="5260204" y="2437160"/>
            <a:chExt cx="1117334" cy="991840"/>
          </a:xfrm>
        </p:grpSpPr>
        <p:sp>
          <p:nvSpPr>
            <p:cNvPr id="23" name="Parallelogram 22">
              <a:extLst>
                <a:ext uri="{FF2B5EF4-FFF2-40B4-BE49-F238E27FC236}">
                  <a16:creationId xmlns:a16="http://schemas.microsoft.com/office/drawing/2014/main" id="{BD8ABE21-866B-C688-740B-832C04AB074F}"/>
                </a:ext>
              </a:extLst>
            </p:cNvPr>
            <p:cNvSpPr/>
            <p:nvPr/>
          </p:nvSpPr>
          <p:spPr>
            <a:xfrm>
              <a:off x="5260204" y="2571550"/>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arallelogram 23">
              <a:extLst>
                <a:ext uri="{FF2B5EF4-FFF2-40B4-BE49-F238E27FC236}">
                  <a16:creationId xmlns:a16="http://schemas.microsoft.com/office/drawing/2014/main" id="{B4916A86-7875-89AB-A8F8-D3E6E2ECFE20}"/>
                </a:ext>
              </a:extLst>
            </p:cNvPr>
            <p:cNvSpPr/>
            <p:nvPr/>
          </p:nvSpPr>
          <p:spPr>
            <a:xfrm>
              <a:off x="5552973" y="2437160"/>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Parallelogram 24">
              <a:extLst>
                <a:ext uri="{FF2B5EF4-FFF2-40B4-BE49-F238E27FC236}">
                  <a16:creationId xmlns:a16="http://schemas.microsoft.com/office/drawing/2014/main" id="{A9F66D1A-4D83-DA96-A05B-2471B663FEDB}"/>
                </a:ext>
              </a:extLst>
            </p:cNvPr>
            <p:cNvSpPr/>
            <p:nvPr/>
          </p:nvSpPr>
          <p:spPr>
            <a:xfrm>
              <a:off x="5380520" y="2841056"/>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arallelogram 25">
              <a:extLst>
                <a:ext uri="{FF2B5EF4-FFF2-40B4-BE49-F238E27FC236}">
                  <a16:creationId xmlns:a16="http://schemas.microsoft.com/office/drawing/2014/main" id="{B51D7BC1-4707-300B-935C-3054FA0C78C3}"/>
                </a:ext>
              </a:extLst>
            </p:cNvPr>
            <p:cNvSpPr/>
            <p:nvPr/>
          </p:nvSpPr>
          <p:spPr>
            <a:xfrm>
              <a:off x="5797615" y="2437160"/>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Parallelogram 26">
              <a:extLst>
                <a:ext uri="{FF2B5EF4-FFF2-40B4-BE49-F238E27FC236}">
                  <a16:creationId xmlns:a16="http://schemas.microsoft.com/office/drawing/2014/main" id="{F3B9106E-ED13-D4A3-7E70-338E99AD6C78}"/>
                </a:ext>
              </a:extLst>
            </p:cNvPr>
            <p:cNvSpPr/>
            <p:nvPr/>
          </p:nvSpPr>
          <p:spPr>
            <a:xfrm>
              <a:off x="5658851" y="2995863"/>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Parallelogram 27">
              <a:extLst>
                <a:ext uri="{FF2B5EF4-FFF2-40B4-BE49-F238E27FC236}">
                  <a16:creationId xmlns:a16="http://schemas.microsoft.com/office/drawing/2014/main" id="{E27E487B-C79C-0BAB-3698-B23403CCF080}"/>
                </a:ext>
              </a:extLst>
            </p:cNvPr>
            <p:cNvSpPr/>
            <p:nvPr/>
          </p:nvSpPr>
          <p:spPr>
            <a:xfrm>
              <a:off x="6128885" y="2460055"/>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Parallelogram 28">
              <a:extLst>
                <a:ext uri="{FF2B5EF4-FFF2-40B4-BE49-F238E27FC236}">
                  <a16:creationId xmlns:a16="http://schemas.microsoft.com/office/drawing/2014/main" id="{32EC5DDE-2A71-569D-CE60-B343C58DF5C2}"/>
                </a:ext>
              </a:extLst>
            </p:cNvPr>
            <p:cNvSpPr/>
            <p:nvPr/>
          </p:nvSpPr>
          <p:spPr>
            <a:xfrm>
              <a:off x="5932369" y="2893192"/>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Parallelogram 81">
              <a:extLst>
                <a:ext uri="{FF2B5EF4-FFF2-40B4-BE49-F238E27FC236}">
                  <a16:creationId xmlns:a16="http://schemas.microsoft.com/office/drawing/2014/main" id="{A265F1AD-1B2D-CF94-BD4F-7019DE927CD5}"/>
                </a:ext>
              </a:extLst>
            </p:cNvPr>
            <p:cNvSpPr/>
            <p:nvPr/>
          </p:nvSpPr>
          <p:spPr>
            <a:xfrm>
              <a:off x="5412604" y="2723950"/>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Parallelogram 82">
              <a:extLst>
                <a:ext uri="{FF2B5EF4-FFF2-40B4-BE49-F238E27FC236}">
                  <a16:creationId xmlns:a16="http://schemas.microsoft.com/office/drawing/2014/main" id="{0739BCFF-5D93-17C7-A408-005D502BC143}"/>
                </a:ext>
              </a:extLst>
            </p:cNvPr>
            <p:cNvSpPr/>
            <p:nvPr/>
          </p:nvSpPr>
          <p:spPr>
            <a:xfrm>
              <a:off x="5705373" y="2589560"/>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Parallelogram 83">
              <a:extLst>
                <a:ext uri="{FF2B5EF4-FFF2-40B4-BE49-F238E27FC236}">
                  <a16:creationId xmlns:a16="http://schemas.microsoft.com/office/drawing/2014/main" id="{2B9A6084-728A-351A-5262-147E248424F9}"/>
                </a:ext>
              </a:extLst>
            </p:cNvPr>
            <p:cNvSpPr/>
            <p:nvPr/>
          </p:nvSpPr>
          <p:spPr>
            <a:xfrm>
              <a:off x="5542545" y="2993456"/>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Parallelogram 84">
              <a:extLst>
                <a:ext uri="{FF2B5EF4-FFF2-40B4-BE49-F238E27FC236}">
                  <a16:creationId xmlns:a16="http://schemas.microsoft.com/office/drawing/2014/main" id="{39430B94-7559-30CF-B05E-AF23911AFA89}"/>
                </a:ext>
              </a:extLst>
            </p:cNvPr>
            <p:cNvSpPr/>
            <p:nvPr/>
          </p:nvSpPr>
          <p:spPr>
            <a:xfrm>
              <a:off x="5950015" y="2589560"/>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Parallelogram 85">
              <a:extLst>
                <a:ext uri="{FF2B5EF4-FFF2-40B4-BE49-F238E27FC236}">
                  <a16:creationId xmlns:a16="http://schemas.microsoft.com/office/drawing/2014/main" id="{B52A5904-DFDB-6DEF-B7B3-70ECB57D62AF}"/>
                </a:ext>
              </a:extLst>
            </p:cNvPr>
            <p:cNvSpPr/>
            <p:nvPr/>
          </p:nvSpPr>
          <p:spPr>
            <a:xfrm>
              <a:off x="6281285" y="2612455"/>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 name="Group 98">
            <a:extLst>
              <a:ext uri="{FF2B5EF4-FFF2-40B4-BE49-F238E27FC236}">
                <a16:creationId xmlns:a16="http://schemas.microsoft.com/office/drawing/2014/main" id="{75146306-650E-7354-82C5-1E5C09774F54}"/>
              </a:ext>
            </a:extLst>
          </p:cNvPr>
          <p:cNvGrpSpPr/>
          <p:nvPr/>
        </p:nvGrpSpPr>
        <p:grpSpPr>
          <a:xfrm>
            <a:off x="4511135" y="4263424"/>
            <a:ext cx="675579" cy="552120"/>
            <a:chOff x="7532364" y="3727481"/>
            <a:chExt cx="1117334" cy="991840"/>
          </a:xfrm>
        </p:grpSpPr>
        <p:sp>
          <p:nvSpPr>
            <p:cNvPr id="87" name="Parallelogram 86">
              <a:extLst>
                <a:ext uri="{FF2B5EF4-FFF2-40B4-BE49-F238E27FC236}">
                  <a16:creationId xmlns:a16="http://schemas.microsoft.com/office/drawing/2014/main" id="{8F39FC7D-0126-0DAA-91C4-79A063B1ECBF}"/>
                </a:ext>
              </a:extLst>
            </p:cNvPr>
            <p:cNvSpPr/>
            <p:nvPr/>
          </p:nvSpPr>
          <p:spPr>
            <a:xfrm>
              <a:off x="7532364" y="3861871"/>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Parallelogram 87">
              <a:extLst>
                <a:ext uri="{FF2B5EF4-FFF2-40B4-BE49-F238E27FC236}">
                  <a16:creationId xmlns:a16="http://schemas.microsoft.com/office/drawing/2014/main" id="{F1A60A50-95BB-B0C9-7EEE-5B90280CAABF}"/>
                </a:ext>
              </a:extLst>
            </p:cNvPr>
            <p:cNvSpPr/>
            <p:nvPr/>
          </p:nvSpPr>
          <p:spPr>
            <a:xfrm>
              <a:off x="7825133" y="3727481"/>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Parallelogram 88">
              <a:extLst>
                <a:ext uri="{FF2B5EF4-FFF2-40B4-BE49-F238E27FC236}">
                  <a16:creationId xmlns:a16="http://schemas.microsoft.com/office/drawing/2014/main" id="{50B02A5D-BA37-5211-BF82-4005B68D8179}"/>
                </a:ext>
              </a:extLst>
            </p:cNvPr>
            <p:cNvSpPr/>
            <p:nvPr/>
          </p:nvSpPr>
          <p:spPr>
            <a:xfrm>
              <a:off x="7652680" y="4131377"/>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Parallelogram 89">
              <a:extLst>
                <a:ext uri="{FF2B5EF4-FFF2-40B4-BE49-F238E27FC236}">
                  <a16:creationId xmlns:a16="http://schemas.microsoft.com/office/drawing/2014/main" id="{1A4AA273-A5F3-B627-B067-85C0CEB0EC03}"/>
                </a:ext>
              </a:extLst>
            </p:cNvPr>
            <p:cNvSpPr/>
            <p:nvPr/>
          </p:nvSpPr>
          <p:spPr>
            <a:xfrm>
              <a:off x="8069775" y="3727481"/>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Parallelogram 90">
              <a:extLst>
                <a:ext uri="{FF2B5EF4-FFF2-40B4-BE49-F238E27FC236}">
                  <a16:creationId xmlns:a16="http://schemas.microsoft.com/office/drawing/2014/main" id="{6F9AAA66-1845-494F-42E0-F7A114A58D35}"/>
                </a:ext>
              </a:extLst>
            </p:cNvPr>
            <p:cNvSpPr/>
            <p:nvPr/>
          </p:nvSpPr>
          <p:spPr>
            <a:xfrm>
              <a:off x="7921386" y="4286184"/>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Parallelogram 91">
              <a:extLst>
                <a:ext uri="{FF2B5EF4-FFF2-40B4-BE49-F238E27FC236}">
                  <a16:creationId xmlns:a16="http://schemas.microsoft.com/office/drawing/2014/main" id="{1613BEAA-FB05-BD00-5618-2EDF45A9B007}"/>
                </a:ext>
              </a:extLst>
            </p:cNvPr>
            <p:cNvSpPr/>
            <p:nvPr/>
          </p:nvSpPr>
          <p:spPr>
            <a:xfrm>
              <a:off x="8401045" y="3750376"/>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Parallelogram 92">
              <a:extLst>
                <a:ext uri="{FF2B5EF4-FFF2-40B4-BE49-F238E27FC236}">
                  <a16:creationId xmlns:a16="http://schemas.microsoft.com/office/drawing/2014/main" id="{D27B300F-8037-C540-545C-98CD543ACD6E}"/>
                </a:ext>
              </a:extLst>
            </p:cNvPr>
            <p:cNvSpPr/>
            <p:nvPr/>
          </p:nvSpPr>
          <p:spPr>
            <a:xfrm>
              <a:off x="8204529" y="4183513"/>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Parallelogram 93">
              <a:extLst>
                <a:ext uri="{FF2B5EF4-FFF2-40B4-BE49-F238E27FC236}">
                  <a16:creationId xmlns:a16="http://schemas.microsoft.com/office/drawing/2014/main" id="{D3602878-A7A1-CBDC-5A81-674CFC6E4A81}"/>
                </a:ext>
              </a:extLst>
            </p:cNvPr>
            <p:cNvSpPr/>
            <p:nvPr/>
          </p:nvSpPr>
          <p:spPr>
            <a:xfrm>
              <a:off x="7684764" y="4014271"/>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Parallelogram 94">
              <a:extLst>
                <a:ext uri="{FF2B5EF4-FFF2-40B4-BE49-F238E27FC236}">
                  <a16:creationId xmlns:a16="http://schemas.microsoft.com/office/drawing/2014/main" id="{A26B87F4-9965-4322-8557-A83E9A5FC6A3}"/>
                </a:ext>
              </a:extLst>
            </p:cNvPr>
            <p:cNvSpPr/>
            <p:nvPr/>
          </p:nvSpPr>
          <p:spPr>
            <a:xfrm>
              <a:off x="7977533" y="3879881"/>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Parallelogram 95">
              <a:extLst>
                <a:ext uri="{FF2B5EF4-FFF2-40B4-BE49-F238E27FC236}">
                  <a16:creationId xmlns:a16="http://schemas.microsoft.com/office/drawing/2014/main" id="{E01B6889-5FCB-A854-1F8E-5E6F16B4AF03}"/>
                </a:ext>
              </a:extLst>
            </p:cNvPr>
            <p:cNvSpPr/>
            <p:nvPr/>
          </p:nvSpPr>
          <p:spPr>
            <a:xfrm>
              <a:off x="7805080" y="4283777"/>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Parallelogram 96">
              <a:extLst>
                <a:ext uri="{FF2B5EF4-FFF2-40B4-BE49-F238E27FC236}">
                  <a16:creationId xmlns:a16="http://schemas.microsoft.com/office/drawing/2014/main" id="{385E6945-EC7E-7DC9-A10D-4CB722161F30}"/>
                </a:ext>
              </a:extLst>
            </p:cNvPr>
            <p:cNvSpPr/>
            <p:nvPr/>
          </p:nvSpPr>
          <p:spPr>
            <a:xfrm>
              <a:off x="8222175" y="3879881"/>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Parallelogram 97">
              <a:extLst>
                <a:ext uri="{FF2B5EF4-FFF2-40B4-BE49-F238E27FC236}">
                  <a16:creationId xmlns:a16="http://schemas.microsoft.com/office/drawing/2014/main" id="{A7C38575-318E-C1E9-C36E-B33FE07F1E37}"/>
                </a:ext>
              </a:extLst>
            </p:cNvPr>
            <p:cNvSpPr/>
            <p:nvPr/>
          </p:nvSpPr>
          <p:spPr>
            <a:xfrm>
              <a:off x="8553445" y="3902776"/>
              <a:ext cx="96253" cy="433137"/>
            </a:xfrm>
            <a:prstGeom prst="parallelogram">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00" name="Straight Connector 99">
            <a:extLst>
              <a:ext uri="{FF2B5EF4-FFF2-40B4-BE49-F238E27FC236}">
                <a16:creationId xmlns:a16="http://schemas.microsoft.com/office/drawing/2014/main" id="{296733AD-C70C-2170-9A7E-A76F35A0263F}"/>
              </a:ext>
            </a:extLst>
          </p:cNvPr>
          <p:cNvCxnSpPr>
            <a:cxnSpLocks/>
          </p:cNvCxnSpPr>
          <p:nvPr/>
        </p:nvCxnSpPr>
        <p:spPr>
          <a:xfrm flipH="1">
            <a:off x="2907275" y="4880759"/>
            <a:ext cx="5842085" cy="206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6566CE1-203F-BB84-E784-D65A1E935AB9}"/>
              </a:ext>
            </a:extLst>
          </p:cNvPr>
          <p:cNvCxnSpPr>
            <a:cxnSpLocks/>
          </p:cNvCxnSpPr>
          <p:nvPr/>
        </p:nvCxnSpPr>
        <p:spPr>
          <a:xfrm flipH="1" flipV="1">
            <a:off x="2665598" y="5111795"/>
            <a:ext cx="3294042" cy="416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4" name="Oval 103">
            <a:extLst>
              <a:ext uri="{FF2B5EF4-FFF2-40B4-BE49-F238E27FC236}">
                <a16:creationId xmlns:a16="http://schemas.microsoft.com/office/drawing/2014/main" id="{CAB979D4-6226-51AC-A9EE-0C483F065F37}"/>
              </a:ext>
            </a:extLst>
          </p:cNvPr>
          <p:cNvSpPr/>
          <p:nvPr/>
        </p:nvSpPr>
        <p:spPr>
          <a:xfrm>
            <a:off x="5833813" y="4994492"/>
            <a:ext cx="2203282" cy="435325"/>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Granulocytes</a:t>
            </a:r>
          </a:p>
        </p:txBody>
      </p:sp>
      <p:sp>
        <p:nvSpPr>
          <p:cNvPr id="105" name="Oval 104">
            <a:extLst>
              <a:ext uri="{FF2B5EF4-FFF2-40B4-BE49-F238E27FC236}">
                <a16:creationId xmlns:a16="http://schemas.microsoft.com/office/drawing/2014/main" id="{AEE90D50-0A24-C370-BC17-ACBF52A61631}"/>
              </a:ext>
            </a:extLst>
          </p:cNvPr>
          <p:cNvSpPr/>
          <p:nvPr/>
        </p:nvSpPr>
        <p:spPr>
          <a:xfrm>
            <a:off x="8759493" y="4248723"/>
            <a:ext cx="2203282" cy="1466809"/>
          </a:xfrm>
          <a:prstGeom prst="ellipse">
            <a:avLst/>
          </a:prstGeom>
          <a:solidFill>
            <a:srgbClr val="7030A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Monocytes</a:t>
            </a:r>
          </a:p>
        </p:txBody>
      </p:sp>
      <p:sp>
        <p:nvSpPr>
          <p:cNvPr id="5" name="Rectangle 4">
            <a:extLst>
              <a:ext uri="{FF2B5EF4-FFF2-40B4-BE49-F238E27FC236}">
                <a16:creationId xmlns:a16="http://schemas.microsoft.com/office/drawing/2014/main" id="{80FCCD95-8FA1-4860-88E5-073254ADBA24}"/>
              </a:ext>
            </a:extLst>
          </p:cNvPr>
          <p:cNvSpPr/>
          <p:nvPr/>
        </p:nvSpPr>
        <p:spPr>
          <a:xfrm>
            <a:off x="8448261" y="3969934"/>
            <a:ext cx="2679905" cy="1983293"/>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EB3FEB42-2043-7FBD-F4AC-72C0AA36F820}"/>
              </a:ext>
            </a:extLst>
          </p:cNvPr>
          <p:cNvSpPr/>
          <p:nvPr/>
        </p:nvSpPr>
        <p:spPr>
          <a:xfrm>
            <a:off x="11257808" y="4758391"/>
            <a:ext cx="845245" cy="46721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925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70"/>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7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99"/>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10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0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100"/>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05"/>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1" grpId="0"/>
      <p:bldP spid="22" grpId="0" animBg="1"/>
      <p:bldP spid="30" grpId="0" animBg="1"/>
      <p:bldP spid="31" grpId="0" animBg="1"/>
      <p:bldP spid="32" grpId="0" animBg="1"/>
      <p:bldP spid="33" grpId="0" animBg="1"/>
      <p:bldP spid="34" grpId="0" animBg="1"/>
      <p:bldP spid="35" grpId="0" animBg="1"/>
      <p:bldP spid="36" grpId="0"/>
      <p:bldP spid="37" grpId="0"/>
      <p:bldP spid="38" grpId="0"/>
      <p:bldP spid="39" grpId="0"/>
      <p:bldP spid="40" grpId="0"/>
      <p:bldP spid="41" grpId="0"/>
      <p:bldP spid="45" grpId="0" animBg="1"/>
      <p:bldP spid="48" grpId="0" animBg="1"/>
      <p:bldP spid="49" grpId="0" animBg="1"/>
      <p:bldP spid="57" grpId="0" animBg="1"/>
      <p:bldP spid="58" grpId="0" animBg="1"/>
      <p:bldP spid="72" grpId="0" animBg="1"/>
      <p:bldP spid="104" grpId="0" animBg="1"/>
      <p:bldP spid="10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Right 1">
            <a:extLst>
              <a:ext uri="{FF2B5EF4-FFF2-40B4-BE49-F238E27FC236}">
                <a16:creationId xmlns:a16="http://schemas.microsoft.com/office/drawing/2014/main" id="{A896F916-DDBE-8611-EEA2-E070395580EC}"/>
              </a:ext>
            </a:extLst>
          </p:cNvPr>
          <p:cNvSpPr/>
          <p:nvPr/>
        </p:nvSpPr>
        <p:spPr>
          <a:xfrm>
            <a:off x="249382" y="3195395"/>
            <a:ext cx="4096987" cy="5215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Man with solid fill">
            <a:extLst>
              <a:ext uri="{FF2B5EF4-FFF2-40B4-BE49-F238E27FC236}">
                <a16:creationId xmlns:a16="http://schemas.microsoft.com/office/drawing/2014/main" id="{45D0E159-C3E2-602B-B5B5-D52B6BA6D17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333559" y="761237"/>
            <a:ext cx="5524881" cy="5524881"/>
          </a:xfrm>
          <a:prstGeom prst="rect">
            <a:avLst/>
          </a:prstGeom>
        </p:spPr>
      </p:pic>
      <p:sp>
        <p:nvSpPr>
          <p:cNvPr id="6" name="Oval 5">
            <a:extLst>
              <a:ext uri="{FF2B5EF4-FFF2-40B4-BE49-F238E27FC236}">
                <a16:creationId xmlns:a16="http://schemas.microsoft.com/office/drawing/2014/main" id="{A31BB913-B499-5B83-960F-9112E8AEAD3C}"/>
              </a:ext>
            </a:extLst>
          </p:cNvPr>
          <p:cNvSpPr/>
          <p:nvPr/>
        </p:nvSpPr>
        <p:spPr>
          <a:xfrm>
            <a:off x="5520047" y="1704107"/>
            <a:ext cx="275111" cy="267195"/>
          </a:xfrm>
          <a:prstGeom prst="ellipse">
            <a:avLst/>
          </a:prstGeom>
          <a:solidFill>
            <a:srgbClr val="FF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79AED60A-872B-D61C-1F1D-AA74B60F9A73}"/>
              </a:ext>
            </a:extLst>
          </p:cNvPr>
          <p:cNvSpPr/>
          <p:nvPr/>
        </p:nvSpPr>
        <p:spPr>
          <a:xfrm>
            <a:off x="6396844" y="1704106"/>
            <a:ext cx="275111" cy="267195"/>
          </a:xfrm>
          <a:prstGeom prst="ellipse">
            <a:avLst/>
          </a:prstGeom>
          <a:solidFill>
            <a:srgbClr val="FF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99E25EC7-B92D-24AD-CDD9-18EFE01DB90A}"/>
              </a:ext>
            </a:extLst>
          </p:cNvPr>
          <p:cNvSpPr/>
          <p:nvPr/>
        </p:nvSpPr>
        <p:spPr>
          <a:xfrm>
            <a:off x="5816929" y="2355271"/>
            <a:ext cx="275111" cy="267195"/>
          </a:xfrm>
          <a:prstGeom prst="ellipse">
            <a:avLst/>
          </a:prstGeom>
          <a:solidFill>
            <a:srgbClr val="FF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61B9A54-BD33-2E40-C686-589AC237A9AD}"/>
              </a:ext>
            </a:extLst>
          </p:cNvPr>
          <p:cNvSpPr/>
          <p:nvPr/>
        </p:nvSpPr>
        <p:spPr>
          <a:xfrm>
            <a:off x="6147464" y="2343395"/>
            <a:ext cx="275111" cy="267195"/>
          </a:xfrm>
          <a:prstGeom prst="ellipse">
            <a:avLst/>
          </a:prstGeom>
          <a:solidFill>
            <a:srgbClr val="FF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8EA760E7-307D-6DA7-754F-CEEAFA4223D7}"/>
              </a:ext>
            </a:extLst>
          </p:cNvPr>
          <p:cNvSpPr/>
          <p:nvPr/>
        </p:nvSpPr>
        <p:spPr>
          <a:xfrm>
            <a:off x="5791198" y="3675467"/>
            <a:ext cx="275111" cy="267195"/>
          </a:xfrm>
          <a:prstGeom prst="ellipse">
            <a:avLst/>
          </a:prstGeom>
          <a:solidFill>
            <a:srgbClr val="FF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6C372FFA-609F-1447-E150-D563794BBC9C}"/>
              </a:ext>
            </a:extLst>
          </p:cNvPr>
          <p:cNvSpPr/>
          <p:nvPr/>
        </p:nvSpPr>
        <p:spPr>
          <a:xfrm>
            <a:off x="6121733" y="3663591"/>
            <a:ext cx="275111" cy="267195"/>
          </a:xfrm>
          <a:prstGeom prst="ellipse">
            <a:avLst/>
          </a:prstGeom>
          <a:solidFill>
            <a:srgbClr val="FF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E7DF12AA-8AF3-20D2-0A36-ED18213E08ED}"/>
              </a:ext>
            </a:extLst>
          </p:cNvPr>
          <p:cNvSpPr/>
          <p:nvPr/>
        </p:nvSpPr>
        <p:spPr>
          <a:xfrm>
            <a:off x="5573482" y="4886698"/>
            <a:ext cx="275111" cy="267195"/>
          </a:xfrm>
          <a:prstGeom prst="ellipse">
            <a:avLst/>
          </a:prstGeom>
          <a:solidFill>
            <a:srgbClr val="FF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44F47DC7-DB6F-18FA-F19E-35265BFEE23D}"/>
              </a:ext>
            </a:extLst>
          </p:cNvPr>
          <p:cNvSpPr/>
          <p:nvPr/>
        </p:nvSpPr>
        <p:spPr>
          <a:xfrm>
            <a:off x="6297884" y="4886698"/>
            <a:ext cx="275111" cy="267195"/>
          </a:xfrm>
          <a:prstGeom prst="ellipse">
            <a:avLst/>
          </a:prstGeom>
          <a:solidFill>
            <a:srgbClr val="FF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5166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4009D0A-97BC-49F2-4CDC-A1E198FF4BE9}"/>
            </a:ext>
          </a:extLst>
        </p:cNvPr>
        <p:cNvGrpSpPr/>
        <p:nvPr/>
      </p:nvGrpSpPr>
      <p:grpSpPr>
        <a:xfrm>
          <a:off x="0" y="0"/>
          <a:ext cx="0" cy="0"/>
          <a:chOff x="0" y="0"/>
          <a:chExt cx="0" cy="0"/>
        </a:xfrm>
      </p:grpSpPr>
      <p:sp>
        <p:nvSpPr>
          <p:cNvPr id="2057" name="Flowchart: Document 2056">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5353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75EC44-B7F9-2A67-FC0A-43216FAD476B}"/>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3200" b="1" kern="1200">
                <a:solidFill>
                  <a:srgbClr val="FFFFFF"/>
                </a:solidFill>
                <a:latin typeface="+mj-lt"/>
                <a:ea typeface="+mj-ea"/>
                <a:cs typeface="+mj-cs"/>
              </a:rPr>
              <a:t>Erdheim Chester Disease</a:t>
            </a:r>
          </a:p>
        </p:txBody>
      </p:sp>
      <p:sp>
        <p:nvSpPr>
          <p:cNvPr id="6" name="Content Placeholder 2">
            <a:extLst>
              <a:ext uri="{FF2B5EF4-FFF2-40B4-BE49-F238E27FC236}">
                <a16:creationId xmlns:a16="http://schemas.microsoft.com/office/drawing/2014/main" id="{408B34F5-B06C-A5FD-8E0B-D7A4DA7CD023}"/>
              </a:ext>
            </a:extLst>
          </p:cNvPr>
          <p:cNvSpPr>
            <a:spLocks noGrp="1"/>
          </p:cNvSpPr>
          <p:nvPr>
            <p:ph idx="1"/>
          </p:nvPr>
        </p:nvSpPr>
        <p:spPr>
          <a:xfrm>
            <a:off x="221381" y="3766298"/>
            <a:ext cx="3529264" cy="1745963"/>
          </a:xfrm>
        </p:spPr>
        <p:txBody>
          <a:bodyPr>
            <a:normAutofit/>
          </a:bodyPr>
          <a:lstStyle/>
          <a:p>
            <a:endParaRPr lang="en-US" dirty="0"/>
          </a:p>
          <a:p>
            <a:endParaRPr lang="en-US" dirty="0"/>
          </a:p>
          <a:p>
            <a:endParaRPr lang="en-US" dirty="0"/>
          </a:p>
        </p:txBody>
      </p:sp>
      <p:sp>
        <p:nvSpPr>
          <p:cNvPr id="9" name="Content Placeholder 2">
            <a:extLst>
              <a:ext uri="{FF2B5EF4-FFF2-40B4-BE49-F238E27FC236}">
                <a16:creationId xmlns:a16="http://schemas.microsoft.com/office/drawing/2014/main" id="{413D22CE-AE75-00E1-3652-3A77993FF55E}"/>
              </a:ext>
            </a:extLst>
          </p:cNvPr>
          <p:cNvSpPr txBox="1">
            <a:spLocks/>
          </p:cNvSpPr>
          <p:nvPr/>
        </p:nvSpPr>
        <p:spPr>
          <a:xfrm>
            <a:off x="289560" y="3571588"/>
            <a:ext cx="4233454" cy="27752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Non-Langerhans cell histiocytic neoplasm</a:t>
            </a:r>
          </a:p>
          <a:p>
            <a:r>
              <a:rPr lang="en-US" sz="2400" dirty="0"/>
              <a:t>Proliferation of tissue-resident macrophages (histiocytes) proliferate</a:t>
            </a:r>
          </a:p>
          <a:p>
            <a:r>
              <a:rPr lang="en-US" sz="2400" dirty="0"/>
              <a:t>Sclerosis/fibrosis in various end-organs </a:t>
            </a:r>
          </a:p>
          <a:p>
            <a:endParaRPr lang="en-US" sz="2400" dirty="0"/>
          </a:p>
          <a:p>
            <a:endParaRPr lang="en-US" sz="2400" dirty="0"/>
          </a:p>
        </p:txBody>
      </p:sp>
      <p:pic>
        <p:nvPicPr>
          <p:cNvPr id="10" name="Picture 2" descr="Signs/symptoms and radiographic features of ECD. RDD, Rosai-Dorfman-Destombes disease. Used with permission of Mayo Foundation for Medical Education and Research, all rights reserved.">
            <a:extLst>
              <a:ext uri="{FF2B5EF4-FFF2-40B4-BE49-F238E27FC236}">
                <a16:creationId xmlns:a16="http://schemas.microsoft.com/office/drawing/2014/main" id="{8E6F503C-BE4F-3354-7D56-0E7197DD32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7061" y="89452"/>
            <a:ext cx="7103558" cy="652980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06050763-C6D5-212D-1A4B-BF76DC64B7EA}"/>
              </a:ext>
            </a:extLst>
          </p:cNvPr>
          <p:cNvSpPr txBox="1">
            <a:spLocks/>
          </p:cNvSpPr>
          <p:nvPr/>
        </p:nvSpPr>
        <p:spPr>
          <a:xfrm>
            <a:off x="10008705" y="6581103"/>
            <a:ext cx="2103783" cy="2272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1200" b="1" dirty="0"/>
              <a:t>Goyal et al., </a:t>
            </a:r>
            <a:r>
              <a:rPr lang="en-US" sz="1200" b="1" i="1" dirty="0"/>
              <a:t>Blood </a:t>
            </a:r>
            <a:r>
              <a:rPr lang="en-US" sz="1200" b="1" dirty="0"/>
              <a:t>2020</a:t>
            </a:r>
          </a:p>
        </p:txBody>
      </p:sp>
    </p:spTree>
    <p:extLst>
      <p:ext uri="{BB962C8B-B14F-4D97-AF65-F5344CB8AC3E}">
        <p14:creationId xmlns:p14="http://schemas.microsoft.com/office/powerpoint/2010/main" val="795551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99377B-BDF1-DC15-4BE6-8E30C402CB5A}"/>
            </a:ext>
          </a:extLst>
        </p:cNvPr>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DF05ACD0-FF4A-4F8F-B5C5-6A4EBD0D1B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C9AFA28-B5ED-4346-9AF7-68A157F16C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 name="Title 1">
            <a:extLst>
              <a:ext uri="{FF2B5EF4-FFF2-40B4-BE49-F238E27FC236}">
                <a16:creationId xmlns:a16="http://schemas.microsoft.com/office/drawing/2014/main" id="{8902BEF4-6CE4-AE1A-6E5C-25AA0B5A45B3}"/>
              </a:ext>
            </a:extLst>
          </p:cNvPr>
          <p:cNvSpPr>
            <a:spLocks noGrp="1"/>
          </p:cNvSpPr>
          <p:nvPr>
            <p:ph type="ctrTitle"/>
          </p:nvPr>
        </p:nvSpPr>
        <p:spPr>
          <a:xfrm>
            <a:off x="1472608" y="1380564"/>
            <a:ext cx="4561369" cy="1416091"/>
          </a:xfrm>
        </p:spPr>
        <p:txBody>
          <a:bodyPr vert="horz" lIns="91440" tIns="45720" rIns="91440" bIns="45720" rtlCol="0" anchor="b">
            <a:normAutofit/>
          </a:bodyPr>
          <a:lstStyle/>
          <a:p>
            <a:r>
              <a:rPr lang="en-US" sz="3200" b="1" kern="1200" dirty="0">
                <a:solidFill>
                  <a:srgbClr val="595959"/>
                </a:solidFill>
                <a:latin typeface="+mj-lt"/>
                <a:ea typeface="+mj-ea"/>
                <a:cs typeface="+mj-cs"/>
              </a:rPr>
              <a:t>How do we treat a disease that looks different in every patient?</a:t>
            </a:r>
          </a:p>
        </p:txBody>
      </p:sp>
      <p:sp>
        <p:nvSpPr>
          <p:cNvPr id="5" name="Title 1">
            <a:extLst>
              <a:ext uri="{FF2B5EF4-FFF2-40B4-BE49-F238E27FC236}">
                <a16:creationId xmlns:a16="http://schemas.microsoft.com/office/drawing/2014/main" id="{164FB05F-E9BC-FDF9-4926-F99773782D26}"/>
              </a:ext>
            </a:extLst>
          </p:cNvPr>
          <p:cNvSpPr txBox="1">
            <a:spLocks/>
          </p:cNvSpPr>
          <p:nvPr/>
        </p:nvSpPr>
        <p:spPr>
          <a:xfrm>
            <a:off x="1739153" y="3698217"/>
            <a:ext cx="4018430" cy="1416090"/>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1000"/>
              </a:spcBef>
            </a:pPr>
            <a:r>
              <a:rPr lang="en-US" sz="3000" b="1" kern="1200" dirty="0">
                <a:solidFill>
                  <a:srgbClr val="595959"/>
                </a:solidFill>
                <a:latin typeface="+mn-lt"/>
                <a:ea typeface="+mn-ea"/>
                <a:cs typeface="+mn-cs"/>
              </a:rPr>
              <a:t>We begin with a framework for approaching ECD</a:t>
            </a:r>
          </a:p>
        </p:txBody>
      </p:sp>
      <p:pic>
        <p:nvPicPr>
          <p:cNvPr id="9" name="Graphic 8" descr="Stethoscope">
            <a:extLst>
              <a:ext uri="{FF2B5EF4-FFF2-40B4-BE49-F238E27FC236}">
                <a16:creationId xmlns:a16="http://schemas.microsoft.com/office/drawing/2014/main" id="{889839ED-D8CB-6374-F7D6-A59ECC82230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10935" y="1419785"/>
            <a:ext cx="4018430" cy="4018430"/>
          </a:xfrm>
          <a:prstGeom prst="rect">
            <a:avLst/>
          </a:prstGeom>
        </p:spPr>
      </p:pic>
    </p:spTree>
    <p:extLst>
      <p:ext uri="{BB962C8B-B14F-4D97-AF65-F5344CB8AC3E}">
        <p14:creationId xmlns:p14="http://schemas.microsoft.com/office/powerpoint/2010/main" val="4125465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A276FD74-2FBA-BC2B-F70E-E8196B04FEE6}"/>
              </a:ext>
            </a:extLst>
          </p:cNvPr>
          <p:cNvSpPr/>
          <p:nvPr/>
        </p:nvSpPr>
        <p:spPr>
          <a:xfrm>
            <a:off x="5076949" y="213756"/>
            <a:ext cx="2038102" cy="1061357"/>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ECD Diagnosis</a:t>
            </a:r>
          </a:p>
        </p:txBody>
      </p:sp>
      <p:sp>
        <p:nvSpPr>
          <p:cNvPr id="5" name="Rectangle 4">
            <a:extLst>
              <a:ext uri="{FF2B5EF4-FFF2-40B4-BE49-F238E27FC236}">
                <a16:creationId xmlns:a16="http://schemas.microsoft.com/office/drawing/2014/main" id="{1DDF21DA-5461-7DAF-D72B-E88CCD4A0D02}"/>
              </a:ext>
            </a:extLst>
          </p:cNvPr>
          <p:cNvSpPr/>
          <p:nvPr/>
        </p:nvSpPr>
        <p:spPr>
          <a:xfrm>
            <a:off x="5076949" y="1733796"/>
            <a:ext cx="2038096" cy="602673"/>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Body imaging by PET +/- bone scan</a:t>
            </a:r>
          </a:p>
        </p:txBody>
      </p:sp>
      <p:cxnSp>
        <p:nvCxnSpPr>
          <p:cNvPr id="7" name="Straight Arrow Connector 6">
            <a:extLst>
              <a:ext uri="{FF2B5EF4-FFF2-40B4-BE49-F238E27FC236}">
                <a16:creationId xmlns:a16="http://schemas.microsoft.com/office/drawing/2014/main" id="{1DE6F997-07C9-922E-3C50-9DBD7C65F573}"/>
              </a:ext>
            </a:extLst>
          </p:cNvPr>
          <p:cNvCxnSpPr>
            <a:stCxn id="2" idx="4"/>
            <a:endCxn id="5" idx="0"/>
          </p:cNvCxnSpPr>
          <p:nvPr/>
        </p:nvCxnSpPr>
        <p:spPr>
          <a:xfrm flipH="1">
            <a:off x="6095997" y="1275113"/>
            <a:ext cx="3" cy="4586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Straight Arrow Connector 9">
            <a:extLst>
              <a:ext uri="{FF2B5EF4-FFF2-40B4-BE49-F238E27FC236}">
                <a16:creationId xmlns:a16="http://schemas.microsoft.com/office/drawing/2014/main" id="{6E9E3339-EFB8-6225-36F0-5ACFF7FE9E75}"/>
              </a:ext>
            </a:extLst>
          </p:cNvPr>
          <p:cNvCxnSpPr>
            <a:cxnSpLocks/>
          </p:cNvCxnSpPr>
          <p:nvPr/>
        </p:nvCxnSpPr>
        <p:spPr>
          <a:xfrm>
            <a:off x="7115045" y="2031175"/>
            <a:ext cx="164894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8BEE2B7F-F180-AF04-F31E-1A274A4AD0EE}"/>
              </a:ext>
            </a:extLst>
          </p:cNvPr>
          <p:cNvCxnSpPr>
            <a:cxnSpLocks/>
          </p:cNvCxnSpPr>
          <p:nvPr/>
        </p:nvCxnSpPr>
        <p:spPr>
          <a:xfrm flipH="1">
            <a:off x="3428004" y="2031175"/>
            <a:ext cx="1648945"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 name="Rectangle: Rounded Corners 15">
            <a:extLst>
              <a:ext uri="{FF2B5EF4-FFF2-40B4-BE49-F238E27FC236}">
                <a16:creationId xmlns:a16="http://schemas.microsoft.com/office/drawing/2014/main" id="{6198D00C-D892-971E-E4FD-F86C3869514F}"/>
              </a:ext>
            </a:extLst>
          </p:cNvPr>
          <p:cNvSpPr/>
          <p:nvPr/>
        </p:nvSpPr>
        <p:spPr>
          <a:xfrm>
            <a:off x="8763990" y="1647701"/>
            <a:ext cx="2315689" cy="68876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Localized (single-site/limited) disease</a:t>
            </a:r>
          </a:p>
        </p:txBody>
      </p:sp>
      <p:sp>
        <p:nvSpPr>
          <p:cNvPr id="17" name="Rectangle: Rounded Corners 16">
            <a:extLst>
              <a:ext uri="{FF2B5EF4-FFF2-40B4-BE49-F238E27FC236}">
                <a16:creationId xmlns:a16="http://schemas.microsoft.com/office/drawing/2014/main" id="{24929ACC-36E2-E4A0-145D-0FA195490B01}"/>
              </a:ext>
            </a:extLst>
          </p:cNvPr>
          <p:cNvSpPr/>
          <p:nvPr/>
        </p:nvSpPr>
        <p:spPr>
          <a:xfrm>
            <a:off x="1093892" y="1647701"/>
            <a:ext cx="2315689" cy="688768"/>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Disseminated (multi-system disease)</a:t>
            </a:r>
          </a:p>
        </p:txBody>
      </p:sp>
      <p:cxnSp>
        <p:nvCxnSpPr>
          <p:cNvPr id="18" name="Straight Arrow Connector 17">
            <a:extLst>
              <a:ext uri="{FF2B5EF4-FFF2-40B4-BE49-F238E27FC236}">
                <a16:creationId xmlns:a16="http://schemas.microsoft.com/office/drawing/2014/main" id="{693103D5-506A-3BDF-2272-7B1C95F61139}"/>
              </a:ext>
            </a:extLst>
          </p:cNvPr>
          <p:cNvCxnSpPr>
            <a:cxnSpLocks/>
          </p:cNvCxnSpPr>
          <p:nvPr/>
        </p:nvCxnSpPr>
        <p:spPr>
          <a:xfrm>
            <a:off x="2251736" y="2336469"/>
            <a:ext cx="0" cy="6219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62056299-CB62-E483-A211-31BFCCEA8447}"/>
              </a:ext>
            </a:extLst>
          </p:cNvPr>
          <p:cNvCxnSpPr>
            <a:cxnSpLocks/>
          </p:cNvCxnSpPr>
          <p:nvPr/>
        </p:nvCxnSpPr>
        <p:spPr>
          <a:xfrm>
            <a:off x="9921834" y="2336468"/>
            <a:ext cx="0" cy="6219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3" name="Rectangle: Rounded Corners 22">
            <a:extLst>
              <a:ext uri="{FF2B5EF4-FFF2-40B4-BE49-F238E27FC236}">
                <a16:creationId xmlns:a16="http://schemas.microsoft.com/office/drawing/2014/main" id="{B5D30E92-E82F-822E-8A1E-16EB095DDA47}"/>
              </a:ext>
            </a:extLst>
          </p:cNvPr>
          <p:cNvSpPr/>
          <p:nvPr/>
        </p:nvSpPr>
        <p:spPr>
          <a:xfrm>
            <a:off x="8782419" y="2958438"/>
            <a:ext cx="2315689" cy="1435432"/>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Consider:</a:t>
            </a:r>
          </a:p>
          <a:p>
            <a:pPr marL="285750" indent="-285750">
              <a:buFont typeface="Arial" panose="020B0604020202020204" pitchFamily="34" charset="0"/>
              <a:buChar char="•"/>
            </a:pPr>
            <a:r>
              <a:rPr lang="en-US" dirty="0">
                <a:solidFill>
                  <a:schemeClr val="tx1"/>
                </a:solidFill>
              </a:rPr>
              <a:t>Surgical resection</a:t>
            </a:r>
          </a:p>
          <a:p>
            <a:pPr marL="285750" indent="-285750">
              <a:buFont typeface="Arial" panose="020B0604020202020204" pitchFamily="34" charset="0"/>
              <a:buChar char="•"/>
            </a:pPr>
            <a:r>
              <a:rPr lang="en-US" dirty="0">
                <a:solidFill>
                  <a:schemeClr val="tx1"/>
                </a:solidFill>
              </a:rPr>
              <a:t>Radiation</a:t>
            </a:r>
          </a:p>
          <a:p>
            <a:pPr marL="285750" indent="-285750">
              <a:buFont typeface="Arial" panose="020B0604020202020204" pitchFamily="34" charset="0"/>
              <a:buChar char="•"/>
            </a:pPr>
            <a:r>
              <a:rPr lang="en-US" dirty="0">
                <a:solidFill>
                  <a:schemeClr val="tx1"/>
                </a:solidFill>
              </a:rPr>
              <a:t>Observation in select cases</a:t>
            </a:r>
          </a:p>
        </p:txBody>
      </p:sp>
      <p:sp>
        <p:nvSpPr>
          <p:cNvPr id="24" name="Rectangle: Rounded Corners 23">
            <a:extLst>
              <a:ext uri="{FF2B5EF4-FFF2-40B4-BE49-F238E27FC236}">
                <a16:creationId xmlns:a16="http://schemas.microsoft.com/office/drawing/2014/main" id="{786C30E0-0214-82DB-09B2-E24F50911CDE}"/>
              </a:ext>
            </a:extLst>
          </p:cNvPr>
          <p:cNvSpPr/>
          <p:nvPr/>
        </p:nvSpPr>
        <p:spPr>
          <a:xfrm>
            <a:off x="1093892" y="2958438"/>
            <a:ext cx="2315689" cy="853541"/>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Life-threatening symptoms or organ dysfunction?</a:t>
            </a:r>
          </a:p>
        </p:txBody>
      </p:sp>
      <p:cxnSp>
        <p:nvCxnSpPr>
          <p:cNvPr id="25" name="Straight Arrow Connector 24">
            <a:extLst>
              <a:ext uri="{FF2B5EF4-FFF2-40B4-BE49-F238E27FC236}">
                <a16:creationId xmlns:a16="http://schemas.microsoft.com/office/drawing/2014/main" id="{D0FEB877-F80B-764F-4A7A-0564F5D2D412}"/>
              </a:ext>
            </a:extLst>
          </p:cNvPr>
          <p:cNvCxnSpPr>
            <a:cxnSpLocks/>
            <a:endCxn id="32" idx="0"/>
          </p:cNvCxnSpPr>
          <p:nvPr/>
        </p:nvCxnSpPr>
        <p:spPr>
          <a:xfrm flipH="1">
            <a:off x="1366404" y="4273136"/>
            <a:ext cx="6558" cy="69289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6FC7B224-1B89-CCE8-1AF0-20F1DD556C43}"/>
              </a:ext>
            </a:extLst>
          </p:cNvPr>
          <p:cNvCxnSpPr>
            <a:cxnSpLocks/>
          </p:cNvCxnSpPr>
          <p:nvPr/>
        </p:nvCxnSpPr>
        <p:spPr>
          <a:xfrm flipV="1">
            <a:off x="1372962" y="4255569"/>
            <a:ext cx="4723034" cy="17567"/>
          </a:xfrm>
          <a:prstGeom prst="line">
            <a:avLst/>
          </a:prstGeom>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7794DCEA-C635-DF7D-8AA4-80DF105B4113}"/>
              </a:ext>
            </a:extLst>
          </p:cNvPr>
          <p:cNvCxnSpPr>
            <a:cxnSpLocks/>
          </p:cNvCxnSpPr>
          <p:nvPr/>
        </p:nvCxnSpPr>
        <p:spPr>
          <a:xfrm flipV="1">
            <a:off x="2245181" y="3811979"/>
            <a:ext cx="0" cy="461158"/>
          </a:xfrm>
          <a:prstGeom prst="line">
            <a:avLst/>
          </a:prstGeom>
        </p:spPr>
        <p:style>
          <a:lnRef idx="1">
            <a:schemeClr val="dk1"/>
          </a:lnRef>
          <a:fillRef idx="0">
            <a:schemeClr val="dk1"/>
          </a:fillRef>
          <a:effectRef idx="0">
            <a:schemeClr val="dk1"/>
          </a:effectRef>
          <a:fontRef idx="minor">
            <a:schemeClr val="tx1"/>
          </a:fontRef>
        </p:style>
      </p:cxnSp>
      <p:sp>
        <p:nvSpPr>
          <p:cNvPr id="32" name="Rectangle: Rounded Corners 31">
            <a:extLst>
              <a:ext uri="{FF2B5EF4-FFF2-40B4-BE49-F238E27FC236}">
                <a16:creationId xmlns:a16="http://schemas.microsoft.com/office/drawing/2014/main" id="{FAE666B8-D658-A7DF-4CE8-320F3FD8DFC4}"/>
              </a:ext>
            </a:extLst>
          </p:cNvPr>
          <p:cNvSpPr/>
          <p:nvPr/>
        </p:nvSpPr>
        <p:spPr>
          <a:xfrm>
            <a:off x="558960" y="4966027"/>
            <a:ext cx="1614887" cy="562640"/>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Symptomatic</a:t>
            </a:r>
          </a:p>
        </p:txBody>
      </p:sp>
      <p:sp>
        <p:nvSpPr>
          <p:cNvPr id="34" name="Rectangle: Rounded Corners 33">
            <a:extLst>
              <a:ext uri="{FF2B5EF4-FFF2-40B4-BE49-F238E27FC236}">
                <a16:creationId xmlns:a16="http://schemas.microsoft.com/office/drawing/2014/main" id="{2BE18D7C-0530-DF38-2308-5432B97CE3A9}"/>
              </a:ext>
            </a:extLst>
          </p:cNvPr>
          <p:cNvSpPr/>
          <p:nvPr/>
        </p:nvSpPr>
        <p:spPr>
          <a:xfrm>
            <a:off x="4805470" y="4906982"/>
            <a:ext cx="2580978" cy="670214"/>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Refer to ECDGA care center if possible</a:t>
            </a:r>
          </a:p>
        </p:txBody>
      </p:sp>
      <p:cxnSp>
        <p:nvCxnSpPr>
          <p:cNvPr id="35" name="Straight Arrow Connector 34">
            <a:extLst>
              <a:ext uri="{FF2B5EF4-FFF2-40B4-BE49-F238E27FC236}">
                <a16:creationId xmlns:a16="http://schemas.microsoft.com/office/drawing/2014/main" id="{64ACB535-0C12-A4D0-3548-378184170CDD}"/>
              </a:ext>
            </a:extLst>
          </p:cNvPr>
          <p:cNvCxnSpPr>
            <a:cxnSpLocks/>
          </p:cNvCxnSpPr>
          <p:nvPr/>
        </p:nvCxnSpPr>
        <p:spPr>
          <a:xfrm flipH="1">
            <a:off x="6095959" y="5577196"/>
            <a:ext cx="37" cy="11798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7" name="Straight Arrow Connector 36">
            <a:extLst>
              <a:ext uri="{FF2B5EF4-FFF2-40B4-BE49-F238E27FC236}">
                <a16:creationId xmlns:a16="http://schemas.microsoft.com/office/drawing/2014/main" id="{54026D23-60D4-53E1-530A-CF7E943F13FD}"/>
              </a:ext>
            </a:extLst>
          </p:cNvPr>
          <p:cNvCxnSpPr>
            <a:cxnSpLocks/>
          </p:cNvCxnSpPr>
          <p:nvPr/>
        </p:nvCxnSpPr>
        <p:spPr>
          <a:xfrm>
            <a:off x="6095996" y="4255569"/>
            <a:ext cx="0" cy="6395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49C8DCF1-CB72-4CB3-3EF8-743013DB3C0A}"/>
              </a:ext>
            </a:extLst>
          </p:cNvPr>
          <p:cNvSpPr txBox="1"/>
          <p:nvPr/>
        </p:nvSpPr>
        <p:spPr>
          <a:xfrm>
            <a:off x="878775" y="4431369"/>
            <a:ext cx="653140" cy="369332"/>
          </a:xfrm>
          <a:prstGeom prst="rect">
            <a:avLst/>
          </a:prstGeom>
          <a:noFill/>
        </p:spPr>
        <p:txBody>
          <a:bodyPr wrap="square" rtlCol="0">
            <a:spAutoFit/>
          </a:bodyPr>
          <a:lstStyle/>
          <a:p>
            <a:r>
              <a:rPr lang="en-US" dirty="0"/>
              <a:t>No</a:t>
            </a:r>
          </a:p>
        </p:txBody>
      </p:sp>
      <p:sp>
        <p:nvSpPr>
          <p:cNvPr id="42" name="TextBox 41">
            <a:extLst>
              <a:ext uri="{FF2B5EF4-FFF2-40B4-BE49-F238E27FC236}">
                <a16:creationId xmlns:a16="http://schemas.microsoft.com/office/drawing/2014/main" id="{1C13EB10-18B8-5A0D-1C86-6D896F2EBC25}"/>
              </a:ext>
            </a:extLst>
          </p:cNvPr>
          <p:cNvSpPr txBox="1"/>
          <p:nvPr/>
        </p:nvSpPr>
        <p:spPr>
          <a:xfrm>
            <a:off x="6095959" y="4409124"/>
            <a:ext cx="653140" cy="369332"/>
          </a:xfrm>
          <a:prstGeom prst="rect">
            <a:avLst/>
          </a:prstGeom>
          <a:noFill/>
        </p:spPr>
        <p:txBody>
          <a:bodyPr wrap="square" rtlCol="0">
            <a:spAutoFit/>
          </a:bodyPr>
          <a:lstStyle/>
          <a:p>
            <a:r>
              <a:rPr lang="en-US" dirty="0"/>
              <a:t>Yes</a:t>
            </a:r>
          </a:p>
        </p:txBody>
      </p:sp>
      <p:sp>
        <p:nvSpPr>
          <p:cNvPr id="43" name="Rectangle: Rounded Corners 42">
            <a:extLst>
              <a:ext uri="{FF2B5EF4-FFF2-40B4-BE49-F238E27FC236}">
                <a16:creationId xmlns:a16="http://schemas.microsoft.com/office/drawing/2014/main" id="{577C5BA1-2F27-2500-02DB-D9C0C35A0353}"/>
              </a:ext>
            </a:extLst>
          </p:cNvPr>
          <p:cNvSpPr/>
          <p:nvPr/>
        </p:nvSpPr>
        <p:spPr>
          <a:xfrm>
            <a:off x="630293" y="5976902"/>
            <a:ext cx="1485334" cy="610934"/>
          </a:xfrm>
          <a:prstGeom prst="roundRect">
            <a:avLst/>
          </a:prstGeom>
          <a:solidFill>
            <a:srgbClr val="F2DAE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Consider observation</a:t>
            </a:r>
          </a:p>
        </p:txBody>
      </p:sp>
      <p:sp>
        <p:nvSpPr>
          <p:cNvPr id="44" name="TextBox 43">
            <a:extLst>
              <a:ext uri="{FF2B5EF4-FFF2-40B4-BE49-F238E27FC236}">
                <a16:creationId xmlns:a16="http://schemas.microsoft.com/office/drawing/2014/main" id="{545FC9C9-8C8A-2621-8699-5A5CB97B9FA7}"/>
              </a:ext>
            </a:extLst>
          </p:cNvPr>
          <p:cNvSpPr txBox="1"/>
          <p:nvPr/>
        </p:nvSpPr>
        <p:spPr>
          <a:xfrm>
            <a:off x="878775" y="5570163"/>
            <a:ext cx="653140" cy="369332"/>
          </a:xfrm>
          <a:prstGeom prst="rect">
            <a:avLst/>
          </a:prstGeom>
          <a:noFill/>
        </p:spPr>
        <p:txBody>
          <a:bodyPr wrap="square" rtlCol="0">
            <a:spAutoFit/>
          </a:bodyPr>
          <a:lstStyle/>
          <a:p>
            <a:r>
              <a:rPr lang="en-US" dirty="0"/>
              <a:t>No</a:t>
            </a:r>
          </a:p>
        </p:txBody>
      </p:sp>
      <p:cxnSp>
        <p:nvCxnSpPr>
          <p:cNvPr id="45" name="Straight Arrow Connector 44">
            <a:extLst>
              <a:ext uri="{FF2B5EF4-FFF2-40B4-BE49-F238E27FC236}">
                <a16:creationId xmlns:a16="http://schemas.microsoft.com/office/drawing/2014/main" id="{33301547-8089-20A1-7AC8-F7F09C0EDAE3}"/>
              </a:ext>
            </a:extLst>
          </p:cNvPr>
          <p:cNvCxnSpPr>
            <a:cxnSpLocks/>
            <a:stCxn id="32" idx="2"/>
            <a:endCxn id="43" idx="0"/>
          </p:cNvCxnSpPr>
          <p:nvPr/>
        </p:nvCxnSpPr>
        <p:spPr>
          <a:xfrm>
            <a:off x="1366404" y="5528667"/>
            <a:ext cx="6556" cy="44823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3" name="Straight Arrow Connector 52">
            <a:extLst>
              <a:ext uri="{FF2B5EF4-FFF2-40B4-BE49-F238E27FC236}">
                <a16:creationId xmlns:a16="http://schemas.microsoft.com/office/drawing/2014/main" id="{450485D0-8FD6-03DA-CC05-03F7946DF61B}"/>
              </a:ext>
            </a:extLst>
          </p:cNvPr>
          <p:cNvCxnSpPr>
            <a:cxnSpLocks/>
            <a:stCxn id="32" idx="3"/>
            <a:endCxn id="34" idx="1"/>
          </p:cNvCxnSpPr>
          <p:nvPr/>
        </p:nvCxnSpPr>
        <p:spPr>
          <a:xfrm flipV="1">
            <a:off x="2173847" y="5242089"/>
            <a:ext cx="2631623" cy="525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0" name="TextBox 59">
            <a:extLst>
              <a:ext uri="{FF2B5EF4-FFF2-40B4-BE49-F238E27FC236}">
                <a16:creationId xmlns:a16="http://schemas.microsoft.com/office/drawing/2014/main" id="{F918578E-7C82-5BB1-D490-7B3FD242DF55}"/>
              </a:ext>
            </a:extLst>
          </p:cNvPr>
          <p:cNvSpPr txBox="1"/>
          <p:nvPr/>
        </p:nvSpPr>
        <p:spPr>
          <a:xfrm>
            <a:off x="3236961" y="4872756"/>
            <a:ext cx="653140" cy="369332"/>
          </a:xfrm>
          <a:prstGeom prst="rect">
            <a:avLst/>
          </a:prstGeom>
          <a:noFill/>
        </p:spPr>
        <p:txBody>
          <a:bodyPr wrap="square" rtlCol="0">
            <a:spAutoFit/>
          </a:bodyPr>
          <a:lstStyle/>
          <a:p>
            <a:r>
              <a:rPr lang="en-US" dirty="0"/>
              <a:t>Yes</a:t>
            </a:r>
          </a:p>
        </p:txBody>
      </p:sp>
      <p:pic>
        <p:nvPicPr>
          <p:cNvPr id="63" name="Picture 4" descr="ECD Global Alliance Logo">
            <a:extLst>
              <a:ext uri="{FF2B5EF4-FFF2-40B4-BE49-F238E27FC236}">
                <a16:creationId xmlns:a16="http://schemas.microsoft.com/office/drawing/2014/main" id="{41C261CB-6AFA-3A6E-9C38-2A41E7B75B7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6139" y="77217"/>
            <a:ext cx="679174" cy="670684"/>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2">
            <a:extLst>
              <a:ext uri="{FF2B5EF4-FFF2-40B4-BE49-F238E27FC236}">
                <a16:creationId xmlns:a16="http://schemas.microsoft.com/office/drawing/2014/main" id="{72017F01-2D62-3C1C-2015-0B4E0510EBE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4568" b="24440"/>
          <a:stretch>
            <a:fillRect/>
          </a:stretch>
        </p:blipFill>
        <p:spPr bwMode="auto">
          <a:xfrm>
            <a:off x="10426148" y="77216"/>
            <a:ext cx="1679713" cy="449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059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60"/>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5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16" grpId="0" animBg="1"/>
      <p:bldP spid="17" grpId="0" animBg="1"/>
      <p:bldP spid="23" grpId="0" animBg="1"/>
      <p:bldP spid="24" grpId="0" animBg="1"/>
      <p:bldP spid="32" grpId="0" animBg="1"/>
      <p:bldP spid="34" grpId="0" animBg="1"/>
      <p:bldP spid="41" grpId="0"/>
      <p:bldP spid="42" grpId="0"/>
      <p:bldP spid="43" grpId="0" animBg="1"/>
      <p:bldP spid="44" grpId="0"/>
      <p:bldP spid="6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66F46-20CB-773A-B019-60F606D75277}"/>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1CAD4F9B-B163-FCDA-FDC3-0A413A25F388}"/>
              </a:ext>
            </a:extLst>
          </p:cNvPr>
          <p:cNvSpPr/>
          <p:nvPr/>
        </p:nvSpPr>
        <p:spPr>
          <a:xfrm>
            <a:off x="3357592" y="160370"/>
            <a:ext cx="5515641" cy="980927"/>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ECD affecting multiple systems or critical structures</a:t>
            </a:r>
          </a:p>
        </p:txBody>
      </p:sp>
      <p:sp>
        <p:nvSpPr>
          <p:cNvPr id="34" name="Rectangle: Rounded Corners 33">
            <a:extLst>
              <a:ext uri="{FF2B5EF4-FFF2-40B4-BE49-F238E27FC236}">
                <a16:creationId xmlns:a16="http://schemas.microsoft.com/office/drawing/2014/main" id="{7CB834CC-CE9D-BA96-D1C1-CA0A5A873A83}"/>
              </a:ext>
            </a:extLst>
          </p:cNvPr>
          <p:cNvSpPr/>
          <p:nvPr/>
        </p:nvSpPr>
        <p:spPr>
          <a:xfrm>
            <a:off x="1442162" y="1638795"/>
            <a:ext cx="3065218" cy="1305922"/>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rPr>
              <a:t>Refer to ECDGA Care Center </a:t>
            </a:r>
            <a:r>
              <a:rPr lang="en-US" sz="1600" b="1" dirty="0">
                <a:solidFill>
                  <a:schemeClr val="tx1"/>
                </a:solidFill>
                <a:sym typeface="Wingdings" panose="05000000000000000000" pitchFamily="2" charset="2"/>
              </a:rPr>
              <a:t></a:t>
            </a:r>
            <a:r>
              <a:rPr lang="en-US" sz="1600" dirty="0">
                <a:solidFill>
                  <a:schemeClr val="tx1"/>
                </a:solidFill>
              </a:rPr>
              <a:t>Hematology/Oncology</a:t>
            </a:r>
          </a:p>
          <a:p>
            <a:r>
              <a:rPr lang="en-US" sz="1600" dirty="0">
                <a:solidFill>
                  <a:schemeClr val="tx1"/>
                </a:solidFill>
                <a:sym typeface="Wingdings" panose="05000000000000000000" pitchFamily="2" charset="2"/>
              </a:rPr>
              <a:t>Hematopathology</a:t>
            </a:r>
          </a:p>
          <a:p>
            <a:r>
              <a:rPr lang="en-US" sz="1600" dirty="0">
                <a:solidFill>
                  <a:schemeClr val="tx1"/>
                </a:solidFill>
                <a:sym typeface="Wingdings" panose="05000000000000000000" pitchFamily="2" charset="2"/>
              </a:rPr>
              <a:t>Advanced diagnosticians/radiologists</a:t>
            </a:r>
            <a:endParaRPr lang="en-US" sz="1600" dirty="0">
              <a:solidFill>
                <a:schemeClr val="tx1"/>
              </a:solidFill>
            </a:endParaRPr>
          </a:p>
        </p:txBody>
      </p:sp>
      <p:sp>
        <p:nvSpPr>
          <p:cNvPr id="49" name="Rectangle: Rounded Corners 48">
            <a:extLst>
              <a:ext uri="{FF2B5EF4-FFF2-40B4-BE49-F238E27FC236}">
                <a16:creationId xmlns:a16="http://schemas.microsoft.com/office/drawing/2014/main" id="{8AE992A6-20D5-5650-5D26-A89167D674F9}"/>
              </a:ext>
            </a:extLst>
          </p:cNvPr>
          <p:cNvSpPr/>
          <p:nvPr/>
        </p:nvSpPr>
        <p:spPr>
          <a:xfrm>
            <a:off x="7749146" y="1638795"/>
            <a:ext cx="3065218" cy="130591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rPr>
              <a:t>Consider clinical trial enrollment early and often throughout care</a:t>
            </a:r>
          </a:p>
        </p:txBody>
      </p:sp>
      <p:cxnSp>
        <p:nvCxnSpPr>
          <p:cNvPr id="50" name="Straight Arrow Connector 49">
            <a:extLst>
              <a:ext uri="{FF2B5EF4-FFF2-40B4-BE49-F238E27FC236}">
                <a16:creationId xmlns:a16="http://schemas.microsoft.com/office/drawing/2014/main" id="{E39BC9A5-857B-8473-4DF0-33189858370B}"/>
              </a:ext>
            </a:extLst>
          </p:cNvPr>
          <p:cNvCxnSpPr>
            <a:cxnSpLocks/>
          </p:cNvCxnSpPr>
          <p:nvPr/>
        </p:nvCxnSpPr>
        <p:spPr>
          <a:xfrm>
            <a:off x="4348768" y="1318626"/>
            <a:ext cx="380" cy="3320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2" name="Straight Arrow Connector 51">
            <a:extLst>
              <a:ext uri="{FF2B5EF4-FFF2-40B4-BE49-F238E27FC236}">
                <a16:creationId xmlns:a16="http://schemas.microsoft.com/office/drawing/2014/main" id="{73BA89CF-074B-05E1-7194-C3D3CB53D7B6}"/>
              </a:ext>
            </a:extLst>
          </p:cNvPr>
          <p:cNvCxnSpPr>
            <a:cxnSpLocks/>
          </p:cNvCxnSpPr>
          <p:nvPr/>
        </p:nvCxnSpPr>
        <p:spPr>
          <a:xfrm>
            <a:off x="7842474" y="1306750"/>
            <a:ext cx="0" cy="3676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CD39F408-2428-0929-1575-0500005FC1F4}"/>
              </a:ext>
            </a:extLst>
          </p:cNvPr>
          <p:cNvCxnSpPr>
            <a:cxnSpLocks/>
          </p:cNvCxnSpPr>
          <p:nvPr/>
        </p:nvCxnSpPr>
        <p:spPr>
          <a:xfrm>
            <a:off x="4348768" y="1306750"/>
            <a:ext cx="3493706" cy="0"/>
          </a:xfrm>
          <a:prstGeom prst="line">
            <a:avLst/>
          </a:prstGeom>
        </p:spPr>
        <p:style>
          <a:lnRef idx="1">
            <a:schemeClr val="dk1"/>
          </a:lnRef>
          <a:fillRef idx="0">
            <a:schemeClr val="dk1"/>
          </a:fillRef>
          <a:effectRef idx="0">
            <a:schemeClr val="dk1"/>
          </a:effectRef>
          <a:fontRef idx="minor">
            <a:schemeClr val="tx1"/>
          </a:fontRef>
        </p:style>
      </p:cxnSp>
      <p:cxnSp>
        <p:nvCxnSpPr>
          <p:cNvPr id="66" name="Straight Arrow Connector 65">
            <a:extLst>
              <a:ext uri="{FF2B5EF4-FFF2-40B4-BE49-F238E27FC236}">
                <a16:creationId xmlns:a16="http://schemas.microsoft.com/office/drawing/2014/main" id="{59D5441D-F394-7D25-B6D0-D6845AEBB295}"/>
              </a:ext>
            </a:extLst>
          </p:cNvPr>
          <p:cNvCxnSpPr>
            <a:cxnSpLocks/>
          </p:cNvCxnSpPr>
          <p:nvPr/>
        </p:nvCxnSpPr>
        <p:spPr>
          <a:xfrm>
            <a:off x="6115412" y="1116278"/>
            <a:ext cx="0" cy="5225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8" name="Rectangle: Rounded Corners 67">
            <a:extLst>
              <a:ext uri="{FF2B5EF4-FFF2-40B4-BE49-F238E27FC236}">
                <a16:creationId xmlns:a16="http://schemas.microsoft.com/office/drawing/2014/main" id="{BC552E5B-CAB6-BBD2-AF24-E063DC86D2E1}"/>
              </a:ext>
            </a:extLst>
          </p:cNvPr>
          <p:cNvSpPr/>
          <p:nvPr/>
        </p:nvSpPr>
        <p:spPr>
          <a:xfrm>
            <a:off x="4619404" y="1659576"/>
            <a:ext cx="3065218" cy="1285139"/>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rPr>
              <a:t>Comprehensive assessment </a:t>
            </a:r>
            <a:r>
              <a:rPr lang="en-US" sz="1600" b="1" dirty="0">
                <a:solidFill>
                  <a:schemeClr val="tx1"/>
                </a:solidFill>
                <a:sym typeface="Wingdings" panose="05000000000000000000" pitchFamily="2" charset="2"/>
              </a:rPr>
              <a:t></a:t>
            </a:r>
            <a:r>
              <a:rPr lang="en-US" sz="1600" dirty="0">
                <a:solidFill>
                  <a:schemeClr val="tx1"/>
                </a:solidFill>
              </a:rPr>
              <a:t>DNA/RNA abnormalities </a:t>
            </a:r>
          </a:p>
          <a:p>
            <a:r>
              <a:rPr lang="en-US" sz="1600" dirty="0">
                <a:solidFill>
                  <a:schemeClr val="tx1"/>
                </a:solidFill>
                <a:sym typeface="Wingdings" panose="05000000000000000000" pitchFamily="2" charset="2"/>
              </a:rPr>
              <a:t>Endocrinopathies</a:t>
            </a:r>
          </a:p>
          <a:p>
            <a:r>
              <a:rPr lang="en-US" sz="1600" dirty="0">
                <a:solidFill>
                  <a:schemeClr val="tx1"/>
                </a:solidFill>
                <a:sym typeface="Wingdings" panose="05000000000000000000" pitchFamily="2" charset="2"/>
              </a:rPr>
              <a:t>Additional imaging if needed</a:t>
            </a:r>
            <a:endParaRPr lang="en-US" sz="1600" dirty="0">
              <a:solidFill>
                <a:schemeClr val="tx1"/>
              </a:solidFill>
            </a:endParaRPr>
          </a:p>
        </p:txBody>
      </p:sp>
      <p:sp>
        <p:nvSpPr>
          <p:cNvPr id="71" name="Rectangle: Rounded Corners 70">
            <a:extLst>
              <a:ext uri="{FF2B5EF4-FFF2-40B4-BE49-F238E27FC236}">
                <a16:creationId xmlns:a16="http://schemas.microsoft.com/office/drawing/2014/main" id="{5493ACCB-D3EC-0156-9D76-22340127CFB2}"/>
              </a:ext>
            </a:extLst>
          </p:cNvPr>
          <p:cNvSpPr/>
          <p:nvPr/>
        </p:nvSpPr>
        <p:spPr>
          <a:xfrm>
            <a:off x="3965200" y="3320639"/>
            <a:ext cx="4260842" cy="335463"/>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Is a targetable mutation or fusion present?</a:t>
            </a:r>
          </a:p>
        </p:txBody>
      </p:sp>
      <p:cxnSp>
        <p:nvCxnSpPr>
          <p:cNvPr id="72" name="Straight Arrow Connector 71">
            <a:extLst>
              <a:ext uri="{FF2B5EF4-FFF2-40B4-BE49-F238E27FC236}">
                <a16:creationId xmlns:a16="http://schemas.microsoft.com/office/drawing/2014/main" id="{3FBEDCAB-35D1-2416-3960-88C4228058D8}"/>
              </a:ext>
            </a:extLst>
          </p:cNvPr>
          <p:cNvCxnSpPr>
            <a:cxnSpLocks/>
          </p:cNvCxnSpPr>
          <p:nvPr/>
        </p:nvCxnSpPr>
        <p:spPr>
          <a:xfrm>
            <a:off x="6095621" y="2977739"/>
            <a:ext cx="0" cy="3043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9" name="Straight Connector 88">
            <a:extLst>
              <a:ext uri="{FF2B5EF4-FFF2-40B4-BE49-F238E27FC236}">
                <a16:creationId xmlns:a16="http://schemas.microsoft.com/office/drawing/2014/main" id="{640D3726-918F-49FA-6843-D10356D27CD5}"/>
              </a:ext>
            </a:extLst>
          </p:cNvPr>
          <p:cNvCxnSpPr>
            <a:cxnSpLocks/>
          </p:cNvCxnSpPr>
          <p:nvPr/>
        </p:nvCxnSpPr>
        <p:spPr>
          <a:xfrm>
            <a:off x="4857333" y="4337008"/>
            <a:ext cx="1216138" cy="2340"/>
          </a:xfrm>
          <a:prstGeom prst="line">
            <a:avLst/>
          </a:prstGeom>
        </p:spPr>
        <p:style>
          <a:lnRef idx="1">
            <a:schemeClr val="dk1"/>
          </a:lnRef>
          <a:fillRef idx="0">
            <a:schemeClr val="dk1"/>
          </a:fillRef>
          <a:effectRef idx="0">
            <a:schemeClr val="dk1"/>
          </a:effectRef>
          <a:fontRef idx="minor">
            <a:schemeClr val="tx1"/>
          </a:fontRef>
        </p:style>
      </p:cxnSp>
      <p:cxnSp>
        <p:nvCxnSpPr>
          <p:cNvPr id="93" name="Straight Arrow Connector 92">
            <a:extLst>
              <a:ext uri="{FF2B5EF4-FFF2-40B4-BE49-F238E27FC236}">
                <a16:creationId xmlns:a16="http://schemas.microsoft.com/office/drawing/2014/main" id="{D7352FB8-9FB4-CC24-A78E-40ACE6762636}"/>
              </a:ext>
            </a:extLst>
          </p:cNvPr>
          <p:cNvCxnSpPr>
            <a:cxnSpLocks/>
            <a:endCxn id="106" idx="0"/>
          </p:cNvCxnSpPr>
          <p:nvPr/>
        </p:nvCxnSpPr>
        <p:spPr>
          <a:xfrm>
            <a:off x="4857333" y="4337008"/>
            <a:ext cx="26774" cy="18439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3" name="Rectangle 102">
            <a:extLst>
              <a:ext uri="{FF2B5EF4-FFF2-40B4-BE49-F238E27FC236}">
                <a16:creationId xmlns:a16="http://schemas.microsoft.com/office/drawing/2014/main" id="{40332AC8-851B-1C28-63F8-0CB39FD2691C}"/>
              </a:ext>
            </a:extLst>
          </p:cNvPr>
          <p:cNvSpPr/>
          <p:nvPr/>
        </p:nvSpPr>
        <p:spPr>
          <a:xfrm>
            <a:off x="3777216" y="4604841"/>
            <a:ext cx="2374797" cy="1276589"/>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Mutation/fusion guided targeted therapy</a:t>
            </a:r>
            <a:endParaRPr lang="en-US" sz="2400" dirty="0">
              <a:solidFill>
                <a:schemeClr val="tx1"/>
              </a:solidFill>
            </a:endParaRPr>
          </a:p>
        </p:txBody>
      </p:sp>
      <p:sp>
        <p:nvSpPr>
          <p:cNvPr id="106" name="Rectangle 105">
            <a:extLst>
              <a:ext uri="{FF2B5EF4-FFF2-40B4-BE49-F238E27FC236}">
                <a16:creationId xmlns:a16="http://schemas.microsoft.com/office/drawing/2014/main" id="{379C5BFA-8877-11F0-A0A1-8F0032057A4A}"/>
              </a:ext>
            </a:extLst>
          </p:cNvPr>
          <p:cNvSpPr/>
          <p:nvPr/>
        </p:nvSpPr>
        <p:spPr>
          <a:xfrm>
            <a:off x="131330" y="6180957"/>
            <a:ext cx="9505554" cy="51667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b="1" dirty="0">
                <a:solidFill>
                  <a:schemeClr val="tx1"/>
                </a:solidFill>
              </a:rPr>
              <a:t>Progression or intolerable adverse effects</a:t>
            </a:r>
          </a:p>
          <a:p>
            <a:pPr algn="ctr"/>
            <a:r>
              <a:rPr lang="en-US" sz="1700" dirty="0">
                <a:solidFill>
                  <a:schemeClr val="tx1"/>
                </a:solidFill>
              </a:rPr>
              <a:t>Re-assess genomic data. If present, treat as per above. If not, move to non-targeted therapy.</a:t>
            </a:r>
          </a:p>
        </p:txBody>
      </p:sp>
      <p:cxnSp>
        <p:nvCxnSpPr>
          <p:cNvPr id="116" name="Straight Arrow Connector 115">
            <a:extLst>
              <a:ext uri="{FF2B5EF4-FFF2-40B4-BE49-F238E27FC236}">
                <a16:creationId xmlns:a16="http://schemas.microsoft.com/office/drawing/2014/main" id="{ABE54908-4CB7-F489-128E-0B8B4F8A8980}"/>
              </a:ext>
            </a:extLst>
          </p:cNvPr>
          <p:cNvCxnSpPr>
            <a:cxnSpLocks/>
          </p:cNvCxnSpPr>
          <p:nvPr/>
        </p:nvCxnSpPr>
        <p:spPr>
          <a:xfrm>
            <a:off x="6073471" y="3656102"/>
            <a:ext cx="0" cy="6567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9" name="TextBox 118">
            <a:extLst>
              <a:ext uri="{FF2B5EF4-FFF2-40B4-BE49-F238E27FC236}">
                <a16:creationId xmlns:a16="http://schemas.microsoft.com/office/drawing/2014/main" id="{B02ED7AF-9240-8302-4A47-A786C34D5A05}"/>
              </a:ext>
            </a:extLst>
          </p:cNvPr>
          <p:cNvSpPr txBox="1"/>
          <p:nvPr/>
        </p:nvSpPr>
        <p:spPr>
          <a:xfrm>
            <a:off x="5600152" y="3754972"/>
            <a:ext cx="653140" cy="369332"/>
          </a:xfrm>
          <a:prstGeom prst="rect">
            <a:avLst/>
          </a:prstGeom>
          <a:noFill/>
        </p:spPr>
        <p:txBody>
          <a:bodyPr wrap="square" rtlCol="0">
            <a:spAutoFit/>
          </a:bodyPr>
          <a:lstStyle/>
          <a:p>
            <a:r>
              <a:rPr lang="en-US" dirty="0"/>
              <a:t>Yes</a:t>
            </a:r>
          </a:p>
        </p:txBody>
      </p:sp>
      <p:cxnSp>
        <p:nvCxnSpPr>
          <p:cNvPr id="120" name="Straight Arrow Connector 119">
            <a:extLst>
              <a:ext uri="{FF2B5EF4-FFF2-40B4-BE49-F238E27FC236}">
                <a16:creationId xmlns:a16="http://schemas.microsoft.com/office/drawing/2014/main" id="{9CA871AB-0C3D-2309-75C8-92BE62A29458}"/>
              </a:ext>
            </a:extLst>
          </p:cNvPr>
          <p:cNvCxnSpPr>
            <a:cxnSpLocks/>
          </p:cNvCxnSpPr>
          <p:nvPr/>
        </p:nvCxnSpPr>
        <p:spPr>
          <a:xfrm flipV="1">
            <a:off x="6073471" y="3963427"/>
            <a:ext cx="4068056" cy="658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1" name="TextBox 120">
            <a:extLst>
              <a:ext uri="{FF2B5EF4-FFF2-40B4-BE49-F238E27FC236}">
                <a16:creationId xmlns:a16="http://schemas.microsoft.com/office/drawing/2014/main" id="{C8D0BABE-6BAC-F3E6-0E13-E23322A68BCA}"/>
              </a:ext>
            </a:extLst>
          </p:cNvPr>
          <p:cNvSpPr txBox="1"/>
          <p:nvPr/>
        </p:nvSpPr>
        <p:spPr>
          <a:xfrm>
            <a:off x="8873233" y="3594095"/>
            <a:ext cx="653140" cy="369332"/>
          </a:xfrm>
          <a:prstGeom prst="rect">
            <a:avLst/>
          </a:prstGeom>
          <a:noFill/>
        </p:spPr>
        <p:txBody>
          <a:bodyPr wrap="square" rtlCol="0">
            <a:spAutoFit/>
          </a:bodyPr>
          <a:lstStyle/>
          <a:p>
            <a:r>
              <a:rPr lang="en-US" dirty="0"/>
              <a:t>No</a:t>
            </a:r>
          </a:p>
        </p:txBody>
      </p:sp>
      <p:pic>
        <p:nvPicPr>
          <p:cNvPr id="123" name="Picture 4" descr="ECD Global Alliance Logo">
            <a:extLst>
              <a:ext uri="{FF2B5EF4-FFF2-40B4-BE49-F238E27FC236}">
                <a16:creationId xmlns:a16="http://schemas.microsoft.com/office/drawing/2014/main" id="{19068DEB-4C68-2C3B-914E-68FA217AA01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6139" y="77217"/>
            <a:ext cx="679174" cy="670684"/>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2">
            <a:extLst>
              <a:ext uri="{FF2B5EF4-FFF2-40B4-BE49-F238E27FC236}">
                <a16:creationId xmlns:a16="http://schemas.microsoft.com/office/drawing/2014/main" id="{0FC5F26B-A7F0-BA1A-12C7-17F37A729E1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4568" b="24440"/>
          <a:stretch>
            <a:fillRect/>
          </a:stretch>
        </p:blipFill>
        <p:spPr bwMode="auto">
          <a:xfrm>
            <a:off x="10426148" y="77216"/>
            <a:ext cx="1679713" cy="449558"/>
          </a:xfrm>
          <a:prstGeom prst="rect">
            <a:avLst/>
          </a:prstGeom>
          <a:noFill/>
          <a:extLst>
            <a:ext uri="{909E8E84-426E-40DD-AFC4-6F175D3DCCD1}">
              <a14:hiddenFill xmlns:a14="http://schemas.microsoft.com/office/drawing/2010/main">
                <a:solidFill>
                  <a:srgbClr val="FFFFFF"/>
                </a:solidFill>
              </a14:hiddenFill>
            </a:ext>
          </a:extLst>
        </p:spPr>
      </p:pic>
      <p:sp>
        <p:nvSpPr>
          <p:cNvPr id="126" name="Rectangle 125">
            <a:extLst>
              <a:ext uri="{FF2B5EF4-FFF2-40B4-BE49-F238E27FC236}">
                <a16:creationId xmlns:a16="http://schemas.microsoft.com/office/drawing/2014/main" id="{EE73AED9-9E51-C402-48C9-4AB33704293B}"/>
              </a:ext>
            </a:extLst>
          </p:cNvPr>
          <p:cNvSpPr/>
          <p:nvPr/>
        </p:nvSpPr>
        <p:spPr>
          <a:xfrm>
            <a:off x="10156301" y="3913288"/>
            <a:ext cx="1672871" cy="114871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Systemic Therapy</a:t>
            </a:r>
            <a:endParaRPr lang="en-US" sz="2400" dirty="0">
              <a:solidFill>
                <a:schemeClr val="tx1"/>
              </a:solidFill>
              <a:sym typeface="Wingdings" panose="05000000000000000000" pitchFamily="2" charset="2"/>
            </a:endParaRPr>
          </a:p>
        </p:txBody>
      </p:sp>
      <p:cxnSp>
        <p:nvCxnSpPr>
          <p:cNvPr id="3" name="Straight Arrow Connector 2">
            <a:extLst>
              <a:ext uri="{FF2B5EF4-FFF2-40B4-BE49-F238E27FC236}">
                <a16:creationId xmlns:a16="http://schemas.microsoft.com/office/drawing/2014/main" id="{6510CBDE-3B2B-5EB3-91D7-910BC991F30D}"/>
              </a:ext>
            </a:extLst>
          </p:cNvPr>
          <p:cNvCxnSpPr>
            <a:cxnSpLocks/>
          </p:cNvCxnSpPr>
          <p:nvPr/>
        </p:nvCxnSpPr>
        <p:spPr>
          <a:xfrm flipV="1">
            <a:off x="10156301" y="5062002"/>
            <a:ext cx="0" cy="4153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EF33D6BF-C2DE-E632-2EBF-1EB73CFAA536}"/>
              </a:ext>
            </a:extLst>
          </p:cNvPr>
          <p:cNvCxnSpPr>
            <a:cxnSpLocks/>
          </p:cNvCxnSpPr>
          <p:nvPr/>
        </p:nvCxnSpPr>
        <p:spPr>
          <a:xfrm>
            <a:off x="9608009" y="5477350"/>
            <a:ext cx="548292" cy="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842C2CA9-F63A-4561-74AD-582679B02E8C}"/>
              </a:ext>
            </a:extLst>
          </p:cNvPr>
          <p:cNvCxnSpPr>
            <a:cxnSpLocks/>
          </p:cNvCxnSpPr>
          <p:nvPr/>
        </p:nvCxnSpPr>
        <p:spPr>
          <a:xfrm flipV="1">
            <a:off x="9608009" y="5478660"/>
            <a:ext cx="0" cy="707056"/>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B72E69AB-E743-158B-F54D-972EC49B5303}"/>
              </a:ext>
            </a:extLst>
          </p:cNvPr>
          <p:cNvCxnSpPr>
            <a:cxnSpLocks/>
          </p:cNvCxnSpPr>
          <p:nvPr/>
        </p:nvCxnSpPr>
        <p:spPr>
          <a:xfrm>
            <a:off x="10970269" y="5062002"/>
            <a:ext cx="0" cy="7506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Rectangle 20">
            <a:extLst>
              <a:ext uri="{FF2B5EF4-FFF2-40B4-BE49-F238E27FC236}">
                <a16:creationId xmlns:a16="http://schemas.microsoft.com/office/drawing/2014/main" id="{BCA87C9E-6148-5172-E50B-C6BC606EFCE1}"/>
              </a:ext>
            </a:extLst>
          </p:cNvPr>
          <p:cNvSpPr/>
          <p:nvPr/>
        </p:nvSpPr>
        <p:spPr>
          <a:xfrm>
            <a:off x="9930056" y="5815531"/>
            <a:ext cx="2130611" cy="810532"/>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dirty="0">
                <a:solidFill>
                  <a:schemeClr val="tx1"/>
                </a:solidFill>
              </a:rPr>
              <a:t>Consider alternative therapy, clinical trial if progression</a:t>
            </a:r>
          </a:p>
        </p:txBody>
      </p:sp>
    </p:spTree>
    <p:extLst>
      <p:ext uri="{BB962C8B-B14F-4D97-AF65-F5344CB8AC3E}">
        <p14:creationId xmlns:p14="http://schemas.microsoft.com/office/powerpoint/2010/main" val="4278295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2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2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4" grpId="0" animBg="1"/>
      <p:bldP spid="49" grpId="0" animBg="1"/>
      <p:bldP spid="68" grpId="0" animBg="1"/>
      <p:bldP spid="71" grpId="0" animBg="1"/>
      <p:bldP spid="103" grpId="0" animBg="1"/>
      <p:bldP spid="106" grpId="0" animBg="1"/>
      <p:bldP spid="119" grpId="0"/>
      <p:bldP spid="121" grpId="0"/>
      <p:bldP spid="126" grpId="0" animBg="1"/>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1D9567-53B2-59A4-B265-47FD52B642DF}"/>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Rectangle 28">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 name="Title 3">
            <a:extLst>
              <a:ext uri="{FF2B5EF4-FFF2-40B4-BE49-F238E27FC236}">
                <a16:creationId xmlns:a16="http://schemas.microsoft.com/office/drawing/2014/main" id="{D05E03DF-BF49-C11A-35CE-282B1A0559F9}"/>
              </a:ext>
            </a:extLst>
          </p:cNvPr>
          <p:cNvSpPr>
            <a:spLocks noGrp="1"/>
          </p:cNvSpPr>
          <p:nvPr>
            <p:ph type="ctrTitle"/>
          </p:nvPr>
        </p:nvSpPr>
        <p:spPr>
          <a:xfrm>
            <a:off x="3315031" y="1380754"/>
            <a:ext cx="5561938" cy="1819646"/>
          </a:xfrm>
        </p:spPr>
        <p:txBody>
          <a:bodyPr vert="horz" lIns="91440" tIns="45720" rIns="91440" bIns="45720" rtlCol="0" anchor="b">
            <a:normAutofit/>
          </a:bodyPr>
          <a:lstStyle/>
          <a:p>
            <a:r>
              <a:rPr lang="en-US" sz="5200" kern="1200" dirty="0">
                <a:solidFill>
                  <a:schemeClr val="tx1"/>
                </a:solidFill>
                <a:latin typeface="+mj-lt"/>
                <a:ea typeface="+mj-ea"/>
                <a:cs typeface="+mj-cs"/>
              </a:rPr>
              <a:t>Why isn’t it this simple in practice?</a:t>
            </a:r>
          </a:p>
        </p:txBody>
      </p:sp>
      <p:sp>
        <p:nvSpPr>
          <p:cNvPr id="6" name="Title 3">
            <a:extLst>
              <a:ext uri="{FF2B5EF4-FFF2-40B4-BE49-F238E27FC236}">
                <a16:creationId xmlns:a16="http://schemas.microsoft.com/office/drawing/2014/main" id="{0DFAF303-5D42-6A7E-AEE9-35C10BA6E1F4}"/>
              </a:ext>
            </a:extLst>
          </p:cNvPr>
          <p:cNvSpPr txBox="1">
            <a:spLocks/>
          </p:cNvSpPr>
          <p:nvPr/>
        </p:nvSpPr>
        <p:spPr>
          <a:xfrm>
            <a:off x="3315031" y="4076802"/>
            <a:ext cx="5561938" cy="1534587"/>
          </a:xfrm>
          <a:prstGeom prst="rect">
            <a:avLst/>
          </a:prstGeom>
        </p:spPr>
        <p:txBody>
          <a:bodyPr vert="horz" lIns="91440" tIns="45720" rIns="91440" bIns="45720" rtlCol="0">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Bef>
                <a:spcPts val="1000"/>
              </a:spcBef>
            </a:pPr>
            <a:r>
              <a:rPr lang="en-US" sz="5200" kern="1200" dirty="0">
                <a:solidFill>
                  <a:schemeClr val="tx1"/>
                </a:solidFill>
                <a:latin typeface="+mn-lt"/>
                <a:ea typeface="+mn-ea"/>
                <a:cs typeface="+mn-cs"/>
              </a:rPr>
              <a:t>What else must we consider?</a:t>
            </a:r>
          </a:p>
        </p:txBody>
      </p:sp>
      <p:sp>
        <p:nvSpPr>
          <p:cNvPr id="31" name="Arc 30">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2" name="Oval 31">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3258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A Guide to Genetic Testing | Histiocytosis Association">
            <a:extLst>
              <a:ext uri="{FF2B5EF4-FFF2-40B4-BE49-F238E27FC236}">
                <a16:creationId xmlns:a16="http://schemas.microsoft.com/office/drawing/2014/main" id="{382A6D3E-09B8-6131-4111-C48F385339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828" y="349216"/>
            <a:ext cx="10950343" cy="6159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4757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A6A2F-766F-C5EB-69A9-D44DD43323BF}"/>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8A6E0520-6DE4-406C-657F-0C779D2B3341}"/>
              </a:ext>
            </a:extLst>
          </p:cNvPr>
          <p:cNvSpPr/>
          <p:nvPr/>
        </p:nvSpPr>
        <p:spPr>
          <a:xfrm>
            <a:off x="3357592" y="160370"/>
            <a:ext cx="5515641" cy="980927"/>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ECD affecting multiple systems or critical structures</a:t>
            </a:r>
          </a:p>
        </p:txBody>
      </p:sp>
      <p:sp>
        <p:nvSpPr>
          <p:cNvPr id="34" name="Rectangle: Rounded Corners 33">
            <a:extLst>
              <a:ext uri="{FF2B5EF4-FFF2-40B4-BE49-F238E27FC236}">
                <a16:creationId xmlns:a16="http://schemas.microsoft.com/office/drawing/2014/main" id="{956F55C0-E089-8B04-25FF-74C2A1CA7C86}"/>
              </a:ext>
            </a:extLst>
          </p:cNvPr>
          <p:cNvSpPr/>
          <p:nvPr/>
        </p:nvSpPr>
        <p:spPr>
          <a:xfrm>
            <a:off x="1442162" y="1638795"/>
            <a:ext cx="3065218" cy="1305922"/>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rPr>
              <a:t>Refer to ECDGA Care Center </a:t>
            </a:r>
            <a:r>
              <a:rPr lang="en-US" sz="1600" b="1" dirty="0">
                <a:solidFill>
                  <a:schemeClr val="tx1"/>
                </a:solidFill>
                <a:sym typeface="Wingdings" panose="05000000000000000000" pitchFamily="2" charset="2"/>
              </a:rPr>
              <a:t></a:t>
            </a:r>
            <a:r>
              <a:rPr lang="en-US" sz="1600" dirty="0">
                <a:solidFill>
                  <a:schemeClr val="tx1"/>
                </a:solidFill>
              </a:rPr>
              <a:t>Hematology/Oncology</a:t>
            </a:r>
          </a:p>
          <a:p>
            <a:r>
              <a:rPr lang="en-US" sz="1600" dirty="0">
                <a:solidFill>
                  <a:schemeClr val="tx1"/>
                </a:solidFill>
                <a:sym typeface="Wingdings" panose="05000000000000000000" pitchFamily="2" charset="2"/>
              </a:rPr>
              <a:t>Hematopathology</a:t>
            </a:r>
          </a:p>
          <a:p>
            <a:r>
              <a:rPr lang="en-US" sz="1600" dirty="0">
                <a:solidFill>
                  <a:schemeClr val="tx1"/>
                </a:solidFill>
                <a:sym typeface="Wingdings" panose="05000000000000000000" pitchFamily="2" charset="2"/>
              </a:rPr>
              <a:t>Advanced diagnosticians/radiologists</a:t>
            </a:r>
            <a:endParaRPr lang="en-US" sz="1600" dirty="0">
              <a:solidFill>
                <a:schemeClr val="tx1"/>
              </a:solidFill>
            </a:endParaRPr>
          </a:p>
        </p:txBody>
      </p:sp>
      <p:sp>
        <p:nvSpPr>
          <p:cNvPr id="49" name="Rectangle: Rounded Corners 48">
            <a:extLst>
              <a:ext uri="{FF2B5EF4-FFF2-40B4-BE49-F238E27FC236}">
                <a16:creationId xmlns:a16="http://schemas.microsoft.com/office/drawing/2014/main" id="{84741649-4F67-6EAA-5ADF-F30545009C08}"/>
              </a:ext>
            </a:extLst>
          </p:cNvPr>
          <p:cNvSpPr/>
          <p:nvPr/>
        </p:nvSpPr>
        <p:spPr>
          <a:xfrm>
            <a:off x="7749146" y="1638795"/>
            <a:ext cx="3065218" cy="130591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rPr>
              <a:t>Consider clinical trial enrollment early and often throughout care</a:t>
            </a:r>
          </a:p>
        </p:txBody>
      </p:sp>
      <p:cxnSp>
        <p:nvCxnSpPr>
          <p:cNvPr id="50" name="Straight Arrow Connector 49">
            <a:extLst>
              <a:ext uri="{FF2B5EF4-FFF2-40B4-BE49-F238E27FC236}">
                <a16:creationId xmlns:a16="http://schemas.microsoft.com/office/drawing/2014/main" id="{674807EC-2D3F-A4FB-20FE-23AFCA1681CB}"/>
              </a:ext>
            </a:extLst>
          </p:cNvPr>
          <p:cNvCxnSpPr>
            <a:cxnSpLocks/>
          </p:cNvCxnSpPr>
          <p:nvPr/>
        </p:nvCxnSpPr>
        <p:spPr>
          <a:xfrm>
            <a:off x="4348768" y="1318626"/>
            <a:ext cx="380" cy="3320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2" name="Straight Arrow Connector 51">
            <a:extLst>
              <a:ext uri="{FF2B5EF4-FFF2-40B4-BE49-F238E27FC236}">
                <a16:creationId xmlns:a16="http://schemas.microsoft.com/office/drawing/2014/main" id="{653A5F74-F0B7-2173-B842-26AD99F3D9C8}"/>
              </a:ext>
            </a:extLst>
          </p:cNvPr>
          <p:cNvCxnSpPr>
            <a:cxnSpLocks/>
          </p:cNvCxnSpPr>
          <p:nvPr/>
        </p:nvCxnSpPr>
        <p:spPr>
          <a:xfrm>
            <a:off x="7842474" y="1306750"/>
            <a:ext cx="0" cy="3676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CB0CF7BB-B3E3-4702-0AF8-9321D3F932BF}"/>
              </a:ext>
            </a:extLst>
          </p:cNvPr>
          <p:cNvCxnSpPr>
            <a:cxnSpLocks/>
          </p:cNvCxnSpPr>
          <p:nvPr/>
        </p:nvCxnSpPr>
        <p:spPr>
          <a:xfrm>
            <a:off x="4348768" y="1306750"/>
            <a:ext cx="3493706" cy="0"/>
          </a:xfrm>
          <a:prstGeom prst="line">
            <a:avLst/>
          </a:prstGeom>
        </p:spPr>
        <p:style>
          <a:lnRef idx="1">
            <a:schemeClr val="dk1"/>
          </a:lnRef>
          <a:fillRef idx="0">
            <a:schemeClr val="dk1"/>
          </a:fillRef>
          <a:effectRef idx="0">
            <a:schemeClr val="dk1"/>
          </a:effectRef>
          <a:fontRef idx="minor">
            <a:schemeClr val="tx1"/>
          </a:fontRef>
        </p:style>
      </p:cxnSp>
      <p:cxnSp>
        <p:nvCxnSpPr>
          <p:cNvPr id="66" name="Straight Arrow Connector 65">
            <a:extLst>
              <a:ext uri="{FF2B5EF4-FFF2-40B4-BE49-F238E27FC236}">
                <a16:creationId xmlns:a16="http://schemas.microsoft.com/office/drawing/2014/main" id="{843987B7-8BE3-0261-09F9-63FC256C79FD}"/>
              </a:ext>
            </a:extLst>
          </p:cNvPr>
          <p:cNvCxnSpPr>
            <a:cxnSpLocks/>
          </p:cNvCxnSpPr>
          <p:nvPr/>
        </p:nvCxnSpPr>
        <p:spPr>
          <a:xfrm>
            <a:off x="6115412" y="1116278"/>
            <a:ext cx="0" cy="5225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8" name="Rectangle: Rounded Corners 67">
            <a:extLst>
              <a:ext uri="{FF2B5EF4-FFF2-40B4-BE49-F238E27FC236}">
                <a16:creationId xmlns:a16="http://schemas.microsoft.com/office/drawing/2014/main" id="{4052C515-FA74-858D-9A28-067B02BA0F0B}"/>
              </a:ext>
            </a:extLst>
          </p:cNvPr>
          <p:cNvSpPr/>
          <p:nvPr/>
        </p:nvSpPr>
        <p:spPr>
          <a:xfrm>
            <a:off x="4619404" y="1659576"/>
            <a:ext cx="3065218" cy="1285139"/>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rPr>
              <a:t>Comprehensive assessment </a:t>
            </a:r>
            <a:r>
              <a:rPr lang="en-US" sz="1600" b="1" dirty="0">
                <a:solidFill>
                  <a:schemeClr val="tx1"/>
                </a:solidFill>
                <a:sym typeface="Wingdings" panose="05000000000000000000" pitchFamily="2" charset="2"/>
              </a:rPr>
              <a:t></a:t>
            </a:r>
            <a:r>
              <a:rPr lang="en-US" sz="1600" dirty="0">
                <a:solidFill>
                  <a:schemeClr val="tx1"/>
                </a:solidFill>
              </a:rPr>
              <a:t>DNA/RNA abnormalities </a:t>
            </a:r>
          </a:p>
          <a:p>
            <a:r>
              <a:rPr lang="en-US" sz="1600" dirty="0">
                <a:solidFill>
                  <a:schemeClr val="tx1"/>
                </a:solidFill>
                <a:sym typeface="Wingdings" panose="05000000000000000000" pitchFamily="2" charset="2"/>
              </a:rPr>
              <a:t>Endocrinopathies</a:t>
            </a:r>
          </a:p>
          <a:p>
            <a:r>
              <a:rPr lang="en-US" sz="1600" dirty="0">
                <a:solidFill>
                  <a:schemeClr val="tx1"/>
                </a:solidFill>
                <a:sym typeface="Wingdings" panose="05000000000000000000" pitchFamily="2" charset="2"/>
              </a:rPr>
              <a:t>Additional imaging if needed</a:t>
            </a:r>
            <a:endParaRPr lang="en-US" sz="1600" dirty="0">
              <a:solidFill>
                <a:schemeClr val="tx1"/>
              </a:solidFill>
            </a:endParaRPr>
          </a:p>
        </p:txBody>
      </p:sp>
      <p:sp>
        <p:nvSpPr>
          <p:cNvPr id="71" name="Rectangle: Rounded Corners 70">
            <a:extLst>
              <a:ext uri="{FF2B5EF4-FFF2-40B4-BE49-F238E27FC236}">
                <a16:creationId xmlns:a16="http://schemas.microsoft.com/office/drawing/2014/main" id="{5FF4B92B-D3D2-DEC3-4002-937B33EFD4F3}"/>
              </a:ext>
            </a:extLst>
          </p:cNvPr>
          <p:cNvSpPr/>
          <p:nvPr/>
        </p:nvSpPr>
        <p:spPr>
          <a:xfrm>
            <a:off x="3965200" y="3320639"/>
            <a:ext cx="4260842" cy="335463"/>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Is a targetable mutation or fusion present?</a:t>
            </a:r>
          </a:p>
        </p:txBody>
      </p:sp>
      <p:cxnSp>
        <p:nvCxnSpPr>
          <p:cNvPr id="72" name="Straight Arrow Connector 71">
            <a:extLst>
              <a:ext uri="{FF2B5EF4-FFF2-40B4-BE49-F238E27FC236}">
                <a16:creationId xmlns:a16="http://schemas.microsoft.com/office/drawing/2014/main" id="{358612D2-784D-0AEE-4494-811CA87B5E2C}"/>
              </a:ext>
            </a:extLst>
          </p:cNvPr>
          <p:cNvCxnSpPr>
            <a:cxnSpLocks/>
          </p:cNvCxnSpPr>
          <p:nvPr/>
        </p:nvCxnSpPr>
        <p:spPr>
          <a:xfrm>
            <a:off x="6095621" y="2977739"/>
            <a:ext cx="0" cy="3043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9" name="Straight Connector 88">
            <a:extLst>
              <a:ext uri="{FF2B5EF4-FFF2-40B4-BE49-F238E27FC236}">
                <a16:creationId xmlns:a16="http://schemas.microsoft.com/office/drawing/2014/main" id="{686AE904-B6BB-D0C9-8FBC-1C9C7FF5986D}"/>
              </a:ext>
            </a:extLst>
          </p:cNvPr>
          <p:cNvCxnSpPr>
            <a:cxnSpLocks/>
          </p:cNvCxnSpPr>
          <p:nvPr/>
        </p:nvCxnSpPr>
        <p:spPr>
          <a:xfrm>
            <a:off x="4857333" y="4337008"/>
            <a:ext cx="1216138" cy="2340"/>
          </a:xfrm>
          <a:prstGeom prst="line">
            <a:avLst/>
          </a:prstGeom>
        </p:spPr>
        <p:style>
          <a:lnRef idx="1">
            <a:schemeClr val="dk1"/>
          </a:lnRef>
          <a:fillRef idx="0">
            <a:schemeClr val="dk1"/>
          </a:fillRef>
          <a:effectRef idx="0">
            <a:schemeClr val="dk1"/>
          </a:effectRef>
          <a:fontRef idx="minor">
            <a:schemeClr val="tx1"/>
          </a:fontRef>
        </p:style>
      </p:cxnSp>
      <p:cxnSp>
        <p:nvCxnSpPr>
          <p:cNvPr id="93" name="Straight Arrow Connector 92">
            <a:extLst>
              <a:ext uri="{FF2B5EF4-FFF2-40B4-BE49-F238E27FC236}">
                <a16:creationId xmlns:a16="http://schemas.microsoft.com/office/drawing/2014/main" id="{B681A810-7741-34AE-F83A-A43F71EBDF43}"/>
              </a:ext>
            </a:extLst>
          </p:cNvPr>
          <p:cNvCxnSpPr>
            <a:cxnSpLocks/>
            <a:endCxn id="106" idx="0"/>
          </p:cNvCxnSpPr>
          <p:nvPr/>
        </p:nvCxnSpPr>
        <p:spPr>
          <a:xfrm>
            <a:off x="4857333" y="4337008"/>
            <a:ext cx="26774" cy="18439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3" name="Rectangle 102">
            <a:extLst>
              <a:ext uri="{FF2B5EF4-FFF2-40B4-BE49-F238E27FC236}">
                <a16:creationId xmlns:a16="http://schemas.microsoft.com/office/drawing/2014/main" id="{6DB9E937-B719-6A4D-155A-5952E93C001F}"/>
              </a:ext>
            </a:extLst>
          </p:cNvPr>
          <p:cNvSpPr/>
          <p:nvPr/>
        </p:nvSpPr>
        <p:spPr>
          <a:xfrm>
            <a:off x="3777216" y="4604841"/>
            <a:ext cx="2374797" cy="1276589"/>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Mutation/fusion guided targeted therapy</a:t>
            </a:r>
            <a:endParaRPr lang="en-US" sz="2400" dirty="0">
              <a:solidFill>
                <a:schemeClr val="tx1"/>
              </a:solidFill>
            </a:endParaRPr>
          </a:p>
        </p:txBody>
      </p:sp>
      <p:sp>
        <p:nvSpPr>
          <p:cNvPr id="106" name="Rectangle 105">
            <a:extLst>
              <a:ext uri="{FF2B5EF4-FFF2-40B4-BE49-F238E27FC236}">
                <a16:creationId xmlns:a16="http://schemas.microsoft.com/office/drawing/2014/main" id="{D6AB48EA-3486-A5C7-5921-E2B0BABFF8DD}"/>
              </a:ext>
            </a:extLst>
          </p:cNvPr>
          <p:cNvSpPr/>
          <p:nvPr/>
        </p:nvSpPr>
        <p:spPr>
          <a:xfrm>
            <a:off x="131330" y="6180957"/>
            <a:ext cx="9505554" cy="51667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b="1" dirty="0">
                <a:solidFill>
                  <a:schemeClr val="tx1"/>
                </a:solidFill>
              </a:rPr>
              <a:t>Progression or intolerable adverse effects</a:t>
            </a:r>
          </a:p>
          <a:p>
            <a:pPr algn="ctr"/>
            <a:r>
              <a:rPr lang="en-US" sz="1700" dirty="0">
                <a:solidFill>
                  <a:schemeClr val="tx1"/>
                </a:solidFill>
              </a:rPr>
              <a:t>Re-assess genomic data. If present, treat as per above. If not, move to non-targeted therapy.</a:t>
            </a:r>
          </a:p>
        </p:txBody>
      </p:sp>
      <p:cxnSp>
        <p:nvCxnSpPr>
          <p:cNvPr id="116" name="Straight Arrow Connector 115">
            <a:extLst>
              <a:ext uri="{FF2B5EF4-FFF2-40B4-BE49-F238E27FC236}">
                <a16:creationId xmlns:a16="http://schemas.microsoft.com/office/drawing/2014/main" id="{80297A85-3887-0B34-EBE3-8A10CDCE2F1E}"/>
              </a:ext>
            </a:extLst>
          </p:cNvPr>
          <p:cNvCxnSpPr>
            <a:cxnSpLocks/>
          </p:cNvCxnSpPr>
          <p:nvPr/>
        </p:nvCxnSpPr>
        <p:spPr>
          <a:xfrm>
            <a:off x="6073471" y="3656102"/>
            <a:ext cx="0" cy="6567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9" name="TextBox 118">
            <a:extLst>
              <a:ext uri="{FF2B5EF4-FFF2-40B4-BE49-F238E27FC236}">
                <a16:creationId xmlns:a16="http://schemas.microsoft.com/office/drawing/2014/main" id="{882FDF86-28C7-FAD3-022A-FE438274AF8C}"/>
              </a:ext>
            </a:extLst>
          </p:cNvPr>
          <p:cNvSpPr txBox="1"/>
          <p:nvPr/>
        </p:nvSpPr>
        <p:spPr>
          <a:xfrm>
            <a:off x="5600152" y="3754972"/>
            <a:ext cx="653140" cy="369332"/>
          </a:xfrm>
          <a:prstGeom prst="rect">
            <a:avLst/>
          </a:prstGeom>
          <a:noFill/>
        </p:spPr>
        <p:txBody>
          <a:bodyPr wrap="square" rtlCol="0">
            <a:spAutoFit/>
          </a:bodyPr>
          <a:lstStyle/>
          <a:p>
            <a:r>
              <a:rPr lang="en-US" dirty="0"/>
              <a:t>Yes</a:t>
            </a:r>
          </a:p>
        </p:txBody>
      </p:sp>
      <p:cxnSp>
        <p:nvCxnSpPr>
          <p:cNvPr id="120" name="Straight Arrow Connector 119">
            <a:extLst>
              <a:ext uri="{FF2B5EF4-FFF2-40B4-BE49-F238E27FC236}">
                <a16:creationId xmlns:a16="http://schemas.microsoft.com/office/drawing/2014/main" id="{DF1FBD52-8F78-A48F-F840-5266FFDF5829}"/>
              </a:ext>
            </a:extLst>
          </p:cNvPr>
          <p:cNvCxnSpPr>
            <a:cxnSpLocks/>
          </p:cNvCxnSpPr>
          <p:nvPr/>
        </p:nvCxnSpPr>
        <p:spPr>
          <a:xfrm flipV="1">
            <a:off x="6073471" y="3963427"/>
            <a:ext cx="4068056" cy="658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1" name="TextBox 120">
            <a:extLst>
              <a:ext uri="{FF2B5EF4-FFF2-40B4-BE49-F238E27FC236}">
                <a16:creationId xmlns:a16="http://schemas.microsoft.com/office/drawing/2014/main" id="{EC70402C-DDAA-0A2A-4ED6-FFE5B26D6039}"/>
              </a:ext>
            </a:extLst>
          </p:cNvPr>
          <p:cNvSpPr txBox="1"/>
          <p:nvPr/>
        </p:nvSpPr>
        <p:spPr>
          <a:xfrm>
            <a:off x="8873233" y="3594095"/>
            <a:ext cx="653140" cy="369332"/>
          </a:xfrm>
          <a:prstGeom prst="rect">
            <a:avLst/>
          </a:prstGeom>
          <a:noFill/>
        </p:spPr>
        <p:txBody>
          <a:bodyPr wrap="square" rtlCol="0">
            <a:spAutoFit/>
          </a:bodyPr>
          <a:lstStyle/>
          <a:p>
            <a:r>
              <a:rPr lang="en-US" dirty="0"/>
              <a:t>No</a:t>
            </a:r>
          </a:p>
        </p:txBody>
      </p:sp>
      <p:pic>
        <p:nvPicPr>
          <p:cNvPr id="123" name="Picture 4" descr="ECD Global Alliance Logo">
            <a:extLst>
              <a:ext uri="{FF2B5EF4-FFF2-40B4-BE49-F238E27FC236}">
                <a16:creationId xmlns:a16="http://schemas.microsoft.com/office/drawing/2014/main" id="{E0CD158A-CF3F-4FAA-8CE7-C54A8892109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6139" y="77217"/>
            <a:ext cx="679174" cy="670684"/>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2">
            <a:extLst>
              <a:ext uri="{FF2B5EF4-FFF2-40B4-BE49-F238E27FC236}">
                <a16:creationId xmlns:a16="http://schemas.microsoft.com/office/drawing/2014/main" id="{070E596A-885D-4F78-371A-AB9E67ED75C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4568" b="24440"/>
          <a:stretch>
            <a:fillRect/>
          </a:stretch>
        </p:blipFill>
        <p:spPr bwMode="auto">
          <a:xfrm>
            <a:off x="10426148" y="77216"/>
            <a:ext cx="1679713" cy="449558"/>
          </a:xfrm>
          <a:prstGeom prst="rect">
            <a:avLst/>
          </a:prstGeom>
          <a:noFill/>
          <a:extLst>
            <a:ext uri="{909E8E84-426E-40DD-AFC4-6F175D3DCCD1}">
              <a14:hiddenFill xmlns:a14="http://schemas.microsoft.com/office/drawing/2010/main">
                <a:solidFill>
                  <a:srgbClr val="FFFFFF"/>
                </a:solidFill>
              </a14:hiddenFill>
            </a:ext>
          </a:extLst>
        </p:spPr>
      </p:pic>
      <p:sp>
        <p:nvSpPr>
          <p:cNvPr id="126" name="Rectangle 125">
            <a:extLst>
              <a:ext uri="{FF2B5EF4-FFF2-40B4-BE49-F238E27FC236}">
                <a16:creationId xmlns:a16="http://schemas.microsoft.com/office/drawing/2014/main" id="{9FC50C17-DBC2-4C1C-05C3-C72367E036A8}"/>
              </a:ext>
            </a:extLst>
          </p:cNvPr>
          <p:cNvSpPr/>
          <p:nvPr/>
        </p:nvSpPr>
        <p:spPr>
          <a:xfrm>
            <a:off x="10156301" y="3913288"/>
            <a:ext cx="1672871" cy="114871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Systemic Therapy</a:t>
            </a:r>
            <a:endParaRPr lang="en-US" sz="2400" dirty="0">
              <a:solidFill>
                <a:schemeClr val="tx1"/>
              </a:solidFill>
              <a:sym typeface="Wingdings" panose="05000000000000000000" pitchFamily="2" charset="2"/>
            </a:endParaRPr>
          </a:p>
        </p:txBody>
      </p:sp>
      <p:cxnSp>
        <p:nvCxnSpPr>
          <p:cNvPr id="3" name="Straight Arrow Connector 2">
            <a:extLst>
              <a:ext uri="{FF2B5EF4-FFF2-40B4-BE49-F238E27FC236}">
                <a16:creationId xmlns:a16="http://schemas.microsoft.com/office/drawing/2014/main" id="{A7ACB48A-08D1-DE0C-ABD4-91126CA519FD}"/>
              </a:ext>
            </a:extLst>
          </p:cNvPr>
          <p:cNvCxnSpPr>
            <a:cxnSpLocks/>
          </p:cNvCxnSpPr>
          <p:nvPr/>
        </p:nvCxnSpPr>
        <p:spPr>
          <a:xfrm flipV="1">
            <a:off x="10156301" y="5062002"/>
            <a:ext cx="0" cy="4153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F957B1C4-5EBD-92DE-4636-5E12F64C5FC6}"/>
              </a:ext>
            </a:extLst>
          </p:cNvPr>
          <p:cNvCxnSpPr>
            <a:cxnSpLocks/>
          </p:cNvCxnSpPr>
          <p:nvPr/>
        </p:nvCxnSpPr>
        <p:spPr>
          <a:xfrm>
            <a:off x="9608009" y="5477350"/>
            <a:ext cx="548292" cy="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1547C3C4-DA2E-3553-AAC3-7449E2BAC9B0}"/>
              </a:ext>
            </a:extLst>
          </p:cNvPr>
          <p:cNvCxnSpPr>
            <a:cxnSpLocks/>
          </p:cNvCxnSpPr>
          <p:nvPr/>
        </p:nvCxnSpPr>
        <p:spPr>
          <a:xfrm flipV="1">
            <a:off x="9608009" y="5478660"/>
            <a:ext cx="0" cy="707056"/>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FC973201-427D-C69D-4EB9-1C3CDD6DE81E}"/>
              </a:ext>
            </a:extLst>
          </p:cNvPr>
          <p:cNvCxnSpPr>
            <a:cxnSpLocks/>
          </p:cNvCxnSpPr>
          <p:nvPr/>
        </p:nvCxnSpPr>
        <p:spPr>
          <a:xfrm>
            <a:off x="10970269" y="5062002"/>
            <a:ext cx="0" cy="7506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 name="Rectangle 3">
            <a:extLst>
              <a:ext uri="{FF2B5EF4-FFF2-40B4-BE49-F238E27FC236}">
                <a16:creationId xmlns:a16="http://schemas.microsoft.com/office/drawing/2014/main" id="{898E98F6-BAA8-C6B4-C4B4-BFB13410C2F3}"/>
              </a:ext>
            </a:extLst>
          </p:cNvPr>
          <p:cNvSpPr/>
          <p:nvPr/>
        </p:nvSpPr>
        <p:spPr>
          <a:xfrm>
            <a:off x="9930056" y="5815531"/>
            <a:ext cx="2130611" cy="810532"/>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dirty="0">
                <a:solidFill>
                  <a:schemeClr val="tx1"/>
                </a:solidFill>
              </a:rPr>
              <a:t>Consider alternative therapy, clinical trial if progression</a:t>
            </a:r>
          </a:p>
        </p:txBody>
      </p:sp>
    </p:spTree>
    <p:extLst>
      <p:ext uri="{BB962C8B-B14F-4D97-AF65-F5344CB8AC3E}">
        <p14:creationId xmlns:p14="http://schemas.microsoft.com/office/powerpoint/2010/main" val="3605340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05DE8-8925-5AAF-81D1-F04BBCC4494B}"/>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AB337F30-6C9A-ABB7-E290-FF733DF961C3}"/>
              </a:ext>
            </a:extLst>
          </p:cNvPr>
          <p:cNvSpPr/>
          <p:nvPr/>
        </p:nvSpPr>
        <p:spPr>
          <a:xfrm>
            <a:off x="3357592" y="160370"/>
            <a:ext cx="5515641" cy="980927"/>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ECD affecting multiple systems or critical structures</a:t>
            </a:r>
          </a:p>
        </p:txBody>
      </p:sp>
      <p:sp>
        <p:nvSpPr>
          <p:cNvPr id="34" name="Rectangle: Rounded Corners 33">
            <a:extLst>
              <a:ext uri="{FF2B5EF4-FFF2-40B4-BE49-F238E27FC236}">
                <a16:creationId xmlns:a16="http://schemas.microsoft.com/office/drawing/2014/main" id="{312DA02F-38F1-19F2-B416-82CE2AE973B2}"/>
              </a:ext>
            </a:extLst>
          </p:cNvPr>
          <p:cNvSpPr/>
          <p:nvPr/>
        </p:nvSpPr>
        <p:spPr>
          <a:xfrm>
            <a:off x="1442162" y="1638795"/>
            <a:ext cx="3065218" cy="1305922"/>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rPr>
              <a:t>Refer to ECDGA Care Center </a:t>
            </a:r>
            <a:r>
              <a:rPr lang="en-US" sz="1600" b="1" dirty="0">
                <a:solidFill>
                  <a:schemeClr val="tx1"/>
                </a:solidFill>
                <a:sym typeface="Wingdings" panose="05000000000000000000" pitchFamily="2" charset="2"/>
              </a:rPr>
              <a:t></a:t>
            </a:r>
            <a:r>
              <a:rPr lang="en-US" sz="1600" dirty="0">
                <a:solidFill>
                  <a:schemeClr val="tx1"/>
                </a:solidFill>
              </a:rPr>
              <a:t>Hematology/Oncology</a:t>
            </a:r>
          </a:p>
          <a:p>
            <a:r>
              <a:rPr lang="en-US" sz="1600" dirty="0">
                <a:solidFill>
                  <a:schemeClr val="tx1"/>
                </a:solidFill>
                <a:sym typeface="Wingdings" panose="05000000000000000000" pitchFamily="2" charset="2"/>
              </a:rPr>
              <a:t>Hematopathology</a:t>
            </a:r>
          </a:p>
          <a:p>
            <a:r>
              <a:rPr lang="en-US" sz="1600" dirty="0">
                <a:solidFill>
                  <a:schemeClr val="tx1"/>
                </a:solidFill>
                <a:sym typeface="Wingdings" panose="05000000000000000000" pitchFamily="2" charset="2"/>
              </a:rPr>
              <a:t>Advanced diagnosticians/radiologists</a:t>
            </a:r>
            <a:endParaRPr lang="en-US" sz="1600" dirty="0">
              <a:solidFill>
                <a:schemeClr val="tx1"/>
              </a:solidFill>
            </a:endParaRPr>
          </a:p>
        </p:txBody>
      </p:sp>
      <p:sp>
        <p:nvSpPr>
          <p:cNvPr id="49" name="Rectangle: Rounded Corners 48">
            <a:extLst>
              <a:ext uri="{FF2B5EF4-FFF2-40B4-BE49-F238E27FC236}">
                <a16:creationId xmlns:a16="http://schemas.microsoft.com/office/drawing/2014/main" id="{A562E907-D435-6FA5-C998-1DB9E589D6FD}"/>
              </a:ext>
            </a:extLst>
          </p:cNvPr>
          <p:cNvSpPr/>
          <p:nvPr/>
        </p:nvSpPr>
        <p:spPr>
          <a:xfrm>
            <a:off x="7749146" y="1638795"/>
            <a:ext cx="3065218" cy="1305918"/>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1"/>
                </a:solidFill>
              </a:rPr>
              <a:t>Consider clinical trial enrollment early and often throughout care</a:t>
            </a:r>
          </a:p>
        </p:txBody>
      </p:sp>
      <p:cxnSp>
        <p:nvCxnSpPr>
          <p:cNvPr id="50" name="Straight Arrow Connector 49">
            <a:extLst>
              <a:ext uri="{FF2B5EF4-FFF2-40B4-BE49-F238E27FC236}">
                <a16:creationId xmlns:a16="http://schemas.microsoft.com/office/drawing/2014/main" id="{121CF8A1-5754-C40F-076C-6FAC1752AA72}"/>
              </a:ext>
            </a:extLst>
          </p:cNvPr>
          <p:cNvCxnSpPr>
            <a:cxnSpLocks/>
          </p:cNvCxnSpPr>
          <p:nvPr/>
        </p:nvCxnSpPr>
        <p:spPr>
          <a:xfrm>
            <a:off x="4348768" y="1318626"/>
            <a:ext cx="380" cy="33204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2" name="Straight Arrow Connector 51">
            <a:extLst>
              <a:ext uri="{FF2B5EF4-FFF2-40B4-BE49-F238E27FC236}">
                <a16:creationId xmlns:a16="http://schemas.microsoft.com/office/drawing/2014/main" id="{E2495A21-298C-4E0E-27CB-6EE0C97DA8C4}"/>
              </a:ext>
            </a:extLst>
          </p:cNvPr>
          <p:cNvCxnSpPr>
            <a:cxnSpLocks/>
          </p:cNvCxnSpPr>
          <p:nvPr/>
        </p:nvCxnSpPr>
        <p:spPr>
          <a:xfrm>
            <a:off x="7842474" y="1306750"/>
            <a:ext cx="0" cy="3676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2860F85A-6CE5-521B-375C-E8AB013236D1}"/>
              </a:ext>
            </a:extLst>
          </p:cNvPr>
          <p:cNvCxnSpPr>
            <a:cxnSpLocks/>
          </p:cNvCxnSpPr>
          <p:nvPr/>
        </p:nvCxnSpPr>
        <p:spPr>
          <a:xfrm>
            <a:off x="4348768" y="1306750"/>
            <a:ext cx="3493706" cy="0"/>
          </a:xfrm>
          <a:prstGeom prst="line">
            <a:avLst/>
          </a:prstGeom>
        </p:spPr>
        <p:style>
          <a:lnRef idx="1">
            <a:schemeClr val="dk1"/>
          </a:lnRef>
          <a:fillRef idx="0">
            <a:schemeClr val="dk1"/>
          </a:fillRef>
          <a:effectRef idx="0">
            <a:schemeClr val="dk1"/>
          </a:effectRef>
          <a:fontRef idx="minor">
            <a:schemeClr val="tx1"/>
          </a:fontRef>
        </p:style>
      </p:cxnSp>
      <p:cxnSp>
        <p:nvCxnSpPr>
          <p:cNvPr id="66" name="Straight Arrow Connector 65">
            <a:extLst>
              <a:ext uri="{FF2B5EF4-FFF2-40B4-BE49-F238E27FC236}">
                <a16:creationId xmlns:a16="http://schemas.microsoft.com/office/drawing/2014/main" id="{64BF5877-E335-E70A-3ECA-D390B11E3D9A}"/>
              </a:ext>
            </a:extLst>
          </p:cNvPr>
          <p:cNvCxnSpPr>
            <a:cxnSpLocks/>
          </p:cNvCxnSpPr>
          <p:nvPr/>
        </p:nvCxnSpPr>
        <p:spPr>
          <a:xfrm>
            <a:off x="6115412" y="1116278"/>
            <a:ext cx="0" cy="5225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8" name="Rectangle: Rounded Corners 67">
            <a:extLst>
              <a:ext uri="{FF2B5EF4-FFF2-40B4-BE49-F238E27FC236}">
                <a16:creationId xmlns:a16="http://schemas.microsoft.com/office/drawing/2014/main" id="{D67B192E-B530-1C95-0B9E-5226B796EED2}"/>
              </a:ext>
            </a:extLst>
          </p:cNvPr>
          <p:cNvSpPr/>
          <p:nvPr/>
        </p:nvSpPr>
        <p:spPr>
          <a:xfrm>
            <a:off x="4619404" y="1659576"/>
            <a:ext cx="3065218" cy="1285139"/>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rPr>
              <a:t>Comprehensive assessment </a:t>
            </a:r>
            <a:r>
              <a:rPr lang="en-US" sz="1600" b="1" dirty="0">
                <a:solidFill>
                  <a:schemeClr val="tx1"/>
                </a:solidFill>
                <a:sym typeface="Wingdings" panose="05000000000000000000" pitchFamily="2" charset="2"/>
              </a:rPr>
              <a:t></a:t>
            </a:r>
            <a:r>
              <a:rPr lang="en-US" sz="1600" dirty="0">
                <a:solidFill>
                  <a:schemeClr val="tx1"/>
                </a:solidFill>
              </a:rPr>
              <a:t>DNA/RNA abnormalities </a:t>
            </a:r>
          </a:p>
          <a:p>
            <a:r>
              <a:rPr lang="en-US" sz="1600" dirty="0">
                <a:solidFill>
                  <a:schemeClr val="tx1"/>
                </a:solidFill>
                <a:sym typeface="Wingdings" panose="05000000000000000000" pitchFamily="2" charset="2"/>
              </a:rPr>
              <a:t>Endocrinopathies</a:t>
            </a:r>
          </a:p>
          <a:p>
            <a:r>
              <a:rPr lang="en-US" sz="1600" dirty="0">
                <a:solidFill>
                  <a:schemeClr val="tx1"/>
                </a:solidFill>
                <a:sym typeface="Wingdings" panose="05000000000000000000" pitchFamily="2" charset="2"/>
              </a:rPr>
              <a:t>Additional imaging if needed</a:t>
            </a:r>
            <a:endParaRPr lang="en-US" sz="1600" dirty="0">
              <a:solidFill>
                <a:schemeClr val="tx1"/>
              </a:solidFill>
            </a:endParaRPr>
          </a:p>
        </p:txBody>
      </p:sp>
      <p:sp>
        <p:nvSpPr>
          <p:cNvPr id="71" name="Rectangle: Rounded Corners 70">
            <a:extLst>
              <a:ext uri="{FF2B5EF4-FFF2-40B4-BE49-F238E27FC236}">
                <a16:creationId xmlns:a16="http://schemas.microsoft.com/office/drawing/2014/main" id="{9F58783F-33EA-763D-6E06-FA1438A2AE1F}"/>
              </a:ext>
            </a:extLst>
          </p:cNvPr>
          <p:cNvSpPr/>
          <p:nvPr/>
        </p:nvSpPr>
        <p:spPr>
          <a:xfrm>
            <a:off x="3965200" y="3320639"/>
            <a:ext cx="4260842" cy="335463"/>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Is a targetable mutation or fusion present?</a:t>
            </a:r>
          </a:p>
        </p:txBody>
      </p:sp>
      <p:cxnSp>
        <p:nvCxnSpPr>
          <p:cNvPr id="72" name="Straight Arrow Connector 71">
            <a:extLst>
              <a:ext uri="{FF2B5EF4-FFF2-40B4-BE49-F238E27FC236}">
                <a16:creationId xmlns:a16="http://schemas.microsoft.com/office/drawing/2014/main" id="{44C6F5E9-D652-72A5-5082-ED5B8FBDEF22}"/>
              </a:ext>
            </a:extLst>
          </p:cNvPr>
          <p:cNvCxnSpPr>
            <a:cxnSpLocks/>
          </p:cNvCxnSpPr>
          <p:nvPr/>
        </p:nvCxnSpPr>
        <p:spPr>
          <a:xfrm>
            <a:off x="6095621" y="2977739"/>
            <a:ext cx="0" cy="3043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9" name="Straight Connector 88">
            <a:extLst>
              <a:ext uri="{FF2B5EF4-FFF2-40B4-BE49-F238E27FC236}">
                <a16:creationId xmlns:a16="http://schemas.microsoft.com/office/drawing/2014/main" id="{014F3166-50FF-7232-4677-D16BEF8A7149}"/>
              </a:ext>
            </a:extLst>
          </p:cNvPr>
          <p:cNvCxnSpPr>
            <a:cxnSpLocks/>
          </p:cNvCxnSpPr>
          <p:nvPr/>
        </p:nvCxnSpPr>
        <p:spPr>
          <a:xfrm flipV="1">
            <a:off x="637986" y="4313695"/>
            <a:ext cx="8361978" cy="24916"/>
          </a:xfrm>
          <a:prstGeom prst="line">
            <a:avLst/>
          </a:prstGeom>
        </p:spPr>
        <p:style>
          <a:lnRef idx="1">
            <a:schemeClr val="dk1"/>
          </a:lnRef>
          <a:fillRef idx="0">
            <a:schemeClr val="dk1"/>
          </a:fillRef>
          <a:effectRef idx="0">
            <a:schemeClr val="dk1"/>
          </a:effectRef>
          <a:fontRef idx="minor">
            <a:schemeClr val="tx1"/>
          </a:fontRef>
        </p:style>
      </p:cxnSp>
      <p:cxnSp>
        <p:nvCxnSpPr>
          <p:cNvPr id="91" name="Straight Arrow Connector 90">
            <a:extLst>
              <a:ext uri="{FF2B5EF4-FFF2-40B4-BE49-F238E27FC236}">
                <a16:creationId xmlns:a16="http://schemas.microsoft.com/office/drawing/2014/main" id="{FCE9B07E-F6C0-3805-CCCD-6391FBB86BE2}"/>
              </a:ext>
            </a:extLst>
          </p:cNvPr>
          <p:cNvCxnSpPr>
            <a:cxnSpLocks/>
          </p:cNvCxnSpPr>
          <p:nvPr/>
        </p:nvCxnSpPr>
        <p:spPr>
          <a:xfrm>
            <a:off x="2212552" y="4326153"/>
            <a:ext cx="0" cy="185480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2" name="Straight Arrow Connector 91">
            <a:extLst>
              <a:ext uri="{FF2B5EF4-FFF2-40B4-BE49-F238E27FC236}">
                <a16:creationId xmlns:a16="http://schemas.microsoft.com/office/drawing/2014/main" id="{8F6BE870-8731-E002-1840-6A8728DFB3B0}"/>
              </a:ext>
            </a:extLst>
          </p:cNvPr>
          <p:cNvCxnSpPr>
            <a:cxnSpLocks/>
          </p:cNvCxnSpPr>
          <p:nvPr/>
        </p:nvCxnSpPr>
        <p:spPr>
          <a:xfrm>
            <a:off x="3610984" y="4337009"/>
            <a:ext cx="0" cy="18439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3" name="Straight Arrow Connector 92">
            <a:extLst>
              <a:ext uri="{FF2B5EF4-FFF2-40B4-BE49-F238E27FC236}">
                <a16:creationId xmlns:a16="http://schemas.microsoft.com/office/drawing/2014/main" id="{4EB24743-08E5-9B13-B2FB-0B2EC8EEAAFC}"/>
              </a:ext>
            </a:extLst>
          </p:cNvPr>
          <p:cNvCxnSpPr>
            <a:cxnSpLocks/>
            <a:endCxn id="106" idx="0"/>
          </p:cNvCxnSpPr>
          <p:nvPr/>
        </p:nvCxnSpPr>
        <p:spPr>
          <a:xfrm>
            <a:off x="4857333" y="4337008"/>
            <a:ext cx="26774" cy="18439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4" name="Straight Arrow Connector 93">
            <a:extLst>
              <a:ext uri="{FF2B5EF4-FFF2-40B4-BE49-F238E27FC236}">
                <a16:creationId xmlns:a16="http://schemas.microsoft.com/office/drawing/2014/main" id="{ACB79445-D499-76E0-6D3C-63C495588807}"/>
              </a:ext>
            </a:extLst>
          </p:cNvPr>
          <p:cNvCxnSpPr>
            <a:cxnSpLocks/>
          </p:cNvCxnSpPr>
          <p:nvPr/>
        </p:nvCxnSpPr>
        <p:spPr>
          <a:xfrm>
            <a:off x="6213882" y="4326152"/>
            <a:ext cx="0" cy="18548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95" name="Straight Arrow Connector 94">
            <a:extLst>
              <a:ext uri="{FF2B5EF4-FFF2-40B4-BE49-F238E27FC236}">
                <a16:creationId xmlns:a16="http://schemas.microsoft.com/office/drawing/2014/main" id="{DE437BD8-3851-A9EE-F7F5-5C18BC94C7F3}"/>
              </a:ext>
            </a:extLst>
          </p:cNvPr>
          <p:cNvCxnSpPr>
            <a:cxnSpLocks/>
          </p:cNvCxnSpPr>
          <p:nvPr/>
        </p:nvCxnSpPr>
        <p:spPr>
          <a:xfrm>
            <a:off x="7611145" y="4337008"/>
            <a:ext cx="0" cy="18439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96" name="Rectangle 95">
            <a:extLst>
              <a:ext uri="{FF2B5EF4-FFF2-40B4-BE49-F238E27FC236}">
                <a16:creationId xmlns:a16="http://schemas.microsoft.com/office/drawing/2014/main" id="{0149D742-7A14-8FAD-95E6-212E4E185916}"/>
              </a:ext>
            </a:extLst>
          </p:cNvPr>
          <p:cNvSpPr/>
          <p:nvPr/>
        </p:nvSpPr>
        <p:spPr>
          <a:xfrm>
            <a:off x="1540565" y="4512725"/>
            <a:ext cx="1442889" cy="144428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Other MAP Kinase pathway variant </a:t>
            </a:r>
          </a:p>
          <a:p>
            <a:pPr algn="ctr"/>
            <a:r>
              <a:rPr lang="en-US" sz="1500" dirty="0" err="1">
                <a:solidFill>
                  <a:schemeClr val="tx1"/>
                </a:solidFill>
              </a:rPr>
              <a:t>Cobimetinib</a:t>
            </a:r>
            <a:endParaRPr lang="en-US" sz="1500" dirty="0">
              <a:solidFill>
                <a:schemeClr val="tx1"/>
              </a:solidFill>
            </a:endParaRPr>
          </a:p>
          <a:p>
            <a:pPr algn="ctr"/>
            <a:r>
              <a:rPr lang="en-US" sz="1500" dirty="0">
                <a:solidFill>
                  <a:schemeClr val="tx1"/>
                </a:solidFill>
              </a:rPr>
              <a:t>Trametinib</a:t>
            </a:r>
          </a:p>
          <a:p>
            <a:pPr algn="ctr"/>
            <a:r>
              <a:rPr lang="en-US" sz="1500" dirty="0">
                <a:solidFill>
                  <a:schemeClr val="tx1"/>
                </a:solidFill>
              </a:rPr>
              <a:t>Selumetinib</a:t>
            </a:r>
          </a:p>
        </p:txBody>
      </p:sp>
      <p:sp>
        <p:nvSpPr>
          <p:cNvPr id="97" name="Rectangle 96">
            <a:extLst>
              <a:ext uri="{FF2B5EF4-FFF2-40B4-BE49-F238E27FC236}">
                <a16:creationId xmlns:a16="http://schemas.microsoft.com/office/drawing/2014/main" id="{2B1AC8AE-B224-B6B4-312D-CEDD567048BC}"/>
              </a:ext>
            </a:extLst>
          </p:cNvPr>
          <p:cNvSpPr/>
          <p:nvPr/>
        </p:nvSpPr>
        <p:spPr>
          <a:xfrm>
            <a:off x="4302737" y="4536039"/>
            <a:ext cx="1135536" cy="709665"/>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i="1" dirty="0">
                <a:solidFill>
                  <a:schemeClr val="tx1"/>
                </a:solidFill>
              </a:rPr>
              <a:t>CSF1R</a:t>
            </a:r>
            <a:r>
              <a:rPr lang="en-US" sz="1500" b="1" dirty="0">
                <a:solidFill>
                  <a:schemeClr val="tx1"/>
                </a:solidFill>
              </a:rPr>
              <a:t> Mutation</a:t>
            </a:r>
          </a:p>
          <a:p>
            <a:pPr algn="ctr"/>
            <a:r>
              <a:rPr lang="en-US" sz="1500" dirty="0" err="1">
                <a:solidFill>
                  <a:schemeClr val="tx1"/>
                </a:solidFill>
              </a:rPr>
              <a:t>Pexidartinib</a:t>
            </a:r>
            <a:endParaRPr lang="en-US" sz="1500" dirty="0">
              <a:solidFill>
                <a:schemeClr val="tx1"/>
              </a:solidFill>
            </a:endParaRPr>
          </a:p>
        </p:txBody>
      </p:sp>
      <p:sp>
        <p:nvSpPr>
          <p:cNvPr id="98" name="Rectangle 97">
            <a:extLst>
              <a:ext uri="{FF2B5EF4-FFF2-40B4-BE49-F238E27FC236}">
                <a16:creationId xmlns:a16="http://schemas.microsoft.com/office/drawing/2014/main" id="{6CC52553-15DD-82CC-BF8C-F22A3EC18B15}"/>
              </a:ext>
            </a:extLst>
          </p:cNvPr>
          <p:cNvSpPr/>
          <p:nvPr/>
        </p:nvSpPr>
        <p:spPr>
          <a:xfrm>
            <a:off x="5511703" y="4536039"/>
            <a:ext cx="1404359" cy="1051926"/>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i="1" dirty="0">
                <a:solidFill>
                  <a:schemeClr val="tx1"/>
                </a:solidFill>
              </a:rPr>
              <a:t>NTRK </a:t>
            </a:r>
            <a:r>
              <a:rPr lang="en-US" sz="1500" b="1" dirty="0">
                <a:solidFill>
                  <a:schemeClr val="tx1"/>
                </a:solidFill>
              </a:rPr>
              <a:t>fusion</a:t>
            </a:r>
          </a:p>
          <a:p>
            <a:pPr algn="ctr"/>
            <a:r>
              <a:rPr lang="en-US" sz="1500" dirty="0" err="1">
                <a:solidFill>
                  <a:schemeClr val="tx1"/>
                </a:solidFill>
              </a:rPr>
              <a:t>Entrectinib</a:t>
            </a:r>
            <a:endParaRPr lang="en-US" sz="1500" dirty="0">
              <a:solidFill>
                <a:schemeClr val="tx1"/>
              </a:solidFill>
            </a:endParaRPr>
          </a:p>
          <a:p>
            <a:pPr algn="ctr"/>
            <a:r>
              <a:rPr lang="en-US" sz="1500" dirty="0" err="1">
                <a:solidFill>
                  <a:schemeClr val="tx1"/>
                </a:solidFill>
              </a:rPr>
              <a:t>Laroptrectinib</a:t>
            </a:r>
            <a:endParaRPr lang="en-US" sz="1500" dirty="0">
              <a:solidFill>
                <a:schemeClr val="tx1"/>
              </a:solidFill>
            </a:endParaRPr>
          </a:p>
          <a:p>
            <a:pPr algn="ctr"/>
            <a:r>
              <a:rPr lang="en-US" sz="1500" dirty="0" err="1">
                <a:solidFill>
                  <a:schemeClr val="tx1"/>
                </a:solidFill>
              </a:rPr>
              <a:t>Repotrectinib</a:t>
            </a:r>
            <a:endParaRPr lang="en-US" sz="1500" dirty="0">
              <a:solidFill>
                <a:schemeClr val="tx1"/>
              </a:solidFill>
            </a:endParaRPr>
          </a:p>
        </p:txBody>
      </p:sp>
      <p:sp>
        <p:nvSpPr>
          <p:cNvPr id="99" name="Rectangle 98">
            <a:extLst>
              <a:ext uri="{FF2B5EF4-FFF2-40B4-BE49-F238E27FC236}">
                <a16:creationId xmlns:a16="http://schemas.microsoft.com/office/drawing/2014/main" id="{CF155C11-F31F-4688-8295-FD4C304B420B}"/>
              </a:ext>
            </a:extLst>
          </p:cNvPr>
          <p:cNvSpPr/>
          <p:nvPr/>
        </p:nvSpPr>
        <p:spPr>
          <a:xfrm>
            <a:off x="6979164" y="4536040"/>
            <a:ext cx="1263962" cy="94131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i="1" dirty="0">
                <a:solidFill>
                  <a:schemeClr val="tx1"/>
                </a:solidFill>
              </a:rPr>
              <a:t>PIK3CA</a:t>
            </a:r>
            <a:r>
              <a:rPr lang="en-US" sz="1500" b="1" dirty="0">
                <a:solidFill>
                  <a:schemeClr val="tx1"/>
                </a:solidFill>
              </a:rPr>
              <a:t> Mutation</a:t>
            </a:r>
          </a:p>
          <a:p>
            <a:pPr algn="ctr"/>
            <a:r>
              <a:rPr lang="en-US" sz="1500" dirty="0">
                <a:solidFill>
                  <a:schemeClr val="tx1"/>
                </a:solidFill>
              </a:rPr>
              <a:t>Everolimus</a:t>
            </a:r>
          </a:p>
          <a:p>
            <a:pPr algn="ctr"/>
            <a:r>
              <a:rPr lang="en-US" sz="1500" dirty="0">
                <a:solidFill>
                  <a:schemeClr val="tx1"/>
                </a:solidFill>
              </a:rPr>
              <a:t>Sirolimus</a:t>
            </a:r>
          </a:p>
        </p:txBody>
      </p:sp>
      <p:cxnSp>
        <p:nvCxnSpPr>
          <p:cNvPr id="102" name="Straight Arrow Connector 101">
            <a:extLst>
              <a:ext uri="{FF2B5EF4-FFF2-40B4-BE49-F238E27FC236}">
                <a16:creationId xmlns:a16="http://schemas.microsoft.com/office/drawing/2014/main" id="{BB1B1A25-012A-27FD-FBD1-E95A7B7BA2F9}"/>
              </a:ext>
            </a:extLst>
          </p:cNvPr>
          <p:cNvCxnSpPr>
            <a:cxnSpLocks/>
          </p:cNvCxnSpPr>
          <p:nvPr/>
        </p:nvCxnSpPr>
        <p:spPr>
          <a:xfrm>
            <a:off x="637986" y="4337008"/>
            <a:ext cx="0" cy="18439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01" name="Rectangle 100">
            <a:extLst>
              <a:ext uri="{FF2B5EF4-FFF2-40B4-BE49-F238E27FC236}">
                <a16:creationId xmlns:a16="http://schemas.microsoft.com/office/drawing/2014/main" id="{C1FF904F-12C9-C098-8EDB-5AA38F93A5DF}"/>
              </a:ext>
            </a:extLst>
          </p:cNvPr>
          <p:cNvSpPr/>
          <p:nvPr/>
        </p:nvSpPr>
        <p:spPr>
          <a:xfrm>
            <a:off x="3102091" y="4512725"/>
            <a:ext cx="1135533" cy="141936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i="1" dirty="0">
                <a:solidFill>
                  <a:schemeClr val="tx1"/>
                </a:solidFill>
              </a:rPr>
              <a:t>ALK </a:t>
            </a:r>
            <a:r>
              <a:rPr lang="en-US" sz="1500" b="1" dirty="0">
                <a:solidFill>
                  <a:schemeClr val="tx1"/>
                </a:solidFill>
              </a:rPr>
              <a:t>fusion</a:t>
            </a:r>
          </a:p>
          <a:p>
            <a:pPr algn="ctr"/>
            <a:r>
              <a:rPr lang="en-US" sz="1500" dirty="0" err="1">
                <a:solidFill>
                  <a:schemeClr val="tx1"/>
                </a:solidFill>
              </a:rPr>
              <a:t>Alectinib</a:t>
            </a:r>
            <a:endParaRPr lang="en-US" sz="1500" dirty="0">
              <a:solidFill>
                <a:schemeClr val="tx1"/>
              </a:solidFill>
            </a:endParaRPr>
          </a:p>
          <a:p>
            <a:pPr algn="ctr"/>
            <a:r>
              <a:rPr lang="en-US" sz="1500" dirty="0" err="1">
                <a:solidFill>
                  <a:schemeClr val="tx1"/>
                </a:solidFill>
              </a:rPr>
              <a:t>Brigatinib</a:t>
            </a:r>
            <a:endParaRPr lang="en-US" sz="1500" dirty="0">
              <a:solidFill>
                <a:schemeClr val="tx1"/>
              </a:solidFill>
            </a:endParaRPr>
          </a:p>
          <a:p>
            <a:pPr algn="ctr"/>
            <a:r>
              <a:rPr lang="en-US" sz="1500" dirty="0" err="1">
                <a:solidFill>
                  <a:schemeClr val="tx1"/>
                </a:solidFill>
              </a:rPr>
              <a:t>Ceritinib</a:t>
            </a:r>
            <a:endParaRPr lang="en-US" sz="1500" dirty="0">
              <a:solidFill>
                <a:schemeClr val="tx1"/>
              </a:solidFill>
            </a:endParaRPr>
          </a:p>
          <a:p>
            <a:pPr algn="ctr"/>
            <a:r>
              <a:rPr lang="en-US" sz="1500" dirty="0">
                <a:solidFill>
                  <a:schemeClr val="tx1"/>
                </a:solidFill>
              </a:rPr>
              <a:t>Crizotinib</a:t>
            </a:r>
          </a:p>
          <a:p>
            <a:pPr algn="ctr"/>
            <a:r>
              <a:rPr lang="en-US" sz="1500" dirty="0" err="1">
                <a:solidFill>
                  <a:schemeClr val="tx1"/>
                </a:solidFill>
              </a:rPr>
              <a:t>Lorlatinib</a:t>
            </a:r>
            <a:endParaRPr lang="en-US" sz="1500" dirty="0">
              <a:solidFill>
                <a:schemeClr val="tx1"/>
              </a:solidFill>
            </a:endParaRPr>
          </a:p>
        </p:txBody>
      </p:sp>
      <p:sp>
        <p:nvSpPr>
          <p:cNvPr id="103" name="Rectangle 102">
            <a:extLst>
              <a:ext uri="{FF2B5EF4-FFF2-40B4-BE49-F238E27FC236}">
                <a16:creationId xmlns:a16="http://schemas.microsoft.com/office/drawing/2014/main" id="{D3FE6AF5-2D2B-6C33-5E3D-DA43581FBCEF}"/>
              </a:ext>
            </a:extLst>
          </p:cNvPr>
          <p:cNvSpPr/>
          <p:nvPr/>
        </p:nvSpPr>
        <p:spPr>
          <a:xfrm>
            <a:off x="131330" y="4536039"/>
            <a:ext cx="1263962" cy="1276589"/>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i="1" dirty="0">
                <a:solidFill>
                  <a:schemeClr val="tx1"/>
                </a:solidFill>
              </a:rPr>
              <a:t>BRAF</a:t>
            </a:r>
            <a:r>
              <a:rPr lang="en-US" sz="1500" b="1" dirty="0">
                <a:solidFill>
                  <a:schemeClr val="tx1"/>
                </a:solidFill>
              </a:rPr>
              <a:t>V600E Mutation</a:t>
            </a:r>
          </a:p>
          <a:p>
            <a:pPr algn="ctr"/>
            <a:r>
              <a:rPr lang="en-US" sz="1500" dirty="0">
                <a:solidFill>
                  <a:schemeClr val="tx1"/>
                </a:solidFill>
              </a:rPr>
              <a:t>Vemurafenib (preferred)</a:t>
            </a:r>
          </a:p>
          <a:p>
            <a:pPr algn="ctr"/>
            <a:r>
              <a:rPr lang="en-US" sz="1500" dirty="0">
                <a:solidFill>
                  <a:schemeClr val="tx1"/>
                </a:solidFill>
              </a:rPr>
              <a:t>Dabrafenib</a:t>
            </a:r>
          </a:p>
        </p:txBody>
      </p:sp>
      <p:sp>
        <p:nvSpPr>
          <p:cNvPr id="106" name="Rectangle 105">
            <a:extLst>
              <a:ext uri="{FF2B5EF4-FFF2-40B4-BE49-F238E27FC236}">
                <a16:creationId xmlns:a16="http://schemas.microsoft.com/office/drawing/2014/main" id="{1FD2C301-B90D-3C5E-D711-9C4360B508C7}"/>
              </a:ext>
            </a:extLst>
          </p:cNvPr>
          <p:cNvSpPr/>
          <p:nvPr/>
        </p:nvSpPr>
        <p:spPr>
          <a:xfrm>
            <a:off x="131330" y="6180957"/>
            <a:ext cx="9505554" cy="516673"/>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b="1" dirty="0">
                <a:solidFill>
                  <a:schemeClr val="tx1"/>
                </a:solidFill>
              </a:rPr>
              <a:t>Progression or intolerable adverse effects</a:t>
            </a:r>
          </a:p>
          <a:p>
            <a:pPr algn="ctr"/>
            <a:r>
              <a:rPr lang="en-US" sz="1700" dirty="0">
                <a:solidFill>
                  <a:schemeClr val="tx1"/>
                </a:solidFill>
              </a:rPr>
              <a:t>Re-assess genomic data. If present, treat as per above. If not, move to non-targeted therapy.</a:t>
            </a:r>
          </a:p>
        </p:txBody>
      </p:sp>
      <p:cxnSp>
        <p:nvCxnSpPr>
          <p:cNvPr id="113" name="Straight Arrow Connector 112">
            <a:extLst>
              <a:ext uri="{FF2B5EF4-FFF2-40B4-BE49-F238E27FC236}">
                <a16:creationId xmlns:a16="http://schemas.microsoft.com/office/drawing/2014/main" id="{E7622770-994D-82D0-086F-3B254E933BB6}"/>
              </a:ext>
            </a:extLst>
          </p:cNvPr>
          <p:cNvCxnSpPr>
            <a:cxnSpLocks/>
          </p:cNvCxnSpPr>
          <p:nvPr/>
        </p:nvCxnSpPr>
        <p:spPr>
          <a:xfrm>
            <a:off x="8989069" y="4312892"/>
            <a:ext cx="0" cy="184394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4" name="Rectangle 113">
            <a:extLst>
              <a:ext uri="{FF2B5EF4-FFF2-40B4-BE49-F238E27FC236}">
                <a16:creationId xmlns:a16="http://schemas.microsoft.com/office/drawing/2014/main" id="{90FE3310-E26E-744F-C340-11CBBD2AAC8A}"/>
              </a:ext>
            </a:extLst>
          </p:cNvPr>
          <p:cNvSpPr/>
          <p:nvPr/>
        </p:nvSpPr>
        <p:spPr>
          <a:xfrm>
            <a:off x="8382758" y="4552701"/>
            <a:ext cx="1234412" cy="509301"/>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500" b="1" i="1" dirty="0">
                <a:solidFill>
                  <a:schemeClr val="tx1"/>
                </a:solidFill>
              </a:rPr>
              <a:t>RET </a:t>
            </a:r>
            <a:r>
              <a:rPr lang="en-US" sz="1500" b="1" dirty="0">
                <a:solidFill>
                  <a:schemeClr val="tx1"/>
                </a:solidFill>
              </a:rPr>
              <a:t>fusion</a:t>
            </a:r>
          </a:p>
          <a:p>
            <a:pPr algn="ctr"/>
            <a:r>
              <a:rPr lang="en-US" sz="1500" dirty="0" err="1">
                <a:solidFill>
                  <a:schemeClr val="tx1"/>
                </a:solidFill>
              </a:rPr>
              <a:t>Selpercatinib</a:t>
            </a:r>
            <a:endParaRPr lang="en-US" sz="1500" dirty="0">
              <a:solidFill>
                <a:schemeClr val="tx1"/>
              </a:solidFill>
            </a:endParaRPr>
          </a:p>
        </p:txBody>
      </p:sp>
      <p:cxnSp>
        <p:nvCxnSpPr>
          <p:cNvPr id="116" name="Straight Arrow Connector 115">
            <a:extLst>
              <a:ext uri="{FF2B5EF4-FFF2-40B4-BE49-F238E27FC236}">
                <a16:creationId xmlns:a16="http://schemas.microsoft.com/office/drawing/2014/main" id="{B0C7FBA5-C5E8-FADF-BE64-9A71AF8AC7B8}"/>
              </a:ext>
            </a:extLst>
          </p:cNvPr>
          <p:cNvCxnSpPr>
            <a:cxnSpLocks/>
          </p:cNvCxnSpPr>
          <p:nvPr/>
        </p:nvCxnSpPr>
        <p:spPr>
          <a:xfrm>
            <a:off x="6073471" y="3656102"/>
            <a:ext cx="0" cy="65679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9" name="TextBox 118">
            <a:extLst>
              <a:ext uri="{FF2B5EF4-FFF2-40B4-BE49-F238E27FC236}">
                <a16:creationId xmlns:a16="http://schemas.microsoft.com/office/drawing/2014/main" id="{799F941A-77BB-9CB7-2AFC-EB9177477EE9}"/>
              </a:ext>
            </a:extLst>
          </p:cNvPr>
          <p:cNvSpPr txBox="1"/>
          <p:nvPr/>
        </p:nvSpPr>
        <p:spPr>
          <a:xfrm>
            <a:off x="5600152" y="3754972"/>
            <a:ext cx="653140" cy="369332"/>
          </a:xfrm>
          <a:prstGeom prst="rect">
            <a:avLst/>
          </a:prstGeom>
          <a:noFill/>
        </p:spPr>
        <p:txBody>
          <a:bodyPr wrap="square" rtlCol="0">
            <a:spAutoFit/>
          </a:bodyPr>
          <a:lstStyle/>
          <a:p>
            <a:r>
              <a:rPr lang="en-US" dirty="0"/>
              <a:t>Yes</a:t>
            </a:r>
          </a:p>
        </p:txBody>
      </p:sp>
      <p:cxnSp>
        <p:nvCxnSpPr>
          <p:cNvPr id="120" name="Straight Arrow Connector 119">
            <a:extLst>
              <a:ext uri="{FF2B5EF4-FFF2-40B4-BE49-F238E27FC236}">
                <a16:creationId xmlns:a16="http://schemas.microsoft.com/office/drawing/2014/main" id="{6166259D-A4E7-11CB-495F-29D69DD86A8F}"/>
              </a:ext>
            </a:extLst>
          </p:cNvPr>
          <p:cNvCxnSpPr>
            <a:cxnSpLocks/>
          </p:cNvCxnSpPr>
          <p:nvPr/>
        </p:nvCxnSpPr>
        <p:spPr>
          <a:xfrm flipV="1">
            <a:off x="6073471" y="3963427"/>
            <a:ext cx="4068056" cy="658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1" name="TextBox 120">
            <a:extLst>
              <a:ext uri="{FF2B5EF4-FFF2-40B4-BE49-F238E27FC236}">
                <a16:creationId xmlns:a16="http://schemas.microsoft.com/office/drawing/2014/main" id="{D837624E-AB12-15EE-148D-142317B02463}"/>
              </a:ext>
            </a:extLst>
          </p:cNvPr>
          <p:cNvSpPr txBox="1"/>
          <p:nvPr/>
        </p:nvSpPr>
        <p:spPr>
          <a:xfrm>
            <a:off x="8873233" y="3594095"/>
            <a:ext cx="653140" cy="369332"/>
          </a:xfrm>
          <a:prstGeom prst="rect">
            <a:avLst/>
          </a:prstGeom>
          <a:noFill/>
        </p:spPr>
        <p:txBody>
          <a:bodyPr wrap="square" rtlCol="0">
            <a:spAutoFit/>
          </a:bodyPr>
          <a:lstStyle/>
          <a:p>
            <a:r>
              <a:rPr lang="en-US" dirty="0"/>
              <a:t>No</a:t>
            </a:r>
          </a:p>
        </p:txBody>
      </p:sp>
      <p:pic>
        <p:nvPicPr>
          <p:cNvPr id="123" name="Picture 4" descr="ECD Global Alliance Logo">
            <a:extLst>
              <a:ext uri="{FF2B5EF4-FFF2-40B4-BE49-F238E27FC236}">
                <a16:creationId xmlns:a16="http://schemas.microsoft.com/office/drawing/2014/main" id="{F83DB9AD-5AED-8335-93EB-5065C1DFFE7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6139" y="77217"/>
            <a:ext cx="679174" cy="670684"/>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2">
            <a:extLst>
              <a:ext uri="{FF2B5EF4-FFF2-40B4-BE49-F238E27FC236}">
                <a16:creationId xmlns:a16="http://schemas.microsoft.com/office/drawing/2014/main" id="{847464D9-E3D6-8CE7-712F-DB96FAFAA74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4568" b="24440"/>
          <a:stretch>
            <a:fillRect/>
          </a:stretch>
        </p:blipFill>
        <p:spPr bwMode="auto">
          <a:xfrm>
            <a:off x="10426148" y="77216"/>
            <a:ext cx="1679713" cy="449558"/>
          </a:xfrm>
          <a:prstGeom prst="rect">
            <a:avLst/>
          </a:prstGeom>
          <a:noFill/>
          <a:extLst>
            <a:ext uri="{909E8E84-426E-40DD-AFC4-6F175D3DCCD1}">
              <a14:hiddenFill xmlns:a14="http://schemas.microsoft.com/office/drawing/2010/main">
                <a:solidFill>
                  <a:srgbClr val="FFFFFF"/>
                </a:solidFill>
              </a14:hiddenFill>
            </a:ext>
          </a:extLst>
        </p:spPr>
      </p:pic>
      <p:sp>
        <p:nvSpPr>
          <p:cNvPr id="126" name="Rectangle 125">
            <a:extLst>
              <a:ext uri="{FF2B5EF4-FFF2-40B4-BE49-F238E27FC236}">
                <a16:creationId xmlns:a16="http://schemas.microsoft.com/office/drawing/2014/main" id="{9B00D790-20F2-9A30-0214-2181975A3554}"/>
              </a:ext>
            </a:extLst>
          </p:cNvPr>
          <p:cNvSpPr/>
          <p:nvPr/>
        </p:nvSpPr>
        <p:spPr>
          <a:xfrm>
            <a:off x="10156301" y="3913288"/>
            <a:ext cx="1672871" cy="114871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500" b="1" dirty="0">
                <a:solidFill>
                  <a:schemeClr val="tx1"/>
                </a:solidFill>
              </a:rPr>
              <a:t>Systemic therapy</a:t>
            </a:r>
          </a:p>
          <a:p>
            <a:r>
              <a:rPr lang="en-US" sz="1500" dirty="0">
                <a:solidFill>
                  <a:schemeClr val="tx1"/>
                </a:solidFill>
                <a:sym typeface="Wingdings" panose="05000000000000000000" pitchFamily="2" charset="2"/>
              </a:rPr>
              <a:t>Cladribine</a:t>
            </a:r>
          </a:p>
          <a:p>
            <a:r>
              <a:rPr lang="en-US" sz="1500" dirty="0">
                <a:solidFill>
                  <a:schemeClr val="tx1"/>
                </a:solidFill>
                <a:sym typeface="Wingdings" panose="05000000000000000000" pitchFamily="2" charset="2"/>
              </a:rPr>
              <a:t>Pegylated IFN</a:t>
            </a:r>
          </a:p>
          <a:p>
            <a:r>
              <a:rPr lang="en-US" sz="1500">
                <a:solidFill>
                  <a:schemeClr val="tx1"/>
                </a:solidFill>
                <a:sym typeface="Wingdings" panose="05000000000000000000" pitchFamily="2" charset="2"/>
              </a:rPr>
              <a:t>Sirolimus</a:t>
            </a:r>
            <a:endParaRPr lang="en-US" sz="1500" dirty="0">
              <a:solidFill>
                <a:schemeClr val="tx1"/>
              </a:solidFill>
              <a:sym typeface="Wingdings" panose="05000000000000000000" pitchFamily="2" charset="2"/>
            </a:endParaRPr>
          </a:p>
        </p:txBody>
      </p:sp>
      <p:cxnSp>
        <p:nvCxnSpPr>
          <p:cNvPr id="3" name="Straight Arrow Connector 2">
            <a:extLst>
              <a:ext uri="{FF2B5EF4-FFF2-40B4-BE49-F238E27FC236}">
                <a16:creationId xmlns:a16="http://schemas.microsoft.com/office/drawing/2014/main" id="{2392913C-72F8-0329-E889-4D5DDE5FB776}"/>
              </a:ext>
            </a:extLst>
          </p:cNvPr>
          <p:cNvCxnSpPr>
            <a:cxnSpLocks/>
          </p:cNvCxnSpPr>
          <p:nvPr/>
        </p:nvCxnSpPr>
        <p:spPr>
          <a:xfrm flipV="1">
            <a:off x="10156301" y="5062002"/>
            <a:ext cx="0" cy="4153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CDF5F7EF-375A-8695-9C4B-900313473BB2}"/>
              </a:ext>
            </a:extLst>
          </p:cNvPr>
          <p:cNvCxnSpPr>
            <a:cxnSpLocks/>
          </p:cNvCxnSpPr>
          <p:nvPr/>
        </p:nvCxnSpPr>
        <p:spPr>
          <a:xfrm>
            <a:off x="9608009" y="5477350"/>
            <a:ext cx="548292" cy="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7DEEDC87-1206-62F9-B5CD-EA3B53CE11B5}"/>
              </a:ext>
            </a:extLst>
          </p:cNvPr>
          <p:cNvCxnSpPr>
            <a:cxnSpLocks/>
          </p:cNvCxnSpPr>
          <p:nvPr/>
        </p:nvCxnSpPr>
        <p:spPr>
          <a:xfrm flipV="1">
            <a:off x="9608009" y="5478660"/>
            <a:ext cx="0" cy="707056"/>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DD1F8572-6AAC-E537-69F3-9F6C3B1B2B6D}"/>
              </a:ext>
            </a:extLst>
          </p:cNvPr>
          <p:cNvCxnSpPr>
            <a:cxnSpLocks/>
          </p:cNvCxnSpPr>
          <p:nvPr/>
        </p:nvCxnSpPr>
        <p:spPr>
          <a:xfrm>
            <a:off x="10970269" y="5062002"/>
            <a:ext cx="0" cy="7506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 name="Rectangle 3">
            <a:extLst>
              <a:ext uri="{FF2B5EF4-FFF2-40B4-BE49-F238E27FC236}">
                <a16:creationId xmlns:a16="http://schemas.microsoft.com/office/drawing/2014/main" id="{C65BB4B1-0C9E-9CAE-95A4-F6E338921D09}"/>
              </a:ext>
            </a:extLst>
          </p:cNvPr>
          <p:cNvSpPr/>
          <p:nvPr/>
        </p:nvSpPr>
        <p:spPr>
          <a:xfrm>
            <a:off x="9930056" y="5815531"/>
            <a:ext cx="2130611" cy="810532"/>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700" dirty="0">
                <a:solidFill>
                  <a:schemeClr val="tx1"/>
                </a:solidFill>
              </a:rPr>
              <a:t>Consider alternative therapy, clinical trial if progression</a:t>
            </a:r>
          </a:p>
        </p:txBody>
      </p:sp>
    </p:spTree>
    <p:extLst>
      <p:ext uri="{BB962C8B-B14F-4D97-AF65-F5344CB8AC3E}">
        <p14:creationId xmlns:p14="http://schemas.microsoft.com/office/powerpoint/2010/main" val="1587170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EE2E2-BF34-954E-FEED-CE3A1047E45F}"/>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10993245-DB7F-DD55-6353-0154DC138531}"/>
              </a:ext>
            </a:extLst>
          </p:cNvPr>
          <p:cNvSpPr txBox="1">
            <a:spLocks/>
          </p:cNvSpPr>
          <p:nvPr/>
        </p:nvSpPr>
        <p:spPr>
          <a:xfrm>
            <a:off x="9650897" y="6380923"/>
            <a:ext cx="2461592" cy="3876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1200" b="1" dirty="0"/>
              <a:t>NCCN Guidelines on Histiocytic neoplasms. 2026</a:t>
            </a:r>
          </a:p>
        </p:txBody>
      </p:sp>
      <p:pic>
        <p:nvPicPr>
          <p:cNvPr id="3" name="Picture 2">
            <a:extLst>
              <a:ext uri="{FF2B5EF4-FFF2-40B4-BE49-F238E27FC236}">
                <a16:creationId xmlns:a16="http://schemas.microsoft.com/office/drawing/2014/main" id="{03271824-0ECB-6E8A-EB4E-47F247BCD328}"/>
              </a:ext>
            </a:extLst>
          </p:cNvPr>
          <p:cNvPicPr>
            <a:picLocks noChangeAspect="1"/>
          </p:cNvPicPr>
          <p:nvPr/>
        </p:nvPicPr>
        <p:blipFill>
          <a:blip r:embed="rId2"/>
          <a:srcRect l="28831" t="49345" r="28897" b="24675"/>
          <a:stretch>
            <a:fillRect/>
          </a:stretch>
        </p:blipFill>
        <p:spPr>
          <a:xfrm>
            <a:off x="155640" y="1381722"/>
            <a:ext cx="11844189" cy="4094556"/>
          </a:xfrm>
          <a:prstGeom prst="rect">
            <a:avLst/>
          </a:prstGeom>
        </p:spPr>
      </p:pic>
    </p:spTree>
    <p:extLst>
      <p:ext uri="{BB962C8B-B14F-4D97-AF65-F5344CB8AC3E}">
        <p14:creationId xmlns:p14="http://schemas.microsoft.com/office/powerpoint/2010/main" val="526259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9B939-1578-C663-FB58-B50DABD570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695B58-12E5-5378-9532-2DDFDDD0CB79}"/>
              </a:ext>
            </a:extLst>
          </p:cNvPr>
          <p:cNvSpPr>
            <a:spLocks noGrp="1"/>
          </p:cNvSpPr>
          <p:nvPr>
            <p:ph type="title"/>
          </p:nvPr>
        </p:nvSpPr>
        <p:spPr/>
        <p:txBody>
          <a:bodyPr>
            <a:normAutofit/>
          </a:bodyPr>
          <a:lstStyle/>
          <a:p>
            <a:r>
              <a:rPr lang="en-US" sz="4000" b="1" dirty="0"/>
              <a:t>References</a:t>
            </a:r>
          </a:p>
        </p:txBody>
      </p:sp>
      <p:sp>
        <p:nvSpPr>
          <p:cNvPr id="3" name="Content Placeholder 2">
            <a:extLst>
              <a:ext uri="{FF2B5EF4-FFF2-40B4-BE49-F238E27FC236}">
                <a16:creationId xmlns:a16="http://schemas.microsoft.com/office/drawing/2014/main" id="{E545593B-E45E-B810-F947-0553B2370DDD}"/>
              </a:ext>
            </a:extLst>
          </p:cNvPr>
          <p:cNvSpPr>
            <a:spLocks noGrp="1"/>
          </p:cNvSpPr>
          <p:nvPr>
            <p:ph idx="1"/>
          </p:nvPr>
        </p:nvSpPr>
        <p:spPr>
          <a:xfrm>
            <a:off x="838200" y="1623828"/>
            <a:ext cx="10515600" cy="4351338"/>
          </a:xfrm>
        </p:spPr>
        <p:txBody>
          <a:bodyPr>
            <a:noAutofit/>
          </a:bodyPr>
          <a:lstStyle/>
          <a:p>
            <a:r>
              <a:rPr lang="en-US" sz="2000" dirty="0"/>
              <a:t>Gaurav Goyal, Mark L. Heaney, Matthew Collin, Fleur Cohen-Aubart, Augusto Vaglio, Benjamin H. Durham, Oshrat Hershkovitz-</a:t>
            </a:r>
            <a:r>
              <a:rPr lang="en-US" sz="2000" dirty="0" err="1"/>
              <a:t>Rokah</a:t>
            </a:r>
            <a:r>
              <a:rPr lang="en-US" sz="2000" dirty="0"/>
              <a:t>, Michael </a:t>
            </a:r>
            <a:r>
              <a:rPr lang="en-US" sz="2000" dirty="0" err="1"/>
              <a:t>Girschikofsky</a:t>
            </a:r>
            <a:r>
              <a:rPr lang="en-US" sz="2000" dirty="0"/>
              <a:t>, Eric D. Jacobsen, Kazuhiro Toyama, Aaron M. Goodman, Paul Hendrie, Xin-</a:t>
            </a:r>
            <a:r>
              <a:rPr lang="en-US" sz="2000" dirty="0" err="1"/>
              <a:t>xin</a:t>
            </a:r>
            <a:r>
              <a:rPr lang="en-US" sz="2000" dirty="0"/>
              <a:t> Cao, </a:t>
            </a:r>
            <a:r>
              <a:rPr lang="en-US" sz="2000" dirty="0" err="1"/>
              <a:t>Juvianee</a:t>
            </a:r>
            <a:r>
              <a:rPr lang="en-US" sz="2000" dirty="0"/>
              <a:t> I. Estrada-Veras, Ofer </a:t>
            </a:r>
            <a:r>
              <a:rPr lang="en-US" sz="2000" dirty="0" err="1"/>
              <a:t>Shpilberg</a:t>
            </a:r>
            <a:r>
              <a:rPr lang="en-US" sz="2000" dirty="0"/>
              <a:t>, André Abdo, Mineo Kurokawa, Lorenzo Dagna, Kenneth L. McClain, Roei D. Mazor, Jennifer </a:t>
            </a:r>
            <a:r>
              <a:rPr lang="en-US" sz="2000" dirty="0" err="1"/>
              <a:t>Picarsic</a:t>
            </a:r>
            <a:r>
              <a:rPr lang="en-US" sz="2000" dirty="0"/>
              <a:t>, Filip Janku, Ronald S. Go, Julien </a:t>
            </a:r>
            <a:r>
              <a:rPr lang="en-US" sz="2000" dirty="0" err="1"/>
              <a:t>Haroche</a:t>
            </a:r>
            <a:r>
              <a:rPr lang="en-US" sz="2000" dirty="0"/>
              <a:t>, Eli L. Diamond. Erdheim-Chester disease: consensus recommendations for evaluation, diagnosis, and treatment in the molecular era. Blood, Volume 135, Issue 22, 2020, Pages 1929-1945, ISSN 0006-4971.</a:t>
            </a:r>
          </a:p>
          <a:p>
            <a:r>
              <a:rPr lang="en-US" sz="2000" dirty="0" err="1"/>
              <a:t>Haroche</a:t>
            </a:r>
            <a:r>
              <a:rPr lang="en-US" sz="2000" dirty="0"/>
              <a:t> J, Arnaud L, Cohen-Aubart F, </a:t>
            </a:r>
            <a:r>
              <a:rPr lang="en-US" sz="2000" dirty="0" err="1"/>
              <a:t>Hervier</a:t>
            </a:r>
            <a:r>
              <a:rPr lang="en-US" sz="2000" dirty="0"/>
              <a:t> B, Charlotte F, Emile JF, Amoura Z. Erdheim-Chester disease. Curr </a:t>
            </a:r>
            <a:r>
              <a:rPr lang="en-US" sz="2000" dirty="0" err="1"/>
              <a:t>Rheumatol</a:t>
            </a:r>
            <a:r>
              <a:rPr lang="en-US" sz="2000" dirty="0"/>
              <a:t> Rep. 2014 Apr;16(4):412. </a:t>
            </a:r>
            <a:r>
              <a:rPr lang="en-US" sz="2000" dirty="0" err="1"/>
              <a:t>doi</a:t>
            </a:r>
            <a:r>
              <a:rPr lang="en-US" sz="2000" dirty="0"/>
              <a:t>: 10.1007/s11926-014-0412-0. PMID: 24532298.</a:t>
            </a:r>
          </a:p>
          <a:p>
            <a:r>
              <a:rPr lang="en-US" sz="2000" dirty="0"/>
              <a:t>Wilcox SR, Reynolds SB, Ahmed AZ. Erdheim-Chester Disease: Investigating the Correlation between Targeted Treatment Therapy and Disease Outcomes. Cancers (Basel). 2024 Mar 27;16(7):1299. </a:t>
            </a:r>
            <a:r>
              <a:rPr lang="en-US" sz="2000" dirty="0" err="1"/>
              <a:t>doi</a:t>
            </a:r>
            <a:r>
              <a:rPr lang="en-US" sz="2000" dirty="0"/>
              <a:t>: 10.3390/cancers16071299. PMID: 38610977; PMCID: PMC11010843.</a:t>
            </a:r>
          </a:p>
          <a:p>
            <a:r>
              <a:rPr lang="en-US" sz="2000" dirty="0"/>
              <a:t>NCCN Guidelines for Histiocytic Neoplasms, 2026 [Available from https://www.nccn.org/professionals/physician_gls/pdf/histiocytic_neoplasms.pdf; accessed 22 Apr 2026]</a:t>
            </a:r>
          </a:p>
        </p:txBody>
      </p:sp>
    </p:spTree>
    <p:extLst>
      <p:ext uri="{BB962C8B-B14F-4D97-AF65-F5344CB8AC3E}">
        <p14:creationId xmlns:p14="http://schemas.microsoft.com/office/powerpoint/2010/main" val="4275371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267AE-E970-3390-6701-F3A1E1E62B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01295C-5030-1272-1002-79EC2C01157D}"/>
              </a:ext>
            </a:extLst>
          </p:cNvPr>
          <p:cNvSpPr>
            <a:spLocks noGrp="1"/>
          </p:cNvSpPr>
          <p:nvPr>
            <p:ph type="ctrTitle"/>
          </p:nvPr>
        </p:nvSpPr>
        <p:spPr>
          <a:xfrm>
            <a:off x="1757010" y="1781430"/>
            <a:ext cx="8711120" cy="1417998"/>
          </a:xfrm>
        </p:spPr>
        <p:txBody>
          <a:bodyPr>
            <a:normAutofit fontScale="90000"/>
          </a:bodyPr>
          <a:lstStyle/>
          <a:p>
            <a:r>
              <a:rPr lang="en-US" sz="4500" b="1" dirty="0"/>
              <a:t>Thank you to all the patients and families who support ECDGA , our research and ongoing efforts to improve and save lives </a:t>
            </a:r>
          </a:p>
        </p:txBody>
      </p:sp>
      <p:pic>
        <p:nvPicPr>
          <p:cNvPr id="4" name="Picture 2">
            <a:extLst>
              <a:ext uri="{FF2B5EF4-FFF2-40B4-BE49-F238E27FC236}">
                <a16:creationId xmlns:a16="http://schemas.microsoft.com/office/drawing/2014/main" id="{0CC6B3D8-8C7C-657C-0CD2-F5F697D18E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4568" b="24440"/>
          <a:stretch>
            <a:fillRect/>
          </a:stretch>
        </p:blipFill>
        <p:spPr bwMode="auto">
          <a:xfrm>
            <a:off x="9046563" y="87788"/>
            <a:ext cx="2843135" cy="76093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ome | Erdheim-Chester Disease Global Alliance">
            <a:extLst>
              <a:ext uri="{FF2B5EF4-FFF2-40B4-BE49-F238E27FC236}">
                <a16:creationId xmlns:a16="http://schemas.microsoft.com/office/drawing/2014/main" id="{CBC85648-ED4C-C313-A52E-54BAF06101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139" y="77216"/>
            <a:ext cx="1637730" cy="1637730"/>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08C0FF69-D7B1-2FDD-538C-038241E00F2C}"/>
              </a:ext>
            </a:extLst>
          </p:cNvPr>
          <p:cNvSpPr txBox="1">
            <a:spLocks/>
          </p:cNvSpPr>
          <p:nvPr/>
        </p:nvSpPr>
        <p:spPr>
          <a:xfrm>
            <a:off x="224853" y="4039332"/>
            <a:ext cx="2459636" cy="231237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600" b="1" dirty="0"/>
              <a:t>ECDGA</a:t>
            </a:r>
          </a:p>
          <a:p>
            <a:r>
              <a:rPr lang="en-US" sz="2600" dirty="0"/>
              <a:t>Gaurav Goyal</a:t>
            </a:r>
          </a:p>
          <a:p>
            <a:r>
              <a:rPr lang="en-US" sz="2600" dirty="0"/>
              <a:t>Paul Hendrie</a:t>
            </a:r>
          </a:p>
          <a:p>
            <a:r>
              <a:rPr lang="en-US" sz="2600" dirty="0"/>
              <a:t>Diane Shriner</a:t>
            </a:r>
          </a:p>
          <a:p>
            <a:r>
              <a:rPr lang="en-US" sz="2600" dirty="0"/>
              <a:t>Jerome Henson</a:t>
            </a:r>
          </a:p>
        </p:txBody>
      </p:sp>
      <p:sp>
        <p:nvSpPr>
          <p:cNvPr id="8" name="Content Placeholder 2">
            <a:extLst>
              <a:ext uri="{FF2B5EF4-FFF2-40B4-BE49-F238E27FC236}">
                <a16:creationId xmlns:a16="http://schemas.microsoft.com/office/drawing/2014/main" id="{B13C01CF-7AAD-0E18-7481-1A24F14DEC89}"/>
              </a:ext>
            </a:extLst>
          </p:cNvPr>
          <p:cNvSpPr txBox="1">
            <a:spLocks/>
          </p:cNvSpPr>
          <p:nvPr/>
        </p:nvSpPr>
        <p:spPr>
          <a:xfrm>
            <a:off x="2970551" y="4039331"/>
            <a:ext cx="2459636" cy="2666985"/>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400" b="1" dirty="0"/>
              <a:t>Moffitt Cancer Center</a:t>
            </a:r>
          </a:p>
          <a:p>
            <a:r>
              <a:rPr lang="en-US" sz="2600" dirty="0"/>
              <a:t>Lubomir Sokol</a:t>
            </a:r>
          </a:p>
          <a:p>
            <a:r>
              <a:rPr lang="en-US" sz="2600" dirty="0"/>
              <a:t>Ling Zhang</a:t>
            </a:r>
          </a:p>
          <a:p>
            <a:r>
              <a:rPr lang="en-US" sz="2600" dirty="0"/>
              <a:t>Amisha FNU</a:t>
            </a:r>
          </a:p>
          <a:p>
            <a:r>
              <a:rPr lang="en-US" sz="2600" dirty="0"/>
              <a:t>David Pottinger</a:t>
            </a:r>
          </a:p>
          <a:p>
            <a:r>
              <a:rPr lang="en-US" sz="2600" dirty="0"/>
              <a:t>Corbin Wright</a:t>
            </a:r>
          </a:p>
          <a:p>
            <a:r>
              <a:rPr lang="en-US" sz="2600" dirty="0"/>
              <a:t>Pujan Patel</a:t>
            </a:r>
          </a:p>
          <a:p>
            <a:pPr marL="457200" indent="-457200" algn="l">
              <a:buFont typeface="Arial" panose="020B0604020202020204" pitchFamily="34" charset="0"/>
              <a:buChar char="•"/>
            </a:pPr>
            <a:endParaRPr lang="en-US" sz="2600" dirty="0"/>
          </a:p>
        </p:txBody>
      </p:sp>
      <p:sp>
        <p:nvSpPr>
          <p:cNvPr id="9" name="Content Placeholder 2">
            <a:extLst>
              <a:ext uri="{FF2B5EF4-FFF2-40B4-BE49-F238E27FC236}">
                <a16:creationId xmlns:a16="http://schemas.microsoft.com/office/drawing/2014/main" id="{C1A29011-BB7F-F7A9-2BBE-83E0DA96F1A0}"/>
              </a:ext>
            </a:extLst>
          </p:cNvPr>
          <p:cNvSpPr txBox="1">
            <a:spLocks/>
          </p:cNvSpPr>
          <p:nvPr/>
        </p:nvSpPr>
        <p:spPr>
          <a:xfrm>
            <a:off x="5873048" y="4039331"/>
            <a:ext cx="2459636" cy="2666985"/>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600" b="1" dirty="0"/>
              <a:t>University of Michigan</a:t>
            </a:r>
          </a:p>
          <a:p>
            <a:r>
              <a:rPr lang="en-US" sz="2600" dirty="0"/>
              <a:t>Asra Ahmed</a:t>
            </a:r>
          </a:p>
          <a:p>
            <a:r>
              <a:rPr lang="en-US" sz="2600" dirty="0"/>
              <a:t>Xi Yang</a:t>
            </a:r>
          </a:p>
          <a:p>
            <a:r>
              <a:rPr lang="en-US" sz="2600" dirty="0"/>
              <a:t>Sabrina Wilcox</a:t>
            </a:r>
          </a:p>
          <a:p>
            <a:r>
              <a:rPr lang="en-US" sz="2600" dirty="0"/>
              <a:t>Haadi Ali</a:t>
            </a:r>
          </a:p>
          <a:p>
            <a:pPr marL="457200" indent="-457200" algn="l">
              <a:buFont typeface="Arial" panose="020B0604020202020204" pitchFamily="34" charset="0"/>
              <a:buChar char="•"/>
            </a:pPr>
            <a:endParaRPr lang="en-US" sz="2600" dirty="0"/>
          </a:p>
        </p:txBody>
      </p:sp>
      <p:sp>
        <p:nvSpPr>
          <p:cNvPr id="10" name="Content Placeholder 2">
            <a:extLst>
              <a:ext uri="{FF2B5EF4-FFF2-40B4-BE49-F238E27FC236}">
                <a16:creationId xmlns:a16="http://schemas.microsoft.com/office/drawing/2014/main" id="{145E3F11-524B-3E8D-8194-F2644EC0A380}"/>
              </a:ext>
            </a:extLst>
          </p:cNvPr>
          <p:cNvSpPr txBox="1">
            <a:spLocks/>
          </p:cNvSpPr>
          <p:nvPr/>
        </p:nvSpPr>
        <p:spPr>
          <a:xfrm>
            <a:off x="8888570" y="4039331"/>
            <a:ext cx="2459636" cy="101235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600" b="1" dirty="0"/>
              <a:t>Weill Cornell</a:t>
            </a:r>
          </a:p>
          <a:p>
            <a:r>
              <a:rPr lang="en-US" sz="2600" dirty="0"/>
              <a:t>Rebecca Denson</a:t>
            </a:r>
          </a:p>
          <a:p>
            <a:pPr marL="457200" indent="-457200" algn="l">
              <a:buFont typeface="Arial" panose="020B0604020202020204" pitchFamily="34" charset="0"/>
              <a:buChar char="•"/>
            </a:pPr>
            <a:endParaRPr lang="en-US" sz="2600" dirty="0"/>
          </a:p>
        </p:txBody>
      </p:sp>
      <p:sp>
        <p:nvSpPr>
          <p:cNvPr id="3" name="Content Placeholder 2">
            <a:extLst>
              <a:ext uri="{FF2B5EF4-FFF2-40B4-BE49-F238E27FC236}">
                <a16:creationId xmlns:a16="http://schemas.microsoft.com/office/drawing/2014/main" id="{659334BC-E119-BAAF-A506-EDAD1113494E}"/>
              </a:ext>
            </a:extLst>
          </p:cNvPr>
          <p:cNvSpPr txBox="1">
            <a:spLocks/>
          </p:cNvSpPr>
          <p:nvPr/>
        </p:nvSpPr>
        <p:spPr>
          <a:xfrm>
            <a:off x="8888570" y="5195519"/>
            <a:ext cx="2459636" cy="1012354"/>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600" b="1" dirty="0"/>
              <a:t>Mayo Clinic</a:t>
            </a:r>
          </a:p>
          <a:p>
            <a:r>
              <a:rPr lang="en-US" sz="2600" dirty="0" err="1"/>
              <a:t>Jithma</a:t>
            </a:r>
            <a:r>
              <a:rPr lang="en-US" sz="2600" dirty="0"/>
              <a:t> Abeykoon</a:t>
            </a:r>
          </a:p>
          <a:p>
            <a:r>
              <a:rPr lang="en-US" sz="2600" dirty="0"/>
              <a:t>Ronald Go</a:t>
            </a:r>
          </a:p>
          <a:p>
            <a:pPr marL="457200" indent="-457200" algn="l">
              <a:buFont typeface="Arial" panose="020B0604020202020204" pitchFamily="34" charset="0"/>
              <a:buChar char="•"/>
            </a:pPr>
            <a:endParaRPr lang="en-US" sz="2600" dirty="0"/>
          </a:p>
        </p:txBody>
      </p:sp>
    </p:spTree>
    <p:extLst>
      <p:ext uri="{BB962C8B-B14F-4D97-AF65-F5344CB8AC3E}">
        <p14:creationId xmlns:p14="http://schemas.microsoft.com/office/powerpoint/2010/main" val="1355764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271FD-F2E1-A67B-B2A1-991EA93AC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CC09D0-7DC0-1E16-233A-E422747EC69F}"/>
              </a:ext>
            </a:extLst>
          </p:cNvPr>
          <p:cNvSpPr>
            <a:spLocks noGrp="1"/>
          </p:cNvSpPr>
          <p:nvPr>
            <p:ph type="ctrTitle"/>
          </p:nvPr>
        </p:nvSpPr>
        <p:spPr>
          <a:xfrm>
            <a:off x="366091" y="2926642"/>
            <a:ext cx="11459817" cy="1004715"/>
          </a:xfrm>
        </p:spPr>
        <p:txBody>
          <a:bodyPr>
            <a:normAutofit/>
          </a:bodyPr>
          <a:lstStyle/>
          <a:p>
            <a:r>
              <a:rPr lang="en-US" b="1" dirty="0"/>
              <a:t>Additional slides if needed</a:t>
            </a:r>
          </a:p>
        </p:txBody>
      </p:sp>
    </p:spTree>
    <p:extLst>
      <p:ext uri="{BB962C8B-B14F-4D97-AF65-F5344CB8AC3E}">
        <p14:creationId xmlns:p14="http://schemas.microsoft.com/office/powerpoint/2010/main" val="653592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2C2E5-7CA4-20C7-C756-092728DD18D1}"/>
            </a:ext>
          </a:extLst>
        </p:cNvPr>
        <p:cNvGrpSpPr/>
        <p:nvPr/>
      </p:nvGrpSpPr>
      <p:grpSpPr>
        <a:xfrm>
          <a:off x="0" y="0"/>
          <a:ext cx="0" cy="0"/>
          <a:chOff x="0" y="0"/>
          <a:chExt cx="0" cy="0"/>
        </a:xfrm>
      </p:grpSpPr>
      <p:pic>
        <p:nvPicPr>
          <p:cNvPr id="3" name="Picture 2" descr="A diagram of a cell&#10;&#10;AI-generated content may be incorrect.">
            <a:extLst>
              <a:ext uri="{FF2B5EF4-FFF2-40B4-BE49-F238E27FC236}">
                <a16:creationId xmlns:a16="http://schemas.microsoft.com/office/drawing/2014/main" id="{FAC7993C-64F5-4F82-BBA3-DC2EFCA7E7E2}"/>
              </a:ext>
            </a:extLst>
          </p:cNvPr>
          <p:cNvPicPr>
            <a:picLocks noChangeAspect="1"/>
          </p:cNvPicPr>
          <p:nvPr/>
        </p:nvPicPr>
        <p:blipFill>
          <a:blip r:embed="rId2"/>
          <a:stretch>
            <a:fillRect/>
          </a:stretch>
        </p:blipFill>
        <p:spPr>
          <a:xfrm>
            <a:off x="1143941" y="643467"/>
            <a:ext cx="9904118" cy="5571066"/>
          </a:xfrm>
          <a:prstGeom prst="rect">
            <a:avLst/>
          </a:prstGeom>
        </p:spPr>
      </p:pic>
      <p:sp>
        <p:nvSpPr>
          <p:cNvPr id="4" name="Rectangle 3">
            <a:extLst>
              <a:ext uri="{FF2B5EF4-FFF2-40B4-BE49-F238E27FC236}">
                <a16:creationId xmlns:a16="http://schemas.microsoft.com/office/drawing/2014/main" id="{0B98286A-C38D-441B-426C-402804A82BB6}"/>
              </a:ext>
            </a:extLst>
          </p:cNvPr>
          <p:cNvSpPr/>
          <p:nvPr/>
        </p:nvSpPr>
        <p:spPr>
          <a:xfrm>
            <a:off x="5688531" y="4071486"/>
            <a:ext cx="1068404" cy="1886552"/>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B7DEADBC-732B-E77E-5BE4-127F8DCEE9EF}"/>
              </a:ext>
            </a:extLst>
          </p:cNvPr>
          <p:cNvSpPr txBox="1">
            <a:spLocks/>
          </p:cNvSpPr>
          <p:nvPr/>
        </p:nvSpPr>
        <p:spPr>
          <a:xfrm>
            <a:off x="10575757" y="6541347"/>
            <a:ext cx="1616243" cy="2919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1200" b="1" dirty="0" err="1">
                <a:solidFill>
                  <a:schemeClr val="bg1"/>
                </a:solidFill>
              </a:rPr>
              <a:t>Thermo</a:t>
            </a:r>
            <a:r>
              <a:rPr lang="en-US" sz="1200" b="1" dirty="0">
                <a:solidFill>
                  <a:schemeClr val="bg1"/>
                </a:solidFill>
              </a:rPr>
              <a:t> Fisher, 2025</a:t>
            </a:r>
          </a:p>
          <a:p>
            <a:pPr algn="r"/>
            <a:endParaRPr lang="en-US" sz="1200" b="1" dirty="0">
              <a:solidFill>
                <a:schemeClr val="bg1"/>
              </a:solidFill>
            </a:endParaRPr>
          </a:p>
          <a:p>
            <a:pPr algn="r"/>
            <a:endParaRPr lang="en-US" sz="1200" b="1" dirty="0">
              <a:solidFill>
                <a:schemeClr val="bg1"/>
              </a:solidFill>
            </a:endParaRPr>
          </a:p>
          <a:p>
            <a:pPr algn="r"/>
            <a:endParaRPr lang="en-US" sz="1200" b="1" dirty="0">
              <a:solidFill>
                <a:schemeClr val="bg1"/>
              </a:solidFill>
            </a:endParaRPr>
          </a:p>
          <a:p>
            <a:pPr algn="r"/>
            <a:endParaRPr lang="en-US" sz="1200" b="1" dirty="0">
              <a:solidFill>
                <a:schemeClr val="bg1"/>
              </a:solidFill>
            </a:endParaRPr>
          </a:p>
        </p:txBody>
      </p:sp>
    </p:spTree>
    <p:extLst>
      <p:ext uri="{BB962C8B-B14F-4D97-AF65-F5344CB8AC3E}">
        <p14:creationId xmlns:p14="http://schemas.microsoft.com/office/powerpoint/2010/main" val="176543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68015-4EFC-40DD-AF98-351B22426B46}"/>
            </a:ext>
          </a:extLst>
        </p:cNvPr>
        <p:cNvGrpSpPr/>
        <p:nvPr/>
      </p:nvGrpSpPr>
      <p:grpSpPr>
        <a:xfrm>
          <a:off x="0" y="0"/>
          <a:ext cx="0" cy="0"/>
          <a:chOff x="0" y="0"/>
          <a:chExt cx="0" cy="0"/>
        </a:xfrm>
      </p:grpSpPr>
      <p:pic>
        <p:nvPicPr>
          <p:cNvPr id="2" name="Picture 2" descr="graphic">
            <a:extLst>
              <a:ext uri="{FF2B5EF4-FFF2-40B4-BE49-F238E27FC236}">
                <a16:creationId xmlns:a16="http://schemas.microsoft.com/office/drawing/2014/main" id="{1D5730E7-2EA1-E45C-5AAC-77ECC5EC27E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26381" y="160832"/>
            <a:ext cx="8539238" cy="638307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9A839FC-0E89-0A85-C421-05F66127B12B}"/>
              </a:ext>
            </a:extLst>
          </p:cNvPr>
          <p:cNvSpPr txBox="1">
            <a:spLocks/>
          </p:cNvSpPr>
          <p:nvPr/>
        </p:nvSpPr>
        <p:spPr>
          <a:xfrm>
            <a:off x="10008705" y="6541347"/>
            <a:ext cx="2103783" cy="2272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1200" b="1" dirty="0" err="1"/>
              <a:t>Haroche</a:t>
            </a:r>
            <a:r>
              <a:rPr lang="en-US" sz="1200" b="1" dirty="0"/>
              <a:t> et al., </a:t>
            </a:r>
            <a:r>
              <a:rPr lang="en-US" sz="1200" b="1" i="1" dirty="0"/>
              <a:t>Blood </a:t>
            </a:r>
            <a:r>
              <a:rPr lang="en-US" sz="1200" b="1" dirty="0"/>
              <a:t>2020</a:t>
            </a:r>
          </a:p>
        </p:txBody>
      </p:sp>
    </p:spTree>
    <p:extLst>
      <p:ext uri="{BB962C8B-B14F-4D97-AF65-F5344CB8AC3E}">
        <p14:creationId xmlns:p14="http://schemas.microsoft.com/office/powerpoint/2010/main" val="1227817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93FC5-F0D3-A0AC-DB4F-0163BECA2B9D}"/>
            </a:ext>
          </a:extLst>
        </p:cNvPr>
        <p:cNvGrpSpPr/>
        <p:nvPr/>
      </p:nvGrpSpPr>
      <p:grpSpPr>
        <a:xfrm>
          <a:off x="0" y="0"/>
          <a:ext cx="0" cy="0"/>
          <a:chOff x="0" y="0"/>
          <a:chExt cx="0" cy="0"/>
        </a:xfrm>
      </p:grpSpPr>
      <p:pic>
        <p:nvPicPr>
          <p:cNvPr id="6146" name="Picture 2" descr="Diverse manifestations of ECD. (A) Coronal postcontrast chest computed tomography (CT) demonstrates extensive soft tissue sheathing of the thoracic aorta. (B) Enhancing lesions in the hypothalamic pituitary axis (HPA), brainstem, and cerebellar peduncle is shown in sagittal gadolinium enhanced T1 magnetic resonance imaging (MRI). (C) Three-dimensional fast imaging using steady-state acquisition (3D-FIESTA) MRI of the heart showing right atrial mass from ECD. (D) Maximal intensity projection (MIP) of 18F-fluoro-deoxyglucose (FDG)–positron emission tomography (PET) demonstrates typical hypermetabolic ECD lesions throughout the appendicular skeleton with greatest activity of the disease in the legs. (E) Irregular bilateral enhancing of ECD lesions in the middle cerebellar peduncles are demonstrated by postgadolinium axial T1 MRI. (F) Expansile irregularly enhancing ECD lesions in the pons seen on postgadolinium axial T1 MRI. (G) MIP of FDG-PET demonstrating ECD lesions with increased uptake in distal femur, orbit, multilevel thoracolumbar spine roots, and right atrium. (H) Periorbital xanthelasmas from ECD. (I-J) “Hairy kidney” hypermetabolic and contrast-enhancing perinephric infiltrates are shown on axial-fused FDG PET-CT and contrast-enhanced axial CT scan. (K) High-resolution axial CT scan image of the chest demonstrating reticulonodular opacities from ECD. (L) Atrophic or neurodegenerative changes in the brainstem and cerebellum are shown by axial T2-FLAIR MRI.">
            <a:extLst>
              <a:ext uri="{FF2B5EF4-FFF2-40B4-BE49-F238E27FC236}">
                <a16:creationId xmlns:a16="http://schemas.microsoft.com/office/drawing/2014/main" id="{E3003B43-BAB1-42EC-BF2B-8B7157A0A4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0327" y="196776"/>
            <a:ext cx="10491345" cy="6173753"/>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2">
            <a:extLst>
              <a:ext uri="{FF2B5EF4-FFF2-40B4-BE49-F238E27FC236}">
                <a16:creationId xmlns:a16="http://schemas.microsoft.com/office/drawing/2014/main" id="{0A715041-F0B5-9236-7F36-7C16C627B80B}"/>
              </a:ext>
            </a:extLst>
          </p:cNvPr>
          <p:cNvSpPr txBox="1">
            <a:spLocks/>
          </p:cNvSpPr>
          <p:nvPr/>
        </p:nvSpPr>
        <p:spPr>
          <a:xfrm>
            <a:off x="10008705" y="6541347"/>
            <a:ext cx="2103783" cy="2272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1200" b="1" dirty="0"/>
              <a:t>Goyal et al., </a:t>
            </a:r>
            <a:r>
              <a:rPr lang="en-US" sz="1200" b="1" i="1" dirty="0"/>
              <a:t>Blood </a:t>
            </a:r>
            <a:r>
              <a:rPr lang="en-US" sz="1200" b="1" dirty="0"/>
              <a:t>2020</a:t>
            </a:r>
          </a:p>
        </p:txBody>
      </p:sp>
    </p:spTree>
    <p:extLst>
      <p:ext uri="{BB962C8B-B14F-4D97-AF65-F5344CB8AC3E}">
        <p14:creationId xmlns:p14="http://schemas.microsoft.com/office/powerpoint/2010/main" val="27166244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4FF780BC63824D8531A24244433FB7" ma:contentTypeVersion="18" ma:contentTypeDescription="Create a new document." ma:contentTypeScope="" ma:versionID="722470c33f68b32f93b9fdb3e682f6f9">
  <xsd:schema xmlns:xsd="http://www.w3.org/2001/XMLSchema" xmlns:xs="http://www.w3.org/2001/XMLSchema" xmlns:p="http://schemas.microsoft.com/office/2006/metadata/properties" xmlns:ns2="ab4e1aff-ca9b-482e-b103-5edf16d0868d" xmlns:ns3="b428c153-a3e5-4436-8cd3-bbed743e9f27" targetNamespace="http://schemas.microsoft.com/office/2006/metadata/properties" ma:root="true" ma:fieldsID="a5068b30f5fe29312d434b812d3003f0" ns2:_="" ns3:_="">
    <xsd:import namespace="ab4e1aff-ca9b-482e-b103-5edf16d0868d"/>
    <xsd:import namespace="b428c153-a3e5-4436-8cd3-bbed743e9f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ServiceOCR" minOccurs="0"/>
                <xsd:element ref="ns2:lcf76f155ced4ddcb4097134ff3c332f" minOccurs="0"/>
                <xsd:element ref="ns3:TaxCatchAll" minOccurs="0"/>
                <xsd:element ref="ns2:MediaLengthInSeconds" minOccurs="0"/>
                <xsd:element ref="ns2:MediaServiceObjectDetectorVersions"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e1aff-ca9b-482e-b103-5edf16d086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0afc756-41f4-452f-81cc-3d01026f6dab" ma:termSetId="09814cd3-568e-fe90-9814-8d621ff8fb84" ma:anchorId="fba54fb3-c3e1-fe81-a776-ca4b69148c4d" ma:open="true" ma:isKeyword="false">
      <xsd:complexType>
        <xsd:sequence>
          <xsd:element ref="pc:Terms" minOccurs="0" maxOccurs="1"/>
        </xsd:sequence>
      </xsd:complex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28c153-a3e5-4436-8cd3-bbed743e9f2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8e1285b-5ece-4f15-b32e-180393852ab1}" ma:internalName="TaxCatchAll" ma:showField="CatchAllData" ma:web="b428c153-a3e5-4436-8cd3-bbed743e9f2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428c153-a3e5-4436-8cd3-bbed743e9f27" xsi:nil="true"/>
    <lcf76f155ced4ddcb4097134ff3c332f xmlns="ab4e1aff-ca9b-482e-b103-5edf16d0868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D3E587D-166F-46CF-94E5-882E035F9B15}"/>
</file>

<file path=customXml/itemProps2.xml><?xml version="1.0" encoding="utf-8"?>
<ds:datastoreItem xmlns:ds="http://schemas.openxmlformats.org/officeDocument/2006/customXml" ds:itemID="{CF551757-CBE1-4DE7-B440-66FDF2E25C96}"/>
</file>

<file path=customXml/itemProps3.xml><?xml version="1.0" encoding="utf-8"?>
<ds:datastoreItem xmlns:ds="http://schemas.openxmlformats.org/officeDocument/2006/customXml" ds:itemID="{7BC3D51F-15A5-4BC7-925E-7416E8DB1684}"/>
</file>

<file path=docProps/app.xml><?xml version="1.0" encoding="utf-8"?>
<Properties xmlns="http://schemas.openxmlformats.org/officeDocument/2006/extended-properties" xmlns:vt="http://schemas.openxmlformats.org/officeDocument/2006/docPropsVTypes">
  <TotalTime>1678</TotalTime>
  <Words>1151</Words>
  <Application>Microsoft Office PowerPoint</Application>
  <PresentationFormat>Widescreen</PresentationFormat>
  <Paragraphs>179</Paragraphs>
  <Slides>19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Aptos</vt:lpstr>
      <vt:lpstr>Arial</vt:lpstr>
      <vt:lpstr>Calibri</vt:lpstr>
      <vt:lpstr>Calibri Light</vt:lpstr>
      <vt:lpstr>Wingdings</vt:lpstr>
      <vt:lpstr>Office Theme</vt:lpstr>
      <vt:lpstr>Erdheim Chester Disease Treatment: Overview on Treatment Options within the Landscape of Histiocytic Neoplasms</vt:lpstr>
      <vt:lpstr>Outline</vt:lpstr>
      <vt:lpstr>PowerPoint Presentation</vt:lpstr>
      <vt:lpstr>PowerPoint Presentation</vt:lpstr>
      <vt:lpstr>Erdheim Chester Disease</vt:lpstr>
      <vt:lpstr>How do we treat a disease that looks different in every patient?</vt:lpstr>
      <vt:lpstr>PowerPoint Presentation</vt:lpstr>
      <vt:lpstr>PowerPoint Presentation</vt:lpstr>
      <vt:lpstr>Why isn’t it this simple in practice?</vt:lpstr>
      <vt:lpstr>PowerPoint Presentation</vt:lpstr>
      <vt:lpstr>PowerPoint Presentation</vt:lpstr>
      <vt:lpstr>PowerPoint Presentation</vt:lpstr>
      <vt:lpstr>PowerPoint Presentation</vt:lpstr>
      <vt:lpstr>References</vt:lpstr>
      <vt:lpstr>Thank you to all the patients and families who support ECDGA , our research and ongoing efforts to improve and save lives </vt:lpstr>
      <vt:lpstr>Additional slides if needed</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Umich/Moffitt Meeting</dc:title>
  <dc:creator>Reynolds, Sam B</dc:creator>
  <cp:lastModifiedBy>Renita Page</cp:lastModifiedBy>
  <cp:revision>6</cp:revision>
  <dcterms:created xsi:type="dcterms:W3CDTF">2024-12-08T17:12:51Z</dcterms:created>
  <dcterms:modified xsi:type="dcterms:W3CDTF">2026-04-25T13:15:11Z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0x010100624FF780BC63824D8531A24244433FB7</vt:lpwstr>
  </property>
  <property fmtid="{D5CDD505-2E9C-101B-9397-08002B2CF9AE}" pid="3" name="Order">
    <vt:r8>952500</vt:r8>
  </property>
  <property fmtid="{D5CDD505-2E9C-101B-9397-08002B2CF9AE}" pid="4" name="xd_Signature">
    <vt:bool>false</vt:bool>
  </property>
  <property fmtid="{D5CDD505-2E9C-101B-9397-08002B2CF9AE}" pid="5" name="xd_ProgID">
    <vt:lpwstr/>
  </property>
  <property fmtid="{D5CDD505-2E9C-101B-9397-08002B2CF9AE}" pid="6" name="TriggerFlowInfo">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MediaServiceImageTags">
    <vt:lpwstr/>
  </property>
</Properties>
</file>