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1.xml" ContentType="application/vnd.openxmlformats-officedocument.presentationml.tags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33"/>
  </p:notesMasterIdLst>
  <p:sldIdLst>
    <p:sldId id="1894" r:id="rId5"/>
    <p:sldId id="1912" r:id="rId6"/>
    <p:sldId id="1898" r:id="rId7"/>
    <p:sldId id="1915" r:id="rId8"/>
    <p:sldId id="1938" r:id="rId9"/>
    <p:sldId id="1922" r:id="rId10"/>
    <p:sldId id="1925" r:id="rId11"/>
    <p:sldId id="1941" r:id="rId12"/>
    <p:sldId id="1919" r:id="rId13"/>
    <p:sldId id="1924" r:id="rId14"/>
    <p:sldId id="1929" r:id="rId15"/>
    <p:sldId id="1931" r:id="rId16"/>
    <p:sldId id="1932" r:id="rId17"/>
    <p:sldId id="1933" r:id="rId18"/>
    <p:sldId id="1913" r:id="rId19"/>
    <p:sldId id="1901" r:id="rId20"/>
    <p:sldId id="1939" r:id="rId21"/>
    <p:sldId id="1943" r:id="rId22"/>
    <p:sldId id="1935" r:id="rId23"/>
    <p:sldId id="1902" r:id="rId24"/>
    <p:sldId id="1936" r:id="rId25"/>
    <p:sldId id="1910" r:id="rId26"/>
    <p:sldId id="1945" r:id="rId27"/>
    <p:sldId id="1911" r:id="rId28"/>
    <p:sldId id="1937" r:id="rId29"/>
    <p:sldId id="1946" r:id="rId30"/>
    <p:sldId id="1947" r:id="rId31"/>
    <p:sldId id="1950" r:id="rId32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32FF"/>
    <a:srgbClr val="4BACC6"/>
    <a:srgbClr val="1156C3"/>
    <a:srgbClr val="0535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ABFCF23-3B69-468F-B69F-88F6DE6A72F2}" styleName="Medium Style 1 –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5A111915-BE36-4E01-A7E5-04B1672EAD32}" styleName="Light Style 2 –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953"/>
    <p:restoredTop sz="88997"/>
  </p:normalViewPr>
  <p:slideViewPr>
    <p:cSldViewPr snapToGrid="0" snapToObjects="1">
      <p:cViewPr varScale="1">
        <p:scale>
          <a:sx n="113" d="100"/>
          <a:sy n="113" d="100"/>
        </p:scale>
        <p:origin x="147" y="45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47" d="100"/>
        <a:sy n="47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450755-F9CD-E74A-B014-504F3E2057D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4CA7EE-1533-2340-A79E-93236FCC01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9196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challenging case for me maybe not for you guys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Hope that’s not Elon Musk on the podium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4CA7EE-1533-2340-A79E-93236FCC018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1324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Well educated in our </a:t>
            </a:r>
            <a:r>
              <a:rPr lang="en-US" dirty="0" err="1"/>
              <a:t>centre</a:t>
            </a:r>
            <a:r>
              <a:rPr lang="en-US" dirty="0"/>
              <a:t> so sent for BRAFV600E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4CA7EE-1533-2340-A79E-93236FCC018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5670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NB differential of orbital granuloma (as opposed to XG) is MUCH broader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4CA7EE-1533-2340-A79E-93236FCC018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2927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Gaurav posed naked – anything for the Mark Heaney award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4CA7EE-1533-2340-A79E-93236FCC018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4057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Compassionate access scheme was closing so we went for it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4CA7EE-1533-2340-A79E-93236FCC018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9748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PET-CT of legs shown in 2018 looks like this one . . </a:t>
            </a:r>
          </a:p>
          <a:p>
            <a:r>
              <a:rPr lang="en-US" dirty="0"/>
              <a:t>something going on in the neck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4CA7EE-1533-2340-A79E-93236FCC0184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5146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C76BE9-B222-5E34-80D2-90DC80BEA8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55F3BB7-29DE-8074-28A8-3E64DACB48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C078CFB-4340-0A44-9CE5-82B4C004B3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Compassionate access scheme was closing so we went for it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05FC6C-4662-8F51-9C38-9ECA43E0F7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4CA7EE-1533-2340-A79E-93236FCC0184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1315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58ED72-863E-8472-C9C8-B201426E89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BF0A1DF-553F-76C6-AB73-7C35D0DAEA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CB5910C-B3BE-6550-9B98-8228714EA6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Compassionate access scheme was closing so we went for it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123A07-BD7F-6062-48F8-71B37A6AA4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4CA7EE-1533-2340-A79E-93236FCC0184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5430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Was also detected on the NGS panel at 5%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4CA7EE-1533-2340-A79E-93236FCC0184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3609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54E374-E0C5-C2E3-5797-87781D9643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C8C3720-2FAF-5125-B9C4-B0B22CEF58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8A35923-9CFA-CE6B-3086-805BCB72E5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Compassionate access scheme was closing so we went for it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6EC236-4F14-A03A-BB28-433C9E0C87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4CA7EE-1533-2340-A79E-93236FCC0184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1455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Radiologists in their wisdom have done a different type of scan – not reported yet but looks normal to 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4CA7EE-1533-2340-A79E-93236FCC0184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8278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Most common question  - had two renal cell carcinomas one in a 30 year old with LCH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4CA7EE-1533-2340-A79E-93236FCC0184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4207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4"/>
            <a:ext cx="7772400" cy="1102519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rgbClr val="7030A0"/>
                </a:solidFill>
              </a:defRPr>
            </a:lvl1pPr>
            <a:lvl2pPr marL="342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4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3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2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29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083630" y="4963174"/>
            <a:ext cx="696191" cy="180326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fld id="{7C0771ED-7139-E74F-B27A-B729C013501B}" type="datetimeFigureOut">
              <a:rPr lang="en-US" smtClean="0"/>
              <a:pPr/>
              <a:t>8/26/2026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8457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55666628-E4E2-A6E7-EDE0-34D1B39AB6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83630" y="4963174"/>
            <a:ext cx="696191" cy="180326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fld id="{7C0771ED-7139-E74F-B27A-B729C013501B}" type="datetimeFigureOut">
              <a:rPr lang="en-US" smtClean="0"/>
              <a:pPr/>
              <a:t>8/26/2026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4327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351"/>
            </a:lvl2pPr>
            <a:lvl3pPr>
              <a:defRPr sz="1200"/>
            </a:lvl3pPr>
            <a:lvl4pPr>
              <a:defRPr sz="1051"/>
            </a:lvl4pPr>
            <a:lvl5pPr>
              <a:defRPr sz="1051"/>
            </a:lvl5pPr>
            <a:lvl6pPr>
              <a:defRPr sz="1351"/>
            </a:lvl6pPr>
            <a:lvl7pPr>
              <a:defRPr sz="1351"/>
            </a:lvl7pPr>
            <a:lvl8pPr>
              <a:defRPr sz="1351"/>
            </a:lvl8pPr>
            <a:lvl9pPr>
              <a:defRPr sz="1351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351"/>
            </a:lvl2pPr>
            <a:lvl3pPr>
              <a:defRPr sz="1200"/>
            </a:lvl3pPr>
            <a:lvl4pPr>
              <a:defRPr sz="1051"/>
            </a:lvl4pPr>
            <a:lvl5pPr>
              <a:defRPr sz="1051"/>
            </a:lvl5pPr>
            <a:lvl6pPr>
              <a:defRPr sz="1351"/>
            </a:lvl6pPr>
            <a:lvl7pPr>
              <a:defRPr sz="1351"/>
            </a:lvl7pPr>
            <a:lvl8pPr>
              <a:defRPr sz="1351"/>
            </a:lvl8pPr>
            <a:lvl9pPr>
              <a:defRPr sz="1351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B52C48C4-2553-65B1-0810-684661D1C3E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83630" y="4963174"/>
            <a:ext cx="696191" cy="180326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fld id="{7C0771ED-7139-E74F-B27A-B729C013501B}" type="datetimeFigureOut">
              <a:rPr lang="en-US" smtClean="0"/>
              <a:pPr/>
              <a:t>8/26/2026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3063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ctr">
            <a:normAutofit/>
          </a:bodyPr>
          <a:lstStyle>
            <a:lvl1pPr marL="0" indent="0">
              <a:buNone/>
              <a:defRPr sz="1500" b="1"/>
            </a:lvl1pPr>
            <a:lvl2pPr marL="342875" indent="0">
              <a:buNone/>
              <a:defRPr sz="1500" b="1"/>
            </a:lvl2pPr>
            <a:lvl3pPr marL="685750" indent="0">
              <a:buNone/>
              <a:defRPr sz="1351" b="1"/>
            </a:lvl3pPr>
            <a:lvl4pPr marL="1028624" indent="0">
              <a:buNone/>
              <a:defRPr sz="1200" b="1"/>
            </a:lvl4pPr>
            <a:lvl5pPr marL="1371498" indent="0">
              <a:buNone/>
              <a:defRPr sz="1200" b="1"/>
            </a:lvl5pPr>
            <a:lvl6pPr marL="1714372" indent="0">
              <a:buNone/>
              <a:defRPr sz="1200" b="1"/>
            </a:lvl6pPr>
            <a:lvl7pPr marL="2057246" indent="0">
              <a:buNone/>
              <a:defRPr sz="1200" b="1"/>
            </a:lvl7pPr>
            <a:lvl8pPr marL="2400120" indent="0">
              <a:buNone/>
              <a:defRPr sz="1200" b="1"/>
            </a:lvl8pPr>
            <a:lvl9pPr marL="2742995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351"/>
            </a:lvl2pPr>
            <a:lvl3pPr>
              <a:defRPr sz="1200"/>
            </a:lvl3pPr>
            <a:lvl4pPr>
              <a:defRPr sz="1051"/>
            </a:lvl4pPr>
            <a:lvl5pPr>
              <a:defRPr sz="1051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ctr">
            <a:normAutofit/>
          </a:bodyPr>
          <a:lstStyle>
            <a:lvl1pPr marL="0" indent="0">
              <a:buNone/>
              <a:defRPr sz="1500" b="1"/>
            </a:lvl1pPr>
            <a:lvl2pPr marL="342875" indent="0">
              <a:buNone/>
              <a:defRPr sz="1500" b="1"/>
            </a:lvl2pPr>
            <a:lvl3pPr marL="685750" indent="0">
              <a:buNone/>
              <a:defRPr sz="1351" b="1"/>
            </a:lvl3pPr>
            <a:lvl4pPr marL="1028624" indent="0">
              <a:buNone/>
              <a:defRPr sz="1200" b="1"/>
            </a:lvl4pPr>
            <a:lvl5pPr marL="1371498" indent="0">
              <a:buNone/>
              <a:defRPr sz="1200" b="1"/>
            </a:lvl5pPr>
            <a:lvl6pPr marL="1714372" indent="0">
              <a:buNone/>
              <a:defRPr sz="1200" b="1"/>
            </a:lvl6pPr>
            <a:lvl7pPr marL="2057246" indent="0">
              <a:buNone/>
              <a:defRPr sz="1200" b="1"/>
            </a:lvl7pPr>
            <a:lvl8pPr marL="2400120" indent="0">
              <a:buNone/>
              <a:defRPr sz="1200" b="1"/>
            </a:lvl8pPr>
            <a:lvl9pPr marL="2742995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351"/>
            </a:lvl2pPr>
            <a:lvl3pPr>
              <a:defRPr sz="1200"/>
            </a:lvl3pPr>
            <a:lvl4pPr>
              <a:defRPr sz="1051"/>
            </a:lvl4pPr>
            <a:lvl5pPr>
              <a:defRPr sz="1051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E799400D-30F2-55E5-17DF-97A4E08DDE8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83630" y="4963174"/>
            <a:ext cx="696191" cy="180326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fld id="{7C0771ED-7139-E74F-B27A-B729C013501B}" type="datetimeFigureOut">
              <a:rPr lang="en-US" smtClean="0"/>
              <a:pPr/>
              <a:t>8/26/2026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5369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98ABFB64-D6AE-E1A3-1968-F08321DF3D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83630" y="4963174"/>
            <a:ext cx="696191" cy="180326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fld id="{7C0771ED-7139-E74F-B27A-B729C013501B}" type="datetimeFigureOut">
              <a:rPr lang="en-US" smtClean="0"/>
              <a:pPr/>
              <a:t>8/26/2026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4869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C2C1502F-4E12-8898-5A2B-899539F505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83630" y="4963174"/>
            <a:ext cx="696191" cy="180326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fld id="{7C0771ED-7139-E74F-B27A-B729C013501B}" type="datetimeFigureOut">
              <a:rPr lang="en-US" smtClean="0"/>
              <a:pPr/>
              <a:t>8/26/2026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3498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1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93"/>
            <a:ext cx="5111750" cy="438983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1"/>
            </a:lvl3pPr>
            <a:lvl4pPr>
              <a:defRPr sz="1200"/>
            </a:lvl4pPr>
            <a:lvl5pPr>
              <a:defRPr sz="12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1" y="1076328"/>
            <a:ext cx="3008313" cy="3518297"/>
          </a:xfrm>
        </p:spPr>
        <p:txBody>
          <a:bodyPr/>
          <a:lstStyle>
            <a:lvl1pPr marL="0" indent="0">
              <a:buNone/>
              <a:defRPr sz="1051"/>
            </a:lvl1pPr>
            <a:lvl2pPr marL="342875" indent="0">
              <a:buNone/>
              <a:defRPr sz="900"/>
            </a:lvl2pPr>
            <a:lvl3pPr marL="685750" indent="0">
              <a:buNone/>
              <a:defRPr sz="751"/>
            </a:lvl3pPr>
            <a:lvl4pPr marL="1028624" indent="0">
              <a:buNone/>
              <a:defRPr sz="675"/>
            </a:lvl4pPr>
            <a:lvl5pPr marL="1371498" indent="0">
              <a:buNone/>
              <a:defRPr sz="675"/>
            </a:lvl5pPr>
            <a:lvl6pPr marL="1714372" indent="0">
              <a:buNone/>
              <a:defRPr sz="675"/>
            </a:lvl6pPr>
            <a:lvl7pPr marL="2057246" indent="0">
              <a:buNone/>
              <a:defRPr sz="675"/>
            </a:lvl7pPr>
            <a:lvl8pPr marL="2400120" indent="0">
              <a:buNone/>
              <a:defRPr sz="675"/>
            </a:lvl8pPr>
            <a:lvl9pPr marL="2742995" indent="0">
              <a:buNone/>
              <a:defRPr sz="675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7C0771ED-7139-E74F-B27A-B729C013501B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32630CAE-7589-6848-B012-6DA13339E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961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875" indent="0">
              <a:buNone/>
              <a:defRPr sz="2100"/>
            </a:lvl2pPr>
            <a:lvl3pPr marL="685750" indent="0">
              <a:buNone/>
              <a:defRPr sz="1800"/>
            </a:lvl3pPr>
            <a:lvl4pPr marL="1028624" indent="0">
              <a:buNone/>
              <a:defRPr sz="1500"/>
            </a:lvl4pPr>
            <a:lvl5pPr marL="1371498" indent="0">
              <a:buNone/>
              <a:defRPr sz="1500"/>
            </a:lvl5pPr>
            <a:lvl6pPr marL="1714372" indent="0">
              <a:buNone/>
              <a:defRPr sz="1500"/>
            </a:lvl6pPr>
            <a:lvl7pPr marL="2057246" indent="0">
              <a:buNone/>
              <a:defRPr sz="1500"/>
            </a:lvl7pPr>
            <a:lvl8pPr marL="2400120" indent="0">
              <a:buNone/>
              <a:defRPr sz="1500"/>
            </a:lvl8pPr>
            <a:lvl9pPr marL="2742995" indent="0">
              <a:buNone/>
              <a:defRPr sz="1500"/>
            </a:lvl9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8"/>
            <a:ext cx="5486400" cy="603647"/>
          </a:xfrm>
        </p:spPr>
        <p:txBody>
          <a:bodyPr/>
          <a:lstStyle>
            <a:lvl1pPr marL="0" indent="0">
              <a:buNone/>
              <a:defRPr sz="1051"/>
            </a:lvl1pPr>
            <a:lvl2pPr marL="342875" indent="0">
              <a:buNone/>
              <a:defRPr sz="900"/>
            </a:lvl2pPr>
            <a:lvl3pPr marL="685750" indent="0">
              <a:buNone/>
              <a:defRPr sz="751"/>
            </a:lvl3pPr>
            <a:lvl4pPr marL="1028624" indent="0">
              <a:buNone/>
              <a:defRPr sz="675"/>
            </a:lvl4pPr>
            <a:lvl5pPr marL="1371498" indent="0">
              <a:buNone/>
              <a:defRPr sz="675"/>
            </a:lvl5pPr>
            <a:lvl6pPr marL="1714372" indent="0">
              <a:buNone/>
              <a:defRPr sz="675"/>
            </a:lvl6pPr>
            <a:lvl7pPr marL="2057246" indent="0">
              <a:buNone/>
              <a:defRPr sz="675"/>
            </a:lvl7pPr>
            <a:lvl8pPr marL="2400120" indent="0">
              <a:buNone/>
              <a:defRPr sz="675"/>
            </a:lvl8pPr>
            <a:lvl9pPr marL="2742995" indent="0">
              <a:buNone/>
              <a:defRPr sz="675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7C0771ED-7139-E74F-B27A-B729C013501B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32630CAE-7589-6848-B012-6DA13339E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3881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7C0771ED-7139-E74F-B27A-B729C013501B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32630CAE-7589-6848-B012-6DA13339E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2957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7C0771ED-7139-E74F-B27A-B729C013501B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32630CAE-7589-6848-B012-6DA13339E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5423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2" y="196013"/>
            <a:ext cx="8229599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2"/>
            <a:ext cx="8229600" cy="3436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DDA1AC0-FE61-2448-94B5-68EFAC5C27B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4783833"/>
            <a:ext cx="922149" cy="31938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2C66B62-4ABE-54E3-E741-7434B9A3610A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74617" y="4689024"/>
            <a:ext cx="1069386" cy="453295"/>
          </a:xfrm>
          <a:prstGeom prst="rect">
            <a:avLst/>
          </a:prstGeom>
        </p:spPr>
      </p:pic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EBCD2B68-CC74-5014-E8DE-0EC6E52CAD7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83630" y="4963174"/>
            <a:ext cx="696191" cy="180326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fld id="{7C0771ED-7139-E74F-B27A-B729C013501B}" type="datetimeFigureOut">
              <a:rPr lang="en-US" smtClean="0"/>
              <a:pPr/>
              <a:t>8/26/2026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453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txStyles>
    <p:titleStyle>
      <a:lvl1pPr algn="ctr" defTabSz="342875" rtl="0" eaLnBrk="1" latinLnBrk="0" hangingPunct="1">
        <a:spcBef>
          <a:spcPct val="0"/>
        </a:spcBef>
        <a:buNone/>
        <a:defRPr sz="2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56" indent="-257156" algn="l" defTabSz="342875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557171" indent="-214297" algn="l" defTabSz="342875" rtl="0" eaLnBrk="1" latinLnBrk="0" hangingPunct="1">
        <a:spcBef>
          <a:spcPct val="20000"/>
        </a:spcBef>
        <a:buFont typeface="Arial"/>
        <a:buChar char="–"/>
        <a:defRPr sz="1351" kern="1200">
          <a:solidFill>
            <a:schemeClr val="tx1"/>
          </a:solidFill>
          <a:latin typeface="+mn-lt"/>
          <a:ea typeface="+mn-ea"/>
          <a:cs typeface="+mn-cs"/>
        </a:defRPr>
      </a:lvl2pPr>
      <a:lvl3pPr marL="857185" indent="-171438" algn="l" defTabSz="342875" rtl="0" eaLnBrk="1" latinLnBrk="0" hangingPunct="1">
        <a:spcBef>
          <a:spcPct val="20000"/>
        </a:spcBef>
        <a:buFont typeface="Arial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061" indent="-171438" algn="l" defTabSz="342875" rtl="0" eaLnBrk="1" latinLnBrk="0" hangingPunct="1">
        <a:spcBef>
          <a:spcPct val="20000"/>
        </a:spcBef>
        <a:buFont typeface="Arial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2936" indent="-171438" algn="l" defTabSz="342875" rtl="0" eaLnBrk="1" latinLnBrk="0" hangingPunct="1">
        <a:spcBef>
          <a:spcPct val="20000"/>
        </a:spcBef>
        <a:buFont typeface="Arial"/>
        <a:buChar char="»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809" indent="-171438" algn="l" defTabSz="342875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683" indent="-171438" algn="l" defTabSz="342875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558" indent="-171438" algn="l" defTabSz="342875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432" indent="-171438" algn="l" defTabSz="342875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875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1pPr>
      <a:lvl2pPr marL="342875" algn="l" defTabSz="342875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2pPr>
      <a:lvl3pPr marL="685750" algn="l" defTabSz="342875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3pPr>
      <a:lvl4pPr marL="1028624" algn="l" defTabSz="342875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371498" algn="l" defTabSz="342875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714372" algn="l" defTabSz="342875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057246" algn="l" defTabSz="342875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400120" algn="l" defTabSz="342875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742995" algn="l" defTabSz="342875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png"/><Relationship Id="rId5" Type="http://schemas.microsoft.com/office/2007/relationships/hdphoto" Target="../media/hdphoto1.wdp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5" Type="http://schemas.microsoft.com/office/2007/relationships/hdphoto" Target="../media/hdphoto2.wdp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microsoft.com/office/2007/relationships/hdphoto" Target="../media/hdphoto3.wdp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2.png"/><Relationship Id="rId7" Type="http://schemas.microsoft.com/office/2007/relationships/hdphoto" Target="../media/hdphoto4.wdp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png"/><Relationship Id="rId11" Type="http://schemas.openxmlformats.org/officeDocument/2006/relationships/image" Target="../media/image25.png"/><Relationship Id="rId5" Type="http://schemas.openxmlformats.org/officeDocument/2006/relationships/image" Target="../media/image16.png"/><Relationship Id="rId10" Type="http://schemas.openxmlformats.org/officeDocument/2006/relationships/image" Target="../media/image14.png"/><Relationship Id="rId4" Type="http://schemas.openxmlformats.org/officeDocument/2006/relationships/image" Target="../media/image23.png"/><Relationship Id="rId9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6" Type="http://schemas.microsoft.com/office/2007/relationships/hdphoto" Target="../media/hdphoto7.wdp"/><Relationship Id="rId5" Type="http://schemas.openxmlformats.org/officeDocument/2006/relationships/image" Target="../media/image29.png"/><Relationship Id="rId4" Type="http://schemas.microsoft.com/office/2007/relationships/hdphoto" Target="../media/hdphoto6.wdp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microsoft.com/office/2007/relationships/hdphoto" Target="../media/hdphoto8.wdp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.xml"/><Relationship Id="rId5" Type="http://schemas.openxmlformats.org/officeDocument/2006/relationships/image" Target="../media/image33.png"/><Relationship Id="rId4" Type="http://schemas.microsoft.com/office/2007/relationships/hdphoto" Target="../media/hdphoto10.wdp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0ED06BE-1FF9-65BA-0E46-6241D19A08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530733"/>
              </p:ext>
            </p:extLst>
          </p:nvPr>
        </p:nvGraphicFramePr>
        <p:xfrm>
          <a:off x="1881923" y="4436632"/>
          <a:ext cx="4231496" cy="525852"/>
        </p:xfrm>
        <a:graphic>
          <a:graphicData uri="http://schemas.openxmlformats.org/drawingml/2006/table">
            <a:tbl>
              <a:tblPr/>
              <a:tblGrid>
                <a:gridCol w="687106">
                  <a:extLst>
                    <a:ext uri="{9D8B030D-6E8A-4147-A177-3AD203B41FA5}">
                      <a16:colId xmlns:a16="http://schemas.microsoft.com/office/drawing/2014/main" val="1854308237"/>
                    </a:ext>
                  </a:extLst>
                </a:gridCol>
                <a:gridCol w="1576252">
                  <a:extLst>
                    <a:ext uri="{9D8B030D-6E8A-4147-A177-3AD203B41FA5}">
                      <a16:colId xmlns:a16="http://schemas.microsoft.com/office/drawing/2014/main" val="2732167652"/>
                    </a:ext>
                  </a:extLst>
                </a:gridCol>
                <a:gridCol w="1968138">
                  <a:extLst>
                    <a:ext uri="{9D8B030D-6E8A-4147-A177-3AD203B41FA5}">
                      <a16:colId xmlns:a16="http://schemas.microsoft.com/office/drawing/2014/main" val="614976970"/>
                    </a:ext>
                  </a:extLst>
                </a:gridCol>
              </a:tblGrid>
              <a:tr h="493776">
                <a:tc>
                  <a:txBody>
                    <a:bodyPr/>
                    <a:lstStyle/>
                    <a:p>
                      <a:pPr algn="l" fontAlgn="ctr" latinLnBrk="0">
                        <a:lnSpc>
                          <a:spcPts val="1650"/>
                        </a:lnSpc>
                        <a:buNone/>
                      </a:pPr>
                      <a:r>
                        <a:rPr lang="en-GB" sz="800">
                          <a:effectLst/>
                        </a:rPr>
                        <a:t>3:45 pm</a:t>
                      </a:r>
                    </a:p>
                  </a:txBody>
                  <a:tcPr marL="117566" marR="117566" marT="47026" marB="470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10AD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 latinLnBrk="0">
                        <a:lnSpc>
                          <a:spcPts val="1650"/>
                        </a:lnSpc>
                        <a:buNone/>
                      </a:pPr>
                      <a:r>
                        <a:rPr lang="en-GB" sz="800" dirty="0">
                          <a:effectLst/>
                        </a:rPr>
                        <a:t>All that glitters: retro-orbital</a:t>
                      </a:r>
                      <a:br>
                        <a:rPr lang="en-GB" sz="800" dirty="0">
                          <a:effectLst/>
                        </a:rPr>
                      </a:br>
                      <a:r>
                        <a:rPr lang="en-GB" sz="800" dirty="0" err="1">
                          <a:effectLst/>
                        </a:rPr>
                        <a:t>xanthogranuloma</a:t>
                      </a:r>
                      <a:r>
                        <a:rPr lang="en-GB" sz="800" dirty="0">
                          <a:effectLst/>
                        </a:rPr>
                        <a:t> or ECD?</a:t>
                      </a:r>
                    </a:p>
                  </a:txBody>
                  <a:tcPr marL="117566" marR="117566" marT="47026" marB="470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E09C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 latinLnBrk="0">
                        <a:lnSpc>
                          <a:spcPts val="1650"/>
                        </a:lnSpc>
                        <a:buNone/>
                      </a:pPr>
                      <a:r>
                        <a:rPr lang="en-GB" sz="800" b="1" dirty="0">
                          <a:effectLst/>
                        </a:rPr>
                        <a:t>Matthew Collin</a:t>
                      </a:r>
                      <a:br>
                        <a:rPr lang="en-GB" sz="800" dirty="0">
                          <a:effectLst/>
                        </a:rPr>
                      </a:br>
                      <a:r>
                        <a:rPr lang="en-GB" sz="800" dirty="0">
                          <a:effectLst/>
                        </a:rPr>
                        <a:t>Newcastle University</a:t>
                      </a:r>
                    </a:p>
                  </a:txBody>
                  <a:tcPr marL="117566" marR="117566" marT="47026" marB="470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10AD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9332633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29BEB0B3-D5B4-6F87-8669-609D05996B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1600" y="208872"/>
            <a:ext cx="2437978" cy="162416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2624489-42CC-10FD-FD8B-7FC266059318}"/>
              </a:ext>
            </a:extLst>
          </p:cNvPr>
          <p:cNvSpPr txBox="1"/>
          <p:nvPr/>
        </p:nvSpPr>
        <p:spPr>
          <a:xfrm>
            <a:off x="863390" y="2241834"/>
            <a:ext cx="59666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/>
              <a:t>Challenging case study:</a:t>
            </a:r>
          </a:p>
          <a:p>
            <a:pPr algn="l"/>
            <a:r>
              <a:rPr lang="en-US" dirty="0"/>
              <a:t>All that glitters: retro-orbital </a:t>
            </a:r>
            <a:r>
              <a:rPr lang="en-US" dirty="0" err="1"/>
              <a:t>xanthogranuloma</a:t>
            </a:r>
            <a:r>
              <a:rPr lang="en-US" dirty="0"/>
              <a:t> or ECD?</a:t>
            </a:r>
          </a:p>
        </p:txBody>
      </p:sp>
    </p:spTree>
    <p:extLst>
      <p:ext uri="{BB962C8B-B14F-4D97-AF65-F5344CB8AC3E}">
        <p14:creationId xmlns:p14="http://schemas.microsoft.com/office/powerpoint/2010/main" val="13153799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673627E-C462-8B0F-4270-145204A225B2}"/>
              </a:ext>
            </a:extLst>
          </p:cNvPr>
          <p:cNvSpPr txBox="1"/>
          <p:nvPr/>
        </p:nvSpPr>
        <p:spPr>
          <a:xfrm>
            <a:off x="333198" y="318625"/>
            <a:ext cx="17508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b="1" dirty="0"/>
              <a:t>Clinical timeline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016B491-833D-657C-F338-2B2D1C73ECE5}"/>
              </a:ext>
            </a:extLst>
          </p:cNvPr>
          <p:cNvSpPr/>
          <p:nvPr/>
        </p:nvSpPr>
        <p:spPr>
          <a:xfrm>
            <a:off x="806117" y="1105336"/>
            <a:ext cx="6809874" cy="254231"/>
          </a:xfrm>
          <a:prstGeom prst="rect">
            <a:avLst/>
          </a:prstGeom>
          <a:noFill/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7C2AF92-4661-6EF6-FCB6-834CDDD605FA}"/>
              </a:ext>
            </a:extLst>
          </p:cNvPr>
          <p:cNvSpPr txBox="1"/>
          <p:nvPr/>
        </p:nvSpPr>
        <p:spPr>
          <a:xfrm>
            <a:off x="1322903" y="817101"/>
            <a:ext cx="60644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/>
              <a:t>2018			2020			2022			2024			2026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C0DCEC1-2CB0-F7DF-E287-726913FC3BCF}"/>
              </a:ext>
            </a:extLst>
          </p:cNvPr>
          <p:cNvSpPr txBox="1"/>
          <p:nvPr/>
        </p:nvSpPr>
        <p:spPr>
          <a:xfrm>
            <a:off x="1365025" y="3057195"/>
            <a:ext cx="265880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b="1" dirty="0"/>
              <a:t>2018 presented with</a:t>
            </a:r>
          </a:p>
          <a:p>
            <a:r>
              <a:rPr lang="en-US" sz="1200" dirty="0"/>
              <a:t>watery eyes</a:t>
            </a:r>
          </a:p>
          <a:p>
            <a:r>
              <a:rPr lang="en-US" sz="1200" dirty="0"/>
              <a:t>proptosis</a:t>
            </a:r>
          </a:p>
          <a:p>
            <a:r>
              <a:rPr lang="en-US" sz="1200" dirty="0"/>
              <a:t>diplopia</a:t>
            </a:r>
          </a:p>
          <a:p>
            <a:r>
              <a:rPr lang="en-US" sz="1200" dirty="0"/>
              <a:t>‘feeling of pressure’ behind my eyes’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D060F0E-C6AD-9BE8-209F-811BE2C44393}"/>
              </a:ext>
            </a:extLst>
          </p:cNvPr>
          <p:cNvSpPr txBox="1"/>
          <p:nvPr/>
        </p:nvSpPr>
        <p:spPr>
          <a:xfrm>
            <a:off x="477602" y="1524764"/>
            <a:ext cx="312617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b="1" dirty="0"/>
              <a:t>Background</a:t>
            </a:r>
          </a:p>
          <a:p>
            <a:pPr algn="l"/>
            <a:r>
              <a:rPr lang="en-US" sz="1200" dirty="0"/>
              <a:t>46 years store manager two grown children</a:t>
            </a:r>
          </a:p>
          <a:p>
            <a:pPr algn="l"/>
            <a:r>
              <a:rPr lang="en-US" sz="1200" dirty="0"/>
              <a:t>DM Type 2</a:t>
            </a:r>
          </a:p>
          <a:p>
            <a:pPr algn="l"/>
            <a:r>
              <a:rPr lang="en-US" sz="1200" dirty="0"/>
              <a:t>‘no blood pressure’ L arm</a:t>
            </a:r>
          </a:p>
          <a:p>
            <a:pPr algn="l"/>
            <a:r>
              <a:rPr lang="en-US" sz="1200" dirty="0"/>
              <a:t>myeloid NGS NAD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E96C4893-73B1-B105-9DE4-6236D8A14E77}"/>
              </a:ext>
            </a:extLst>
          </p:cNvPr>
          <p:cNvCxnSpPr>
            <a:cxnSpLocks/>
          </p:cNvCxnSpPr>
          <p:nvPr/>
        </p:nvCxnSpPr>
        <p:spPr>
          <a:xfrm flipV="1">
            <a:off x="1507958" y="2668146"/>
            <a:ext cx="0" cy="3048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D1116C6B-9B0A-517E-1183-740A8EA68F10}"/>
              </a:ext>
            </a:extLst>
          </p:cNvPr>
          <p:cNvCxnSpPr>
            <a:cxnSpLocks/>
          </p:cNvCxnSpPr>
          <p:nvPr/>
        </p:nvCxnSpPr>
        <p:spPr>
          <a:xfrm flipV="1">
            <a:off x="1764414" y="4121102"/>
            <a:ext cx="0" cy="3048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8893DA93-2484-43E3-169E-AD4B9EED1224}"/>
              </a:ext>
            </a:extLst>
          </p:cNvPr>
          <p:cNvSpPr txBox="1"/>
          <p:nvPr/>
        </p:nvSpPr>
        <p:spPr>
          <a:xfrm>
            <a:off x="1521277" y="4518845"/>
            <a:ext cx="11246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/>
              <a:t>CT, MRI head</a:t>
            </a:r>
          </a:p>
          <a:p>
            <a:pPr algn="l"/>
            <a:r>
              <a:rPr lang="en-US" sz="1200" dirty="0"/>
              <a:t>biopsy</a:t>
            </a:r>
          </a:p>
        </p:txBody>
      </p:sp>
    </p:spTree>
    <p:extLst>
      <p:ext uri="{BB962C8B-B14F-4D97-AF65-F5344CB8AC3E}">
        <p14:creationId xmlns:p14="http://schemas.microsoft.com/office/powerpoint/2010/main" val="17832642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A181C09-A512-B51C-3D29-8177288E69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320" y="1055913"/>
            <a:ext cx="2291417" cy="244527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B85699A-FAD0-6005-0752-EBD00F9562C1}"/>
              </a:ext>
            </a:extLst>
          </p:cNvPr>
          <p:cNvSpPr txBox="1"/>
          <p:nvPr/>
        </p:nvSpPr>
        <p:spPr>
          <a:xfrm>
            <a:off x="711384" y="646268"/>
            <a:ext cx="169354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/>
              <a:t>CT post contrast 2018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FA42DA-6330-84F4-4BC7-A258F11756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7286" y="1067258"/>
            <a:ext cx="2628004" cy="240986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38F142F-DA78-6F94-86B6-522AF44E53B5}"/>
              </a:ext>
            </a:extLst>
          </p:cNvPr>
          <p:cNvSpPr txBox="1"/>
          <p:nvPr/>
        </p:nvSpPr>
        <p:spPr>
          <a:xfrm>
            <a:off x="3479542" y="646268"/>
            <a:ext cx="24304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/>
              <a:t>MRI STIR (fat suppression) 2018</a:t>
            </a:r>
          </a:p>
        </p:txBody>
      </p:sp>
      <p:pic>
        <p:nvPicPr>
          <p:cNvPr id="10" name="Picture 9" descr="A mri of a brain&#10;&#10;AI-generated content may be incorrect.">
            <a:extLst>
              <a:ext uri="{FF2B5EF4-FFF2-40B4-BE49-F238E27FC236}">
                <a16:creationId xmlns:a16="http://schemas.microsoft.com/office/drawing/2014/main" id="{D39174AD-43F4-1FB0-D166-F2973F39230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376" t="2560" r="9226" b="28001"/>
          <a:stretch>
            <a:fillRect/>
          </a:stretch>
        </p:blipFill>
        <p:spPr>
          <a:xfrm>
            <a:off x="6268453" y="1082840"/>
            <a:ext cx="2598821" cy="237951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4E6B5F1-E2C0-1058-DDA2-78B052D5B415}"/>
              </a:ext>
            </a:extLst>
          </p:cNvPr>
          <p:cNvSpPr txBox="1"/>
          <p:nvPr/>
        </p:nvSpPr>
        <p:spPr>
          <a:xfrm>
            <a:off x="6782864" y="646268"/>
            <a:ext cx="14847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/>
              <a:t>[Normal MRI STIR]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97D3437-B029-F47E-99E6-F94DA649D0E8}"/>
              </a:ext>
            </a:extLst>
          </p:cNvPr>
          <p:cNvSpPr txBox="1"/>
          <p:nvPr/>
        </p:nvSpPr>
        <p:spPr>
          <a:xfrm>
            <a:off x="2754999" y="3698310"/>
            <a:ext cx="41761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/>
              <a:t>[+ pituitary stalk thickening  - DI excluded and stalk settled]</a:t>
            </a:r>
          </a:p>
        </p:txBody>
      </p:sp>
    </p:spTree>
    <p:extLst>
      <p:ext uri="{BB962C8B-B14F-4D97-AF65-F5344CB8AC3E}">
        <p14:creationId xmlns:p14="http://schemas.microsoft.com/office/powerpoint/2010/main" val="15142077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C46B0A6-8B87-6FD4-8A47-3B6F69D1C6F6}"/>
              </a:ext>
            </a:extLst>
          </p:cNvPr>
          <p:cNvSpPr txBox="1"/>
          <p:nvPr/>
        </p:nvSpPr>
        <p:spPr>
          <a:xfrm>
            <a:off x="473035" y="298862"/>
            <a:ext cx="7986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dirty="0"/>
              <a:t>Biopsy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2D07100-1C2D-1CDD-294C-B5B923F124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96426" y="1045586"/>
            <a:ext cx="2098469" cy="157385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F0ED610-0367-4386-4A80-8A65B11528D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3900"/>
          <a:stretch>
            <a:fillRect/>
          </a:stretch>
        </p:blipFill>
        <p:spPr>
          <a:xfrm rot="16200000">
            <a:off x="4621729" y="809254"/>
            <a:ext cx="2087584" cy="20574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831636E-252D-1927-A82E-79D510404AD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3196"/>
          <a:stretch>
            <a:fillRect/>
          </a:stretch>
        </p:blipFill>
        <p:spPr>
          <a:xfrm rot="16200000">
            <a:off x="6778337" y="813460"/>
            <a:ext cx="2106881" cy="20574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F11CC64-B5FF-5F4D-EE64-07D5BDD0AC9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3611"/>
          <a:stretch>
            <a:fillRect/>
          </a:stretch>
        </p:blipFill>
        <p:spPr>
          <a:xfrm rot="16200000">
            <a:off x="2262497" y="805296"/>
            <a:ext cx="2095501" cy="20574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B84CEEC-8651-80B6-F07A-BA28E81E3172}"/>
              </a:ext>
            </a:extLst>
          </p:cNvPr>
          <p:cNvSpPr txBox="1"/>
          <p:nvPr/>
        </p:nvSpPr>
        <p:spPr>
          <a:xfrm>
            <a:off x="6797635" y="483919"/>
            <a:ext cx="5757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/>
              <a:t>CD68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5DC9057-699D-8534-EAD6-2F878028A510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26283" b="61915"/>
          <a:stretch>
            <a:fillRect/>
          </a:stretch>
        </p:blipFill>
        <p:spPr>
          <a:xfrm>
            <a:off x="193994" y="3158836"/>
            <a:ext cx="7234256" cy="78971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1FA579E-87B7-0E6B-6999-3297274B4AA2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84671"/>
          <a:stretch>
            <a:fillRect/>
          </a:stretch>
        </p:blipFill>
        <p:spPr>
          <a:xfrm>
            <a:off x="190694" y="3979717"/>
            <a:ext cx="5545414" cy="78624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7302E6D1-8E14-9F6A-934E-27BFB9F50780}"/>
              </a:ext>
            </a:extLst>
          </p:cNvPr>
          <p:cNvSpPr txBox="1"/>
          <p:nvPr/>
        </p:nvSpPr>
        <p:spPr>
          <a:xfrm>
            <a:off x="5708073" y="4350327"/>
            <a:ext cx="1388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/>
              <a:t>(MALDI-TOF MS)</a:t>
            </a:r>
          </a:p>
        </p:txBody>
      </p:sp>
    </p:spTree>
    <p:extLst>
      <p:ext uri="{BB962C8B-B14F-4D97-AF65-F5344CB8AC3E}">
        <p14:creationId xmlns:p14="http://schemas.microsoft.com/office/powerpoint/2010/main" val="8943784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92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9F05411-B175-486F-0065-22F596D010C6}"/>
              </a:ext>
            </a:extLst>
          </p:cNvPr>
          <p:cNvSpPr txBox="1"/>
          <p:nvPr/>
        </p:nvSpPr>
        <p:spPr>
          <a:xfrm>
            <a:off x="589547" y="770021"/>
            <a:ext cx="20441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400" dirty="0"/>
              <a:t>Referred to a colleague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03D1530-9B75-A4A0-608F-6E779576068E}"/>
              </a:ext>
            </a:extLst>
          </p:cNvPr>
          <p:cNvGrpSpPr/>
          <p:nvPr/>
        </p:nvGrpSpPr>
        <p:grpSpPr>
          <a:xfrm>
            <a:off x="589548" y="1708485"/>
            <a:ext cx="7772400" cy="1515979"/>
            <a:chOff x="589548" y="1708485"/>
            <a:chExt cx="7772400" cy="1515979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A5057FBF-F878-814C-2F9D-59B7DE79A10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t="36082" b="21913"/>
            <a:stretch>
              <a:fillRect/>
            </a:stretch>
          </p:blipFill>
          <p:spPr>
            <a:xfrm>
              <a:off x="589548" y="1708485"/>
              <a:ext cx="7772400" cy="1515979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42EAAC9-F758-0BB3-D93D-EA0314847619}"/>
                </a:ext>
              </a:extLst>
            </p:cNvPr>
            <p:cNvSpPr/>
            <p:nvPr/>
          </p:nvSpPr>
          <p:spPr>
            <a:xfrm>
              <a:off x="781878" y="2372139"/>
              <a:ext cx="7275443" cy="583096"/>
            </a:xfrm>
            <a:prstGeom prst="rect">
              <a:avLst/>
            </a:prstGeom>
            <a:solidFill>
              <a:srgbClr val="FF0000">
                <a:alpha val="19908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E808BD3-2CA1-1DDF-4705-6C9C807F74B7}"/>
                </a:ext>
              </a:extLst>
            </p:cNvPr>
            <p:cNvSpPr/>
            <p:nvPr/>
          </p:nvSpPr>
          <p:spPr>
            <a:xfrm>
              <a:off x="4598504" y="2054442"/>
              <a:ext cx="3445566" cy="317697"/>
            </a:xfrm>
            <a:prstGeom prst="rect">
              <a:avLst/>
            </a:prstGeom>
            <a:solidFill>
              <a:srgbClr val="FF0000">
                <a:alpha val="19908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8049853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21A468-0D19-5C8A-EA3F-2EB4CC7911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7DCBDDD-9362-8CD0-B168-C36FEEE69C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320" y="1055913"/>
            <a:ext cx="2291417" cy="244527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9D1DEAF-3533-5E20-F252-0ABDA67DB0B6}"/>
              </a:ext>
            </a:extLst>
          </p:cNvPr>
          <p:cNvSpPr txBox="1"/>
          <p:nvPr/>
        </p:nvSpPr>
        <p:spPr>
          <a:xfrm>
            <a:off x="591559" y="687369"/>
            <a:ext cx="169354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/>
              <a:t>CT post contrast 2018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8E495C5-3DC4-04D5-D743-CA266807B7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7286" y="1067258"/>
            <a:ext cx="2628004" cy="240986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39277ED-AC48-8E19-91DD-156B7FB3DDDB}"/>
              </a:ext>
            </a:extLst>
          </p:cNvPr>
          <p:cNvSpPr txBox="1"/>
          <p:nvPr/>
        </p:nvSpPr>
        <p:spPr>
          <a:xfrm>
            <a:off x="3359717" y="687369"/>
            <a:ext cx="24304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/>
              <a:t>MRI STIR (fat suppression) 2018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3E63C87-0DCE-7433-CAF0-788BE3852180}"/>
              </a:ext>
            </a:extLst>
          </p:cNvPr>
          <p:cNvGrpSpPr/>
          <p:nvPr/>
        </p:nvGrpSpPr>
        <p:grpSpPr>
          <a:xfrm>
            <a:off x="6593305" y="364958"/>
            <a:ext cx="1660357" cy="4670611"/>
            <a:chOff x="5224277" y="-365760"/>
            <a:chExt cx="2465069" cy="6437160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855AC57A-F88E-BD03-D732-33CA1D2549A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contrast="7000"/>
                      </a14:imgEffect>
                    </a14:imgLayer>
                  </a14:imgProps>
                </a:ext>
              </a:extLst>
            </a:blip>
            <a:srcRect l="5517" r="7376"/>
            <a:stretch>
              <a:fillRect/>
            </a:stretch>
          </p:blipFill>
          <p:spPr>
            <a:xfrm>
              <a:off x="5224277" y="-365760"/>
              <a:ext cx="2465069" cy="5143500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C2D5DF16-5060-F7EF-A055-4FF9E670170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24756" t="31745" r="17026" b="28889"/>
            <a:stretch>
              <a:fillRect/>
            </a:stretch>
          </p:blipFill>
          <p:spPr>
            <a:xfrm>
              <a:off x="5867339" y="4293185"/>
              <a:ext cx="1446888" cy="1778215"/>
            </a:xfrm>
            <a:prstGeom prst="rect">
              <a:avLst/>
            </a:prstGeom>
          </p:spPr>
        </p:pic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FA003E5B-5825-FAD3-D8C4-BBCCE569D9C2}"/>
              </a:ext>
            </a:extLst>
          </p:cNvPr>
          <p:cNvSpPr txBox="1"/>
          <p:nvPr/>
        </p:nvSpPr>
        <p:spPr>
          <a:xfrm>
            <a:off x="4073967" y="4301836"/>
            <a:ext cx="29819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/>
              <a:t>PET-CT 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200" dirty="0"/>
              <a:t>Prednisone 30mg from ophthalmology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200" dirty="0"/>
              <a:t>likely high glucose</a:t>
            </a:r>
          </a:p>
        </p:txBody>
      </p:sp>
    </p:spTree>
    <p:extLst>
      <p:ext uri="{BB962C8B-B14F-4D97-AF65-F5344CB8AC3E}">
        <p14:creationId xmlns:p14="http://schemas.microsoft.com/office/powerpoint/2010/main" val="7791540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0538AB-5F98-C423-1F36-0B052EF1C6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F53D759-8B97-FEC7-86A1-80F1C66403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320" y="1055913"/>
            <a:ext cx="2291417" cy="244527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4F70002-D590-7A0B-6526-E567CEBC8B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7286" y="1067258"/>
            <a:ext cx="2628004" cy="240986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1A1992D-8E89-C557-EA7F-EF05B92415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11000" contrast="44000"/>
                    </a14:imgEffect>
                  </a14:imgLayer>
                </a14:imgProps>
              </a:ext>
            </a:extLst>
          </a:blip>
          <a:srcRect l="12627" r="20096" b="16842"/>
          <a:stretch>
            <a:fillRect/>
          </a:stretch>
        </p:blipFill>
        <p:spPr>
          <a:xfrm>
            <a:off x="6541349" y="1070810"/>
            <a:ext cx="2061230" cy="240434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FF6724D-71EA-9102-0CE9-210FB078E1D4}"/>
              </a:ext>
            </a:extLst>
          </p:cNvPr>
          <p:cNvSpPr txBox="1"/>
          <p:nvPr/>
        </p:nvSpPr>
        <p:spPr>
          <a:xfrm>
            <a:off x="6744772" y="684930"/>
            <a:ext cx="102944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/>
              <a:t>orbits at 45</a:t>
            </a:r>
            <a:r>
              <a:rPr lang="en-US" sz="1200" baseline="30000" dirty="0"/>
              <a:t>o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C075043-B280-D16E-DB00-E9745FDE227D}"/>
              </a:ext>
            </a:extLst>
          </p:cNvPr>
          <p:cNvSpPr txBox="1"/>
          <p:nvPr/>
        </p:nvSpPr>
        <p:spPr>
          <a:xfrm>
            <a:off x="591559" y="687369"/>
            <a:ext cx="169354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/>
              <a:t>CT post contrast 2018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C6808AB-D8BA-7EC7-EBC3-4D6A87AC0854}"/>
              </a:ext>
            </a:extLst>
          </p:cNvPr>
          <p:cNvSpPr txBox="1"/>
          <p:nvPr/>
        </p:nvSpPr>
        <p:spPr>
          <a:xfrm>
            <a:off x="3359717" y="687369"/>
            <a:ext cx="24304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/>
              <a:t>MRI STIR (fat suppression) 2018</a:t>
            </a:r>
          </a:p>
        </p:txBody>
      </p:sp>
    </p:spTree>
    <p:extLst>
      <p:ext uri="{BB962C8B-B14F-4D97-AF65-F5344CB8AC3E}">
        <p14:creationId xmlns:p14="http://schemas.microsoft.com/office/powerpoint/2010/main" val="34815934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1A6558-1678-F04C-DC90-F9ED52341D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A102F62-E0F7-638E-480E-6DA8D690B0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320" y="1055913"/>
            <a:ext cx="2291417" cy="244527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53EF7BD-134E-3379-DAEC-0AB14773B7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7286" y="1067258"/>
            <a:ext cx="2628004" cy="240986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039BB23-74F1-F067-44ED-BE971E068071}"/>
              </a:ext>
            </a:extLst>
          </p:cNvPr>
          <p:cNvSpPr txBox="1"/>
          <p:nvPr/>
        </p:nvSpPr>
        <p:spPr>
          <a:xfrm>
            <a:off x="6941662" y="3776744"/>
            <a:ext cx="7324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/>
              <a:t>PET-CT</a:t>
            </a:r>
            <a:endParaRPr lang="en-US" sz="1200" baseline="300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D3C5B46-7B2D-6345-3566-6A3D9B4FE01B}"/>
              </a:ext>
            </a:extLst>
          </p:cNvPr>
          <p:cNvSpPr txBox="1"/>
          <p:nvPr/>
        </p:nvSpPr>
        <p:spPr>
          <a:xfrm>
            <a:off x="666204" y="3729148"/>
            <a:ext cx="169354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/>
              <a:t>CT post contrast 2018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FFA3C1A-6B81-5062-EE8F-612DB02AE0BF}"/>
              </a:ext>
            </a:extLst>
          </p:cNvPr>
          <p:cNvSpPr txBox="1"/>
          <p:nvPr/>
        </p:nvSpPr>
        <p:spPr>
          <a:xfrm>
            <a:off x="3434362" y="3729148"/>
            <a:ext cx="24304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/>
              <a:t>MRI STIR (fat suppression) 2018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C634532-877B-858C-5560-2112281F78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71544" y="3927354"/>
            <a:ext cx="2577400" cy="243229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B0073E8-4755-1B52-E123-538AEAABAC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5000" contrast="20000"/>
                    </a14:imgEffect>
                  </a14:imgLayer>
                </a14:imgProps>
              </a:ext>
            </a:extLst>
          </a:blip>
          <a:srcRect l="9879" r="15552" b="33127"/>
          <a:stretch>
            <a:fillRect/>
          </a:stretch>
        </p:blipFill>
        <p:spPr>
          <a:xfrm>
            <a:off x="6158204" y="1055646"/>
            <a:ext cx="2425334" cy="2452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8532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B3EA34-48FD-4337-2B2F-58BEAAB456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B7B190E-8727-4729-EBEE-CD1DF241893A}"/>
              </a:ext>
            </a:extLst>
          </p:cNvPr>
          <p:cNvSpPr txBox="1"/>
          <p:nvPr/>
        </p:nvSpPr>
        <p:spPr>
          <a:xfrm>
            <a:off x="405636" y="445168"/>
            <a:ext cx="63005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1. Adult onset </a:t>
            </a:r>
            <a:r>
              <a:rPr lang="en-US" sz="1600" b="1" dirty="0" err="1"/>
              <a:t>xanthogranuloma</a:t>
            </a:r>
            <a:r>
              <a:rPr lang="en-US" sz="1600" b="1" dirty="0"/>
              <a:t> (AOX/AOXG/AOXGD) or ECD?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C225B620-A7B7-8A6B-AE77-C3C5074098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144188"/>
              </p:ext>
            </p:extLst>
          </p:nvPr>
        </p:nvGraphicFramePr>
        <p:xfrm>
          <a:off x="463762" y="1091744"/>
          <a:ext cx="8121316" cy="2724215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779149">
                  <a:extLst>
                    <a:ext uri="{9D8B030D-6E8A-4147-A177-3AD203B41FA5}">
                      <a16:colId xmlns:a16="http://schemas.microsoft.com/office/drawing/2014/main" val="845865943"/>
                    </a:ext>
                  </a:extLst>
                </a:gridCol>
                <a:gridCol w="1085804">
                  <a:extLst>
                    <a:ext uri="{9D8B030D-6E8A-4147-A177-3AD203B41FA5}">
                      <a16:colId xmlns:a16="http://schemas.microsoft.com/office/drawing/2014/main" val="2763556570"/>
                    </a:ext>
                  </a:extLst>
                </a:gridCol>
                <a:gridCol w="1215132">
                  <a:extLst>
                    <a:ext uri="{9D8B030D-6E8A-4147-A177-3AD203B41FA5}">
                      <a16:colId xmlns:a16="http://schemas.microsoft.com/office/drawing/2014/main" val="276872610"/>
                    </a:ext>
                  </a:extLst>
                </a:gridCol>
                <a:gridCol w="1176874">
                  <a:extLst>
                    <a:ext uri="{9D8B030D-6E8A-4147-A177-3AD203B41FA5}">
                      <a16:colId xmlns:a16="http://schemas.microsoft.com/office/drawing/2014/main" val="1932760102"/>
                    </a:ext>
                  </a:extLst>
                </a:gridCol>
                <a:gridCol w="2240094">
                  <a:extLst>
                    <a:ext uri="{9D8B030D-6E8A-4147-A177-3AD203B41FA5}">
                      <a16:colId xmlns:a16="http://schemas.microsoft.com/office/drawing/2014/main" val="918567092"/>
                    </a:ext>
                  </a:extLst>
                </a:gridCol>
                <a:gridCol w="1624263">
                  <a:extLst>
                    <a:ext uri="{9D8B030D-6E8A-4147-A177-3AD203B41FA5}">
                      <a16:colId xmlns:a16="http://schemas.microsoft.com/office/drawing/2014/main" val="7980223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Type*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Location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Immune dysfunction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Internal organs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Path features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mutations**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3111019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AOX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Anterior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8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2/11</a:t>
                      </a:r>
                    </a:p>
                    <a:p>
                      <a:pPr algn="l"/>
                      <a:r>
                        <a:rPr lang="en-US" dirty="0"/>
                        <a:t>KRAS, BRAF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7692241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AAPOX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Anterior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+++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Lymphocytic aggregates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8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2/6</a:t>
                      </a:r>
                    </a:p>
                    <a:p>
                      <a:pPr marL="0" marR="0" lvl="0" indent="0" algn="l" defTabSz="3428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NRAS, KRAS, PIK3CA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3460515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NBX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Anterior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+++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Necrosis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8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0/7</a:t>
                      </a:r>
                    </a:p>
                    <a:p>
                      <a:pPr algn="l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542227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ECD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Intraconal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+++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Diffuse lymphocytic infiltrates with fibroblasts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8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4/4</a:t>
                      </a:r>
                    </a:p>
                    <a:p>
                      <a:pPr marL="0" marR="0" lvl="0" indent="0" algn="l" defTabSz="3428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KRAS, BRAF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2566154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DC3C7682-A08A-5F2C-AD36-DC97A847CB91}"/>
              </a:ext>
            </a:extLst>
          </p:cNvPr>
          <p:cNvSpPr txBox="1"/>
          <p:nvPr/>
        </p:nvSpPr>
        <p:spPr>
          <a:xfrm>
            <a:off x="405427" y="3910993"/>
            <a:ext cx="8265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*adult onset </a:t>
            </a:r>
            <a:r>
              <a:rPr lang="en-US" sz="1200" dirty="0" err="1"/>
              <a:t>xanthogranuloma</a:t>
            </a:r>
            <a:r>
              <a:rPr lang="en-US" sz="1200" dirty="0"/>
              <a:t> (AOX); adult-onset asthma and periocular </a:t>
            </a:r>
            <a:r>
              <a:rPr lang="en-US" sz="1200" dirty="0" err="1"/>
              <a:t>xanthogranuloma</a:t>
            </a:r>
            <a:r>
              <a:rPr lang="en-US" sz="1200" dirty="0"/>
              <a:t> (AAPOX); Necrobiotic </a:t>
            </a:r>
            <a:r>
              <a:rPr lang="en-US" sz="1200" dirty="0" err="1"/>
              <a:t>xanthogranuloma</a:t>
            </a:r>
            <a:r>
              <a:rPr lang="en-US" sz="1200" dirty="0"/>
              <a:t> (NBX); </a:t>
            </a:r>
            <a:r>
              <a:rPr lang="en-US" sz="1200" dirty="0" err="1"/>
              <a:t>Erdheim</a:t>
            </a:r>
            <a:r>
              <a:rPr lang="en-US" sz="1200" dirty="0"/>
              <a:t>-Chester disease (ECD), and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AD9F752-2BF6-85FA-07BC-F5391C096629}"/>
              </a:ext>
            </a:extLst>
          </p:cNvPr>
          <p:cNvSpPr txBox="1"/>
          <p:nvPr/>
        </p:nvSpPr>
        <p:spPr>
          <a:xfrm>
            <a:off x="405429" y="4452414"/>
            <a:ext cx="12650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**</a:t>
            </a:r>
            <a:r>
              <a:rPr lang="en-US" sz="1200" dirty="0" err="1"/>
              <a:t>Detinger</a:t>
            </a:r>
            <a:r>
              <a:rPr lang="en-US" sz="1200" dirty="0"/>
              <a:t> 2024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EE53738-3A66-0F91-332A-34ED0BAE62FB}"/>
              </a:ext>
            </a:extLst>
          </p:cNvPr>
          <p:cNvSpPr txBox="1"/>
          <p:nvPr/>
        </p:nvSpPr>
        <p:spPr>
          <a:xfrm>
            <a:off x="1454726" y="4741810"/>
            <a:ext cx="648392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200" dirty="0"/>
              <a:t>Sivak-</a:t>
            </a:r>
            <a:r>
              <a:rPr lang="en-US" sz="1200" dirty="0" err="1"/>
              <a:t>Callcott</a:t>
            </a:r>
            <a:r>
              <a:rPr lang="en-US" sz="1200" dirty="0"/>
              <a:t> JA, </a:t>
            </a:r>
            <a:r>
              <a:rPr lang="en-US" sz="1200" dirty="0" err="1"/>
              <a:t>Rootman</a:t>
            </a:r>
            <a:r>
              <a:rPr lang="en-US" sz="1200" dirty="0"/>
              <a:t> J, Rasmussen SL et al. Br J Ophthalmol. 2006;90 (5):602-608.</a:t>
            </a:r>
          </a:p>
        </p:txBody>
      </p:sp>
    </p:spTree>
    <p:extLst>
      <p:ext uri="{BB962C8B-B14F-4D97-AF65-F5344CB8AC3E}">
        <p14:creationId xmlns:p14="http://schemas.microsoft.com/office/powerpoint/2010/main" val="17233261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EB822FE-8C2A-C3F5-5A92-B468144FB8C7}"/>
              </a:ext>
            </a:extLst>
          </p:cNvPr>
          <p:cNvSpPr txBox="1"/>
          <p:nvPr/>
        </p:nvSpPr>
        <p:spPr>
          <a:xfrm>
            <a:off x="228599" y="276726"/>
            <a:ext cx="57041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b="1" dirty="0"/>
              <a:t>2. Absent pulse in the left arm – is this a feature of ECD?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2A2902B-518F-449E-0ED3-B45BB2B7B46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536"/>
          <a:stretch>
            <a:fillRect/>
          </a:stretch>
        </p:blipFill>
        <p:spPr>
          <a:xfrm>
            <a:off x="982867" y="890336"/>
            <a:ext cx="4144196" cy="3616158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44EC6875-14BF-91B7-ED5D-A6B9FD8054DD}"/>
              </a:ext>
            </a:extLst>
          </p:cNvPr>
          <p:cNvCxnSpPr>
            <a:cxnSpLocks/>
          </p:cNvCxnSpPr>
          <p:nvPr/>
        </p:nvCxnSpPr>
        <p:spPr>
          <a:xfrm flipH="1" flipV="1">
            <a:off x="3107428" y="3249255"/>
            <a:ext cx="192506" cy="505327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409B1751-3CEB-3930-DD77-332029D7B118}"/>
              </a:ext>
            </a:extLst>
          </p:cNvPr>
          <p:cNvCxnSpPr>
            <a:cxnSpLocks/>
          </p:cNvCxnSpPr>
          <p:nvPr/>
        </p:nvCxnSpPr>
        <p:spPr>
          <a:xfrm flipH="1">
            <a:off x="3134774" y="2479599"/>
            <a:ext cx="220579" cy="417096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C4213048-1846-ACC9-456C-4182A854903F}"/>
              </a:ext>
            </a:extLst>
          </p:cNvPr>
          <p:cNvSpPr txBox="1"/>
          <p:nvPr/>
        </p:nvSpPr>
        <p:spPr>
          <a:xfrm>
            <a:off x="5467754" y="4184072"/>
            <a:ext cx="29558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/>
              <a:t>MRA 2024 – almost completely occluded</a:t>
            </a:r>
          </a:p>
        </p:txBody>
      </p:sp>
    </p:spTree>
    <p:extLst>
      <p:ext uri="{BB962C8B-B14F-4D97-AF65-F5344CB8AC3E}">
        <p14:creationId xmlns:p14="http://schemas.microsoft.com/office/powerpoint/2010/main" val="6844575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5BE4524-BDC9-D2B3-57F9-20F48BF559B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800" b="88148"/>
          <a:stretch>
            <a:fillRect/>
          </a:stretch>
        </p:blipFill>
        <p:spPr>
          <a:xfrm>
            <a:off x="208675" y="894844"/>
            <a:ext cx="8743591" cy="79419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15E6B67-9F49-4A89-35D7-9EDBDDAFD35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6364" r="-800" b="57901"/>
          <a:stretch>
            <a:fillRect/>
          </a:stretch>
        </p:blipFill>
        <p:spPr>
          <a:xfrm>
            <a:off x="192638" y="1730164"/>
            <a:ext cx="8743594" cy="384290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403E0E4F-D23B-F051-884F-1A232C8DC376}"/>
              </a:ext>
            </a:extLst>
          </p:cNvPr>
          <p:cNvSpPr/>
          <p:nvPr/>
        </p:nvSpPr>
        <p:spPr>
          <a:xfrm>
            <a:off x="5439437" y="1672002"/>
            <a:ext cx="639096" cy="550606"/>
          </a:xfrm>
          <a:prstGeom prst="ellipse">
            <a:avLst/>
          </a:prstGeom>
          <a:noFill/>
          <a:ln w="19050">
            <a:solidFill>
              <a:srgbClr val="FFC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2626958-9FC8-21AC-8636-BE3BF63D1044}"/>
              </a:ext>
            </a:extLst>
          </p:cNvPr>
          <p:cNvSpPr txBox="1"/>
          <p:nvPr/>
        </p:nvSpPr>
        <p:spPr>
          <a:xfrm>
            <a:off x="228599" y="276726"/>
            <a:ext cx="57041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b="1" dirty="0"/>
              <a:t>2. Absent pulse in the left arm – is this a feature of ECD?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76E0758-D267-94DD-3536-DA981141474D}"/>
              </a:ext>
            </a:extLst>
          </p:cNvPr>
          <p:cNvSpPr txBox="1"/>
          <p:nvPr/>
        </p:nvSpPr>
        <p:spPr>
          <a:xfrm>
            <a:off x="1417903" y="4597522"/>
            <a:ext cx="653314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1000" dirty="0">
                <a:effectLst/>
                <a:latin typeface="Arial" panose="020B0604020202020204" pitchFamily="34" charset="0"/>
              </a:rPr>
              <a:t>Villatoro-Villar M, Bold MS, Warrington KJ et al. Arterial involvement in </a:t>
            </a:r>
            <a:r>
              <a:rPr lang="en-GB" sz="1000" dirty="0" err="1">
                <a:effectLst/>
                <a:latin typeface="Arial" panose="020B0604020202020204" pitchFamily="34" charset="0"/>
              </a:rPr>
              <a:t>Erdheim</a:t>
            </a:r>
            <a:r>
              <a:rPr lang="en-GB" sz="1000" dirty="0">
                <a:effectLst/>
                <a:latin typeface="Arial" panose="020B0604020202020204" pitchFamily="34" charset="0"/>
              </a:rPr>
              <a:t>-Chester disease: A retrospective cohort study. </a:t>
            </a:r>
            <a:r>
              <a:rPr lang="en-GB" sz="1000" i="1" dirty="0">
                <a:effectLst/>
                <a:latin typeface="Arial" panose="020B0604020202020204" pitchFamily="34" charset="0"/>
              </a:rPr>
              <a:t>Medicine (Baltimore)</a:t>
            </a:r>
            <a:r>
              <a:rPr lang="en-GB" sz="1000" dirty="0">
                <a:effectLst/>
                <a:latin typeface="Arial" panose="020B0604020202020204" pitchFamily="34" charset="0"/>
              </a:rPr>
              <a:t>. 2018;97 (49):e13452.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A8977AB-03CE-489B-3EC7-F69D5A1516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730" y="2394283"/>
            <a:ext cx="2141170" cy="186188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3A9979B-7C09-5D6C-E982-90108114E8E9}"/>
              </a:ext>
            </a:extLst>
          </p:cNvPr>
          <p:cNvSpPr txBox="1"/>
          <p:nvPr/>
        </p:nvSpPr>
        <p:spPr>
          <a:xfrm>
            <a:off x="2767263" y="3596607"/>
            <a:ext cx="457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1000" dirty="0" err="1">
                <a:effectLst/>
              </a:rPr>
              <a:t>Periadvential</a:t>
            </a:r>
            <a:r>
              <a:rPr lang="en-GB" sz="1000" dirty="0">
                <a:effectLst/>
              </a:rPr>
              <a:t> thickening of the left subclavian, left carotid and innominate arteries (contrast enhanced computed tomography angiography, axial view). 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5137532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FAFAE8-8DCA-9B68-1474-63A4976053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A802009-78D5-23A2-BDE3-ED3FED9FF34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34132"/>
          <a:stretch>
            <a:fillRect/>
          </a:stretch>
        </p:blipFill>
        <p:spPr>
          <a:xfrm>
            <a:off x="1139548" y="606733"/>
            <a:ext cx="4563419" cy="393026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74A06BC-28AF-D46E-F2E3-DBFC9F532F74}"/>
              </a:ext>
            </a:extLst>
          </p:cNvPr>
          <p:cNvSpPr txBox="1"/>
          <p:nvPr/>
        </p:nvSpPr>
        <p:spPr>
          <a:xfrm>
            <a:off x="228599" y="276726"/>
            <a:ext cx="57041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b="1" dirty="0"/>
              <a:t>2. Absent pulse in the left arm – is this a feature of ECD?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77C31F0-B000-3020-A450-918C7FC9E539}"/>
              </a:ext>
            </a:extLst>
          </p:cNvPr>
          <p:cNvSpPr/>
          <p:nvPr/>
        </p:nvSpPr>
        <p:spPr>
          <a:xfrm>
            <a:off x="4102768" y="1324563"/>
            <a:ext cx="1034716" cy="312821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B93E268-A299-2364-4B84-3907E77DE583}"/>
              </a:ext>
            </a:extLst>
          </p:cNvPr>
          <p:cNvSpPr txBox="1"/>
          <p:nvPr/>
        </p:nvSpPr>
        <p:spPr>
          <a:xfrm>
            <a:off x="1413163" y="4629243"/>
            <a:ext cx="571645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1000" dirty="0">
                <a:effectLst/>
                <a:latin typeface="Arial" panose="020B0604020202020204" pitchFamily="34" charset="0"/>
              </a:rPr>
              <a:t>Villatoro-Villar M, Bold MS, Warrington KJ et al. Arterial involvement in </a:t>
            </a:r>
            <a:r>
              <a:rPr lang="en-GB" sz="1000" dirty="0" err="1">
                <a:effectLst/>
                <a:latin typeface="Arial" panose="020B0604020202020204" pitchFamily="34" charset="0"/>
              </a:rPr>
              <a:t>Erdheim</a:t>
            </a:r>
            <a:r>
              <a:rPr lang="en-GB" sz="1000" dirty="0">
                <a:effectLst/>
                <a:latin typeface="Arial" panose="020B0604020202020204" pitchFamily="34" charset="0"/>
              </a:rPr>
              <a:t>-Chester disease: A retrospective cohort study. </a:t>
            </a:r>
            <a:r>
              <a:rPr lang="en-GB" sz="1000" i="1" dirty="0">
                <a:effectLst/>
                <a:latin typeface="Arial" panose="020B0604020202020204" pitchFamily="34" charset="0"/>
              </a:rPr>
              <a:t>Medicine (Baltimore)</a:t>
            </a:r>
            <a:r>
              <a:rPr lang="en-GB" sz="1000" dirty="0">
                <a:effectLst/>
                <a:latin typeface="Arial" panose="020B0604020202020204" pitchFamily="34" charset="0"/>
              </a:rPr>
              <a:t>. 2018;97 (49):e13452.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32EED91-387E-BD48-F531-CBC549E4914B}"/>
              </a:ext>
            </a:extLst>
          </p:cNvPr>
          <p:cNvSpPr txBox="1"/>
          <p:nvPr/>
        </p:nvSpPr>
        <p:spPr>
          <a:xfrm>
            <a:off x="5851557" y="1604350"/>
            <a:ext cx="295111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800" dirty="0">
                <a:effectLst/>
                <a:latin typeface="Arial" panose="020B0604020202020204" pitchFamily="34" charset="0"/>
              </a:rPr>
              <a:t>Arman F, Shakeri H, Nobakht N, Rastogi A, </a:t>
            </a:r>
            <a:r>
              <a:rPr lang="en-GB" sz="800" dirty="0" err="1">
                <a:effectLst/>
                <a:latin typeface="Arial" panose="020B0604020202020204" pitchFamily="34" charset="0"/>
              </a:rPr>
              <a:t>Kamgar</a:t>
            </a:r>
            <a:r>
              <a:rPr lang="en-GB" sz="800" dirty="0">
                <a:effectLst/>
                <a:latin typeface="Arial" panose="020B0604020202020204" pitchFamily="34" charset="0"/>
              </a:rPr>
              <a:t> M. </a:t>
            </a:r>
            <a:r>
              <a:rPr lang="en-GB" sz="800" dirty="0" err="1">
                <a:effectLst/>
                <a:latin typeface="Arial" panose="020B0604020202020204" pitchFamily="34" charset="0"/>
              </a:rPr>
              <a:t>Erdheim</a:t>
            </a:r>
            <a:r>
              <a:rPr lang="en-GB" sz="800" dirty="0">
                <a:effectLst/>
                <a:latin typeface="Arial" panose="020B0604020202020204" pitchFamily="34" charset="0"/>
              </a:rPr>
              <a:t>-Chester Disease Presenting with Secondary Hypertension as a Result of Bilateral, Proximal Renal Artery Stenosis: A Case Report. </a:t>
            </a:r>
            <a:r>
              <a:rPr lang="en-GB" sz="800" i="1" dirty="0">
                <a:effectLst/>
                <a:latin typeface="Arial" panose="020B0604020202020204" pitchFamily="34" charset="0"/>
              </a:rPr>
              <a:t>Case Rep Nephrol Dial</a:t>
            </a:r>
            <a:r>
              <a:rPr lang="en-GB" sz="800" dirty="0">
                <a:effectLst/>
                <a:latin typeface="Arial" panose="020B0604020202020204" pitchFamily="34" charset="0"/>
              </a:rPr>
              <a:t>. 2017;7 (2):55-62.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F7A13E7-6F33-EC18-AD0B-E46EC2E41BD4}"/>
              </a:ext>
            </a:extLst>
          </p:cNvPr>
          <p:cNvSpPr txBox="1"/>
          <p:nvPr/>
        </p:nvSpPr>
        <p:spPr>
          <a:xfrm>
            <a:off x="5852761" y="3122862"/>
            <a:ext cx="283403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800" dirty="0">
                <a:effectLst/>
                <a:latin typeface="Arial" panose="020B0604020202020204" pitchFamily="34" charset="0"/>
              </a:rPr>
              <a:t>Azoulay LD, Bravetti M, Cohen-Aubart F et al. Prevalence, patterns and outcomes of cardiac involvement in </a:t>
            </a:r>
            <a:r>
              <a:rPr lang="en-GB" sz="800" dirty="0" err="1">
                <a:effectLst/>
                <a:latin typeface="Arial" panose="020B0604020202020204" pitchFamily="34" charset="0"/>
              </a:rPr>
              <a:t>Erdheim</a:t>
            </a:r>
            <a:r>
              <a:rPr lang="en-GB" sz="800" dirty="0">
                <a:effectLst/>
                <a:latin typeface="Arial" panose="020B0604020202020204" pitchFamily="34" charset="0"/>
              </a:rPr>
              <a:t>-Chester disease. </a:t>
            </a:r>
            <a:r>
              <a:rPr lang="en-GB" sz="800" i="1" dirty="0" err="1">
                <a:effectLst/>
                <a:latin typeface="Arial" panose="020B0604020202020204" pitchFamily="34" charset="0"/>
              </a:rPr>
              <a:t>Eur</a:t>
            </a:r>
            <a:r>
              <a:rPr lang="en-GB" sz="800" i="1" dirty="0">
                <a:effectLst/>
                <a:latin typeface="Arial" panose="020B0604020202020204" pitchFamily="34" charset="0"/>
              </a:rPr>
              <a:t> Heart J</a:t>
            </a:r>
            <a:r>
              <a:rPr lang="en-GB" sz="800" dirty="0">
                <a:effectLst/>
                <a:latin typeface="Arial" panose="020B0604020202020204" pitchFamily="34" charset="0"/>
              </a:rPr>
              <a:t>. 2022ehac741.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8FBC47F-7864-A2C9-65D7-292920903D58}"/>
              </a:ext>
            </a:extLst>
          </p:cNvPr>
          <p:cNvSpPr txBox="1"/>
          <p:nvPr/>
        </p:nvSpPr>
        <p:spPr>
          <a:xfrm>
            <a:off x="11297782" y="4170300"/>
            <a:ext cx="7870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 sz="8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765338F-C34D-EDDF-EFE2-8F8C2E029BA0}"/>
              </a:ext>
            </a:extLst>
          </p:cNvPr>
          <p:cNvSpPr txBox="1"/>
          <p:nvPr/>
        </p:nvSpPr>
        <p:spPr>
          <a:xfrm>
            <a:off x="5848535" y="2399025"/>
            <a:ext cx="280217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800" dirty="0">
                <a:effectLst/>
                <a:latin typeface="Arial" panose="020B0604020202020204" pitchFamily="34" charset="0"/>
              </a:rPr>
              <a:t>Lakhani PM, Borysiewicz C, Mason J. </a:t>
            </a:r>
            <a:r>
              <a:rPr lang="en-GB" sz="800" dirty="0" err="1">
                <a:effectLst/>
                <a:latin typeface="Arial" panose="020B0604020202020204" pitchFamily="34" charset="0"/>
              </a:rPr>
              <a:t>Erdheim</a:t>
            </a:r>
            <a:r>
              <a:rPr lang="en-GB" sz="800" dirty="0">
                <a:effectLst/>
                <a:latin typeface="Arial" panose="020B0604020202020204" pitchFamily="34" charset="0"/>
              </a:rPr>
              <a:t>-Chester disease: a rare cause of bilateral renal artery stenosis, mimicking large vessel vasculitis. </a:t>
            </a:r>
            <a:r>
              <a:rPr lang="en-GB" sz="800" i="1" dirty="0">
                <a:effectLst/>
                <a:latin typeface="Arial" panose="020B0604020202020204" pitchFamily="34" charset="0"/>
              </a:rPr>
              <a:t>BMJ Case Rep</a:t>
            </a:r>
            <a:r>
              <a:rPr lang="en-GB" sz="800" dirty="0">
                <a:effectLst/>
                <a:latin typeface="Arial" panose="020B0604020202020204" pitchFamily="34" charset="0"/>
              </a:rPr>
              <a:t>. 2022;15 (3):e242393.</a:t>
            </a:r>
          </a:p>
        </p:txBody>
      </p:sp>
    </p:spTree>
    <p:extLst>
      <p:ext uri="{BB962C8B-B14F-4D97-AF65-F5344CB8AC3E}">
        <p14:creationId xmlns:p14="http://schemas.microsoft.com/office/powerpoint/2010/main" val="23368376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B515D22-6648-7478-C9A8-61574F82052F}"/>
              </a:ext>
            </a:extLst>
          </p:cNvPr>
          <p:cNvSpPr txBox="1"/>
          <p:nvPr/>
        </p:nvSpPr>
        <p:spPr>
          <a:xfrm>
            <a:off x="673768" y="757989"/>
            <a:ext cx="23181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b="1" dirty="0"/>
              <a:t>3. Treatment options?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74C1A7C-EA0B-CA75-6F2A-E87BE33760F4}"/>
              </a:ext>
            </a:extLst>
          </p:cNvPr>
          <p:cNvSpPr txBox="1"/>
          <p:nvPr/>
        </p:nvSpPr>
        <p:spPr>
          <a:xfrm>
            <a:off x="1167064" y="1491915"/>
            <a:ext cx="6605336" cy="1991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dirty="0"/>
              <a:t>Eyes well-controlled on steroids but needs something steroid-sparing</a:t>
            </a:r>
          </a:p>
          <a:p>
            <a:pPr marL="171450" indent="-1714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dirty="0"/>
              <a:t>Referral to vascular surgery – no evidence of upper limb </a:t>
            </a:r>
            <a:r>
              <a:rPr lang="en-US" sz="1400" dirty="0" err="1"/>
              <a:t>ischaemia</a:t>
            </a:r>
            <a:r>
              <a:rPr lang="en-US" sz="1400" dirty="0"/>
              <a:t> or 	subclavian artery steal syndrome</a:t>
            </a:r>
          </a:p>
          <a:p>
            <a:pPr marL="171450" indent="-1714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dirty="0"/>
              <a:t>No other high-risk features of disease</a:t>
            </a:r>
          </a:p>
          <a:p>
            <a:pPr marL="171450" indent="-1714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dirty="0"/>
              <a:t>Working full-time</a:t>
            </a:r>
          </a:p>
          <a:p>
            <a:pPr marL="171450" indent="-171450" algn="l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8051443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6BDC3B-C72C-FBD0-40DE-69C3BD842C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08689D1-A679-5678-ADFB-5A5A78D0B6AE}"/>
              </a:ext>
            </a:extLst>
          </p:cNvPr>
          <p:cNvSpPr txBox="1"/>
          <p:nvPr/>
        </p:nvSpPr>
        <p:spPr>
          <a:xfrm>
            <a:off x="673768" y="757989"/>
            <a:ext cx="23181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b="1" dirty="0"/>
              <a:t>3. Treatment options?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A7C19EC-73BB-0973-EEAA-C8D470513B8A}"/>
              </a:ext>
            </a:extLst>
          </p:cNvPr>
          <p:cNvSpPr txBox="1"/>
          <p:nvPr/>
        </p:nvSpPr>
        <p:spPr>
          <a:xfrm>
            <a:off x="2454443" y="3441032"/>
            <a:ext cx="3924472" cy="10218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1400" dirty="0">
                <a:solidFill>
                  <a:srgbClr val="0432FF"/>
                </a:solidFill>
              </a:rPr>
              <a:t>interferon alpha</a:t>
            </a:r>
          </a:p>
          <a:p>
            <a:pPr algn="l">
              <a:lnSpc>
                <a:spcPct val="150000"/>
              </a:lnSpc>
            </a:pPr>
            <a:r>
              <a:rPr lang="en-US" sz="1400" dirty="0">
                <a:solidFill>
                  <a:srgbClr val="0432FF"/>
                </a:solidFill>
              </a:rPr>
              <a:t>methotrexate</a:t>
            </a:r>
          </a:p>
          <a:p>
            <a:pPr algn="l">
              <a:lnSpc>
                <a:spcPct val="150000"/>
              </a:lnSpc>
            </a:pPr>
            <a:r>
              <a:rPr lang="en-US" sz="1400" dirty="0">
                <a:solidFill>
                  <a:srgbClr val="0432FF"/>
                </a:solidFill>
              </a:rPr>
              <a:t>trametinib on patient access (must fail first-line)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D3851ED-6C32-0AF7-274C-E0F35DBDE554}"/>
              </a:ext>
            </a:extLst>
          </p:cNvPr>
          <p:cNvSpPr txBox="1"/>
          <p:nvPr/>
        </p:nvSpPr>
        <p:spPr>
          <a:xfrm>
            <a:off x="1167064" y="1491915"/>
            <a:ext cx="6605336" cy="1991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dirty="0"/>
              <a:t>Eyes well-controlled on steroids but needs something steroid-sparing</a:t>
            </a:r>
          </a:p>
          <a:p>
            <a:pPr marL="171450" indent="-1714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dirty="0"/>
              <a:t>Referral to vascular surgery – no evidence of upper limb </a:t>
            </a:r>
            <a:r>
              <a:rPr lang="en-US" sz="1400" dirty="0" err="1"/>
              <a:t>ischaemia</a:t>
            </a:r>
            <a:r>
              <a:rPr lang="en-US" sz="1400" dirty="0"/>
              <a:t> or 	subclavian artery steal syndrome</a:t>
            </a:r>
          </a:p>
          <a:p>
            <a:pPr marL="171450" indent="-1714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dirty="0"/>
              <a:t>No other high-risk features of disease</a:t>
            </a:r>
          </a:p>
          <a:p>
            <a:pPr marL="171450" indent="-1714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dirty="0"/>
              <a:t>Working full-time</a:t>
            </a:r>
          </a:p>
          <a:p>
            <a:pPr marL="171450" indent="-171450" algn="l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9230616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95EEA8-BD35-FA25-88A1-CF1BCA66AE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52F0907-E3C4-7320-7705-BCB18DDB2481}"/>
              </a:ext>
            </a:extLst>
          </p:cNvPr>
          <p:cNvSpPr txBox="1"/>
          <p:nvPr/>
        </p:nvSpPr>
        <p:spPr>
          <a:xfrm>
            <a:off x="292577" y="1670296"/>
            <a:ext cx="91839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b="1" dirty="0"/>
              <a:t>Treatment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8CBFD3C-8232-8CBF-E2F6-1926962B980F}"/>
              </a:ext>
            </a:extLst>
          </p:cNvPr>
          <p:cNvSpPr txBox="1"/>
          <p:nvPr/>
        </p:nvSpPr>
        <p:spPr>
          <a:xfrm>
            <a:off x="252299" y="1980502"/>
            <a:ext cx="1064715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l"/>
            <a:r>
              <a:rPr lang="en-US" sz="1200" dirty="0">
                <a:solidFill>
                  <a:srgbClr val="0432FF"/>
                </a:solidFill>
              </a:rPr>
              <a:t>IFN 135mcg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44CEE54-D5DB-78B5-FFBC-80706B6C8C89}"/>
              </a:ext>
            </a:extLst>
          </p:cNvPr>
          <p:cNvSpPr/>
          <p:nvPr/>
        </p:nvSpPr>
        <p:spPr>
          <a:xfrm>
            <a:off x="1349264" y="2003180"/>
            <a:ext cx="780325" cy="198599"/>
          </a:xfrm>
          <a:prstGeom prst="rect">
            <a:avLst/>
          </a:prstGeom>
          <a:solidFill>
            <a:srgbClr val="043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432FF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3A14064-101E-1FF3-F04F-91F6AD78CEA8}"/>
              </a:ext>
            </a:extLst>
          </p:cNvPr>
          <p:cNvSpPr txBox="1"/>
          <p:nvPr/>
        </p:nvSpPr>
        <p:spPr>
          <a:xfrm>
            <a:off x="2123994" y="1988348"/>
            <a:ext cx="2039148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l"/>
            <a:r>
              <a:rPr lang="en-US" sz="1200" dirty="0"/>
              <a:t>dizzy, palpitations, alopecia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3B5D0FD-90FD-C26A-DA49-5E15FAF5D7F8}"/>
              </a:ext>
            </a:extLst>
          </p:cNvPr>
          <p:cNvSpPr/>
          <p:nvPr/>
        </p:nvSpPr>
        <p:spPr>
          <a:xfrm>
            <a:off x="2123204" y="2548060"/>
            <a:ext cx="2809743" cy="219203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18E864F-8A7B-A014-EB10-ED7D834F2D77}"/>
              </a:ext>
            </a:extLst>
          </p:cNvPr>
          <p:cNvSpPr txBox="1"/>
          <p:nvPr/>
        </p:nvSpPr>
        <p:spPr>
          <a:xfrm>
            <a:off x="621442" y="2507023"/>
            <a:ext cx="1558440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l"/>
            <a:r>
              <a:rPr lang="en-US" sz="1200" dirty="0">
                <a:solidFill>
                  <a:srgbClr val="FF0000"/>
                </a:solidFill>
              </a:rPr>
              <a:t>MTX 20-30mg/week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33DD2B1-3D46-7670-CCD0-DA75F67A9809}"/>
              </a:ext>
            </a:extLst>
          </p:cNvPr>
          <p:cNvSpPr txBox="1"/>
          <p:nvPr/>
        </p:nvSpPr>
        <p:spPr>
          <a:xfrm>
            <a:off x="408501" y="469232"/>
            <a:ext cx="17508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b="1" dirty="0"/>
              <a:t>Clinical timeline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A708D30-754F-34FF-AAB9-14F5D7343A1D}"/>
              </a:ext>
            </a:extLst>
          </p:cNvPr>
          <p:cNvSpPr/>
          <p:nvPr/>
        </p:nvSpPr>
        <p:spPr>
          <a:xfrm>
            <a:off x="806117" y="1105336"/>
            <a:ext cx="6809874" cy="254231"/>
          </a:xfrm>
          <a:prstGeom prst="rect">
            <a:avLst/>
          </a:prstGeom>
          <a:noFill/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AA6E172-EF9E-A16A-E43F-ECC922C5A0D1}"/>
              </a:ext>
            </a:extLst>
          </p:cNvPr>
          <p:cNvSpPr txBox="1"/>
          <p:nvPr/>
        </p:nvSpPr>
        <p:spPr>
          <a:xfrm>
            <a:off x="1322903" y="817101"/>
            <a:ext cx="60644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/>
              <a:t>2018			2020			2022			2024			2026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76FC9A90-E23E-4702-B619-83CCAEBDA78C}"/>
              </a:ext>
            </a:extLst>
          </p:cNvPr>
          <p:cNvCxnSpPr>
            <a:cxnSpLocks/>
          </p:cNvCxnSpPr>
          <p:nvPr/>
        </p:nvCxnSpPr>
        <p:spPr>
          <a:xfrm flipV="1">
            <a:off x="3238195" y="2936253"/>
            <a:ext cx="0" cy="3048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8F0A6B5D-8B54-877E-5940-BBC3D7C4BF3F}"/>
              </a:ext>
            </a:extLst>
          </p:cNvPr>
          <p:cNvSpPr txBox="1"/>
          <p:nvPr/>
        </p:nvSpPr>
        <p:spPr>
          <a:xfrm>
            <a:off x="2829439" y="3320691"/>
            <a:ext cx="7324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/>
              <a:t>PET-CT</a:t>
            </a:r>
          </a:p>
        </p:txBody>
      </p:sp>
    </p:spTree>
    <p:extLst>
      <p:ext uri="{BB962C8B-B14F-4D97-AF65-F5344CB8AC3E}">
        <p14:creationId xmlns:p14="http://schemas.microsoft.com/office/powerpoint/2010/main" val="24203712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A92ECBD-8353-ED56-4E52-AF1D88CF854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7000"/>
          </a:blip>
          <a:srcRect t="3783"/>
          <a:stretch>
            <a:fillRect/>
          </a:stretch>
        </p:blipFill>
        <p:spPr>
          <a:xfrm>
            <a:off x="7611835" y="1072541"/>
            <a:ext cx="1373139" cy="352062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4EBAF88-3DA4-D73F-D294-958D182E0511}"/>
              </a:ext>
            </a:extLst>
          </p:cNvPr>
          <p:cNvSpPr txBox="1"/>
          <p:nvPr/>
        </p:nvSpPr>
        <p:spPr>
          <a:xfrm>
            <a:off x="8014538" y="697495"/>
            <a:ext cx="5285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dirty="0"/>
              <a:t>2020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12FDBD8-655B-D748-BA13-BBF4462415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5122" y="1365872"/>
            <a:ext cx="1612131" cy="164047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AFECA13-E4DC-7108-6F07-CDE0B2F8CF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161" y="1356095"/>
            <a:ext cx="1759062" cy="1660025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A3FC2005-DAB5-CCF1-E6DE-5B5A2B752868}"/>
              </a:ext>
            </a:extLst>
          </p:cNvPr>
          <p:cNvSpPr txBox="1"/>
          <p:nvPr/>
        </p:nvSpPr>
        <p:spPr>
          <a:xfrm>
            <a:off x="4152775" y="3528064"/>
            <a:ext cx="17438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dirty="0"/>
              <a:t>tiny sclerotic focus R distal tibia visible</a:t>
            </a:r>
          </a:p>
          <a:p>
            <a:pPr algn="l"/>
            <a:r>
              <a:rPr lang="en-US" sz="1200" dirty="0" err="1"/>
              <a:t>SUVmax</a:t>
            </a:r>
            <a:r>
              <a:rPr lang="en-US" sz="1200" dirty="0"/>
              <a:t> increased</a:t>
            </a:r>
          </a:p>
          <a:p>
            <a:pPr algn="l"/>
            <a:r>
              <a:rPr lang="en-US" sz="1200" dirty="0"/>
              <a:t>1.9/2.3 to 2.8/3.3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2CC629AC-16C0-3A98-646A-A7A4B2F6BF9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9000" contrast="12000"/>
                    </a14:imgEffect>
                  </a14:imgLayer>
                </a14:imgProps>
              </a:ext>
            </a:extLst>
          </a:blip>
          <a:srcRect b="25844"/>
          <a:stretch>
            <a:fillRect/>
          </a:stretch>
        </p:blipFill>
        <p:spPr>
          <a:xfrm>
            <a:off x="541662" y="3090765"/>
            <a:ext cx="1718284" cy="1499896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D66B98A6-56E8-522A-55BB-3D9085170609}"/>
              </a:ext>
            </a:extLst>
          </p:cNvPr>
          <p:cNvSpPr txBox="1"/>
          <p:nvPr/>
        </p:nvSpPr>
        <p:spPr>
          <a:xfrm>
            <a:off x="4149470" y="1742306"/>
            <a:ext cx="18528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dirty="0"/>
              <a:t>retrobulbar infiltrates</a:t>
            </a:r>
          </a:p>
          <a:p>
            <a:pPr algn="l"/>
            <a:r>
              <a:rPr lang="en-US" sz="1200" dirty="0" err="1"/>
              <a:t>SUVmax</a:t>
            </a:r>
            <a:endParaRPr lang="en-US" sz="1200" dirty="0"/>
          </a:p>
          <a:p>
            <a:pPr algn="l"/>
            <a:r>
              <a:rPr lang="en-US" sz="1200" dirty="0"/>
              <a:t>5.7/7.2 to 3.0/3.0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EB636489-F317-683B-AFDD-57976E59AC2F}"/>
              </a:ext>
            </a:extLst>
          </p:cNvPr>
          <p:cNvGrpSpPr/>
          <p:nvPr/>
        </p:nvGrpSpPr>
        <p:grpSpPr>
          <a:xfrm>
            <a:off x="6294194" y="1066587"/>
            <a:ext cx="1327095" cy="3733139"/>
            <a:chOff x="5224277" y="-365760"/>
            <a:chExt cx="2465069" cy="6437160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602BED9C-A986-C019-C1EE-F7EBB09FBE6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contrast="7000"/>
                      </a14:imgEffect>
                    </a14:imgLayer>
                  </a14:imgProps>
                </a:ext>
              </a:extLst>
            </a:blip>
            <a:srcRect l="5517" r="7376"/>
            <a:stretch>
              <a:fillRect/>
            </a:stretch>
          </p:blipFill>
          <p:spPr>
            <a:xfrm>
              <a:off x="5224277" y="-365760"/>
              <a:ext cx="2465069" cy="5143500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EEE2AB86-D951-A82F-0293-FAECF23328E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l="24756" t="31745" r="17026" b="28889"/>
            <a:stretch>
              <a:fillRect/>
            </a:stretch>
          </p:blipFill>
          <p:spPr>
            <a:xfrm>
              <a:off x="5867339" y="4293185"/>
              <a:ext cx="1446888" cy="1778215"/>
            </a:xfrm>
            <a:prstGeom prst="rect">
              <a:avLst/>
            </a:prstGeom>
          </p:spPr>
        </p:pic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992EE33A-7FC6-88A9-3B1F-8E0FE0F16302}"/>
              </a:ext>
            </a:extLst>
          </p:cNvPr>
          <p:cNvSpPr txBox="1"/>
          <p:nvPr/>
        </p:nvSpPr>
        <p:spPr>
          <a:xfrm>
            <a:off x="6759166" y="709131"/>
            <a:ext cx="5285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dirty="0"/>
              <a:t>2018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9070C96-AEDF-17A3-3570-00B86D6FBA77}"/>
              </a:ext>
            </a:extLst>
          </p:cNvPr>
          <p:cNvSpPr txBox="1"/>
          <p:nvPr/>
        </p:nvSpPr>
        <p:spPr>
          <a:xfrm>
            <a:off x="2407543" y="1045442"/>
            <a:ext cx="5285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dirty="0"/>
              <a:t>2020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28606C2-D7CB-4918-CC2D-D9BDD868EF2D}"/>
              </a:ext>
            </a:extLst>
          </p:cNvPr>
          <p:cNvSpPr txBox="1"/>
          <p:nvPr/>
        </p:nvSpPr>
        <p:spPr>
          <a:xfrm>
            <a:off x="601327" y="1046061"/>
            <a:ext cx="5285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dirty="0"/>
              <a:t>2018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EFF1A89-7CDF-0480-58B2-AA802058B9DA}"/>
              </a:ext>
            </a:extLst>
          </p:cNvPr>
          <p:cNvSpPr txBox="1"/>
          <p:nvPr/>
        </p:nvSpPr>
        <p:spPr>
          <a:xfrm>
            <a:off x="439862" y="220184"/>
            <a:ext cx="22028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dirty="0"/>
              <a:t>2020: Mixed response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E8F74DF-D042-556A-471A-29895B5822C8}"/>
              </a:ext>
            </a:extLst>
          </p:cNvPr>
          <p:cNvSpPr txBox="1"/>
          <p:nvPr/>
        </p:nvSpPr>
        <p:spPr>
          <a:xfrm>
            <a:off x="400085" y="616668"/>
            <a:ext cx="30396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/>
              <a:t>Still working full-time good and bad weeks</a:t>
            </a: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5D6AC96A-BD7D-913B-DB7B-B4A178C4B79B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10721" t="18170" r="20382" b="13642"/>
          <a:stretch>
            <a:fillRect/>
          </a:stretch>
        </p:blipFill>
        <p:spPr>
          <a:xfrm>
            <a:off x="2388637" y="3116426"/>
            <a:ext cx="1604865" cy="1492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1456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145879-DA67-282E-E162-72BCBEFD7B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>
            <a:extLst>
              <a:ext uri="{FF2B5EF4-FFF2-40B4-BE49-F238E27FC236}">
                <a16:creationId xmlns:a16="http://schemas.microsoft.com/office/drawing/2014/main" id="{78D14710-8C22-C3D4-DE64-D06E62D94CA0}"/>
              </a:ext>
            </a:extLst>
          </p:cNvPr>
          <p:cNvSpPr txBox="1"/>
          <p:nvPr/>
        </p:nvSpPr>
        <p:spPr>
          <a:xfrm>
            <a:off x="408501" y="469232"/>
            <a:ext cx="13580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b="1" dirty="0"/>
              <a:t>Clinical timeline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B9B0376-373E-7841-1C73-E1CA391EBDED}"/>
              </a:ext>
            </a:extLst>
          </p:cNvPr>
          <p:cNvSpPr/>
          <p:nvPr/>
        </p:nvSpPr>
        <p:spPr>
          <a:xfrm>
            <a:off x="806117" y="1105336"/>
            <a:ext cx="6809874" cy="254231"/>
          </a:xfrm>
          <a:prstGeom prst="rect">
            <a:avLst/>
          </a:prstGeom>
          <a:noFill/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5292541-16C2-BD56-5874-DB4563081EE2}"/>
              </a:ext>
            </a:extLst>
          </p:cNvPr>
          <p:cNvSpPr txBox="1"/>
          <p:nvPr/>
        </p:nvSpPr>
        <p:spPr>
          <a:xfrm>
            <a:off x="1322903" y="817101"/>
            <a:ext cx="60644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/>
              <a:t>2018			2020			2022			2024			2026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2F8C576-C1A8-2C69-ED4D-153E9F49B228}"/>
              </a:ext>
            </a:extLst>
          </p:cNvPr>
          <p:cNvSpPr txBox="1"/>
          <p:nvPr/>
        </p:nvSpPr>
        <p:spPr>
          <a:xfrm>
            <a:off x="292577" y="1448623"/>
            <a:ext cx="91839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b="1" dirty="0"/>
              <a:t>Treatment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FB4F10-158A-F148-D2D2-008A405581F0}"/>
              </a:ext>
            </a:extLst>
          </p:cNvPr>
          <p:cNvSpPr txBox="1"/>
          <p:nvPr/>
        </p:nvSpPr>
        <p:spPr>
          <a:xfrm>
            <a:off x="252299" y="1758829"/>
            <a:ext cx="1064715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l"/>
            <a:r>
              <a:rPr lang="en-US" sz="1200" dirty="0">
                <a:solidFill>
                  <a:srgbClr val="0432FF"/>
                </a:solidFill>
              </a:rPr>
              <a:t>IFN 135mcg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74535A6-4AD8-13E4-F5EE-3607F0ECCA7D}"/>
              </a:ext>
            </a:extLst>
          </p:cNvPr>
          <p:cNvSpPr/>
          <p:nvPr/>
        </p:nvSpPr>
        <p:spPr>
          <a:xfrm>
            <a:off x="1349264" y="1781507"/>
            <a:ext cx="780325" cy="198599"/>
          </a:xfrm>
          <a:prstGeom prst="rect">
            <a:avLst/>
          </a:prstGeom>
          <a:solidFill>
            <a:srgbClr val="043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432FF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6275D19-1D67-75ED-4583-4041ADBA2C69}"/>
              </a:ext>
            </a:extLst>
          </p:cNvPr>
          <p:cNvSpPr txBox="1"/>
          <p:nvPr/>
        </p:nvSpPr>
        <p:spPr>
          <a:xfrm>
            <a:off x="2123994" y="1766675"/>
            <a:ext cx="2039148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l"/>
            <a:r>
              <a:rPr lang="en-US" sz="1200" dirty="0"/>
              <a:t>dizzy, palpitations, alopecia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5EED975-0F76-61A1-93DA-C2A0E3E4A62C}"/>
              </a:ext>
            </a:extLst>
          </p:cNvPr>
          <p:cNvSpPr/>
          <p:nvPr/>
        </p:nvSpPr>
        <p:spPr>
          <a:xfrm>
            <a:off x="2123204" y="2326387"/>
            <a:ext cx="2809743" cy="219203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0B3AC6A-F2B0-B0C8-8433-E38CFE193ACF}"/>
              </a:ext>
            </a:extLst>
          </p:cNvPr>
          <p:cNvSpPr txBox="1"/>
          <p:nvPr/>
        </p:nvSpPr>
        <p:spPr>
          <a:xfrm>
            <a:off x="773842" y="2299204"/>
            <a:ext cx="1337226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l"/>
            <a:r>
              <a:rPr lang="en-US" sz="1200" dirty="0">
                <a:solidFill>
                  <a:srgbClr val="FF0000"/>
                </a:solidFill>
              </a:rPr>
              <a:t>MTX 20mg/week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0DB4029-311B-E7E2-4A4F-6DAAD9FB237E}"/>
              </a:ext>
            </a:extLst>
          </p:cNvPr>
          <p:cNvSpPr txBox="1"/>
          <p:nvPr/>
        </p:nvSpPr>
        <p:spPr>
          <a:xfrm>
            <a:off x="4912703" y="2311236"/>
            <a:ext cx="2129109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l"/>
            <a:r>
              <a:rPr lang="en-US" sz="1200" dirty="0"/>
              <a:t>nausea, fatigue, neuropathy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00B718E-BDC8-4342-26AA-52E1FA942438}"/>
              </a:ext>
            </a:extLst>
          </p:cNvPr>
          <p:cNvSpPr txBox="1"/>
          <p:nvPr/>
        </p:nvSpPr>
        <p:spPr>
          <a:xfrm>
            <a:off x="4030737" y="2808712"/>
            <a:ext cx="946798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l"/>
            <a:r>
              <a:rPr lang="en-US" sz="1200" dirty="0">
                <a:solidFill>
                  <a:srgbClr val="7030A0"/>
                </a:solidFill>
              </a:rPr>
              <a:t>Trametinib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E2DAB00-6269-DB65-7AA8-E2247BC74688}"/>
              </a:ext>
            </a:extLst>
          </p:cNvPr>
          <p:cNvSpPr/>
          <p:nvPr/>
        </p:nvSpPr>
        <p:spPr>
          <a:xfrm>
            <a:off x="4948853" y="2875608"/>
            <a:ext cx="2450568" cy="199369"/>
          </a:xfrm>
          <a:prstGeom prst="rect">
            <a:avLst/>
          </a:prstGeom>
          <a:solidFill>
            <a:srgbClr val="703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37CC8C8-B42E-8728-7BDD-EC43E5991770}"/>
              </a:ext>
            </a:extLst>
          </p:cNvPr>
          <p:cNvSpPr txBox="1"/>
          <p:nvPr/>
        </p:nvSpPr>
        <p:spPr>
          <a:xfrm>
            <a:off x="4881316" y="2633470"/>
            <a:ext cx="696024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l"/>
            <a:r>
              <a:rPr lang="en-US" sz="1200" dirty="0"/>
              <a:t>23.3.23</a:t>
            </a:r>
          </a:p>
        </p:txBody>
      </p:sp>
    </p:spTree>
    <p:extLst>
      <p:ext uri="{BB962C8B-B14F-4D97-AF65-F5344CB8AC3E}">
        <p14:creationId xmlns:p14="http://schemas.microsoft.com/office/powerpoint/2010/main" val="34132221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ECF83A-52C8-BF89-F9AE-3F364A581D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0876D3D-8A7B-2418-F4DB-A9011D5CAD0E}"/>
              </a:ext>
            </a:extLst>
          </p:cNvPr>
          <p:cNvSpPr txBox="1"/>
          <p:nvPr/>
        </p:nvSpPr>
        <p:spPr>
          <a:xfrm>
            <a:off x="292577" y="1448623"/>
            <a:ext cx="91839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b="1" dirty="0"/>
              <a:t>Treatment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E6E688-4D07-601A-B3DD-6E102A0DC64B}"/>
              </a:ext>
            </a:extLst>
          </p:cNvPr>
          <p:cNvSpPr txBox="1"/>
          <p:nvPr/>
        </p:nvSpPr>
        <p:spPr>
          <a:xfrm>
            <a:off x="252299" y="1758829"/>
            <a:ext cx="1064715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l"/>
            <a:r>
              <a:rPr lang="en-US" sz="1200" dirty="0">
                <a:solidFill>
                  <a:srgbClr val="0432FF"/>
                </a:solidFill>
              </a:rPr>
              <a:t>IFN 135mcg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4919560-709E-8BD3-C2A0-66091292A05A}"/>
              </a:ext>
            </a:extLst>
          </p:cNvPr>
          <p:cNvSpPr/>
          <p:nvPr/>
        </p:nvSpPr>
        <p:spPr>
          <a:xfrm>
            <a:off x="1349264" y="1781507"/>
            <a:ext cx="780325" cy="198599"/>
          </a:xfrm>
          <a:prstGeom prst="rect">
            <a:avLst/>
          </a:prstGeom>
          <a:solidFill>
            <a:srgbClr val="043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432FF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88DCE45-41D7-7AE9-A28A-D57E6F1BA615}"/>
              </a:ext>
            </a:extLst>
          </p:cNvPr>
          <p:cNvSpPr txBox="1"/>
          <p:nvPr/>
        </p:nvSpPr>
        <p:spPr>
          <a:xfrm>
            <a:off x="2123994" y="1766675"/>
            <a:ext cx="2039148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l"/>
            <a:r>
              <a:rPr lang="en-US" sz="1200" dirty="0"/>
              <a:t>dizzy, palpitations, alopecia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18C62A2-2C3A-878B-4E61-662F557DDF60}"/>
              </a:ext>
            </a:extLst>
          </p:cNvPr>
          <p:cNvSpPr/>
          <p:nvPr/>
        </p:nvSpPr>
        <p:spPr>
          <a:xfrm>
            <a:off x="2123204" y="2326387"/>
            <a:ext cx="2809743" cy="219203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828DA9A-83DB-B3A8-C853-604D7932820F}"/>
              </a:ext>
            </a:extLst>
          </p:cNvPr>
          <p:cNvSpPr txBox="1"/>
          <p:nvPr/>
        </p:nvSpPr>
        <p:spPr>
          <a:xfrm>
            <a:off x="773842" y="2299204"/>
            <a:ext cx="1337226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l"/>
            <a:r>
              <a:rPr lang="en-US" sz="1200" dirty="0">
                <a:solidFill>
                  <a:srgbClr val="FF0000"/>
                </a:solidFill>
              </a:rPr>
              <a:t>MTX 20mg/week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A4A641B-40D3-E986-55A7-3C2BB6588630}"/>
              </a:ext>
            </a:extLst>
          </p:cNvPr>
          <p:cNvSpPr txBox="1"/>
          <p:nvPr/>
        </p:nvSpPr>
        <p:spPr>
          <a:xfrm>
            <a:off x="4030737" y="2808712"/>
            <a:ext cx="946798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l"/>
            <a:r>
              <a:rPr lang="en-US" sz="1200" dirty="0">
                <a:solidFill>
                  <a:srgbClr val="7030A0"/>
                </a:solidFill>
              </a:rPr>
              <a:t>Trametinib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13EAAD4-7975-78EE-F691-B9C02A8223ED}"/>
              </a:ext>
            </a:extLst>
          </p:cNvPr>
          <p:cNvSpPr/>
          <p:nvPr/>
        </p:nvSpPr>
        <p:spPr>
          <a:xfrm>
            <a:off x="4948853" y="2875608"/>
            <a:ext cx="2450568" cy="199369"/>
          </a:xfrm>
          <a:prstGeom prst="rect">
            <a:avLst/>
          </a:prstGeom>
          <a:solidFill>
            <a:srgbClr val="703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7960A1B-79A6-C18B-230F-BBFDC9140703}"/>
              </a:ext>
            </a:extLst>
          </p:cNvPr>
          <p:cNvSpPr txBox="1"/>
          <p:nvPr/>
        </p:nvSpPr>
        <p:spPr>
          <a:xfrm>
            <a:off x="4881316" y="2633470"/>
            <a:ext cx="696024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l"/>
            <a:r>
              <a:rPr lang="en-US" sz="1200" dirty="0"/>
              <a:t>23.3.23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26813F2-CA6C-8EDB-7206-6628FB3BAFE1}"/>
              </a:ext>
            </a:extLst>
          </p:cNvPr>
          <p:cNvSpPr txBox="1"/>
          <p:nvPr/>
        </p:nvSpPr>
        <p:spPr>
          <a:xfrm>
            <a:off x="4630745" y="3645171"/>
            <a:ext cx="260039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200" dirty="0" err="1"/>
              <a:t>abdo</a:t>
            </a:r>
            <a:r>
              <a:rPr lang="en-US" sz="1200" dirty="0"/>
              <a:t> pain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200" dirty="0"/>
              <a:t>vomiting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200" dirty="0"/>
              <a:t>muscle weakness with raised CK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200" dirty="0"/>
              <a:t>joint pain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200" dirty="0"/>
              <a:t>peripheral neuropathy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200" dirty="0"/>
              <a:t>neutrophilic dermatosis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FBAC2D6-061C-89CF-5201-F6CCF73AE012}"/>
              </a:ext>
            </a:extLst>
          </p:cNvPr>
          <p:cNvSpPr txBox="1"/>
          <p:nvPr/>
        </p:nvSpPr>
        <p:spPr>
          <a:xfrm>
            <a:off x="408501" y="469232"/>
            <a:ext cx="17508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b="1" dirty="0"/>
              <a:t>Clinical timeline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67506F6-2FD7-367E-D6DF-2718037502DC}"/>
              </a:ext>
            </a:extLst>
          </p:cNvPr>
          <p:cNvSpPr/>
          <p:nvPr/>
        </p:nvSpPr>
        <p:spPr>
          <a:xfrm>
            <a:off x="806117" y="1105336"/>
            <a:ext cx="6809874" cy="254231"/>
          </a:xfrm>
          <a:prstGeom prst="rect">
            <a:avLst/>
          </a:prstGeom>
          <a:noFill/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7856E26-FAFC-2D22-6DF9-DCEEEE99C6A7}"/>
              </a:ext>
            </a:extLst>
          </p:cNvPr>
          <p:cNvSpPr txBox="1"/>
          <p:nvPr/>
        </p:nvSpPr>
        <p:spPr>
          <a:xfrm>
            <a:off x="1322903" y="817101"/>
            <a:ext cx="60644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/>
              <a:t>2018			2020			2022			2024			2026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53A19F1-8354-AA57-0FF5-2C78A344E8A8}"/>
              </a:ext>
            </a:extLst>
          </p:cNvPr>
          <p:cNvSpPr txBox="1"/>
          <p:nvPr/>
        </p:nvSpPr>
        <p:spPr>
          <a:xfrm>
            <a:off x="4752474" y="3123106"/>
            <a:ext cx="29338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>
                <a:solidFill>
                  <a:srgbClr val="7030A0"/>
                </a:solidFill>
              </a:rPr>
              <a:t>Multiple interruptions</a:t>
            </a:r>
          </a:p>
          <a:p>
            <a:pPr algn="l"/>
            <a:r>
              <a:rPr lang="en-US" sz="1200" dirty="0">
                <a:solidFill>
                  <a:srgbClr val="7030A0"/>
                </a:solidFill>
              </a:rPr>
              <a:t>Max dose 0.5mg or 1mg alt days/weeks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19D7BA-0572-EBB2-B418-558F3A5712BA}"/>
              </a:ext>
            </a:extLst>
          </p:cNvPr>
          <p:cNvSpPr txBox="1"/>
          <p:nvPr/>
        </p:nvSpPr>
        <p:spPr>
          <a:xfrm>
            <a:off x="4912703" y="2311236"/>
            <a:ext cx="2129109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l"/>
            <a:r>
              <a:rPr lang="en-US" sz="1200" dirty="0"/>
              <a:t>nausea, fatigue, neuropathy </a:t>
            </a:r>
          </a:p>
        </p:txBody>
      </p:sp>
    </p:spTree>
    <p:extLst>
      <p:ext uri="{BB962C8B-B14F-4D97-AF65-F5344CB8AC3E}">
        <p14:creationId xmlns:p14="http://schemas.microsoft.com/office/powerpoint/2010/main" val="32001179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lose up of a person's arm&#10;&#10;AI-generated content may be incorrect.">
            <a:extLst>
              <a:ext uri="{FF2B5EF4-FFF2-40B4-BE49-F238E27FC236}">
                <a16:creationId xmlns:a16="http://schemas.microsoft.com/office/drawing/2014/main" id="{2B734332-7786-1D2D-C3EF-5FB04DE426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707"/>
                    </a14:imgEffect>
                    <a14:imgEffect>
                      <a14:saturation sat="263000"/>
                    </a14:imgEffect>
                    <a14:imgEffect>
                      <a14:brightnessContrast bright="9000" contrast="23000"/>
                    </a14:imgEffect>
                  </a14:imgLayer>
                </a14:imgProps>
              </a:ext>
            </a:extLst>
          </a:blip>
          <a:srcRect t="18327" r="10563" b="1755"/>
          <a:stretch>
            <a:fillRect/>
          </a:stretch>
        </p:blipFill>
        <p:spPr>
          <a:xfrm>
            <a:off x="3316140" y="1201496"/>
            <a:ext cx="1628771" cy="323426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F272040-89AF-AA1E-C9C2-8D35F9CC3721}"/>
              </a:ext>
            </a:extLst>
          </p:cNvPr>
          <p:cNvSpPr txBox="1"/>
          <p:nvPr/>
        </p:nvSpPr>
        <p:spPr>
          <a:xfrm>
            <a:off x="5223179" y="1094721"/>
            <a:ext cx="3920821" cy="3105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b="1" dirty="0"/>
              <a:t>Treatment saga</a:t>
            </a:r>
          </a:p>
          <a:p>
            <a:pPr>
              <a:lnSpc>
                <a:spcPct val="150000"/>
              </a:lnSpc>
            </a:pPr>
            <a:r>
              <a:rPr lang="en-US" sz="1200" dirty="0"/>
              <a:t>Interferon alpha – intolerant</a:t>
            </a:r>
          </a:p>
          <a:p>
            <a:pPr>
              <a:lnSpc>
                <a:spcPct val="150000"/>
              </a:lnSpc>
            </a:pPr>
            <a:r>
              <a:rPr lang="en-US" sz="1200" dirty="0"/>
              <a:t>Methotrexate 20mg weekly 2021-2023</a:t>
            </a:r>
          </a:p>
          <a:p>
            <a:pPr>
              <a:lnSpc>
                <a:spcPct val="150000"/>
              </a:lnSpc>
            </a:pPr>
            <a:r>
              <a:rPr lang="en-US" sz="1200" dirty="0"/>
              <a:t>Trametinib started at 1mg daily 23.03.23</a:t>
            </a:r>
          </a:p>
          <a:p>
            <a:pPr>
              <a:lnSpc>
                <a:spcPct val="150000"/>
              </a:lnSpc>
            </a:pPr>
            <a:r>
              <a:rPr lang="en-US" sz="1200" dirty="0"/>
              <a:t>Trametinib reduced to 0.5mg 30.03.23 owing to vomiting and </a:t>
            </a:r>
            <a:r>
              <a:rPr lang="en-US" sz="1200" dirty="0" err="1"/>
              <a:t>abdo</a:t>
            </a:r>
            <a:r>
              <a:rPr lang="en-US" sz="1200" dirty="0"/>
              <a:t> pain</a:t>
            </a:r>
          </a:p>
          <a:p>
            <a:pPr>
              <a:lnSpc>
                <a:spcPct val="150000"/>
              </a:lnSpc>
            </a:pPr>
            <a:r>
              <a:rPr lang="en-US" sz="1200" dirty="0"/>
              <a:t>Trametinib 1mg daily from 1.6.23 </a:t>
            </a:r>
          </a:p>
          <a:p>
            <a:pPr>
              <a:lnSpc>
                <a:spcPct val="150000"/>
              </a:lnSpc>
            </a:pPr>
            <a:r>
              <a:rPr lang="en-US" sz="1200" dirty="0"/>
              <a:t>Trametinib 1mg daily alternate weeks from 14/11/24</a:t>
            </a:r>
          </a:p>
          <a:p>
            <a:pPr>
              <a:lnSpc>
                <a:spcPct val="150000"/>
              </a:lnSpc>
            </a:pPr>
            <a:r>
              <a:rPr lang="en-US" sz="1200" dirty="0"/>
              <a:t>Trametinib suspended 24/7/25 for muscle weakness - </a:t>
            </a:r>
            <a:r>
              <a:rPr lang="en-US" sz="1200" b="1" dirty="0"/>
              <a:t>restarted when eyes became swollen and painful</a:t>
            </a:r>
          </a:p>
          <a:p>
            <a:pPr>
              <a:lnSpc>
                <a:spcPct val="150000"/>
              </a:lnSpc>
            </a:pPr>
            <a:r>
              <a:rPr lang="en-US" sz="1200" dirty="0"/>
              <a:t>Trametinib 1mg daily continuous August 2025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FC35967-6153-B9F0-8F5C-4342D74CE36F}"/>
              </a:ext>
            </a:extLst>
          </p:cNvPr>
          <p:cNvSpPr txBox="1"/>
          <p:nvPr/>
        </p:nvSpPr>
        <p:spPr>
          <a:xfrm>
            <a:off x="451821" y="365760"/>
            <a:ext cx="237064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dirty="0"/>
              <a:t>Side effects problematic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93A2800-681C-64BB-F2E6-1A1952FAD4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253" y="1208883"/>
            <a:ext cx="2785188" cy="1627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0224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5234695-424A-6273-B09E-A76C4163311C}"/>
              </a:ext>
            </a:extLst>
          </p:cNvPr>
          <p:cNvSpPr txBox="1"/>
          <p:nvPr/>
        </p:nvSpPr>
        <p:spPr>
          <a:xfrm>
            <a:off x="3329350" y="1194948"/>
            <a:ext cx="5245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dirty="0"/>
              <a:t>2024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144362C-FE0A-2CEC-C0B7-2BD781FEE1BA}"/>
              </a:ext>
            </a:extLst>
          </p:cNvPr>
          <p:cNvSpPr txBox="1"/>
          <p:nvPr/>
        </p:nvSpPr>
        <p:spPr>
          <a:xfrm>
            <a:off x="376518" y="419548"/>
            <a:ext cx="29096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dirty="0"/>
              <a:t>Partial response to Trametinib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53B7471-B615-7E8A-E41F-624D0C92F94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020" r="6942" b="16700"/>
          <a:stretch>
            <a:fillRect/>
          </a:stretch>
        </p:blipFill>
        <p:spPr>
          <a:xfrm>
            <a:off x="441064" y="1486805"/>
            <a:ext cx="2743200" cy="240746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D94A37E-7120-3F0A-484B-674542473F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10000"/>
                    </a14:imgEffect>
                  </a14:imgLayer>
                </a14:imgProps>
              </a:ext>
            </a:extLst>
          </a:blip>
          <a:srcRect l="9688" r="7275" b="17780"/>
          <a:stretch>
            <a:fillRect/>
          </a:stretch>
        </p:blipFill>
        <p:spPr>
          <a:xfrm>
            <a:off x="3356386" y="1495757"/>
            <a:ext cx="2581835" cy="238775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9EE2DDC-081C-FF72-58C0-AF0DE0EC31B8}"/>
              </a:ext>
            </a:extLst>
          </p:cNvPr>
          <p:cNvSpPr txBox="1"/>
          <p:nvPr/>
        </p:nvSpPr>
        <p:spPr>
          <a:xfrm>
            <a:off x="441064" y="1161826"/>
            <a:ext cx="5245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/>
              <a:t>2018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7CFF5C6-9EA8-4993-4306-B50EC2CE6B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1000"/>
                    </a14:imgEffect>
                  </a14:imgLayer>
                </a14:imgProps>
              </a:ext>
            </a:extLst>
          </a:blip>
          <a:srcRect l="6328" t="4153" r="7293" b="446"/>
          <a:stretch>
            <a:fillRect/>
          </a:stretch>
        </p:blipFill>
        <p:spPr>
          <a:xfrm>
            <a:off x="6078072" y="1484554"/>
            <a:ext cx="2521960" cy="239895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C0CF622-2F36-60A2-E5D3-024D20E90D20}"/>
              </a:ext>
            </a:extLst>
          </p:cNvPr>
          <p:cNvSpPr txBox="1"/>
          <p:nvPr/>
        </p:nvSpPr>
        <p:spPr>
          <a:xfrm>
            <a:off x="6149646" y="1196741"/>
            <a:ext cx="9934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dirty="0"/>
              <a:t>normal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6B1A4FD-A649-C1FF-AB09-6812789112D9}"/>
              </a:ext>
            </a:extLst>
          </p:cNvPr>
          <p:cNvSpPr txBox="1"/>
          <p:nvPr/>
        </p:nvSpPr>
        <p:spPr>
          <a:xfrm>
            <a:off x="403413" y="3978543"/>
            <a:ext cx="126402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MRI STIR</a:t>
            </a:r>
          </a:p>
        </p:txBody>
      </p:sp>
    </p:spTree>
    <p:extLst>
      <p:ext uri="{BB962C8B-B14F-4D97-AF65-F5344CB8AC3E}">
        <p14:creationId xmlns:p14="http://schemas.microsoft.com/office/powerpoint/2010/main" val="13925279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8AB6763-E5B0-F6CD-E63E-1D07FFC733BA}"/>
              </a:ext>
            </a:extLst>
          </p:cNvPr>
          <p:cNvSpPr txBox="1"/>
          <p:nvPr/>
        </p:nvSpPr>
        <p:spPr>
          <a:xfrm>
            <a:off x="782053" y="757989"/>
            <a:ext cx="15199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b="1" dirty="0"/>
              <a:t>4. What next?</a:t>
            </a:r>
          </a:p>
        </p:txBody>
      </p:sp>
    </p:spTree>
    <p:extLst>
      <p:ext uri="{BB962C8B-B14F-4D97-AF65-F5344CB8AC3E}">
        <p14:creationId xmlns:p14="http://schemas.microsoft.com/office/powerpoint/2010/main" val="39089606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8805F93-F2A8-772A-2620-B687DFE44A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587" y="1409198"/>
            <a:ext cx="7772400" cy="1774800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14A9840-3CEC-5762-2EB8-9CFD8FE16BB4}"/>
              </a:ext>
            </a:extLst>
          </p:cNvPr>
          <p:cNvCxnSpPr/>
          <p:nvPr/>
        </p:nvCxnSpPr>
        <p:spPr>
          <a:xfrm>
            <a:off x="2410691" y="2161309"/>
            <a:ext cx="2050473" cy="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45291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C1CE99-A1EE-2B4D-71FC-3116C34288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96F3F06-D062-0025-9E95-35CDF3EFE89D}"/>
              </a:ext>
            </a:extLst>
          </p:cNvPr>
          <p:cNvSpPr txBox="1"/>
          <p:nvPr/>
        </p:nvSpPr>
        <p:spPr>
          <a:xfrm>
            <a:off x="292577" y="1448623"/>
            <a:ext cx="91839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b="1" dirty="0"/>
              <a:t>Treatment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4627857-5A29-0BB3-A14C-4597B8DA011D}"/>
              </a:ext>
            </a:extLst>
          </p:cNvPr>
          <p:cNvSpPr txBox="1"/>
          <p:nvPr/>
        </p:nvSpPr>
        <p:spPr>
          <a:xfrm>
            <a:off x="252299" y="1758829"/>
            <a:ext cx="1064715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l"/>
            <a:r>
              <a:rPr lang="en-US" sz="1200" dirty="0">
                <a:solidFill>
                  <a:srgbClr val="0432FF"/>
                </a:solidFill>
              </a:rPr>
              <a:t>IFN 135mcg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EA616A3-D1EE-486A-6C16-3FF03741BE53}"/>
              </a:ext>
            </a:extLst>
          </p:cNvPr>
          <p:cNvSpPr/>
          <p:nvPr/>
        </p:nvSpPr>
        <p:spPr>
          <a:xfrm>
            <a:off x="1349264" y="1781507"/>
            <a:ext cx="780325" cy="198599"/>
          </a:xfrm>
          <a:prstGeom prst="rect">
            <a:avLst/>
          </a:prstGeom>
          <a:solidFill>
            <a:srgbClr val="043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432FF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5253141-BB50-CCA7-19CC-F0B603F21893}"/>
              </a:ext>
            </a:extLst>
          </p:cNvPr>
          <p:cNvSpPr txBox="1"/>
          <p:nvPr/>
        </p:nvSpPr>
        <p:spPr>
          <a:xfrm>
            <a:off x="2123994" y="1766675"/>
            <a:ext cx="2039148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l"/>
            <a:r>
              <a:rPr lang="en-US" sz="1200" dirty="0"/>
              <a:t>dizzy, palpitations, alopecia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2D46019-19A6-F384-6F8A-FFDDA9A79526}"/>
              </a:ext>
            </a:extLst>
          </p:cNvPr>
          <p:cNvSpPr/>
          <p:nvPr/>
        </p:nvSpPr>
        <p:spPr>
          <a:xfrm>
            <a:off x="2123204" y="2326387"/>
            <a:ext cx="2809743" cy="219203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6CA2B31-F623-0A73-B197-2C01F854E9C5}"/>
              </a:ext>
            </a:extLst>
          </p:cNvPr>
          <p:cNvSpPr txBox="1"/>
          <p:nvPr/>
        </p:nvSpPr>
        <p:spPr>
          <a:xfrm>
            <a:off x="773842" y="2299204"/>
            <a:ext cx="1337226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l"/>
            <a:r>
              <a:rPr lang="en-US" sz="1200" dirty="0">
                <a:solidFill>
                  <a:srgbClr val="FF0000"/>
                </a:solidFill>
              </a:rPr>
              <a:t>MTX 20mg/week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0D89DC3-84D4-0FB6-61E8-7BB1AEC0F498}"/>
              </a:ext>
            </a:extLst>
          </p:cNvPr>
          <p:cNvSpPr txBox="1"/>
          <p:nvPr/>
        </p:nvSpPr>
        <p:spPr>
          <a:xfrm>
            <a:off x="4912703" y="2311236"/>
            <a:ext cx="1319592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l"/>
            <a:r>
              <a:rPr lang="en-US" sz="1200" dirty="0"/>
              <a:t>nausea, fatigue.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B2BFD58-A9F6-42D7-271C-F144B35931AE}"/>
              </a:ext>
            </a:extLst>
          </p:cNvPr>
          <p:cNvSpPr txBox="1"/>
          <p:nvPr/>
        </p:nvSpPr>
        <p:spPr>
          <a:xfrm>
            <a:off x="4030737" y="2808712"/>
            <a:ext cx="946798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l"/>
            <a:r>
              <a:rPr lang="en-US" sz="1200" dirty="0">
                <a:solidFill>
                  <a:srgbClr val="7030A0"/>
                </a:solidFill>
              </a:rPr>
              <a:t>Trametinib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3DDA30E-FF05-19DC-DA9D-D457F4DFF432}"/>
              </a:ext>
            </a:extLst>
          </p:cNvPr>
          <p:cNvSpPr/>
          <p:nvPr/>
        </p:nvSpPr>
        <p:spPr>
          <a:xfrm>
            <a:off x="4948852" y="2875608"/>
            <a:ext cx="3114493" cy="213956"/>
          </a:xfrm>
          <a:prstGeom prst="rect">
            <a:avLst/>
          </a:prstGeom>
          <a:solidFill>
            <a:srgbClr val="703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836AF07-593E-BA63-D162-B14B95814D54}"/>
              </a:ext>
            </a:extLst>
          </p:cNvPr>
          <p:cNvSpPr txBox="1"/>
          <p:nvPr/>
        </p:nvSpPr>
        <p:spPr>
          <a:xfrm>
            <a:off x="4881316" y="2633470"/>
            <a:ext cx="696024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l"/>
            <a:r>
              <a:rPr lang="en-US" sz="1200" dirty="0"/>
              <a:t>23.3.23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AE44672-9B8B-B468-4189-C8EFA0624A10}"/>
              </a:ext>
            </a:extLst>
          </p:cNvPr>
          <p:cNvSpPr txBox="1"/>
          <p:nvPr/>
        </p:nvSpPr>
        <p:spPr>
          <a:xfrm>
            <a:off x="7213146" y="3119950"/>
            <a:ext cx="611065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l"/>
            <a:r>
              <a:rPr lang="en-US" sz="1200" dirty="0"/>
              <a:t>5.2.26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469B5F3-AF63-B5EC-7DE1-4D2ACB8D6968}"/>
              </a:ext>
            </a:extLst>
          </p:cNvPr>
          <p:cNvSpPr txBox="1"/>
          <p:nvPr/>
        </p:nvSpPr>
        <p:spPr>
          <a:xfrm>
            <a:off x="408501" y="469232"/>
            <a:ext cx="17508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b="1" dirty="0"/>
              <a:t>Clinical timeline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A8D2C4D-9773-6F9C-747C-190FF3D20DD6}"/>
              </a:ext>
            </a:extLst>
          </p:cNvPr>
          <p:cNvSpPr/>
          <p:nvPr/>
        </p:nvSpPr>
        <p:spPr>
          <a:xfrm>
            <a:off x="806117" y="1105336"/>
            <a:ext cx="6809874" cy="254231"/>
          </a:xfrm>
          <a:prstGeom prst="rect">
            <a:avLst/>
          </a:prstGeom>
          <a:noFill/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2C0EED9-79ED-B069-424E-6DC49E0522DC}"/>
              </a:ext>
            </a:extLst>
          </p:cNvPr>
          <p:cNvSpPr txBox="1"/>
          <p:nvPr/>
        </p:nvSpPr>
        <p:spPr>
          <a:xfrm>
            <a:off x="1322903" y="817101"/>
            <a:ext cx="60644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/>
              <a:t>2018			2020			2022			2024			2026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C386B5C-B2D3-7871-109F-2680CD1AC7C0}"/>
              </a:ext>
            </a:extLst>
          </p:cNvPr>
          <p:cNvSpPr txBox="1"/>
          <p:nvPr/>
        </p:nvSpPr>
        <p:spPr>
          <a:xfrm>
            <a:off x="6334770" y="3310797"/>
            <a:ext cx="976549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l"/>
            <a:r>
              <a:rPr lang="en-US" sz="1200" dirty="0">
                <a:solidFill>
                  <a:srgbClr val="00B0F0"/>
                </a:solidFill>
              </a:rPr>
              <a:t>Dabrafenib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881691F-7248-3EF5-B70D-2A2FD7CB7A27}"/>
              </a:ext>
            </a:extLst>
          </p:cNvPr>
          <p:cNvSpPr/>
          <p:nvPr/>
        </p:nvSpPr>
        <p:spPr>
          <a:xfrm>
            <a:off x="7308304" y="3363838"/>
            <a:ext cx="810460" cy="210635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11585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mri of a brain&#10;&#10;AI-generated content may be incorrect.">
            <a:extLst>
              <a:ext uri="{FF2B5EF4-FFF2-40B4-BE49-F238E27FC236}">
                <a16:creationId xmlns:a16="http://schemas.microsoft.com/office/drawing/2014/main" id="{3CF7E30E-B67E-1957-3CFE-AC50DD3836F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295" r="8137" b="29320"/>
          <a:stretch>
            <a:fillRect/>
          </a:stretch>
        </p:blipFill>
        <p:spPr>
          <a:xfrm>
            <a:off x="900545" y="1097846"/>
            <a:ext cx="3477491" cy="3197064"/>
          </a:xfrm>
          <a:prstGeom prst="rect">
            <a:avLst/>
          </a:prstGeom>
        </p:spPr>
      </p:pic>
      <p:pic>
        <p:nvPicPr>
          <p:cNvPr id="7" name="Picture 6" descr="A close-up of a brain scan&#10;&#10;AI-generated content may be incorrect.">
            <a:extLst>
              <a:ext uri="{FF2B5EF4-FFF2-40B4-BE49-F238E27FC236}">
                <a16:creationId xmlns:a16="http://schemas.microsoft.com/office/drawing/2014/main" id="{7DD42144-7D3C-50CF-55C4-6CA41AF2C7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94803" y="1108363"/>
            <a:ext cx="2994349" cy="322810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4BF3B67-3878-C241-DBFA-8E1B193B24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6000" contrast="4000"/>
                    </a14:imgEffect>
                  </a14:imgLayer>
                </a14:imgProps>
              </a:ext>
            </a:extLst>
          </a:blip>
          <a:srcRect l="6328" t="4153" r="7293" b="446"/>
          <a:stretch>
            <a:fillRect/>
          </a:stretch>
        </p:blipFill>
        <p:spPr>
          <a:xfrm>
            <a:off x="4540217" y="1110480"/>
            <a:ext cx="3318578" cy="315671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F3CE374-B1D6-98A0-0BE2-A6E1B2D2888B}"/>
              </a:ext>
            </a:extLst>
          </p:cNvPr>
          <p:cNvSpPr txBox="1"/>
          <p:nvPr/>
        </p:nvSpPr>
        <p:spPr>
          <a:xfrm>
            <a:off x="4488872" y="789709"/>
            <a:ext cx="6527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/>
              <a:t>normal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8B38B0B-38AE-19BE-0559-3AF82169D06F}"/>
              </a:ext>
            </a:extLst>
          </p:cNvPr>
          <p:cNvSpPr txBox="1"/>
          <p:nvPr/>
        </p:nvSpPr>
        <p:spPr>
          <a:xfrm>
            <a:off x="886691" y="789710"/>
            <a:ext cx="8739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/>
              <a:t>April 2026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89688E7-26F3-6BE0-E091-20FCADF9DACD}"/>
              </a:ext>
            </a:extLst>
          </p:cNvPr>
          <p:cNvSpPr txBox="1"/>
          <p:nvPr/>
        </p:nvSpPr>
        <p:spPr>
          <a:xfrm>
            <a:off x="498764" y="318655"/>
            <a:ext cx="8322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dirty="0"/>
              <a:t>Finally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63F8E21-9874-9E60-54F2-BA2500051AE9}"/>
              </a:ext>
            </a:extLst>
          </p:cNvPr>
          <p:cNvSpPr txBox="1"/>
          <p:nvPr/>
        </p:nvSpPr>
        <p:spPr>
          <a:xfrm>
            <a:off x="9393383" y="706582"/>
            <a:ext cx="26901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/>
              <a:t>April 2026 post gad no enhancement</a:t>
            </a:r>
          </a:p>
        </p:txBody>
      </p:sp>
    </p:spTree>
    <p:extLst>
      <p:ext uri="{BB962C8B-B14F-4D97-AF65-F5344CB8AC3E}">
        <p14:creationId xmlns:p14="http://schemas.microsoft.com/office/powerpoint/2010/main" val="3175971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AA74B05-F111-4961-C303-F7AE2BDDBEC0}"/>
              </a:ext>
            </a:extLst>
          </p:cNvPr>
          <p:cNvSpPr txBox="1"/>
          <p:nvPr/>
        </p:nvSpPr>
        <p:spPr>
          <a:xfrm>
            <a:off x="512618" y="762000"/>
            <a:ext cx="10679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dirty="0"/>
              <a:t>Or is it . 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8B91A75-BC2A-58BF-4032-99BD4F503BA7}"/>
              </a:ext>
            </a:extLst>
          </p:cNvPr>
          <p:cNvSpPr txBox="1"/>
          <p:nvPr/>
        </p:nvSpPr>
        <p:spPr>
          <a:xfrm>
            <a:off x="3048000" y="1565564"/>
            <a:ext cx="5389418" cy="612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1200" dirty="0"/>
              <a:t>2018 PET-CT showed small metabolically active lesion adjacent to L carotid</a:t>
            </a:r>
          </a:p>
          <a:p>
            <a:pPr algn="l">
              <a:lnSpc>
                <a:spcPct val="150000"/>
              </a:lnSpc>
            </a:pPr>
            <a:r>
              <a:rPr lang="en-US" sz="1200" dirty="0"/>
              <a:t>surveillance scans: likely slowly growing schwannoma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F9A6203-5EA6-6D6D-569C-1CBFCAD79D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1000" contrast="44000"/>
                    </a14:imgEffect>
                  </a14:imgLayer>
                </a14:imgProps>
              </a:ext>
            </a:extLst>
          </a:blip>
          <a:srcRect l="12627" r="20096" b="16842"/>
          <a:stretch>
            <a:fillRect/>
          </a:stretch>
        </p:blipFill>
        <p:spPr>
          <a:xfrm>
            <a:off x="791713" y="1528010"/>
            <a:ext cx="2061230" cy="2404341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509CD12A-569A-995A-C441-B8878C577C26}"/>
              </a:ext>
            </a:extLst>
          </p:cNvPr>
          <p:cNvCxnSpPr>
            <a:cxnSpLocks/>
          </p:cNvCxnSpPr>
          <p:nvPr/>
        </p:nvCxnSpPr>
        <p:spPr>
          <a:xfrm flipH="1">
            <a:off x="2105892" y="2964873"/>
            <a:ext cx="58189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62750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34A9047-5196-5E7D-E212-04BA5F590B17}"/>
              </a:ext>
            </a:extLst>
          </p:cNvPr>
          <p:cNvSpPr txBox="1"/>
          <p:nvPr/>
        </p:nvSpPr>
        <p:spPr>
          <a:xfrm>
            <a:off x="706582" y="775855"/>
            <a:ext cx="4093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b="1" dirty="0"/>
              <a:t>5. Is this also ECD?  Would you biopsy?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6F1B376-BFD5-1D1E-158D-B541412FC3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11000" contrast="44000"/>
                    </a14:imgEffect>
                  </a14:imgLayer>
                </a14:imgProps>
              </a:ext>
            </a:extLst>
          </a:blip>
          <a:srcRect l="12627" r="20096" b="16842"/>
          <a:stretch>
            <a:fillRect/>
          </a:stretch>
        </p:blipFill>
        <p:spPr>
          <a:xfrm>
            <a:off x="791713" y="1528010"/>
            <a:ext cx="2061230" cy="2404341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42DEB299-3EA3-0D13-C8FB-CDC30595B6D9}"/>
              </a:ext>
            </a:extLst>
          </p:cNvPr>
          <p:cNvCxnSpPr>
            <a:cxnSpLocks/>
          </p:cNvCxnSpPr>
          <p:nvPr/>
        </p:nvCxnSpPr>
        <p:spPr>
          <a:xfrm flipH="1">
            <a:off x="2105892" y="2964873"/>
            <a:ext cx="58189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B28DCDEE-7721-F8E7-08FF-19851565EB09}"/>
              </a:ext>
            </a:extLst>
          </p:cNvPr>
          <p:cNvSpPr txBox="1"/>
          <p:nvPr/>
        </p:nvSpPr>
        <p:spPr>
          <a:xfrm>
            <a:off x="3048000" y="1565564"/>
            <a:ext cx="5389418" cy="612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1200" dirty="0"/>
              <a:t>2018 PET-CT showed small metabolically active lesion adjacent to L carotid</a:t>
            </a:r>
          </a:p>
          <a:p>
            <a:pPr algn="l">
              <a:lnSpc>
                <a:spcPct val="150000"/>
              </a:lnSpc>
            </a:pPr>
            <a:r>
              <a:rPr lang="en-US" sz="1200" dirty="0"/>
              <a:t>surveillance scans: likely slowly growing schwannoma</a:t>
            </a:r>
          </a:p>
        </p:txBody>
      </p:sp>
      <p:pic>
        <p:nvPicPr>
          <p:cNvPr id="9" name="New picture">
            <a:extLst>
              <a:ext uri="{FF2B5EF4-FFF2-40B4-BE49-F238E27FC236}">
                <a16:creationId xmlns:a16="http://schemas.microsoft.com/office/drawing/2014/main" id="{8D69945A-631A-11AF-13B8-332CAB6B1949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700" r="51347" b="32997"/>
          <a:stretch>
            <a:fillRect/>
          </a:stretch>
        </p:blipFill>
        <p:spPr bwMode="auto">
          <a:xfrm>
            <a:off x="4169375" y="2332652"/>
            <a:ext cx="2772600" cy="218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FBFADD7-0D2B-F05B-9E1C-594096CA8668}"/>
              </a:ext>
            </a:extLst>
          </p:cNvPr>
          <p:cNvSpPr txBox="1"/>
          <p:nvPr/>
        </p:nvSpPr>
        <p:spPr>
          <a:xfrm>
            <a:off x="3200401" y="4568995"/>
            <a:ext cx="457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1000" dirty="0">
                <a:effectLst/>
                <a:latin typeface="Arial" panose="020B0604020202020204" pitchFamily="34" charset="0"/>
              </a:rPr>
              <a:t>Pegoraro F, </a:t>
            </a:r>
            <a:r>
              <a:rPr lang="en-GB" sz="1000" dirty="0" err="1">
                <a:effectLst/>
                <a:latin typeface="Arial" panose="020B0604020202020204" pitchFamily="34" charset="0"/>
              </a:rPr>
              <a:t>Peyronel</a:t>
            </a:r>
            <a:r>
              <a:rPr lang="en-GB" sz="1000" dirty="0">
                <a:effectLst/>
                <a:latin typeface="Arial" panose="020B0604020202020204" pitchFamily="34" charset="0"/>
              </a:rPr>
              <a:t> F, </a:t>
            </a:r>
            <a:r>
              <a:rPr lang="en-GB" sz="1000" dirty="0" err="1">
                <a:effectLst/>
                <a:latin typeface="Arial" panose="020B0604020202020204" pitchFamily="34" charset="0"/>
              </a:rPr>
              <a:t>Errahmani</a:t>
            </a:r>
            <a:r>
              <a:rPr lang="en-GB" sz="1000" dirty="0">
                <a:effectLst/>
                <a:latin typeface="Arial" panose="020B0604020202020204" pitchFamily="34" charset="0"/>
              </a:rPr>
              <a:t> M-Y et al. Risk of Second Cancer in </a:t>
            </a:r>
            <a:r>
              <a:rPr lang="en-GB" sz="1000" dirty="0" err="1">
                <a:effectLst/>
                <a:latin typeface="Arial" panose="020B0604020202020204" pitchFamily="34" charset="0"/>
              </a:rPr>
              <a:t>Erdheim</a:t>
            </a:r>
            <a:r>
              <a:rPr lang="en-GB" sz="1000" dirty="0">
                <a:effectLst/>
                <a:latin typeface="Arial" panose="020B0604020202020204" pitchFamily="34" charset="0"/>
              </a:rPr>
              <a:t>-Chester Disease. </a:t>
            </a:r>
            <a:r>
              <a:rPr lang="en-GB" sz="1000" i="1" dirty="0">
                <a:effectLst/>
                <a:latin typeface="Arial" panose="020B0604020202020204" pitchFamily="34" charset="0"/>
              </a:rPr>
              <a:t>JAMA Oncol</a:t>
            </a:r>
            <a:r>
              <a:rPr lang="en-GB" sz="1000" dirty="0">
                <a:effectLst/>
                <a:latin typeface="Arial" panose="020B0604020202020204" pitchFamily="34" charset="0"/>
              </a:rPr>
              <a:t>. 2025;11 (4):429-433.</a:t>
            </a:r>
          </a:p>
        </p:txBody>
      </p:sp>
    </p:spTree>
    <p:extLst>
      <p:ext uri="{BB962C8B-B14F-4D97-AF65-F5344CB8AC3E}">
        <p14:creationId xmlns:p14="http://schemas.microsoft.com/office/powerpoint/2010/main" val="1389230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A0A2243-DCEA-2199-907E-F0010AABD5C6}"/>
              </a:ext>
            </a:extLst>
          </p:cNvPr>
          <p:cNvSpPr txBox="1"/>
          <p:nvPr/>
        </p:nvSpPr>
        <p:spPr>
          <a:xfrm>
            <a:off x="526473" y="775854"/>
            <a:ext cx="52425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dirty="0"/>
              <a:t>Risk of another malignancy vs ‘just part of the disease’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A7DF0E1-6F42-0E47-CCA5-E6A9A65C31A8}"/>
              </a:ext>
            </a:extLst>
          </p:cNvPr>
          <p:cNvSpPr txBox="1"/>
          <p:nvPr/>
        </p:nvSpPr>
        <p:spPr>
          <a:xfrm>
            <a:off x="2758469" y="4502727"/>
            <a:ext cx="50523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dirty="0"/>
              <a:t> Will it respond to dual inhibitors? . . . PET-CT 4</a:t>
            </a:r>
            <a:r>
              <a:rPr lang="en-US" sz="1600" baseline="30000" dirty="0"/>
              <a:t>th</a:t>
            </a:r>
            <a:r>
              <a:rPr lang="en-US" sz="1600" dirty="0"/>
              <a:t> May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3896832-0E51-7B8A-BD72-EE7EBFB8F9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998" y="2504966"/>
            <a:ext cx="3857786" cy="143255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B380F20-D03B-2CF1-648A-D58765AF368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815" t="9210" r="13989" b="19333"/>
          <a:stretch>
            <a:fillRect/>
          </a:stretch>
        </p:blipFill>
        <p:spPr>
          <a:xfrm>
            <a:off x="554182" y="1482437"/>
            <a:ext cx="1731818" cy="207818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462F27F-5502-61C0-FF18-27420F34795E}"/>
              </a:ext>
            </a:extLst>
          </p:cNvPr>
          <p:cNvSpPr txBox="1"/>
          <p:nvPr/>
        </p:nvSpPr>
        <p:spPr>
          <a:xfrm>
            <a:off x="2571583" y="1504325"/>
            <a:ext cx="538092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1100" dirty="0">
                <a:effectLst/>
                <a:latin typeface="Arial" panose="020B0604020202020204" pitchFamily="34" charset="0"/>
              </a:rPr>
              <a:t>Huang Z, Li S, Hong J et al. </a:t>
            </a:r>
            <a:r>
              <a:rPr lang="en-GB" sz="1100" dirty="0" err="1">
                <a:effectLst/>
                <a:latin typeface="Arial" panose="020B0604020202020204" pitchFamily="34" charset="0"/>
              </a:rPr>
              <a:t>Erdheim</a:t>
            </a:r>
            <a:r>
              <a:rPr lang="en-GB" sz="1100" dirty="0">
                <a:effectLst/>
                <a:latin typeface="Arial" panose="020B0604020202020204" pitchFamily="34" charset="0"/>
              </a:rPr>
              <a:t>-Chester disease mimicking lumbar nerve schwannoma: case report and literature review. </a:t>
            </a:r>
            <a:r>
              <a:rPr lang="en-GB" sz="1100" i="1" dirty="0">
                <a:effectLst/>
                <a:latin typeface="Arial" panose="020B0604020202020204" pitchFamily="34" charset="0"/>
              </a:rPr>
              <a:t>Spinal Cord Ser Cases</a:t>
            </a:r>
            <a:r>
              <a:rPr lang="en-GB" sz="1100" dirty="0">
                <a:effectLst/>
                <a:latin typeface="Arial" panose="020B0604020202020204" pitchFamily="34" charset="0"/>
              </a:rPr>
              <a:t>. 2019;5 90.</a:t>
            </a:r>
          </a:p>
        </p:txBody>
      </p:sp>
    </p:spTree>
    <p:extLst>
      <p:ext uri="{BB962C8B-B14F-4D97-AF65-F5344CB8AC3E}">
        <p14:creationId xmlns:p14="http://schemas.microsoft.com/office/powerpoint/2010/main" val="315291244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8A3626B-38E1-C092-4097-03654FD35C12}"/>
              </a:ext>
            </a:extLst>
          </p:cNvPr>
          <p:cNvSpPr txBox="1"/>
          <p:nvPr/>
        </p:nvSpPr>
        <p:spPr>
          <a:xfrm>
            <a:off x="3209731" y="3172407"/>
            <a:ext cx="13131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/>
              <a:t>THE END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C212B6F-1603-D2E7-B16F-AD253EA8B2DC}"/>
              </a:ext>
            </a:extLst>
          </p:cNvPr>
          <p:cNvSpPr txBox="1"/>
          <p:nvPr/>
        </p:nvSpPr>
        <p:spPr>
          <a:xfrm>
            <a:off x="1026367" y="1138335"/>
            <a:ext cx="367761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dirty="0"/>
              <a:t>Thanks to</a:t>
            </a:r>
          </a:p>
          <a:p>
            <a:pPr algn="l"/>
            <a:r>
              <a:rPr lang="en-US" sz="1600" dirty="0"/>
              <a:t>Dr Chris Bacon Consultant Pathologist</a:t>
            </a:r>
          </a:p>
          <a:p>
            <a:pPr algn="l"/>
            <a:r>
              <a:rPr lang="en-US" sz="1600" dirty="0"/>
              <a:t>Iona Gillespie Clinical Nurse Specialist</a:t>
            </a:r>
          </a:p>
        </p:txBody>
      </p:sp>
    </p:spTree>
    <p:extLst>
      <p:ext uri="{BB962C8B-B14F-4D97-AF65-F5344CB8AC3E}">
        <p14:creationId xmlns:p14="http://schemas.microsoft.com/office/powerpoint/2010/main" val="101825037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0"/>
</p:tagLst>
</file>

<file path=ppt/theme/theme1.xml><?xml version="1.0" encoding="utf-8"?>
<a:theme xmlns:a="http://schemas.openxmlformats.org/drawingml/2006/main" name="Human DC Lab 2017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solidFill>
            <a:srgbClr val="000000"/>
          </a:solidFill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HI Lab template" id="{DEBBAC38-5D99-8C42-9339-3D9FBFAD4249}" vid="{ED7D6598-70E3-F044-B45B-2286466B82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428c153-a3e5-4436-8cd3-bbed743e9f27" xsi:nil="true"/>
    <lcf76f155ced4ddcb4097134ff3c332f xmlns="ab4e1aff-ca9b-482e-b103-5edf16d0868d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4FF780BC63824D8531A24244433FB7" ma:contentTypeVersion="18" ma:contentTypeDescription="Create a new document." ma:contentTypeScope="" ma:versionID="722470c33f68b32f93b9fdb3e682f6f9">
  <xsd:schema xmlns:xsd="http://www.w3.org/2001/XMLSchema" xmlns:xs="http://www.w3.org/2001/XMLSchema" xmlns:p="http://schemas.microsoft.com/office/2006/metadata/properties" xmlns:ns2="ab4e1aff-ca9b-482e-b103-5edf16d0868d" xmlns:ns3="b428c153-a3e5-4436-8cd3-bbed743e9f27" targetNamespace="http://schemas.microsoft.com/office/2006/metadata/properties" ma:root="true" ma:fieldsID="a5068b30f5fe29312d434b812d3003f0" ns2:_="" ns3:_="">
    <xsd:import namespace="ab4e1aff-ca9b-482e-b103-5edf16d0868d"/>
    <xsd:import namespace="b428c153-a3e5-4436-8cd3-bbed743e9f2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4e1aff-ca9b-482e-b103-5edf16d0868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50afc756-41f4-452f-81cc-3d01026f6da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428c153-a3e5-4436-8cd3-bbed743e9f27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e8e1285b-5ece-4f15-b32e-180393852ab1}" ma:internalName="TaxCatchAll" ma:showField="CatchAllData" ma:web="b428c153-a3e5-4436-8cd3-bbed743e9f2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5C65E79-50DB-4D4C-A884-E166E4A25E5C}">
  <ds:schemaRefs>
    <ds:schemaRef ds:uri="http://schemas.microsoft.com/office/2006/metadata/properties"/>
    <ds:schemaRef ds:uri="http://schemas.microsoft.com/office/infopath/2007/PartnerControls"/>
    <ds:schemaRef ds:uri="b428c153-a3e5-4436-8cd3-bbed743e9f27"/>
    <ds:schemaRef ds:uri="ab4e1aff-ca9b-482e-b103-5edf16d0868d"/>
  </ds:schemaRefs>
</ds:datastoreItem>
</file>

<file path=customXml/itemProps2.xml><?xml version="1.0" encoding="utf-8"?>
<ds:datastoreItem xmlns:ds="http://schemas.openxmlformats.org/officeDocument/2006/customXml" ds:itemID="{DC948836-37DA-44B2-B157-115BF82AACE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0F6FA88-417C-4413-823C-96131E09E8D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b4e1aff-ca9b-482e-b103-5edf16d0868d"/>
    <ds:schemaRef ds:uri="b428c153-a3e5-4436-8cd3-bbed743e9f2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Human DC Lab 2017</Template>
  <TotalTime>23916</TotalTime>
  <Words>1235</Words>
  <Application>Microsoft Office PowerPoint</Application>
  <PresentationFormat>On-screen Show (16:9)</PresentationFormat>
  <Paragraphs>210</Paragraphs>
  <Slides>28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Human DC Lab 2017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Matthew Collin</dc:creator>
  <cp:lastModifiedBy>Renita Page</cp:lastModifiedBy>
  <cp:revision>21</cp:revision>
  <dcterms:created xsi:type="dcterms:W3CDTF">2026-04-13T09:28:16Z</dcterms:created>
  <dcterms:modified xsi:type="dcterms:W3CDTF">2026-08-26T16:14:00Z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0x010100624FF780BC63824D8531A24244433FB7</vt:lpwstr>
  </property>
  <property fmtid="{D5CDD505-2E9C-101B-9397-08002B2CF9AE}" pid="3" name="Order">
    <vt:lpwstr>950200.000000000</vt:lpwstr>
  </property>
  <property fmtid="{D5CDD505-2E9C-101B-9397-08002B2CF9AE}" pid="4" name="xd_ProgID">
    <vt:lpwstr/>
  </property>
  <property fmtid="{D5CDD505-2E9C-101B-9397-08002B2CF9AE}" pid="5" name="MediaServiceImageTags">
    <vt:lpwstr/>
  </property>
  <property fmtid="{D5CDD505-2E9C-101B-9397-08002B2CF9AE}" pid="6" name="_SourceUrl">
    <vt:lpwstr/>
  </property>
  <property fmtid="{D5CDD505-2E9C-101B-9397-08002B2CF9AE}" pid="7" name="_SharedFileIndex">
    <vt:lpwstr/>
  </property>
  <property fmtid="{D5CDD505-2E9C-101B-9397-08002B2CF9AE}" pid="8" name="ComplianceAssetId">
    <vt:lpwstr/>
  </property>
  <property fmtid="{D5CDD505-2E9C-101B-9397-08002B2CF9AE}" pid="9" name="TemplateUrl">
    <vt:lpwstr/>
  </property>
  <property fmtid="{D5CDD505-2E9C-101B-9397-08002B2CF9AE}" pid="10" name="_ExtendedDescription">
    <vt:lpwstr/>
  </property>
  <property fmtid="{D5CDD505-2E9C-101B-9397-08002B2CF9AE}" pid="11" name="TriggerFlowInfo">
    <vt:lpwstr/>
  </property>
  <property fmtid="{D5CDD505-2E9C-101B-9397-08002B2CF9AE}" pid="12" name="xd_Signature">
    <vt:lpwstr/>
  </property>
</Properties>
</file>