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Times New Roman Bold" charset="1" panose="02020803070505020304"/>
      <p:regular r:id="rId15"/>
    </p:embeddedFont>
    <p:embeddedFont>
      <p:font typeface="Arial" charset="1" panose="020B0604020202020204"/>
      <p:regular r:id="rId16"/>
    </p:embeddedFont>
    <p:embeddedFont>
      <p:font typeface="Arial Bold" charset="1" panose="020B0704020202020204"/>
      <p:regular r:id="rId17"/>
    </p:embeddedFont>
    <p:embeddedFont>
      <p:font typeface="Arimo" charset="1" panose="020B0604020202020204"/>
      <p:regular r:id="rId18"/>
    </p:embeddedFont>
    <p:embeddedFont>
      <p:font typeface="Helvetica Bold" charset="1" panose="020B0704020202030204"/>
      <p:regular r:id="rId19"/>
    </p:embeddedFont>
    <p:embeddedFont>
      <p:font typeface="Tahoma Bold" charset="1" panose="020B0804030504040204"/>
      <p:regular r:id="rId20"/>
    </p:embeddedFont>
    <p:embeddedFont>
      <p:font typeface="Calibri (MS)" charset="1" panose="020F050202020403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18.fntdata"/><Relationship Id="rId8" Type="http://schemas.openxmlformats.org/officeDocument/2006/relationships/slide" Target="slides/slide3.xml"/><Relationship Id="rId21" Type="http://schemas.openxmlformats.org/officeDocument/2006/relationships/font" Target="fonts/font21.fntdata"/><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font" Target="fonts/font17.fntdata"/><Relationship Id="rId7" Type="http://schemas.openxmlformats.org/officeDocument/2006/relationships/slide" Target="slides/slide2.xml"/><Relationship Id="rId16" Type="http://schemas.openxmlformats.org/officeDocument/2006/relationships/font" Target="fonts/font16.fntdata"/><Relationship Id="rId2" Type="http://schemas.openxmlformats.org/officeDocument/2006/relationships/presProps" Target="presProps.xml"/><Relationship Id="rId20" Type="http://schemas.openxmlformats.org/officeDocument/2006/relationships/font" Target="fonts/font20.fntdata"/><Relationship Id="rId1" Type="http://schemas.openxmlformats.org/officeDocument/2006/relationships/slideMaster" Target="slideMasters/slideMaster1.xml"/><Relationship Id="rId11" Type="http://schemas.openxmlformats.org/officeDocument/2006/relationships/slide" Target="slides/slide6.xml"/><Relationship Id="rId6" Type="http://schemas.openxmlformats.org/officeDocument/2006/relationships/slide" Target="slides/slide1.xml"/><Relationship Id="rId24" Type="http://schemas.openxmlformats.org/officeDocument/2006/relationships/customXml" Target="../customXml/item3.xml"/><Relationship Id="rId15" Type="http://schemas.openxmlformats.org/officeDocument/2006/relationships/font" Target="fonts/font15.fntdata"/><Relationship Id="rId5" Type="http://schemas.openxmlformats.org/officeDocument/2006/relationships/tableStyles" Target="tableStyles.xml"/><Relationship Id="rId23"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font" Target="fonts/font19.fntdata"/><Relationship Id="rId14" Type="http://schemas.openxmlformats.org/officeDocument/2006/relationships/slide" Target="slides/slide9.xml"/><Relationship Id="rId4" Type="http://schemas.openxmlformats.org/officeDocument/2006/relationships/theme" Target="theme/theme1.xml"/><Relationship Id="rId9" Type="http://schemas.openxmlformats.org/officeDocument/2006/relationships/slide" Target="slides/slide4.xml"/><Relationship Id="rId22" Type="http://schemas.openxmlformats.org/officeDocument/2006/relationships/customXml" Target="../customXml/item1.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2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sp>
        <p:nvSpPr>
          <p:cNvPr name="TextBox 4" id="4"/>
          <p:cNvSpPr txBox="true"/>
          <p:nvPr/>
        </p:nvSpPr>
        <p:spPr>
          <a:xfrm rot="0">
            <a:off x="1213742" y="3464623"/>
            <a:ext cx="15146817" cy="1721891"/>
          </a:xfrm>
          <a:prstGeom prst="rect">
            <a:avLst/>
          </a:prstGeom>
        </p:spPr>
        <p:txBody>
          <a:bodyPr anchor="t" rtlCol="false" tIns="0" lIns="0" bIns="0" rIns="0">
            <a:spAutoFit/>
          </a:bodyPr>
          <a:lstStyle/>
          <a:p>
            <a:pPr algn="l" rtl="true">
              <a:lnSpc>
                <a:spcPts val="6751"/>
              </a:lnSpc>
            </a:pPr>
            <a:r>
              <a:rPr lang="en-US" b="true" sz="6000" spc="-148">
                <a:solidFill>
                  <a:srgbClr val="00295A"/>
                </a:solidFill>
                <a:latin typeface="Times New Roman Bold"/>
                <a:ea typeface="Times New Roman Bold"/>
                <a:cs typeface="Times New Roman Bold"/>
                <a:sym typeface="Times New Roman Bold"/>
              </a:rPr>
              <a:t>Musculoskeletal System Imaging Abnormalities in Erdheim-Chester Disease</a:t>
            </a:r>
          </a:p>
        </p:txBody>
      </p:sp>
      <p:sp>
        <p:nvSpPr>
          <p:cNvPr name="TextBox 5" id="5"/>
          <p:cNvSpPr txBox="true"/>
          <p:nvPr/>
        </p:nvSpPr>
        <p:spPr>
          <a:xfrm rot="0">
            <a:off x="1213742" y="6266431"/>
            <a:ext cx="12462481" cy="1205370"/>
          </a:xfrm>
          <a:prstGeom prst="rect">
            <a:avLst/>
          </a:prstGeom>
        </p:spPr>
        <p:txBody>
          <a:bodyPr anchor="t" rtlCol="false" tIns="0" lIns="0" bIns="0" rIns="0">
            <a:spAutoFit/>
          </a:bodyPr>
          <a:lstStyle/>
          <a:p>
            <a:pPr algn="l" rtl="true">
              <a:lnSpc>
                <a:spcPts val="4150"/>
              </a:lnSpc>
            </a:pPr>
            <a:r>
              <a:rPr lang="en-US" sz="3150" spc="-148">
                <a:solidFill>
                  <a:srgbClr val="535353"/>
                </a:solidFill>
                <a:latin typeface="Arial"/>
                <a:ea typeface="Arial"/>
                <a:cs typeface="Arial"/>
                <a:sym typeface="Arial"/>
              </a:rPr>
              <a:t>Defining the Spectrum of Skeletal, Tendon, and Muscle Involvement in a cohort of 1,940 Patients</a:t>
            </a:r>
            <a:r>
              <a:rPr lang="ar-EG" sz="3150" spc="-148">
                <a:solidFill>
                  <a:srgbClr val="535353"/>
                </a:solidFill>
                <a:latin typeface="Arial"/>
                <a:ea typeface="Arial"/>
                <a:cs typeface="Arial"/>
                <a:sym typeface="Arial"/>
                <a:rtl val="true"/>
              </a:rPr>
              <a:t>.</a:t>
            </a:r>
          </a:p>
        </p:txBody>
      </p:sp>
      <p:sp>
        <p:nvSpPr>
          <p:cNvPr name="TextBox 6" id="6"/>
          <p:cNvSpPr txBox="true"/>
          <p:nvPr/>
        </p:nvSpPr>
        <p:spPr>
          <a:xfrm rot="0">
            <a:off x="1213742" y="2901791"/>
            <a:ext cx="7589520" cy="892064"/>
          </a:xfrm>
          <a:prstGeom prst="rect">
            <a:avLst/>
          </a:prstGeom>
        </p:spPr>
        <p:txBody>
          <a:bodyPr anchor="t" rtlCol="false" tIns="0" lIns="0" bIns="0" rIns="0">
            <a:spAutoFit/>
          </a:bodyPr>
          <a:lstStyle/>
          <a:p>
            <a:pPr algn="l">
              <a:lnSpc>
                <a:spcPts val="3060"/>
              </a:lnSpc>
            </a:pPr>
            <a:r>
              <a:rPr lang="en-US" sz="2550" b="true">
                <a:solidFill>
                  <a:srgbClr val="BEA55B"/>
                </a:solidFill>
                <a:latin typeface="Arial Bold"/>
                <a:ea typeface="Arial Bold"/>
                <a:cs typeface="Arial Bold"/>
                <a:sym typeface="Arial Bold"/>
              </a:rPr>
              <a:t>S Y S T E M A T I C  R E V I E W  |	M S K  I M A G I N G</a:t>
            </a:r>
          </a:p>
        </p:txBody>
      </p:sp>
      <p:grpSp>
        <p:nvGrpSpPr>
          <p:cNvPr name="Group 7" id="7"/>
          <p:cNvGrpSpPr/>
          <p:nvPr/>
        </p:nvGrpSpPr>
        <p:grpSpPr>
          <a:xfrm rot="0">
            <a:off x="1143181" y="5886536"/>
            <a:ext cx="1429379" cy="71818"/>
            <a:chOff x="0" y="0"/>
            <a:chExt cx="1905838" cy="95758"/>
          </a:xfrm>
        </p:grpSpPr>
        <p:sp>
          <p:nvSpPr>
            <p:cNvPr name="Freeform 8" id="8"/>
            <p:cNvSpPr/>
            <p:nvPr/>
          </p:nvSpPr>
          <p:spPr>
            <a:xfrm flipH="false" flipV="false" rot="0">
              <a:off x="0" y="0"/>
              <a:ext cx="1905889" cy="95758"/>
            </a:xfrm>
            <a:custGeom>
              <a:avLst/>
              <a:gdLst/>
              <a:ahLst/>
              <a:cxnLst/>
              <a:rect r="r" b="b" t="t" l="l"/>
              <a:pathLst>
                <a:path h="95758" w="1905889">
                  <a:moveTo>
                    <a:pt x="1905889" y="95758"/>
                  </a:moveTo>
                  <a:lnTo>
                    <a:pt x="0" y="95758"/>
                  </a:lnTo>
                  <a:lnTo>
                    <a:pt x="0" y="0"/>
                  </a:lnTo>
                  <a:lnTo>
                    <a:pt x="1905889" y="0"/>
                  </a:lnTo>
                  <a:lnTo>
                    <a:pt x="1905889" y="95758"/>
                  </a:lnTo>
                  <a:close/>
                </a:path>
              </a:pathLst>
            </a:custGeom>
            <a:solidFill>
              <a:srgbClr val="BEA55B"/>
            </a:solidFill>
          </p:spPr>
        </p:sp>
      </p:grpSp>
      <p:grpSp>
        <p:nvGrpSpPr>
          <p:cNvPr name="Group 9" id="9"/>
          <p:cNvGrpSpPr/>
          <p:nvPr/>
        </p:nvGrpSpPr>
        <p:grpSpPr>
          <a:xfrm rot="0">
            <a:off x="0" y="1857604"/>
            <a:ext cx="115024" cy="1143724"/>
            <a:chOff x="0" y="0"/>
            <a:chExt cx="153365" cy="1524965"/>
          </a:xfrm>
        </p:grpSpPr>
        <p:sp>
          <p:nvSpPr>
            <p:cNvPr name="Freeform 10" id="10"/>
            <p:cNvSpPr/>
            <p:nvPr/>
          </p:nvSpPr>
          <p:spPr>
            <a:xfrm flipH="false" flipV="false" rot="0">
              <a:off x="0" y="0"/>
              <a:ext cx="153416" cy="1525016"/>
            </a:xfrm>
            <a:custGeom>
              <a:avLst/>
              <a:gdLst/>
              <a:ahLst/>
              <a:cxnLst/>
              <a:rect r="r" b="b" t="t" l="l"/>
              <a:pathLst>
                <a:path h="1525016" w="153416">
                  <a:moveTo>
                    <a:pt x="153416" y="1525016"/>
                  </a:moveTo>
                  <a:lnTo>
                    <a:pt x="0" y="1525016"/>
                  </a:lnTo>
                  <a:lnTo>
                    <a:pt x="0" y="0"/>
                  </a:lnTo>
                  <a:lnTo>
                    <a:pt x="153416" y="0"/>
                  </a:lnTo>
                  <a:lnTo>
                    <a:pt x="153416" y="1525016"/>
                  </a:lnTo>
                  <a:close/>
                </a:path>
              </a:pathLst>
            </a:custGeom>
            <a:solidFill>
              <a:srgbClr val="BEA55B"/>
            </a:solidFill>
          </p:spPr>
        </p:sp>
      </p:grpSp>
      <p:grpSp>
        <p:nvGrpSpPr>
          <p:cNvPr name="Group 11" id="11"/>
          <p:cNvGrpSpPr/>
          <p:nvPr/>
        </p:nvGrpSpPr>
        <p:grpSpPr>
          <a:xfrm rot="0">
            <a:off x="1143181" y="9327423"/>
            <a:ext cx="16002362" cy="19441"/>
            <a:chOff x="0" y="0"/>
            <a:chExt cx="21336483" cy="25921"/>
          </a:xfrm>
        </p:grpSpPr>
        <p:sp>
          <p:nvSpPr>
            <p:cNvPr name="Freeform 12" id="12"/>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13" id="13"/>
          <p:cNvSpPr txBox="true"/>
          <p:nvPr/>
        </p:nvSpPr>
        <p:spPr>
          <a:xfrm rot="0">
            <a:off x="1213742" y="9601924"/>
            <a:ext cx="5684396" cy="255060"/>
          </a:xfrm>
          <a:prstGeom prst="rect">
            <a:avLst/>
          </a:prstGeom>
        </p:spPr>
        <p:txBody>
          <a:bodyPr anchor="t" rtlCol="false" tIns="0" lIns="0" bIns="0" rIns="0">
            <a:spAutoFit/>
          </a:bodyPr>
          <a:lstStyle/>
          <a:p>
            <a:pPr algn="l" rtl="true">
              <a:lnSpc>
                <a:spcPts val="1650"/>
              </a:lnSpc>
            </a:pPr>
            <a:r>
              <a:rPr lang="en-US" sz="1500">
                <a:solidFill>
                  <a:srgbClr val="999999"/>
                </a:solidFill>
                <a:latin typeface="Arimo"/>
                <a:ea typeface="Arimo"/>
                <a:cs typeface="Arimo"/>
                <a:sym typeface="Arimo"/>
              </a:rPr>
              <a:t>ERDHEI M- CHESTER DI SEASE ( ECD) SYSTEMATI C REVI EW</a:t>
            </a:r>
          </a:p>
        </p:txBody>
      </p:sp>
      <p:sp>
        <p:nvSpPr>
          <p:cNvPr name="TextBox 14" id="14"/>
          <p:cNvSpPr txBox="true"/>
          <p:nvPr/>
        </p:nvSpPr>
        <p:spPr>
          <a:xfrm rot="0">
            <a:off x="16336985" y="9601924"/>
            <a:ext cx="711537"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b="true" sz="4162" spc="-301">
                <a:solidFill>
                  <a:srgbClr val="00295A"/>
                </a:solidFill>
                <a:latin typeface="Helvetica Bold"/>
                <a:ea typeface="Helvetica Bold"/>
                <a:cs typeface="Helvetica Bold"/>
                <a:sym typeface="Helvetica Bold"/>
              </a:rPr>
              <a:t>REVIEW SCOPE &amp; METHODOLOGY</a:t>
            </a:r>
          </a:p>
        </p:txBody>
      </p:sp>
      <p:grpSp>
        <p:nvGrpSpPr>
          <p:cNvPr name="Group 7" id="7"/>
          <p:cNvGrpSpPr/>
          <p:nvPr/>
        </p:nvGrpSpPr>
        <p:grpSpPr>
          <a:xfrm rot="0">
            <a:off x="1143181" y="1133456"/>
            <a:ext cx="300238" cy="405003"/>
            <a:chOff x="0" y="0"/>
            <a:chExt cx="400317" cy="540004"/>
          </a:xfrm>
        </p:grpSpPr>
        <p:sp>
          <p:nvSpPr>
            <p:cNvPr name="Freeform 8" id="8"/>
            <p:cNvSpPr/>
            <p:nvPr/>
          </p:nvSpPr>
          <p:spPr>
            <a:xfrm flipH="false" flipV="false" rot="0">
              <a:off x="0" y="0"/>
              <a:ext cx="400304" cy="540004"/>
            </a:xfrm>
            <a:custGeom>
              <a:avLst/>
              <a:gdLst/>
              <a:ahLst/>
              <a:cxnLst/>
              <a:rect r="r" b="b" t="t" l="l"/>
              <a:pathLst>
                <a:path h="540004" w="400304">
                  <a:moveTo>
                    <a:pt x="0" y="0"/>
                  </a:moveTo>
                  <a:lnTo>
                    <a:pt x="400304" y="0"/>
                  </a:lnTo>
                  <a:lnTo>
                    <a:pt x="400304" y="540004"/>
                  </a:lnTo>
                  <a:lnTo>
                    <a:pt x="0" y="540004"/>
                  </a:lnTo>
                  <a:lnTo>
                    <a:pt x="0" y="0"/>
                  </a:lnTo>
                  <a:close/>
                </a:path>
              </a:pathLst>
            </a:custGeom>
            <a:blipFill>
              <a:blip r:embed="rId2"/>
              <a:stretch>
                <a:fillRect l="0" t="-9" r="-3" b="-11"/>
              </a:stretch>
            </a:blipFill>
          </p:spPr>
        </p:sp>
      </p:grpSp>
      <p:sp>
        <p:nvSpPr>
          <p:cNvPr name="Freeform 9" id="9"/>
          <p:cNvSpPr/>
          <p:nvPr/>
        </p:nvSpPr>
        <p:spPr>
          <a:xfrm flipH="false" flipV="false" rot="0">
            <a:off x="1143181" y="5786104"/>
            <a:ext cx="7644241" cy="2157841"/>
          </a:xfrm>
          <a:custGeom>
            <a:avLst/>
            <a:gdLst/>
            <a:ahLst/>
            <a:cxnLst/>
            <a:rect r="r" b="b" t="t" l="l"/>
            <a:pathLst>
              <a:path h="2157841" w="7644241">
                <a:moveTo>
                  <a:pt x="0" y="0"/>
                </a:moveTo>
                <a:lnTo>
                  <a:pt x="7644241" y="0"/>
                </a:lnTo>
                <a:lnTo>
                  <a:pt x="7644241" y="2157841"/>
                </a:lnTo>
                <a:lnTo>
                  <a:pt x="0" y="21578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1213742" y="2292963"/>
            <a:ext cx="7061940" cy="1106157"/>
          </a:xfrm>
          <a:prstGeom prst="rect">
            <a:avLst/>
          </a:prstGeom>
        </p:spPr>
        <p:txBody>
          <a:bodyPr anchor="t" rtlCol="false" tIns="0" lIns="0" bIns="0" rIns="0">
            <a:spAutoFit/>
          </a:bodyPr>
          <a:lstStyle/>
          <a:p>
            <a:pPr algn="l" rtl="true">
              <a:lnSpc>
                <a:spcPts val="3702"/>
              </a:lnSpc>
            </a:pPr>
            <a:r>
              <a:rPr lang="en-US" sz="2550" spc="-51">
                <a:solidFill>
                  <a:srgbClr val="323232"/>
                </a:solidFill>
                <a:latin typeface="Arial"/>
                <a:ea typeface="Arial"/>
                <a:cs typeface="Arial"/>
                <a:sym typeface="Arial"/>
              </a:rPr>
              <a:t>Conducted according to PRISMA guidelines across PubMed, Embase, Web of Science, and Scopus</a:t>
            </a:r>
            <a:r>
              <a:rPr lang="ar-EG" sz="2550" spc="-51">
                <a:solidFill>
                  <a:srgbClr val="323232"/>
                </a:solidFill>
                <a:latin typeface="Arial"/>
                <a:ea typeface="Arial"/>
                <a:cs typeface="Arial"/>
                <a:sym typeface="Arial"/>
                <a:rtl val="true"/>
              </a:rPr>
              <a:t>.</a:t>
            </a:r>
          </a:p>
        </p:txBody>
      </p:sp>
      <p:sp>
        <p:nvSpPr>
          <p:cNvPr name="Freeform 11" id="11"/>
          <p:cNvSpPr/>
          <p:nvPr/>
        </p:nvSpPr>
        <p:spPr>
          <a:xfrm flipH="false" flipV="false" rot="0">
            <a:off x="1143181" y="3643379"/>
            <a:ext cx="3686585" cy="1858137"/>
          </a:xfrm>
          <a:custGeom>
            <a:avLst/>
            <a:gdLst/>
            <a:ahLst/>
            <a:cxnLst/>
            <a:rect r="r" b="b" t="t" l="l"/>
            <a:pathLst>
              <a:path h="1858137" w="3686585">
                <a:moveTo>
                  <a:pt x="0" y="0"/>
                </a:moveTo>
                <a:lnTo>
                  <a:pt x="3686585" y="0"/>
                </a:lnTo>
                <a:lnTo>
                  <a:pt x="3686585" y="1858137"/>
                </a:lnTo>
                <a:lnTo>
                  <a:pt x="0" y="18581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628461" y="3968639"/>
            <a:ext cx="1798558" cy="1653664"/>
          </a:xfrm>
          <a:prstGeom prst="rect">
            <a:avLst/>
          </a:prstGeom>
        </p:spPr>
        <p:txBody>
          <a:bodyPr anchor="t" rtlCol="false" tIns="0" lIns="0" bIns="0" rIns="0">
            <a:spAutoFit/>
          </a:bodyPr>
          <a:lstStyle/>
          <a:p>
            <a:pPr algn="l">
              <a:lnSpc>
                <a:spcPts val="6839"/>
              </a:lnSpc>
            </a:pPr>
            <a:r>
              <a:rPr lang="en-US" b="true" sz="5700" spc="-39">
                <a:solidFill>
                  <a:srgbClr val="00295A"/>
                </a:solidFill>
                <a:latin typeface="Tahoma Bold"/>
                <a:ea typeface="Tahoma Bold"/>
                <a:cs typeface="Tahoma Bold"/>
                <a:sym typeface="Tahoma Bold"/>
              </a:rPr>
              <a:t>540</a:t>
            </a:r>
          </a:p>
          <a:p>
            <a:pPr algn="l">
              <a:lnSpc>
                <a:spcPts val="1980"/>
              </a:lnSpc>
            </a:pPr>
            <a:r>
              <a:rPr lang="en-US" b="true" sz="1650" spc="-81">
                <a:solidFill>
                  <a:srgbClr val="BEA55B"/>
                </a:solidFill>
                <a:latin typeface="Arial Bold"/>
                <a:ea typeface="Arial Bold"/>
                <a:cs typeface="Arial Bold"/>
                <a:sym typeface="Arial Bold"/>
              </a:rPr>
              <a:t>STUDIES INCLUDED</a:t>
            </a:r>
          </a:p>
        </p:txBody>
      </p:sp>
      <p:sp>
        <p:nvSpPr>
          <p:cNvPr name="Freeform 13" id="13"/>
          <p:cNvSpPr/>
          <p:nvPr/>
        </p:nvSpPr>
        <p:spPr>
          <a:xfrm flipH="false" flipV="false" rot="0">
            <a:off x="5114877" y="3643379"/>
            <a:ext cx="3672545" cy="1858137"/>
          </a:xfrm>
          <a:custGeom>
            <a:avLst/>
            <a:gdLst/>
            <a:ahLst/>
            <a:cxnLst/>
            <a:rect r="r" b="b" t="t" l="l"/>
            <a:pathLst>
              <a:path h="1858137" w="3672545">
                <a:moveTo>
                  <a:pt x="0" y="0"/>
                </a:moveTo>
                <a:lnTo>
                  <a:pt x="3672545" y="0"/>
                </a:lnTo>
                <a:lnTo>
                  <a:pt x="3672545" y="1858137"/>
                </a:lnTo>
                <a:lnTo>
                  <a:pt x="0" y="18581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5593137" y="3968639"/>
            <a:ext cx="1696498" cy="2641321"/>
          </a:xfrm>
          <a:prstGeom prst="rect">
            <a:avLst/>
          </a:prstGeom>
        </p:spPr>
        <p:txBody>
          <a:bodyPr anchor="t" rtlCol="false" tIns="0" lIns="0" bIns="0" rIns="0">
            <a:spAutoFit/>
          </a:bodyPr>
          <a:lstStyle/>
          <a:p>
            <a:pPr algn="l">
              <a:lnSpc>
                <a:spcPts val="6839"/>
              </a:lnSpc>
            </a:pPr>
            <a:r>
              <a:rPr lang="en-US" b="true" sz="5700" spc="-450">
                <a:solidFill>
                  <a:srgbClr val="00295A"/>
                </a:solidFill>
                <a:latin typeface="Tahoma Bold"/>
                <a:ea typeface="Tahoma Bold"/>
                <a:cs typeface="Tahoma Bold"/>
                <a:sym typeface="Tahoma Bold"/>
              </a:rPr>
              <a:t>1,940</a:t>
            </a:r>
          </a:p>
          <a:p>
            <a:pPr algn="l">
              <a:lnSpc>
                <a:spcPts val="1980"/>
              </a:lnSpc>
            </a:pPr>
            <a:r>
              <a:rPr lang="en-US" b="true" sz="1650" spc="-16">
                <a:solidFill>
                  <a:srgbClr val="BEA55B"/>
                </a:solidFill>
                <a:latin typeface="Arial Bold"/>
                <a:ea typeface="Arial Bold"/>
                <a:cs typeface="Arial Bold"/>
                <a:sym typeface="Arial Bold"/>
              </a:rPr>
              <a:t>TOTAL PATIENTS</a:t>
            </a:r>
          </a:p>
        </p:txBody>
      </p:sp>
      <p:sp>
        <p:nvSpPr>
          <p:cNvPr name="TextBox 15" id="15"/>
          <p:cNvSpPr txBox="true"/>
          <p:nvPr/>
        </p:nvSpPr>
        <p:spPr>
          <a:xfrm rot="0">
            <a:off x="1628461" y="6052242"/>
            <a:ext cx="6581880" cy="1590732"/>
          </a:xfrm>
          <a:prstGeom prst="rect">
            <a:avLst/>
          </a:prstGeom>
        </p:spPr>
        <p:txBody>
          <a:bodyPr anchor="t" rtlCol="false" tIns="0" lIns="0" bIns="0" rIns="0">
            <a:spAutoFit/>
          </a:bodyPr>
          <a:lstStyle/>
          <a:p>
            <a:pPr algn="l" rtl="true">
              <a:lnSpc>
                <a:spcPts val="3672"/>
              </a:lnSpc>
            </a:pPr>
            <a:r>
              <a:rPr lang="en-US" b="true" sz="2550" spc="-16">
                <a:solidFill>
                  <a:srgbClr val="323232"/>
                </a:solidFill>
                <a:latin typeface="Arial Bold"/>
                <a:ea typeface="Arial Bold"/>
                <a:cs typeface="Arial Bold"/>
                <a:sym typeface="Arial Bold"/>
              </a:rPr>
              <a:t>Note on Detection: </a:t>
            </a:r>
            <a:r>
              <a:rPr lang="en-US" sz="2550" spc="-16">
                <a:solidFill>
                  <a:srgbClr val="323232"/>
                </a:solidFill>
                <a:latin typeface="Arial"/>
                <a:ea typeface="Arial"/>
                <a:cs typeface="Arial"/>
                <a:sym typeface="Arial"/>
              </a:rPr>
              <a:t>41.3% of PET and 40.6% of MRI studies showed no MSK abnormalities, highlighting modality-specific variability</a:t>
            </a:r>
            <a:r>
              <a:rPr lang="ar-EG" sz="2550" spc="-16">
                <a:solidFill>
                  <a:srgbClr val="323232"/>
                </a:solidFill>
                <a:latin typeface="Arial"/>
                <a:ea typeface="Arial"/>
                <a:cs typeface="Arial"/>
                <a:sym typeface="Arial"/>
                <a:rtl val="true"/>
              </a:rPr>
              <a:t>.</a:t>
            </a:r>
          </a:p>
        </p:txBody>
      </p:sp>
      <p:grpSp>
        <p:nvGrpSpPr>
          <p:cNvPr name="Group 16" id="16"/>
          <p:cNvGrpSpPr/>
          <p:nvPr/>
        </p:nvGrpSpPr>
        <p:grpSpPr>
          <a:xfrm rot="0">
            <a:off x="1143181" y="9327423"/>
            <a:ext cx="16002362" cy="19441"/>
            <a:chOff x="0" y="0"/>
            <a:chExt cx="21336483" cy="25921"/>
          </a:xfrm>
        </p:grpSpPr>
        <p:sp>
          <p:nvSpPr>
            <p:cNvPr name="Freeform 17" id="17"/>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18" id="18"/>
          <p:cNvSpPr txBox="true"/>
          <p:nvPr/>
        </p:nvSpPr>
        <p:spPr>
          <a:xfrm rot="0">
            <a:off x="1213742" y="9601924"/>
            <a:ext cx="2305079" cy="255060"/>
          </a:xfrm>
          <a:prstGeom prst="rect">
            <a:avLst/>
          </a:prstGeom>
        </p:spPr>
        <p:txBody>
          <a:bodyPr anchor="t" rtlCol="false" tIns="0" lIns="0" bIns="0" rIns="0">
            <a:spAutoFit/>
          </a:bodyPr>
          <a:lstStyle/>
          <a:p>
            <a:pPr algn="l" rtl="true">
              <a:lnSpc>
                <a:spcPts val="1650"/>
              </a:lnSpc>
            </a:pPr>
            <a:r>
              <a:rPr lang="en-US" sz="1500" spc="-16">
                <a:solidFill>
                  <a:srgbClr val="999999"/>
                </a:solidFill>
                <a:latin typeface="Arimo"/>
                <a:ea typeface="Arimo"/>
                <a:cs typeface="Arimo"/>
                <a:sym typeface="Arimo"/>
              </a:rPr>
              <a:t>MATERI ALS &amp; METHODS</a:t>
            </a:r>
          </a:p>
        </p:txBody>
      </p:sp>
      <p:sp>
        <p:nvSpPr>
          <p:cNvPr name="TextBox 19" id="19"/>
          <p:cNvSpPr txBox="true"/>
          <p:nvPr/>
        </p:nvSpPr>
        <p:spPr>
          <a:xfrm rot="0">
            <a:off x="16299180" y="9601924"/>
            <a:ext cx="756361"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02</a:t>
            </a:r>
          </a:p>
        </p:txBody>
      </p:sp>
      <p:sp>
        <p:nvSpPr>
          <p:cNvPr name="TextBox 20" id="20"/>
          <p:cNvSpPr txBox="true"/>
          <p:nvPr/>
        </p:nvSpPr>
        <p:spPr>
          <a:xfrm rot="0">
            <a:off x="9270540" y="8713861"/>
            <a:ext cx="8207283" cy="462724"/>
          </a:xfrm>
          <a:prstGeom prst="rect">
            <a:avLst/>
          </a:prstGeom>
        </p:spPr>
        <p:txBody>
          <a:bodyPr anchor="t" rtlCol="false" tIns="0" lIns="0" bIns="0" rIns="0">
            <a:spAutoFit/>
          </a:bodyPr>
          <a:lstStyle/>
          <a:p>
            <a:pPr algn="l">
              <a:lnSpc>
                <a:spcPts val="1800"/>
              </a:lnSpc>
            </a:pPr>
            <a:r>
              <a:rPr lang="en-US" sz="1500">
                <a:solidFill>
                  <a:srgbClr val="6D737C"/>
                </a:solidFill>
                <a:latin typeface="Calibri (MS)"/>
                <a:ea typeface="Calibri (MS)"/>
                <a:cs typeface="Calibri (MS)"/>
                <a:sym typeface="Calibri (MS)"/>
              </a:rPr>
              <a:t>Visual study workflow based on the reported search across PubMed, Embase, Web of Science, and Scopus.</a:t>
            </a:r>
          </a:p>
        </p:txBody>
      </p:sp>
      <p:grpSp>
        <p:nvGrpSpPr>
          <p:cNvPr name="Group 21" id="21"/>
          <p:cNvGrpSpPr/>
          <p:nvPr/>
        </p:nvGrpSpPr>
        <p:grpSpPr>
          <a:xfrm rot="0">
            <a:off x="10686602" y="929345"/>
            <a:ext cx="7344537" cy="7714983"/>
            <a:chOff x="0" y="0"/>
            <a:chExt cx="9792716" cy="10286644"/>
          </a:xfrm>
        </p:grpSpPr>
        <p:sp>
          <p:nvSpPr>
            <p:cNvPr name="Freeform 22" id="22"/>
            <p:cNvSpPr/>
            <p:nvPr/>
          </p:nvSpPr>
          <p:spPr>
            <a:xfrm flipH="false" flipV="false" rot="0">
              <a:off x="0" y="0"/>
              <a:ext cx="9792716" cy="10286619"/>
            </a:xfrm>
            <a:custGeom>
              <a:avLst/>
              <a:gdLst/>
              <a:ahLst/>
              <a:cxnLst/>
              <a:rect r="r" b="b" t="t" l="l"/>
              <a:pathLst>
                <a:path h="10286619" w="9792716">
                  <a:moveTo>
                    <a:pt x="0" y="0"/>
                  </a:moveTo>
                  <a:lnTo>
                    <a:pt x="9792716" y="0"/>
                  </a:lnTo>
                  <a:lnTo>
                    <a:pt x="9792716" y="10286619"/>
                  </a:lnTo>
                  <a:lnTo>
                    <a:pt x="0" y="10286619"/>
                  </a:lnTo>
                  <a:lnTo>
                    <a:pt x="0" y="0"/>
                  </a:lnTo>
                  <a:close/>
                </a:path>
              </a:pathLst>
            </a:custGeom>
            <a:blipFill>
              <a:blip r:embed="rId9"/>
              <a:stretch>
                <a:fillRect l="0" t="-4706" r="0" b="-4706"/>
              </a:stretch>
            </a:blipFill>
          </p:spPr>
        </p:sp>
      </p:gr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b="true" sz="4162" spc="-301">
                <a:solidFill>
                  <a:srgbClr val="00295A"/>
                </a:solidFill>
                <a:latin typeface="Helvetica Bold"/>
                <a:ea typeface="Helvetica Bold"/>
                <a:cs typeface="Helvetica Bold"/>
                <a:sym typeface="Helvetica Bold"/>
              </a:rPr>
              <a:t>DOMINANT PATTERN: LONG BONE DISEASE</a:t>
            </a:r>
          </a:p>
        </p:txBody>
      </p:sp>
      <p:grpSp>
        <p:nvGrpSpPr>
          <p:cNvPr name="Group 7" id="7"/>
          <p:cNvGrpSpPr/>
          <p:nvPr/>
        </p:nvGrpSpPr>
        <p:grpSpPr>
          <a:xfrm rot="0">
            <a:off x="1143181" y="1209599"/>
            <a:ext cx="452523" cy="252184"/>
            <a:chOff x="0" y="0"/>
            <a:chExt cx="603364" cy="336245"/>
          </a:xfrm>
        </p:grpSpPr>
        <p:sp>
          <p:nvSpPr>
            <p:cNvPr name="Freeform 8" id="8"/>
            <p:cNvSpPr/>
            <p:nvPr/>
          </p:nvSpPr>
          <p:spPr>
            <a:xfrm flipH="false" flipV="false" rot="0">
              <a:off x="0" y="0"/>
              <a:ext cx="603377" cy="336296"/>
            </a:xfrm>
            <a:custGeom>
              <a:avLst/>
              <a:gdLst/>
              <a:ahLst/>
              <a:cxnLst/>
              <a:rect r="r" b="b" t="t" l="l"/>
              <a:pathLst>
                <a:path h="336296" w="603377">
                  <a:moveTo>
                    <a:pt x="0" y="0"/>
                  </a:moveTo>
                  <a:lnTo>
                    <a:pt x="603377" y="0"/>
                  </a:lnTo>
                  <a:lnTo>
                    <a:pt x="603377" y="336296"/>
                  </a:lnTo>
                  <a:lnTo>
                    <a:pt x="0" y="336296"/>
                  </a:lnTo>
                  <a:lnTo>
                    <a:pt x="0" y="0"/>
                  </a:lnTo>
                  <a:close/>
                </a:path>
              </a:pathLst>
            </a:custGeom>
            <a:blipFill>
              <a:blip r:embed="rId2"/>
              <a:stretch>
                <a:fillRect l="0" t="-56" r="2" b="-37"/>
              </a:stretch>
            </a:blipFill>
          </p:spPr>
        </p:sp>
      </p:grpSp>
      <p:sp>
        <p:nvSpPr>
          <p:cNvPr name="Freeform 9" id="9"/>
          <p:cNvSpPr/>
          <p:nvPr/>
        </p:nvSpPr>
        <p:spPr>
          <a:xfrm flipH="false" flipV="false" rot="0">
            <a:off x="9501302" y="5371919"/>
            <a:ext cx="7644241" cy="2157841"/>
          </a:xfrm>
          <a:custGeom>
            <a:avLst/>
            <a:gdLst/>
            <a:ahLst/>
            <a:cxnLst/>
            <a:rect r="r" b="b" t="t" l="l"/>
            <a:pathLst>
              <a:path h="2157841" w="7644241">
                <a:moveTo>
                  <a:pt x="0" y="0"/>
                </a:moveTo>
                <a:lnTo>
                  <a:pt x="7644241" y="0"/>
                </a:lnTo>
                <a:lnTo>
                  <a:pt x="7644241" y="2157841"/>
                </a:lnTo>
                <a:lnTo>
                  <a:pt x="0" y="21578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9572396" y="2435771"/>
            <a:ext cx="4215060" cy="971988"/>
          </a:xfrm>
          <a:prstGeom prst="rect">
            <a:avLst/>
          </a:prstGeom>
        </p:spPr>
        <p:txBody>
          <a:bodyPr anchor="t" rtlCol="false" tIns="0" lIns="0" bIns="0" rIns="0">
            <a:spAutoFit/>
          </a:bodyPr>
          <a:lstStyle/>
          <a:p>
            <a:pPr algn="l">
              <a:lnSpc>
                <a:spcPts val="3060"/>
              </a:lnSpc>
            </a:pPr>
            <a:r>
              <a:rPr lang="en-US" b="true" sz="2550" spc="-97">
                <a:solidFill>
                  <a:srgbClr val="00295A"/>
                </a:solidFill>
                <a:latin typeface="Arial Bold"/>
                <a:ea typeface="Arial Bold"/>
                <a:cs typeface="Arial Bold"/>
                <a:sym typeface="Arial Bold"/>
              </a:rPr>
              <a:t>Lower-Extremity Predilection:</a:t>
            </a:r>
          </a:p>
        </p:txBody>
      </p:sp>
      <p:grpSp>
        <p:nvGrpSpPr>
          <p:cNvPr name="Group 11" id="11"/>
          <p:cNvGrpSpPr/>
          <p:nvPr/>
        </p:nvGrpSpPr>
        <p:grpSpPr>
          <a:xfrm rot="0">
            <a:off x="9215104" y="3300479"/>
            <a:ext cx="99898" cy="99898"/>
            <a:chOff x="0" y="0"/>
            <a:chExt cx="133198" cy="133198"/>
          </a:xfrm>
        </p:grpSpPr>
        <p:sp>
          <p:nvSpPr>
            <p:cNvPr name="Freeform 12" id="12"/>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5"/>
              <a:stretch>
                <a:fillRect l="0" t="0" r="19" b="19"/>
              </a:stretch>
            </a:blipFill>
          </p:spPr>
        </p:sp>
      </p:grpSp>
      <p:grpSp>
        <p:nvGrpSpPr>
          <p:cNvPr name="Group 13" id="13"/>
          <p:cNvGrpSpPr/>
          <p:nvPr/>
        </p:nvGrpSpPr>
        <p:grpSpPr>
          <a:xfrm rot="0">
            <a:off x="9215104" y="3771900"/>
            <a:ext cx="99898" cy="99898"/>
            <a:chOff x="0" y="0"/>
            <a:chExt cx="133198" cy="133198"/>
          </a:xfrm>
        </p:grpSpPr>
        <p:sp>
          <p:nvSpPr>
            <p:cNvPr name="Freeform 14" id="14"/>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5"/>
              <a:stretch>
                <a:fillRect l="0" t="0" r="19" b="19"/>
              </a:stretch>
            </a:blipFill>
          </p:spPr>
        </p:sp>
      </p:grpSp>
      <p:grpSp>
        <p:nvGrpSpPr>
          <p:cNvPr name="Group 15" id="15"/>
          <p:cNvGrpSpPr/>
          <p:nvPr/>
        </p:nvGrpSpPr>
        <p:grpSpPr>
          <a:xfrm rot="0">
            <a:off x="9215104" y="4257904"/>
            <a:ext cx="99898" cy="99898"/>
            <a:chOff x="0" y="0"/>
            <a:chExt cx="133198" cy="133198"/>
          </a:xfrm>
        </p:grpSpPr>
        <p:sp>
          <p:nvSpPr>
            <p:cNvPr name="Freeform 16" id="16"/>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5"/>
              <a:stretch>
                <a:fillRect l="0" t="0" r="19" b="19"/>
              </a:stretch>
            </a:blipFill>
          </p:spPr>
        </p:sp>
      </p:grpSp>
      <p:sp>
        <p:nvSpPr>
          <p:cNvPr name="TextBox 17" id="17"/>
          <p:cNvSpPr txBox="true"/>
          <p:nvPr/>
        </p:nvSpPr>
        <p:spPr>
          <a:xfrm rot="0">
            <a:off x="9572396" y="3016367"/>
            <a:ext cx="7174259" cy="4054211"/>
          </a:xfrm>
          <a:prstGeom prst="rect">
            <a:avLst/>
          </a:prstGeom>
        </p:spPr>
        <p:txBody>
          <a:bodyPr anchor="t" rtlCol="false" tIns="0" lIns="0" bIns="0" rIns="0">
            <a:spAutoFit/>
          </a:bodyPr>
          <a:lstStyle/>
          <a:p>
            <a:pPr algn="l" rtl="true">
              <a:lnSpc>
                <a:spcPts val="3610"/>
              </a:lnSpc>
            </a:pPr>
            <a:r>
              <a:rPr lang="en-US" b="true" sz="2550" spc="-106">
                <a:solidFill>
                  <a:srgbClr val="BEA55B"/>
                </a:solidFill>
                <a:latin typeface="Arial Bold"/>
                <a:ea typeface="Arial Bold"/>
                <a:cs typeface="Arial Bold"/>
                <a:sym typeface="Arial Bold"/>
              </a:rPr>
              <a:t>Femur: </a:t>
            </a:r>
            <a:r>
              <a:rPr lang="en-US" sz="2550" spc="-106">
                <a:solidFill>
                  <a:srgbClr val="323232"/>
                </a:solidFill>
                <a:latin typeface="Arial"/>
                <a:ea typeface="Arial"/>
                <a:cs typeface="Arial"/>
                <a:sym typeface="Arial"/>
              </a:rPr>
              <a:t>174 PET / 240 Bone Scan cases. </a:t>
            </a:r>
            <a:r>
              <a:rPr lang="en-US" b="true" sz="2550" spc="-106">
                <a:solidFill>
                  <a:srgbClr val="BEA55B"/>
                </a:solidFill>
                <a:latin typeface="Arial Bold"/>
                <a:ea typeface="Arial Bold"/>
                <a:cs typeface="Arial Bold"/>
                <a:sym typeface="Arial Bold"/>
              </a:rPr>
              <a:t>Tibia: </a:t>
            </a:r>
            <a:r>
              <a:rPr lang="en-US" sz="2550" spc="-106">
                <a:solidFill>
                  <a:srgbClr val="323232"/>
                </a:solidFill>
                <a:latin typeface="Arial"/>
                <a:ea typeface="Arial"/>
                <a:cs typeface="Arial"/>
                <a:sym typeface="Arial"/>
              </a:rPr>
              <a:t>145 PET / 244 Bone Scan cases</a:t>
            </a:r>
            <a:r>
              <a:rPr lang="ar-EG" sz="2550" spc="-106">
                <a:solidFill>
                  <a:srgbClr val="323232"/>
                </a:solidFill>
                <a:latin typeface="Arial"/>
                <a:ea typeface="Arial"/>
                <a:cs typeface="Arial"/>
                <a:sym typeface="Arial"/>
                <a:rtl val="true"/>
              </a:rPr>
              <a:t>.</a:t>
            </a:r>
          </a:p>
          <a:p>
            <a:pPr algn="l" rtl="true">
              <a:lnSpc>
                <a:spcPts val="3610"/>
              </a:lnSpc>
            </a:pPr>
            <a:r>
              <a:rPr lang="en-US" b="true" sz="2550" spc="-60">
                <a:solidFill>
                  <a:srgbClr val="BEA55B"/>
                </a:solidFill>
                <a:latin typeface="Arial Bold"/>
                <a:ea typeface="Arial Bold"/>
                <a:cs typeface="Arial Bold"/>
                <a:sym typeface="Arial Bold"/>
              </a:rPr>
              <a:t>Localization: </a:t>
            </a:r>
            <a:r>
              <a:rPr lang="en-US" sz="2550" spc="-60">
                <a:solidFill>
                  <a:srgbClr val="323232"/>
                </a:solidFill>
                <a:latin typeface="Arial"/>
                <a:ea typeface="Arial"/>
                <a:cs typeface="Arial"/>
                <a:sym typeface="Arial"/>
              </a:rPr>
              <a:t>Concentrated around the </a:t>
            </a:r>
            <a:r>
              <a:rPr lang="en-US" b="true" sz="2550" spc="-60">
                <a:solidFill>
                  <a:srgbClr val="323232"/>
                </a:solidFill>
                <a:latin typeface="Arial Bold"/>
                <a:ea typeface="Arial Bold"/>
                <a:cs typeface="Arial Bold"/>
                <a:sym typeface="Arial Bold"/>
              </a:rPr>
              <a:t>knee region </a:t>
            </a:r>
            <a:r>
              <a:rPr lang="en-US" sz="2550" spc="-60">
                <a:solidFill>
                  <a:srgbClr val="323232"/>
                </a:solidFill>
                <a:latin typeface="Arial"/>
                <a:ea typeface="Arial"/>
                <a:cs typeface="Arial"/>
                <a:sym typeface="Arial"/>
              </a:rPr>
              <a:t>(distal femur &amp; proximal tibia)</a:t>
            </a:r>
            <a:r>
              <a:rPr lang="ar-EG" sz="2550" spc="-60">
                <a:solidFill>
                  <a:srgbClr val="323232"/>
                </a:solidFill>
                <a:latin typeface="Arial"/>
                <a:ea typeface="Arial"/>
                <a:cs typeface="Arial"/>
                <a:sym typeface="Arial"/>
                <a:rtl val="true"/>
              </a:rPr>
              <a:t>.</a:t>
            </a:r>
          </a:p>
          <a:p>
            <a:pPr algn="l" rtl="true">
              <a:lnSpc>
                <a:spcPts val="3672"/>
              </a:lnSpc>
            </a:pPr>
            <a:r>
              <a:rPr lang="en-US" b="true" sz="2550" spc="-51">
                <a:solidFill>
                  <a:srgbClr val="323232"/>
                </a:solidFill>
                <a:latin typeface="Arial Bold"/>
                <a:ea typeface="Arial Bold"/>
                <a:cs typeface="Arial Bold"/>
                <a:sym typeface="Arial Bold"/>
              </a:rPr>
              <a:t>Hallmark Finding: </a:t>
            </a:r>
            <a:r>
              <a:rPr lang="en-US" sz="2550" spc="-51">
                <a:solidFill>
                  <a:srgbClr val="323232"/>
                </a:solidFill>
                <a:latin typeface="Arial"/>
                <a:ea typeface="Arial"/>
                <a:cs typeface="Arial"/>
                <a:sym typeface="Arial"/>
              </a:rPr>
              <a:t>Bilateral, symmetrical osteosclerosis involving the diaphysis and metaphysis</a:t>
            </a:r>
            <a:r>
              <a:rPr lang="ar-EG" sz="2550" spc="-51">
                <a:solidFill>
                  <a:srgbClr val="323232"/>
                </a:solidFill>
                <a:latin typeface="Arial"/>
                <a:ea typeface="Arial"/>
                <a:cs typeface="Arial"/>
                <a:sym typeface="Arial"/>
                <a:rtl val="true"/>
              </a:rPr>
              <a:t>.</a:t>
            </a:r>
          </a:p>
        </p:txBody>
      </p:sp>
      <p:sp>
        <p:nvSpPr>
          <p:cNvPr name="TextBox 18" id="18"/>
          <p:cNvSpPr txBox="true"/>
          <p:nvPr/>
        </p:nvSpPr>
        <p:spPr>
          <a:xfrm rot="0">
            <a:off x="1386545" y="7398268"/>
            <a:ext cx="6762779" cy="1205913"/>
          </a:xfrm>
          <a:prstGeom prst="rect">
            <a:avLst/>
          </a:prstGeom>
        </p:spPr>
        <p:txBody>
          <a:bodyPr anchor="t" rtlCol="false" tIns="0" lIns="0" bIns="0" rIns="0">
            <a:spAutoFit/>
          </a:bodyPr>
          <a:lstStyle/>
          <a:p>
            <a:pPr algn="l">
              <a:lnSpc>
                <a:spcPts val="3240"/>
              </a:lnSpc>
            </a:pPr>
            <a:r>
              <a:rPr lang="en-US" sz="2700">
                <a:solidFill>
                  <a:srgbClr val="000000"/>
                </a:solidFill>
                <a:latin typeface="Calibri (MS)"/>
                <a:ea typeface="Calibri (MS)"/>
                <a:cs typeface="Calibri (MS)"/>
                <a:sym typeface="Calibri (MS)"/>
              </a:rPr>
              <a:t>Representative femoral and tibial involvement on (A) 18F-FDG PET, (B) CT, and (C) fused 18F-FDG PET/CT.</a:t>
            </a:r>
          </a:p>
        </p:txBody>
      </p:sp>
      <p:grpSp>
        <p:nvGrpSpPr>
          <p:cNvPr name="Group 19" id="19"/>
          <p:cNvGrpSpPr/>
          <p:nvPr/>
        </p:nvGrpSpPr>
        <p:grpSpPr>
          <a:xfrm rot="0">
            <a:off x="1143181" y="9327423"/>
            <a:ext cx="16002362" cy="19441"/>
            <a:chOff x="0" y="0"/>
            <a:chExt cx="21336483" cy="25921"/>
          </a:xfrm>
        </p:grpSpPr>
        <p:sp>
          <p:nvSpPr>
            <p:cNvPr name="Freeform 20" id="20"/>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21" id="21"/>
          <p:cNvSpPr txBox="true"/>
          <p:nvPr/>
        </p:nvSpPr>
        <p:spPr>
          <a:xfrm rot="0">
            <a:off x="1213742" y="9601924"/>
            <a:ext cx="3654000" cy="255060"/>
          </a:xfrm>
          <a:prstGeom prst="rect">
            <a:avLst/>
          </a:prstGeom>
        </p:spPr>
        <p:txBody>
          <a:bodyPr anchor="t" rtlCol="false" tIns="0" lIns="0" bIns="0" rIns="0">
            <a:spAutoFit/>
          </a:bodyPr>
          <a:lstStyle/>
          <a:p>
            <a:pPr algn="l" rtl="true">
              <a:lnSpc>
                <a:spcPts val="1650"/>
              </a:lnSpc>
            </a:pPr>
            <a:r>
              <a:rPr lang="en-US" sz="1500">
                <a:solidFill>
                  <a:srgbClr val="999999"/>
                </a:solidFill>
                <a:latin typeface="Arimo"/>
                <a:ea typeface="Arimo"/>
                <a:cs typeface="Arimo"/>
                <a:sym typeface="Arimo"/>
              </a:rPr>
              <a:t>APPENDI CULAR SKELETON FI NDI NGS</a:t>
            </a:r>
          </a:p>
        </p:txBody>
      </p:sp>
      <p:sp>
        <p:nvSpPr>
          <p:cNvPr name="TextBox 22" id="22"/>
          <p:cNvSpPr txBox="true"/>
          <p:nvPr/>
        </p:nvSpPr>
        <p:spPr>
          <a:xfrm rot="0">
            <a:off x="16297561" y="9601924"/>
            <a:ext cx="760143"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03</a:t>
            </a:r>
          </a:p>
        </p:txBody>
      </p:sp>
      <p:grpSp>
        <p:nvGrpSpPr>
          <p:cNvPr name="Group 23" id="23"/>
          <p:cNvGrpSpPr/>
          <p:nvPr/>
        </p:nvGrpSpPr>
        <p:grpSpPr>
          <a:xfrm rot="0">
            <a:off x="761943" y="3457623"/>
            <a:ext cx="8011982" cy="3693604"/>
            <a:chOff x="0" y="0"/>
            <a:chExt cx="10682643" cy="4924806"/>
          </a:xfrm>
        </p:grpSpPr>
        <p:sp>
          <p:nvSpPr>
            <p:cNvPr name="Freeform 24" id="24"/>
            <p:cNvSpPr/>
            <p:nvPr/>
          </p:nvSpPr>
          <p:spPr>
            <a:xfrm flipH="false" flipV="false" rot="0">
              <a:off x="0" y="0"/>
              <a:ext cx="10682605" cy="4924806"/>
            </a:xfrm>
            <a:custGeom>
              <a:avLst/>
              <a:gdLst/>
              <a:ahLst/>
              <a:cxnLst/>
              <a:rect r="r" b="b" t="t" l="l"/>
              <a:pathLst>
                <a:path h="4924806" w="10682605">
                  <a:moveTo>
                    <a:pt x="0" y="0"/>
                  </a:moveTo>
                  <a:lnTo>
                    <a:pt x="10682605" y="0"/>
                  </a:lnTo>
                  <a:lnTo>
                    <a:pt x="10682605" y="4924806"/>
                  </a:lnTo>
                  <a:lnTo>
                    <a:pt x="0" y="4924806"/>
                  </a:lnTo>
                  <a:lnTo>
                    <a:pt x="0" y="0"/>
                  </a:lnTo>
                  <a:close/>
                </a:path>
              </a:pathLst>
            </a:custGeom>
            <a:blipFill>
              <a:blip r:embed="rId6"/>
              <a:stretch>
                <a:fillRect l="-1" t="0" r="-2" b="0"/>
              </a:stretch>
            </a:blipFill>
          </p:spPr>
        </p:sp>
      </p:gr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b="true" sz="4162" spc="-301">
                <a:solidFill>
                  <a:srgbClr val="00295A"/>
                </a:solidFill>
                <a:latin typeface="Helvetica Bold"/>
                <a:ea typeface="Helvetica Bold"/>
                <a:cs typeface="Helvetica Bold"/>
                <a:sym typeface="Helvetica Bold"/>
              </a:rPr>
              <a:t>AXIAL &amp; CRANIOFACIAL DISEASE</a:t>
            </a:r>
          </a:p>
        </p:txBody>
      </p:sp>
      <p:grpSp>
        <p:nvGrpSpPr>
          <p:cNvPr name="Group 7" id="7"/>
          <p:cNvGrpSpPr/>
          <p:nvPr/>
        </p:nvGrpSpPr>
        <p:grpSpPr>
          <a:xfrm rot="0">
            <a:off x="1166936" y="1133456"/>
            <a:ext cx="405003" cy="405003"/>
            <a:chOff x="0" y="0"/>
            <a:chExt cx="540004" cy="540004"/>
          </a:xfrm>
        </p:grpSpPr>
        <p:sp>
          <p:nvSpPr>
            <p:cNvPr name="Freeform 8" id="8"/>
            <p:cNvSpPr/>
            <p:nvPr/>
          </p:nvSpPr>
          <p:spPr>
            <a:xfrm flipH="false" flipV="false" rot="0">
              <a:off x="0" y="0"/>
              <a:ext cx="540004" cy="540004"/>
            </a:xfrm>
            <a:custGeom>
              <a:avLst/>
              <a:gdLst/>
              <a:ahLst/>
              <a:cxnLst/>
              <a:rect r="r" b="b" t="t" l="l"/>
              <a:pathLst>
                <a:path h="540004" w="540004">
                  <a:moveTo>
                    <a:pt x="0" y="0"/>
                  </a:moveTo>
                  <a:lnTo>
                    <a:pt x="540004" y="0"/>
                  </a:lnTo>
                  <a:lnTo>
                    <a:pt x="540004" y="540004"/>
                  </a:lnTo>
                  <a:lnTo>
                    <a:pt x="0" y="540004"/>
                  </a:lnTo>
                  <a:lnTo>
                    <a:pt x="0" y="0"/>
                  </a:lnTo>
                  <a:close/>
                </a:path>
              </a:pathLst>
            </a:custGeom>
            <a:blipFill>
              <a:blip r:embed="rId2"/>
              <a:stretch>
                <a:fillRect l="0" t="0" r="0" b="0"/>
              </a:stretch>
            </a:blipFill>
          </p:spPr>
        </p:sp>
      </p:grpSp>
      <p:grpSp>
        <p:nvGrpSpPr>
          <p:cNvPr name="Group 9" id="9"/>
          <p:cNvGrpSpPr/>
          <p:nvPr/>
        </p:nvGrpSpPr>
        <p:grpSpPr>
          <a:xfrm rot="0">
            <a:off x="1143181" y="5612759"/>
            <a:ext cx="7644241" cy="19441"/>
            <a:chOff x="0" y="0"/>
            <a:chExt cx="10192322" cy="25921"/>
          </a:xfrm>
        </p:grpSpPr>
        <p:sp>
          <p:nvSpPr>
            <p:cNvPr name="Freeform 10" id="10"/>
            <p:cNvSpPr/>
            <p:nvPr/>
          </p:nvSpPr>
          <p:spPr>
            <a:xfrm flipH="false" flipV="false" rot="0">
              <a:off x="0" y="0"/>
              <a:ext cx="10192258" cy="25908"/>
            </a:xfrm>
            <a:custGeom>
              <a:avLst/>
              <a:gdLst/>
              <a:ahLst/>
              <a:cxnLst/>
              <a:rect r="r" b="b" t="t" l="l"/>
              <a:pathLst>
                <a:path h="25908" w="10192258">
                  <a:moveTo>
                    <a:pt x="10192258" y="0"/>
                  </a:moveTo>
                  <a:lnTo>
                    <a:pt x="0" y="0"/>
                  </a:lnTo>
                  <a:lnTo>
                    <a:pt x="0" y="25908"/>
                  </a:lnTo>
                  <a:lnTo>
                    <a:pt x="10192258" y="25908"/>
                  </a:lnTo>
                  <a:lnTo>
                    <a:pt x="10192258" y="0"/>
                  </a:lnTo>
                  <a:close/>
                </a:path>
              </a:pathLst>
            </a:custGeom>
            <a:solidFill>
              <a:srgbClr val="EDEDED"/>
            </a:solidFill>
          </p:spPr>
        </p:sp>
      </p:grpSp>
      <p:grpSp>
        <p:nvGrpSpPr>
          <p:cNvPr name="Group 11" id="11"/>
          <p:cNvGrpSpPr/>
          <p:nvPr/>
        </p:nvGrpSpPr>
        <p:grpSpPr>
          <a:xfrm rot="0">
            <a:off x="1143181" y="6541560"/>
            <a:ext cx="7644241" cy="19441"/>
            <a:chOff x="0" y="0"/>
            <a:chExt cx="10192322" cy="25921"/>
          </a:xfrm>
        </p:grpSpPr>
        <p:sp>
          <p:nvSpPr>
            <p:cNvPr name="Freeform 12" id="12"/>
            <p:cNvSpPr/>
            <p:nvPr/>
          </p:nvSpPr>
          <p:spPr>
            <a:xfrm flipH="false" flipV="false" rot="0">
              <a:off x="0" y="0"/>
              <a:ext cx="10192258" cy="25908"/>
            </a:xfrm>
            <a:custGeom>
              <a:avLst/>
              <a:gdLst/>
              <a:ahLst/>
              <a:cxnLst/>
              <a:rect r="r" b="b" t="t" l="l"/>
              <a:pathLst>
                <a:path h="25908" w="10192258">
                  <a:moveTo>
                    <a:pt x="10192258" y="0"/>
                  </a:moveTo>
                  <a:lnTo>
                    <a:pt x="0" y="0"/>
                  </a:lnTo>
                  <a:lnTo>
                    <a:pt x="0" y="25908"/>
                  </a:lnTo>
                  <a:lnTo>
                    <a:pt x="10192258" y="25908"/>
                  </a:lnTo>
                  <a:lnTo>
                    <a:pt x="10192258" y="0"/>
                  </a:lnTo>
                  <a:close/>
                </a:path>
              </a:pathLst>
            </a:custGeom>
            <a:solidFill>
              <a:srgbClr val="EDEDED"/>
            </a:solidFill>
          </p:spPr>
        </p:sp>
      </p:grpSp>
      <p:grpSp>
        <p:nvGrpSpPr>
          <p:cNvPr name="Group 13" id="13"/>
          <p:cNvGrpSpPr/>
          <p:nvPr/>
        </p:nvGrpSpPr>
        <p:grpSpPr>
          <a:xfrm rot="0">
            <a:off x="1143181" y="7941240"/>
            <a:ext cx="7644241" cy="19441"/>
            <a:chOff x="0" y="0"/>
            <a:chExt cx="10192322" cy="25921"/>
          </a:xfrm>
        </p:grpSpPr>
        <p:sp>
          <p:nvSpPr>
            <p:cNvPr name="Freeform 14" id="14"/>
            <p:cNvSpPr/>
            <p:nvPr/>
          </p:nvSpPr>
          <p:spPr>
            <a:xfrm flipH="false" flipV="false" rot="0">
              <a:off x="0" y="0"/>
              <a:ext cx="10192258" cy="25908"/>
            </a:xfrm>
            <a:custGeom>
              <a:avLst/>
              <a:gdLst/>
              <a:ahLst/>
              <a:cxnLst/>
              <a:rect r="r" b="b" t="t" l="l"/>
              <a:pathLst>
                <a:path h="25908" w="10192258">
                  <a:moveTo>
                    <a:pt x="10192258" y="0"/>
                  </a:moveTo>
                  <a:lnTo>
                    <a:pt x="0" y="0"/>
                  </a:lnTo>
                  <a:lnTo>
                    <a:pt x="0" y="25908"/>
                  </a:lnTo>
                  <a:lnTo>
                    <a:pt x="10192258" y="25908"/>
                  </a:lnTo>
                  <a:lnTo>
                    <a:pt x="10192258" y="0"/>
                  </a:lnTo>
                  <a:close/>
                </a:path>
              </a:pathLst>
            </a:custGeom>
            <a:solidFill>
              <a:srgbClr val="EDEDED"/>
            </a:solidFill>
          </p:spPr>
        </p:sp>
      </p:grpSp>
      <p:grpSp>
        <p:nvGrpSpPr>
          <p:cNvPr name="Group 15" id="15"/>
          <p:cNvGrpSpPr/>
          <p:nvPr/>
        </p:nvGrpSpPr>
        <p:grpSpPr>
          <a:xfrm rot="0">
            <a:off x="1143181" y="8870042"/>
            <a:ext cx="7644241" cy="19441"/>
            <a:chOff x="0" y="0"/>
            <a:chExt cx="10192322" cy="25921"/>
          </a:xfrm>
        </p:grpSpPr>
        <p:sp>
          <p:nvSpPr>
            <p:cNvPr name="Freeform 16" id="16"/>
            <p:cNvSpPr/>
            <p:nvPr/>
          </p:nvSpPr>
          <p:spPr>
            <a:xfrm flipH="false" flipV="false" rot="0">
              <a:off x="0" y="0"/>
              <a:ext cx="10192258" cy="25908"/>
            </a:xfrm>
            <a:custGeom>
              <a:avLst/>
              <a:gdLst/>
              <a:ahLst/>
              <a:cxnLst/>
              <a:rect r="r" b="b" t="t" l="l"/>
              <a:pathLst>
                <a:path h="25908" w="10192258">
                  <a:moveTo>
                    <a:pt x="10192258" y="0"/>
                  </a:moveTo>
                  <a:lnTo>
                    <a:pt x="0" y="0"/>
                  </a:lnTo>
                  <a:lnTo>
                    <a:pt x="0" y="25908"/>
                  </a:lnTo>
                  <a:lnTo>
                    <a:pt x="10192258" y="25908"/>
                  </a:lnTo>
                  <a:lnTo>
                    <a:pt x="10192258" y="0"/>
                  </a:lnTo>
                  <a:close/>
                </a:path>
              </a:pathLst>
            </a:custGeom>
            <a:solidFill>
              <a:srgbClr val="EDEDED"/>
            </a:solidFill>
          </p:spPr>
        </p:sp>
      </p:grpSp>
      <p:sp>
        <p:nvSpPr>
          <p:cNvPr name="TextBox 17" id="17"/>
          <p:cNvSpPr txBox="true"/>
          <p:nvPr/>
        </p:nvSpPr>
        <p:spPr>
          <a:xfrm rot="0">
            <a:off x="1213742" y="2292963"/>
            <a:ext cx="7444797" cy="1106157"/>
          </a:xfrm>
          <a:prstGeom prst="rect">
            <a:avLst/>
          </a:prstGeom>
        </p:spPr>
        <p:txBody>
          <a:bodyPr anchor="t" rtlCol="false" tIns="0" lIns="0" bIns="0" rIns="0">
            <a:spAutoFit/>
          </a:bodyPr>
          <a:lstStyle/>
          <a:p>
            <a:pPr algn="l" rtl="true">
              <a:lnSpc>
                <a:spcPts val="3702"/>
              </a:lnSpc>
            </a:pPr>
            <a:r>
              <a:rPr lang="en-US" sz="2550" spc="-39">
                <a:solidFill>
                  <a:srgbClr val="323232"/>
                </a:solidFill>
                <a:latin typeface="Arial"/>
                <a:ea typeface="Arial"/>
                <a:cs typeface="Arial"/>
                <a:sym typeface="Arial"/>
              </a:rPr>
              <a:t>While appendicular disease is classic, axial disease is frequent on multimodality imaging</a:t>
            </a:r>
            <a:r>
              <a:rPr lang="ar-EG" sz="2550" spc="-39">
                <a:solidFill>
                  <a:srgbClr val="323232"/>
                </a:solidFill>
                <a:latin typeface="Arial"/>
                <a:ea typeface="Arial"/>
                <a:cs typeface="Arial"/>
                <a:sym typeface="Arial"/>
                <a:rtl val="true"/>
              </a:rPr>
              <a:t>:</a:t>
            </a:r>
          </a:p>
        </p:txBody>
      </p:sp>
      <p:grpSp>
        <p:nvGrpSpPr>
          <p:cNvPr name="Group 18" id="18"/>
          <p:cNvGrpSpPr/>
          <p:nvPr/>
        </p:nvGrpSpPr>
        <p:grpSpPr>
          <a:xfrm rot="0">
            <a:off x="1143181" y="3500276"/>
            <a:ext cx="7643698" cy="728462"/>
            <a:chOff x="0" y="0"/>
            <a:chExt cx="10191598" cy="971283"/>
          </a:xfrm>
        </p:grpSpPr>
        <p:sp>
          <p:nvSpPr>
            <p:cNvPr name="Freeform 19" id="19"/>
            <p:cNvSpPr/>
            <p:nvPr/>
          </p:nvSpPr>
          <p:spPr>
            <a:xfrm flipH="false" flipV="false" rot="0">
              <a:off x="0" y="0"/>
              <a:ext cx="10191623" cy="971296"/>
            </a:xfrm>
            <a:custGeom>
              <a:avLst/>
              <a:gdLst/>
              <a:ahLst/>
              <a:cxnLst/>
              <a:rect r="r" b="b" t="t" l="l"/>
              <a:pathLst>
                <a:path h="971296" w="10191623">
                  <a:moveTo>
                    <a:pt x="0" y="0"/>
                  </a:moveTo>
                  <a:lnTo>
                    <a:pt x="10191623" y="0"/>
                  </a:lnTo>
                  <a:lnTo>
                    <a:pt x="10191623" y="971296"/>
                  </a:lnTo>
                  <a:lnTo>
                    <a:pt x="0" y="971296"/>
                  </a:lnTo>
                  <a:close/>
                </a:path>
              </a:pathLst>
            </a:custGeom>
            <a:solidFill>
              <a:srgbClr val="00295A"/>
            </a:solidFill>
          </p:spPr>
        </p:sp>
        <p:sp>
          <p:nvSpPr>
            <p:cNvPr name="TextBox 20" id="20"/>
            <p:cNvSpPr txBox="true"/>
            <p:nvPr/>
          </p:nvSpPr>
          <p:spPr>
            <a:xfrm>
              <a:off x="0" y="-19050"/>
              <a:ext cx="10191598" cy="990333"/>
            </a:xfrm>
            <a:prstGeom prst="rect">
              <a:avLst/>
            </a:prstGeom>
          </p:spPr>
          <p:txBody>
            <a:bodyPr anchor="t" rtlCol="false" tIns="50800" lIns="50800" bIns="50800" rIns="50800"/>
            <a:lstStyle/>
            <a:p>
              <a:pPr algn="l">
                <a:lnSpc>
                  <a:spcPts val="2700"/>
                </a:lnSpc>
              </a:pPr>
              <a:r>
                <a:rPr lang="en-US" b="true" sz="2250" spc="-16">
                  <a:solidFill>
                    <a:srgbClr val="FFFFFF"/>
                  </a:solidFill>
                  <a:latin typeface="Arial Bold"/>
                  <a:ea typeface="Arial Bold"/>
                  <a:cs typeface="Arial Bold"/>
                  <a:sym typeface="Arial Bold"/>
                </a:rPr>
                <a:t>SITE	MODALITY HIGHLIGHTS</a:t>
              </a:r>
            </a:p>
          </p:txBody>
        </p:sp>
      </p:grpSp>
      <p:sp>
        <p:nvSpPr>
          <p:cNvPr name="TextBox 21" id="21"/>
          <p:cNvSpPr txBox="true"/>
          <p:nvPr/>
        </p:nvSpPr>
        <p:spPr>
          <a:xfrm rot="0">
            <a:off x="1428121" y="4730772"/>
            <a:ext cx="564118" cy="892064"/>
          </a:xfrm>
          <a:prstGeom prst="rect">
            <a:avLst/>
          </a:prstGeom>
        </p:spPr>
        <p:txBody>
          <a:bodyPr anchor="t" rtlCol="false" tIns="0" lIns="0" bIns="0" rIns="0">
            <a:spAutoFit/>
          </a:bodyPr>
          <a:lstStyle/>
          <a:p>
            <a:pPr algn="l">
              <a:lnSpc>
                <a:spcPts val="3060"/>
              </a:lnSpc>
            </a:pPr>
            <a:r>
              <a:rPr lang="en-US" b="true" sz="2550" spc="-144">
                <a:solidFill>
                  <a:srgbClr val="323232"/>
                </a:solidFill>
                <a:latin typeface="Arial Bold"/>
                <a:ea typeface="Arial Bold"/>
                <a:cs typeface="Arial Bold"/>
                <a:sym typeface="Arial Bold"/>
              </a:rPr>
              <a:t>Skull</a:t>
            </a:r>
          </a:p>
        </p:txBody>
      </p:sp>
      <p:sp>
        <p:nvSpPr>
          <p:cNvPr name="TextBox 22" id="22"/>
          <p:cNvSpPr txBox="true"/>
          <p:nvPr/>
        </p:nvSpPr>
        <p:spPr>
          <a:xfrm rot="0">
            <a:off x="3217135" y="4336323"/>
            <a:ext cx="5238902" cy="1018137"/>
          </a:xfrm>
          <a:prstGeom prst="rect">
            <a:avLst/>
          </a:prstGeom>
        </p:spPr>
        <p:txBody>
          <a:bodyPr anchor="t" rtlCol="false" tIns="0" lIns="0" bIns="0" rIns="0">
            <a:spAutoFit/>
          </a:bodyPr>
          <a:lstStyle/>
          <a:p>
            <a:pPr algn="l" rtl="true">
              <a:lnSpc>
                <a:spcPts val="3702"/>
              </a:lnSpc>
            </a:pPr>
            <a:r>
              <a:rPr lang="en-US" sz="2550" spc="-76">
                <a:solidFill>
                  <a:srgbClr val="323232"/>
                </a:solidFill>
                <a:latin typeface="Arial"/>
                <a:ea typeface="Arial"/>
                <a:cs typeface="Arial"/>
                <a:sym typeface="Arial"/>
              </a:rPr>
              <a:t>Lesions in 68 MRI cases; patchy Bone Scan activity</a:t>
            </a:r>
          </a:p>
        </p:txBody>
      </p:sp>
      <p:sp>
        <p:nvSpPr>
          <p:cNvPr name="TextBox 23" id="23"/>
          <p:cNvSpPr txBox="true"/>
          <p:nvPr/>
        </p:nvSpPr>
        <p:spPr>
          <a:xfrm rot="0">
            <a:off x="1428121" y="5887993"/>
            <a:ext cx="1222924" cy="892064"/>
          </a:xfrm>
          <a:prstGeom prst="rect">
            <a:avLst/>
          </a:prstGeom>
        </p:spPr>
        <p:txBody>
          <a:bodyPr anchor="t" rtlCol="false" tIns="0" lIns="0" bIns="0" rIns="0">
            <a:spAutoFit/>
          </a:bodyPr>
          <a:lstStyle/>
          <a:p>
            <a:pPr algn="l">
              <a:lnSpc>
                <a:spcPts val="3060"/>
              </a:lnSpc>
            </a:pPr>
            <a:r>
              <a:rPr lang="en-US" b="true" sz="2550" spc="-81">
                <a:solidFill>
                  <a:srgbClr val="323232"/>
                </a:solidFill>
                <a:latin typeface="Arial Bold"/>
                <a:ea typeface="Arial Bold"/>
                <a:cs typeface="Arial Bold"/>
                <a:sym typeface="Arial Bold"/>
              </a:rPr>
              <a:t>Mandible</a:t>
            </a:r>
          </a:p>
        </p:txBody>
      </p:sp>
      <p:sp>
        <p:nvSpPr>
          <p:cNvPr name="TextBox 24" id="24"/>
          <p:cNvSpPr txBox="true"/>
          <p:nvPr/>
        </p:nvSpPr>
        <p:spPr>
          <a:xfrm rot="0">
            <a:off x="3217135" y="5888536"/>
            <a:ext cx="4401360" cy="425501"/>
          </a:xfrm>
          <a:prstGeom prst="rect">
            <a:avLst/>
          </a:prstGeom>
        </p:spPr>
        <p:txBody>
          <a:bodyPr anchor="t" rtlCol="false" tIns="0" lIns="0" bIns="0" rIns="0">
            <a:spAutoFit/>
          </a:bodyPr>
          <a:lstStyle/>
          <a:p>
            <a:pPr algn="l">
              <a:lnSpc>
                <a:spcPts val="3060"/>
              </a:lnSpc>
            </a:pPr>
            <a:r>
              <a:rPr lang="en-US" sz="2550" spc="-51">
                <a:solidFill>
                  <a:srgbClr val="323232"/>
                </a:solidFill>
                <a:latin typeface="Arial"/>
                <a:ea typeface="Arial"/>
                <a:cs typeface="Arial"/>
                <a:sym typeface="Arial"/>
              </a:rPr>
              <a:t>Notable involvement in 12 cases</a:t>
            </a:r>
          </a:p>
        </p:txBody>
      </p:sp>
      <p:sp>
        <p:nvSpPr>
          <p:cNvPr name="TextBox 25" id="25"/>
          <p:cNvSpPr txBox="true"/>
          <p:nvPr/>
        </p:nvSpPr>
        <p:spPr>
          <a:xfrm rot="0">
            <a:off x="1428121" y="7059797"/>
            <a:ext cx="695344" cy="892064"/>
          </a:xfrm>
          <a:prstGeom prst="rect">
            <a:avLst/>
          </a:prstGeom>
        </p:spPr>
        <p:txBody>
          <a:bodyPr anchor="t" rtlCol="false" tIns="0" lIns="0" bIns="0" rIns="0">
            <a:spAutoFit/>
          </a:bodyPr>
          <a:lstStyle/>
          <a:p>
            <a:pPr algn="l">
              <a:lnSpc>
                <a:spcPts val="3060"/>
              </a:lnSpc>
            </a:pPr>
            <a:r>
              <a:rPr lang="en-US" b="true" sz="2550" spc="-110">
                <a:solidFill>
                  <a:srgbClr val="323232"/>
                </a:solidFill>
                <a:latin typeface="Arial Bold"/>
                <a:ea typeface="Arial Bold"/>
                <a:cs typeface="Arial Bold"/>
                <a:sym typeface="Arial Bold"/>
              </a:rPr>
              <a:t>Spine</a:t>
            </a:r>
          </a:p>
        </p:txBody>
      </p:sp>
      <p:sp>
        <p:nvSpPr>
          <p:cNvPr name="TextBox 26" id="26"/>
          <p:cNvSpPr txBox="true"/>
          <p:nvPr/>
        </p:nvSpPr>
        <p:spPr>
          <a:xfrm rot="0">
            <a:off x="3217135" y="6655079"/>
            <a:ext cx="4908956" cy="1039739"/>
          </a:xfrm>
          <a:prstGeom prst="rect">
            <a:avLst/>
          </a:prstGeom>
        </p:spPr>
        <p:txBody>
          <a:bodyPr anchor="t" rtlCol="false" tIns="0" lIns="0" bIns="0" rIns="0">
            <a:spAutoFit/>
          </a:bodyPr>
          <a:lstStyle/>
          <a:p>
            <a:pPr algn="l" rtl="true">
              <a:lnSpc>
                <a:spcPts val="3794"/>
              </a:lnSpc>
            </a:pPr>
            <a:r>
              <a:rPr lang="en-US" sz="2550" spc="-39">
                <a:solidFill>
                  <a:srgbClr val="323232"/>
                </a:solidFill>
                <a:latin typeface="Arial"/>
                <a:ea typeface="Arial"/>
                <a:cs typeface="Arial"/>
                <a:sym typeface="Arial"/>
              </a:rPr>
              <a:t>Thoracic &amp; Lumbar predilection (CT 34)</a:t>
            </a:r>
          </a:p>
        </p:txBody>
      </p:sp>
      <p:sp>
        <p:nvSpPr>
          <p:cNvPr name="TextBox 27" id="27"/>
          <p:cNvSpPr txBox="true"/>
          <p:nvPr/>
        </p:nvSpPr>
        <p:spPr>
          <a:xfrm rot="0">
            <a:off x="1428121" y="8217017"/>
            <a:ext cx="746636" cy="892064"/>
          </a:xfrm>
          <a:prstGeom prst="rect">
            <a:avLst/>
          </a:prstGeom>
        </p:spPr>
        <p:txBody>
          <a:bodyPr anchor="t" rtlCol="false" tIns="0" lIns="0" bIns="0" rIns="0">
            <a:spAutoFit/>
          </a:bodyPr>
          <a:lstStyle/>
          <a:p>
            <a:pPr algn="l">
              <a:lnSpc>
                <a:spcPts val="3060"/>
              </a:lnSpc>
            </a:pPr>
            <a:r>
              <a:rPr lang="en-US" b="true" sz="2550" spc="-97">
                <a:solidFill>
                  <a:srgbClr val="323232"/>
                </a:solidFill>
                <a:latin typeface="Arial Bold"/>
                <a:ea typeface="Arial Bold"/>
                <a:cs typeface="Arial Bold"/>
                <a:sym typeface="Arial Bold"/>
              </a:rPr>
              <a:t>Pelvis</a:t>
            </a:r>
          </a:p>
        </p:txBody>
      </p:sp>
      <p:sp>
        <p:nvSpPr>
          <p:cNvPr name="TextBox 28" id="28"/>
          <p:cNvSpPr txBox="true"/>
          <p:nvPr/>
        </p:nvSpPr>
        <p:spPr>
          <a:xfrm rot="0">
            <a:off x="3217135" y="8217551"/>
            <a:ext cx="4504496" cy="425501"/>
          </a:xfrm>
          <a:prstGeom prst="rect">
            <a:avLst/>
          </a:prstGeom>
        </p:spPr>
        <p:txBody>
          <a:bodyPr anchor="t" rtlCol="false" tIns="0" lIns="0" bIns="0" rIns="0">
            <a:spAutoFit/>
          </a:bodyPr>
          <a:lstStyle/>
          <a:p>
            <a:pPr algn="l">
              <a:lnSpc>
                <a:spcPts val="3060"/>
              </a:lnSpc>
            </a:pPr>
            <a:r>
              <a:rPr lang="en-US" sz="2550">
                <a:solidFill>
                  <a:srgbClr val="323232"/>
                </a:solidFill>
                <a:latin typeface="Arial"/>
                <a:ea typeface="Arial"/>
                <a:cs typeface="Arial"/>
                <a:sym typeface="Arial"/>
              </a:rPr>
              <a:t>Seen in 42 CT and 32 PET cases</a:t>
            </a:r>
          </a:p>
        </p:txBody>
      </p:sp>
      <p:sp>
        <p:nvSpPr>
          <p:cNvPr name="TextBox 29" id="29"/>
          <p:cNvSpPr txBox="true"/>
          <p:nvPr/>
        </p:nvSpPr>
        <p:spPr>
          <a:xfrm rot="0">
            <a:off x="10509304" y="8153343"/>
            <a:ext cx="6663957" cy="462724"/>
          </a:xfrm>
          <a:prstGeom prst="rect">
            <a:avLst/>
          </a:prstGeom>
        </p:spPr>
        <p:txBody>
          <a:bodyPr anchor="t" rtlCol="false" tIns="0" lIns="0" bIns="0" rIns="0">
            <a:spAutoFit/>
          </a:bodyPr>
          <a:lstStyle/>
          <a:p>
            <a:pPr algn="l">
              <a:lnSpc>
                <a:spcPts val="1800"/>
              </a:lnSpc>
            </a:pPr>
            <a:r>
              <a:rPr lang="en-US" sz="1500">
                <a:solidFill>
                  <a:srgbClr val="000000"/>
                </a:solidFill>
                <a:latin typeface="Calibri (MS)"/>
                <a:ea typeface="Calibri (MS)"/>
                <a:cs typeface="Calibri (MS)"/>
                <a:sym typeface="Calibri (MS)"/>
              </a:rPr>
              <a:t>Bone scan showing patchy increased skull activity with bilateral femoral and tibial uptake.</a:t>
            </a:r>
          </a:p>
        </p:txBody>
      </p:sp>
      <p:grpSp>
        <p:nvGrpSpPr>
          <p:cNvPr name="Group 30" id="30"/>
          <p:cNvGrpSpPr/>
          <p:nvPr/>
        </p:nvGrpSpPr>
        <p:grpSpPr>
          <a:xfrm rot="0">
            <a:off x="1143181" y="9327423"/>
            <a:ext cx="16002362" cy="19441"/>
            <a:chOff x="0" y="0"/>
            <a:chExt cx="21336483" cy="25921"/>
          </a:xfrm>
        </p:grpSpPr>
        <p:sp>
          <p:nvSpPr>
            <p:cNvPr name="Freeform 31" id="31"/>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32" id="32"/>
          <p:cNvSpPr txBox="true"/>
          <p:nvPr/>
        </p:nvSpPr>
        <p:spPr>
          <a:xfrm rot="0">
            <a:off x="1213742" y="9601924"/>
            <a:ext cx="2471938" cy="255060"/>
          </a:xfrm>
          <a:prstGeom prst="rect">
            <a:avLst/>
          </a:prstGeom>
        </p:spPr>
        <p:txBody>
          <a:bodyPr anchor="t" rtlCol="false" tIns="0" lIns="0" bIns="0" rIns="0">
            <a:spAutoFit/>
          </a:bodyPr>
          <a:lstStyle/>
          <a:p>
            <a:pPr algn="l" rtl="true">
              <a:lnSpc>
                <a:spcPts val="1650"/>
              </a:lnSpc>
            </a:pPr>
            <a:r>
              <a:rPr lang="en-US" sz="1500">
                <a:solidFill>
                  <a:srgbClr val="999999"/>
                </a:solidFill>
                <a:latin typeface="Arimo"/>
                <a:ea typeface="Arimo"/>
                <a:cs typeface="Arimo"/>
                <a:sym typeface="Arimo"/>
              </a:rPr>
              <a:t>AXI AL SKELETON REVI EW</a:t>
            </a:r>
          </a:p>
        </p:txBody>
      </p:sp>
      <p:sp>
        <p:nvSpPr>
          <p:cNvPr name="TextBox 33" id="33"/>
          <p:cNvSpPr txBox="true"/>
          <p:nvPr/>
        </p:nvSpPr>
        <p:spPr>
          <a:xfrm rot="0">
            <a:off x="16292703" y="9601924"/>
            <a:ext cx="766620"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04</a:t>
            </a:r>
          </a:p>
        </p:txBody>
      </p:sp>
      <p:grpSp>
        <p:nvGrpSpPr>
          <p:cNvPr name="Group 34" id="34"/>
          <p:cNvGrpSpPr/>
          <p:nvPr/>
        </p:nvGrpSpPr>
        <p:grpSpPr>
          <a:xfrm rot="0">
            <a:off x="9955978" y="2405158"/>
            <a:ext cx="6789963" cy="5476142"/>
            <a:chOff x="0" y="0"/>
            <a:chExt cx="9053284" cy="7301522"/>
          </a:xfrm>
        </p:grpSpPr>
        <p:sp>
          <p:nvSpPr>
            <p:cNvPr name="Freeform 35" id="35"/>
            <p:cNvSpPr/>
            <p:nvPr/>
          </p:nvSpPr>
          <p:spPr>
            <a:xfrm flipH="false" flipV="false" rot="0">
              <a:off x="0" y="0"/>
              <a:ext cx="9053322" cy="7301484"/>
            </a:xfrm>
            <a:custGeom>
              <a:avLst/>
              <a:gdLst/>
              <a:ahLst/>
              <a:cxnLst/>
              <a:rect r="r" b="b" t="t" l="l"/>
              <a:pathLst>
                <a:path h="7301484" w="9053322">
                  <a:moveTo>
                    <a:pt x="0" y="0"/>
                  </a:moveTo>
                  <a:lnTo>
                    <a:pt x="9053322" y="0"/>
                  </a:lnTo>
                  <a:lnTo>
                    <a:pt x="9053322" y="7301484"/>
                  </a:lnTo>
                  <a:lnTo>
                    <a:pt x="0" y="7301484"/>
                  </a:lnTo>
                  <a:lnTo>
                    <a:pt x="0" y="0"/>
                  </a:lnTo>
                  <a:close/>
                </a:path>
              </a:pathLst>
            </a:custGeom>
            <a:blipFill>
              <a:blip r:embed="rId3"/>
              <a:stretch>
                <a:fillRect l="0" t="0" r="0" b="-1"/>
              </a:stretch>
            </a:blipFill>
          </p:spPr>
        </p:sp>
      </p:gr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878482" y="945766"/>
            <a:ext cx="8265604" cy="672979"/>
          </a:xfrm>
          <a:prstGeom prst="rect">
            <a:avLst/>
          </a:prstGeom>
        </p:spPr>
        <p:txBody>
          <a:bodyPr anchor="t" rtlCol="false" tIns="0" lIns="0" bIns="0" rIns="0">
            <a:spAutoFit/>
          </a:bodyPr>
          <a:lstStyle/>
          <a:p>
            <a:pPr algn="l">
              <a:lnSpc>
                <a:spcPts val="4995"/>
              </a:lnSpc>
            </a:pPr>
            <a:r>
              <a:rPr lang="en-US" b="true" sz="4162" spc="-301">
                <a:solidFill>
                  <a:srgbClr val="00295A"/>
                </a:solidFill>
                <a:latin typeface="Helvetica Bold"/>
                <a:ea typeface="Helvetica Bold"/>
                <a:cs typeface="Helvetica Bold"/>
                <a:sym typeface="Helvetica Bold"/>
              </a:rPr>
              <a:t>LESION TYPES &amp; SOFT TISSUE</a:t>
            </a:r>
          </a:p>
        </p:txBody>
      </p:sp>
      <p:grpSp>
        <p:nvGrpSpPr>
          <p:cNvPr name="Group 7" id="7"/>
          <p:cNvGrpSpPr/>
          <p:nvPr/>
        </p:nvGrpSpPr>
        <p:grpSpPr>
          <a:xfrm rot="0">
            <a:off x="1166936" y="1128598"/>
            <a:ext cx="405003" cy="414176"/>
            <a:chOff x="0" y="0"/>
            <a:chExt cx="540004" cy="552234"/>
          </a:xfrm>
        </p:grpSpPr>
        <p:sp>
          <p:nvSpPr>
            <p:cNvPr name="Freeform 8" id="8"/>
            <p:cNvSpPr/>
            <p:nvPr/>
          </p:nvSpPr>
          <p:spPr>
            <a:xfrm flipH="false" flipV="false" rot="0">
              <a:off x="0" y="0"/>
              <a:ext cx="540004" cy="552196"/>
            </a:xfrm>
            <a:custGeom>
              <a:avLst/>
              <a:gdLst/>
              <a:ahLst/>
              <a:cxnLst/>
              <a:rect r="r" b="b" t="t" l="l"/>
              <a:pathLst>
                <a:path h="552196" w="540004">
                  <a:moveTo>
                    <a:pt x="0" y="0"/>
                  </a:moveTo>
                  <a:lnTo>
                    <a:pt x="540004" y="0"/>
                  </a:lnTo>
                  <a:lnTo>
                    <a:pt x="540004" y="552196"/>
                  </a:lnTo>
                  <a:lnTo>
                    <a:pt x="0" y="552196"/>
                  </a:lnTo>
                  <a:lnTo>
                    <a:pt x="0" y="0"/>
                  </a:lnTo>
                  <a:close/>
                </a:path>
              </a:pathLst>
            </a:custGeom>
            <a:blipFill>
              <a:blip r:embed="rId2"/>
              <a:stretch>
                <a:fillRect l="0" t="-41" r="0" b="-50"/>
              </a:stretch>
            </a:blipFill>
          </p:spPr>
        </p:sp>
      </p:grpSp>
      <p:grpSp>
        <p:nvGrpSpPr>
          <p:cNvPr name="Group 9" id="9"/>
          <p:cNvGrpSpPr/>
          <p:nvPr/>
        </p:nvGrpSpPr>
        <p:grpSpPr>
          <a:xfrm rot="0">
            <a:off x="9215104" y="2928957"/>
            <a:ext cx="99898" cy="99898"/>
            <a:chOff x="0" y="0"/>
            <a:chExt cx="133198" cy="133198"/>
          </a:xfrm>
        </p:grpSpPr>
        <p:sp>
          <p:nvSpPr>
            <p:cNvPr name="Freeform 10" id="10"/>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3"/>
              <a:stretch>
                <a:fillRect l="0" t="0" r="19" b="19"/>
              </a:stretch>
            </a:blipFill>
          </p:spPr>
        </p:sp>
      </p:grpSp>
      <p:grpSp>
        <p:nvGrpSpPr>
          <p:cNvPr name="Group 11" id="11"/>
          <p:cNvGrpSpPr/>
          <p:nvPr/>
        </p:nvGrpSpPr>
        <p:grpSpPr>
          <a:xfrm rot="0">
            <a:off x="9215104" y="3414960"/>
            <a:ext cx="99898" cy="99898"/>
            <a:chOff x="0" y="0"/>
            <a:chExt cx="133198" cy="133198"/>
          </a:xfrm>
        </p:grpSpPr>
        <p:sp>
          <p:nvSpPr>
            <p:cNvPr name="Freeform 12" id="12"/>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3"/>
              <a:stretch>
                <a:fillRect l="0" t="0" r="19" b="19"/>
              </a:stretch>
            </a:blipFill>
          </p:spPr>
        </p:sp>
      </p:grpSp>
      <p:grpSp>
        <p:nvGrpSpPr>
          <p:cNvPr name="Group 13" id="13"/>
          <p:cNvGrpSpPr/>
          <p:nvPr/>
        </p:nvGrpSpPr>
        <p:grpSpPr>
          <a:xfrm rot="0">
            <a:off x="9215104" y="3886381"/>
            <a:ext cx="99898" cy="99898"/>
            <a:chOff x="0" y="0"/>
            <a:chExt cx="133198" cy="133198"/>
          </a:xfrm>
        </p:grpSpPr>
        <p:sp>
          <p:nvSpPr>
            <p:cNvPr name="Freeform 14" id="14"/>
            <p:cNvSpPr/>
            <p:nvPr/>
          </p:nvSpPr>
          <p:spPr>
            <a:xfrm flipH="false" flipV="false" rot="0">
              <a:off x="0" y="0"/>
              <a:ext cx="133223" cy="133223"/>
            </a:xfrm>
            <a:custGeom>
              <a:avLst/>
              <a:gdLst/>
              <a:ahLst/>
              <a:cxnLst/>
              <a:rect r="r" b="b" t="t" l="l"/>
              <a:pathLst>
                <a:path h="133223" w="133223">
                  <a:moveTo>
                    <a:pt x="0" y="0"/>
                  </a:moveTo>
                  <a:lnTo>
                    <a:pt x="133223" y="0"/>
                  </a:lnTo>
                  <a:lnTo>
                    <a:pt x="133223" y="133223"/>
                  </a:lnTo>
                  <a:lnTo>
                    <a:pt x="0" y="133223"/>
                  </a:lnTo>
                  <a:lnTo>
                    <a:pt x="0" y="0"/>
                  </a:lnTo>
                  <a:close/>
                </a:path>
              </a:pathLst>
            </a:custGeom>
            <a:blipFill>
              <a:blip r:embed="rId4"/>
              <a:stretch>
                <a:fillRect l="0" t="0" r="19" b="19"/>
              </a:stretch>
            </a:blipFill>
          </p:spPr>
        </p:sp>
      </p:grpSp>
      <p:sp>
        <p:nvSpPr>
          <p:cNvPr name="TextBox 15" id="15"/>
          <p:cNvSpPr txBox="true"/>
          <p:nvPr/>
        </p:nvSpPr>
        <p:spPr>
          <a:xfrm rot="0">
            <a:off x="9572396" y="2387375"/>
            <a:ext cx="6816242" cy="1951349"/>
          </a:xfrm>
          <a:prstGeom prst="rect">
            <a:avLst/>
          </a:prstGeom>
        </p:spPr>
        <p:txBody>
          <a:bodyPr anchor="t" rtlCol="false" tIns="0" lIns="0" bIns="0" rIns="0">
            <a:spAutoFit/>
          </a:bodyPr>
          <a:lstStyle/>
          <a:p>
            <a:pPr algn="l">
              <a:lnSpc>
                <a:spcPts val="2700"/>
              </a:lnSpc>
            </a:pPr>
            <a:r>
              <a:rPr lang="en-US" b="true" sz="2250" spc="-16">
                <a:solidFill>
                  <a:srgbClr val="00295A"/>
                </a:solidFill>
                <a:latin typeface="Arial Bold"/>
                <a:ea typeface="Arial Bold"/>
                <a:cs typeface="Arial Bold"/>
                <a:sym typeface="Arial Bold"/>
              </a:rPr>
              <a:t>Lesion Morphology</a:t>
            </a:r>
          </a:p>
          <a:p>
            <a:pPr algn="l">
              <a:lnSpc>
                <a:spcPts val="3060"/>
              </a:lnSpc>
            </a:pPr>
            <a:r>
              <a:rPr lang="en-US" b="true" sz="2550" spc="-97">
                <a:solidFill>
                  <a:srgbClr val="BEA55B"/>
                </a:solidFill>
                <a:latin typeface="Arial Bold"/>
                <a:ea typeface="Arial Bold"/>
                <a:cs typeface="Arial Bold"/>
                <a:sym typeface="Arial Bold"/>
              </a:rPr>
              <a:t>Osteosclerotic: </a:t>
            </a:r>
            <a:r>
              <a:rPr lang="en-US" sz="2550" spc="-97">
                <a:solidFill>
                  <a:srgbClr val="323232"/>
                </a:solidFill>
                <a:latin typeface="Arial"/>
                <a:ea typeface="Arial"/>
                <a:cs typeface="Arial"/>
                <a:sym typeface="Arial"/>
              </a:rPr>
              <a:t>Predominant (246 X-ray; 80 CT).</a:t>
            </a:r>
          </a:p>
          <a:p>
            <a:pPr algn="l">
              <a:lnSpc>
                <a:spcPts val="3060"/>
              </a:lnSpc>
            </a:pPr>
            <a:r>
              <a:rPr lang="en-US" b="true" sz="2550" spc="-16">
                <a:solidFill>
                  <a:srgbClr val="BEA55B"/>
                </a:solidFill>
                <a:latin typeface="Arial Bold"/>
                <a:ea typeface="Arial Bold"/>
                <a:cs typeface="Arial Bold"/>
                <a:sym typeface="Arial Bold"/>
              </a:rPr>
              <a:t>Mixed: </a:t>
            </a:r>
            <a:r>
              <a:rPr lang="en-US" sz="2550" spc="-16">
                <a:solidFill>
                  <a:srgbClr val="323232"/>
                </a:solidFill>
                <a:latin typeface="Arial"/>
                <a:ea typeface="Arial"/>
                <a:cs typeface="Arial"/>
                <a:sym typeface="Arial"/>
              </a:rPr>
              <a:t>Lytic-sclerotic (41 X-ray; 25 CT).</a:t>
            </a:r>
          </a:p>
          <a:p>
            <a:pPr algn="l">
              <a:lnSpc>
                <a:spcPts val="3060"/>
              </a:lnSpc>
            </a:pPr>
            <a:r>
              <a:rPr lang="en-US" b="true" sz="2550" spc="-30">
                <a:solidFill>
                  <a:srgbClr val="BEA55B"/>
                </a:solidFill>
                <a:latin typeface="Arial Bold"/>
                <a:ea typeface="Arial Bold"/>
                <a:cs typeface="Arial Bold"/>
                <a:sym typeface="Arial Bold"/>
              </a:rPr>
              <a:t>Lytic: </a:t>
            </a:r>
            <a:r>
              <a:rPr lang="en-US" sz="2550" spc="-30">
                <a:solidFill>
                  <a:srgbClr val="323232"/>
                </a:solidFill>
                <a:latin typeface="Arial"/>
                <a:ea typeface="Arial"/>
                <a:cs typeface="Arial"/>
                <a:sym typeface="Arial"/>
              </a:rPr>
              <a:t>Purely destructive (rare; 26 X-ray; 14 CT).</a:t>
            </a:r>
          </a:p>
        </p:txBody>
      </p:sp>
      <p:sp>
        <p:nvSpPr>
          <p:cNvPr name="TextBox 16" id="16"/>
          <p:cNvSpPr txBox="true"/>
          <p:nvPr/>
        </p:nvSpPr>
        <p:spPr>
          <a:xfrm rot="0">
            <a:off x="9572396" y="4444775"/>
            <a:ext cx="7141864" cy="1255833"/>
          </a:xfrm>
          <a:prstGeom prst="rect">
            <a:avLst/>
          </a:prstGeom>
        </p:spPr>
        <p:txBody>
          <a:bodyPr anchor="t" rtlCol="false" tIns="0" lIns="0" bIns="0" rIns="0">
            <a:spAutoFit/>
          </a:bodyPr>
          <a:lstStyle/>
          <a:p>
            <a:pPr algn="l">
              <a:lnSpc>
                <a:spcPts val="2700"/>
              </a:lnSpc>
            </a:pPr>
            <a:r>
              <a:rPr lang="en-US" b="true" sz="2250" spc="-16">
                <a:solidFill>
                  <a:srgbClr val="00295A"/>
                </a:solidFill>
                <a:latin typeface="Arial Bold"/>
                <a:ea typeface="Arial Bold"/>
                <a:cs typeface="Arial Bold"/>
                <a:sym typeface="Arial Bold"/>
              </a:rPr>
              <a:t>Soft Tissue Highlights</a:t>
            </a:r>
          </a:p>
          <a:p>
            <a:pPr algn="l">
              <a:lnSpc>
                <a:spcPts val="2700"/>
              </a:lnSpc>
            </a:pPr>
            <a:r>
              <a:rPr lang="en-US" b="true" sz="2250" spc="-38">
                <a:solidFill>
                  <a:srgbClr val="323232"/>
                </a:solidFill>
                <a:latin typeface="Arial Bold"/>
                <a:ea typeface="Arial Bold"/>
                <a:cs typeface="Arial Bold"/>
                <a:sym typeface="Arial Bold"/>
              </a:rPr>
              <a:t>Achilles: </a:t>
            </a:r>
            <a:r>
              <a:rPr lang="en-US" sz="2250" spc="-38">
                <a:solidFill>
                  <a:srgbClr val="323232"/>
                </a:solidFill>
                <a:latin typeface="Arial"/>
                <a:ea typeface="Arial"/>
                <a:cs typeface="Arial"/>
                <a:sym typeface="Arial"/>
              </a:rPr>
              <a:t>Fusiform thickening </a:t>
            </a:r>
            <a:r>
              <a:rPr lang="en-US" b="true" sz="2250" spc="-38">
                <a:solidFill>
                  <a:srgbClr val="323232"/>
                </a:solidFill>
                <a:latin typeface="Arial Bold"/>
                <a:ea typeface="Arial Bold"/>
                <a:cs typeface="Arial Bold"/>
                <a:sym typeface="Arial Bold"/>
              </a:rPr>
              <a:t>&amp; </a:t>
            </a:r>
            <a:r>
              <a:rPr lang="en-US" sz="2250" spc="-38">
                <a:solidFill>
                  <a:srgbClr val="323232"/>
                </a:solidFill>
                <a:latin typeface="Arial"/>
                <a:ea typeface="Arial"/>
                <a:cs typeface="Arial"/>
                <a:sym typeface="Arial"/>
              </a:rPr>
              <a:t>hypermetabolic activity</a:t>
            </a:r>
            <a:r>
              <a:rPr lang="en-US" b="true" sz="2250" spc="-38">
                <a:solidFill>
                  <a:srgbClr val="323232"/>
                </a:solidFill>
                <a:latin typeface="Arial Bold"/>
                <a:ea typeface="Arial Bold"/>
                <a:cs typeface="Arial Bold"/>
                <a:sym typeface="Arial Bold"/>
              </a:rPr>
              <a:t>.</a:t>
            </a:r>
          </a:p>
          <a:p>
            <a:pPr algn="l">
              <a:lnSpc>
                <a:spcPts val="2700"/>
              </a:lnSpc>
            </a:pPr>
            <a:r>
              <a:rPr lang="en-US" b="true" sz="2250" spc="-30">
                <a:solidFill>
                  <a:srgbClr val="323232"/>
                </a:solidFill>
                <a:latin typeface="Arial Bold"/>
                <a:ea typeface="Arial Bold"/>
                <a:cs typeface="Arial Bold"/>
                <a:sym typeface="Arial Bold"/>
              </a:rPr>
              <a:t>Muscle: </a:t>
            </a:r>
            <a:r>
              <a:rPr lang="en-US" sz="2250" spc="-30">
                <a:solidFill>
                  <a:srgbClr val="323232"/>
                </a:solidFill>
                <a:latin typeface="Arial"/>
                <a:ea typeface="Arial"/>
                <a:cs typeface="Arial"/>
                <a:sym typeface="Arial"/>
              </a:rPr>
              <a:t>T</a:t>
            </a:r>
            <a:r>
              <a:rPr lang="en-US" b="true" sz="2250" spc="-30">
                <a:solidFill>
                  <a:srgbClr val="323232"/>
                </a:solidFill>
                <a:latin typeface="Arial Bold"/>
                <a:ea typeface="Arial Bold"/>
                <a:cs typeface="Arial Bold"/>
                <a:sym typeface="Arial Bold"/>
              </a:rPr>
              <a:t>2 </a:t>
            </a:r>
            <a:r>
              <a:rPr lang="en-US" sz="2250" spc="-30">
                <a:solidFill>
                  <a:srgbClr val="323232"/>
                </a:solidFill>
                <a:latin typeface="Arial"/>
                <a:ea typeface="Arial"/>
                <a:cs typeface="Arial"/>
                <a:sym typeface="Arial"/>
              </a:rPr>
              <a:t>hyperintensity </a:t>
            </a:r>
            <a:r>
              <a:rPr lang="en-US" b="true" sz="2250" spc="-30">
                <a:solidFill>
                  <a:srgbClr val="323232"/>
                </a:solidFill>
                <a:latin typeface="Arial Bold"/>
                <a:ea typeface="Arial Bold"/>
                <a:cs typeface="Arial Bold"/>
                <a:sym typeface="Arial Bold"/>
              </a:rPr>
              <a:t>&amp; </a:t>
            </a:r>
            <a:r>
              <a:rPr lang="en-US" sz="2250" spc="-30">
                <a:solidFill>
                  <a:srgbClr val="323232"/>
                </a:solidFill>
                <a:latin typeface="Arial"/>
                <a:ea typeface="Arial"/>
                <a:cs typeface="Arial"/>
                <a:sym typeface="Arial"/>
              </a:rPr>
              <a:t>marked contrast enhancement</a:t>
            </a:r>
            <a:r>
              <a:rPr lang="en-US" b="true" sz="2250" spc="-30">
                <a:solidFill>
                  <a:srgbClr val="323232"/>
                </a:solidFill>
                <a:latin typeface="Arial Bold"/>
                <a:ea typeface="Arial Bold"/>
                <a:cs typeface="Arial Bold"/>
                <a:sym typeface="Arial Bold"/>
              </a:rPr>
              <a:t>.</a:t>
            </a:r>
          </a:p>
        </p:txBody>
      </p:sp>
      <p:sp>
        <p:nvSpPr>
          <p:cNvPr name="TextBox 17" id="17"/>
          <p:cNvSpPr txBox="true"/>
          <p:nvPr/>
        </p:nvSpPr>
        <p:spPr>
          <a:xfrm rot="0">
            <a:off x="1490758" y="7813138"/>
            <a:ext cx="6598082" cy="770515"/>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Figure shows the distribution of the skeletal findings as observed on CT scans in the 50 ECD patients included in this study. Colors and corresponding scale show the prevalence of each finding</a:t>
            </a:r>
          </a:p>
        </p:txBody>
      </p:sp>
      <p:grpSp>
        <p:nvGrpSpPr>
          <p:cNvPr name="Group 18" id="18"/>
          <p:cNvGrpSpPr/>
          <p:nvPr/>
        </p:nvGrpSpPr>
        <p:grpSpPr>
          <a:xfrm rot="0">
            <a:off x="1143181" y="9327423"/>
            <a:ext cx="16002362" cy="19441"/>
            <a:chOff x="0" y="0"/>
            <a:chExt cx="21336483" cy="25921"/>
          </a:xfrm>
        </p:grpSpPr>
        <p:sp>
          <p:nvSpPr>
            <p:cNvPr name="Freeform 19" id="19"/>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20" id="20"/>
          <p:cNvSpPr txBox="true"/>
          <p:nvPr/>
        </p:nvSpPr>
        <p:spPr>
          <a:xfrm rot="0">
            <a:off x="1213742" y="9601924"/>
            <a:ext cx="3997442" cy="255060"/>
          </a:xfrm>
          <a:prstGeom prst="rect">
            <a:avLst/>
          </a:prstGeom>
        </p:spPr>
        <p:txBody>
          <a:bodyPr anchor="t" rtlCol="false" tIns="0" lIns="0" bIns="0" rIns="0">
            <a:spAutoFit/>
          </a:bodyPr>
          <a:lstStyle/>
          <a:p>
            <a:pPr algn="l" rtl="true">
              <a:lnSpc>
                <a:spcPts val="1650"/>
              </a:lnSpc>
            </a:pPr>
            <a:r>
              <a:rPr lang="en-US" sz="1500">
                <a:solidFill>
                  <a:srgbClr val="999999"/>
                </a:solidFill>
                <a:latin typeface="Arimo"/>
                <a:ea typeface="Arimo"/>
                <a:cs typeface="Arimo"/>
                <a:sym typeface="Arimo"/>
              </a:rPr>
              <a:t>MORPHOLOGY &amp; MUSCLE I NVOLVEMENT</a:t>
            </a:r>
          </a:p>
        </p:txBody>
      </p:sp>
      <p:sp>
        <p:nvSpPr>
          <p:cNvPr name="TextBox 21" id="21"/>
          <p:cNvSpPr txBox="true"/>
          <p:nvPr/>
        </p:nvSpPr>
        <p:spPr>
          <a:xfrm rot="0">
            <a:off x="16302418" y="9601924"/>
            <a:ext cx="755275"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05</a:t>
            </a:r>
          </a:p>
        </p:txBody>
      </p:sp>
      <p:grpSp>
        <p:nvGrpSpPr>
          <p:cNvPr name="Group 22" id="22"/>
          <p:cNvGrpSpPr/>
          <p:nvPr/>
        </p:nvGrpSpPr>
        <p:grpSpPr>
          <a:xfrm rot="0">
            <a:off x="2319842" y="2122199"/>
            <a:ext cx="3323158" cy="5610596"/>
            <a:chOff x="0" y="0"/>
            <a:chExt cx="4430878" cy="7480795"/>
          </a:xfrm>
        </p:grpSpPr>
        <p:sp>
          <p:nvSpPr>
            <p:cNvPr name="Freeform 23" id="23"/>
            <p:cNvSpPr/>
            <p:nvPr/>
          </p:nvSpPr>
          <p:spPr>
            <a:xfrm flipH="false" flipV="false" rot="0">
              <a:off x="0" y="0"/>
              <a:ext cx="4430903" cy="7480808"/>
            </a:xfrm>
            <a:custGeom>
              <a:avLst/>
              <a:gdLst/>
              <a:ahLst/>
              <a:cxnLst/>
              <a:rect r="r" b="b" t="t" l="l"/>
              <a:pathLst>
                <a:path h="7480808" w="4430903">
                  <a:moveTo>
                    <a:pt x="0" y="0"/>
                  </a:moveTo>
                  <a:lnTo>
                    <a:pt x="4430903" y="0"/>
                  </a:lnTo>
                  <a:lnTo>
                    <a:pt x="4430903" y="7480808"/>
                  </a:lnTo>
                  <a:lnTo>
                    <a:pt x="0" y="7480808"/>
                  </a:lnTo>
                  <a:lnTo>
                    <a:pt x="0" y="0"/>
                  </a:lnTo>
                  <a:close/>
                </a:path>
              </a:pathLst>
            </a:custGeom>
            <a:blipFill>
              <a:blip r:embed="rId5"/>
              <a:stretch>
                <a:fillRect l="-4" t="0" r="-4" b="0"/>
              </a:stretch>
            </a:blipFill>
          </p:spPr>
        </p:sp>
      </p:gr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sz="4162" b="true">
                <a:solidFill>
                  <a:srgbClr val="00295A"/>
                </a:solidFill>
                <a:latin typeface="Helvetica Bold"/>
                <a:ea typeface="Helvetica Bold"/>
                <a:cs typeface="Helvetica Bold"/>
                <a:sym typeface="Helvetica Bold"/>
              </a:rPr>
              <a:t>Tendon involvement:</a:t>
            </a:r>
          </a:p>
        </p:txBody>
      </p:sp>
      <p:grpSp>
        <p:nvGrpSpPr>
          <p:cNvPr name="Group 7" id="7"/>
          <p:cNvGrpSpPr/>
          <p:nvPr/>
        </p:nvGrpSpPr>
        <p:grpSpPr>
          <a:xfrm rot="0">
            <a:off x="1588141" y="2280418"/>
            <a:ext cx="9550984" cy="6846122"/>
            <a:chOff x="0" y="0"/>
            <a:chExt cx="12734646" cy="9128163"/>
          </a:xfrm>
        </p:grpSpPr>
        <p:sp>
          <p:nvSpPr>
            <p:cNvPr name="Freeform 8" id="8"/>
            <p:cNvSpPr/>
            <p:nvPr/>
          </p:nvSpPr>
          <p:spPr>
            <a:xfrm flipH="false" flipV="false" rot="0">
              <a:off x="0" y="0"/>
              <a:ext cx="12734671" cy="9128125"/>
            </a:xfrm>
            <a:custGeom>
              <a:avLst/>
              <a:gdLst/>
              <a:ahLst/>
              <a:cxnLst/>
              <a:rect r="r" b="b" t="t" l="l"/>
              <a:pathLst>
                <a:path h="9128125" w="12734671">
                  <a:moveTo>
                    <a:pt x="0" y="0"/>
                  </a:moveTo>
                  <a:lnTo>
                    <a:pt x="12734671" y="0"/>
                  </a:lnTo>
                  <a:lnTo>
                    <a:pt x="12734671" y="9128125"/>
                  </a:lnTo>
                  <a:lnTo>
                    <a:pt x="0" y="9128125"/>
                  </a:lnTo>
                  <a:lnTo>
                    <a:pt x="0" y="0"/>
                  </a:lnTo>
                  <a:close/>
                </a:path>
              </a:pathLst>
            </a:custGeom>
            <a:blipFill>
              <a:blip r:embed="rId2"/>
              <a:stretch>
                <a:fillRect l="0" t="0" r="0" b="0"/>
              </a:stretch>
            </a:blipFill>
          </p:spPr>
        </p:sp>
      </p:grpSp>
      <p:sp>
        <p:nvSpPr>
          <p:cNvPr name="TextBox 9" id="9"/>
          <p:cNvSpPr txBox="true"/>
          <p:nvPr/>
        </p:nvSpPr>
        <p:spPr>
          <a:xfrm rot="0">
            <a:off x="12480303" y="4934007"/>
            <a:ext cx="4449423" cy="1020394"/>
          </a:xfrm>
          <a:prstGeom prst="rect">
            <a:avLst/>
          </a:prstGeom>
        </p:spPr>
        <p:txBody>
          <a:bodyPr anchor="t" rtlCol="false" tIns="0" lIns="0" bIns="0" rIns="0">
            <a:spAutoFit/>
          </a:bodyPr>
          <a:lstStyle/>
          <a:p>
            <a:pPr algn="l">
              <a:lnSpc>
                <a:spcPts val="3600"/>
              </a:lnSpc>
            </a:pPr>
            <a:r>
              <a:rPr lang="en-US" sz="3000">
                <a:solidFill>
                  <a:srgbClr val="000000"/>
                </a:solidFill>
                <a:latin typeface="Arial"/>
                <a:ea typeface="Arial"/>
                <a:cs typeface="Arial"/>
                <a:sym typeface="Arial"/>
              </a:rPr>
              <a:t>Achilles</a:t>
            </a:r>
          </a:p>
          <a:p>
            <a:pPr algn="l">
              <a:lnSpc>
                <a:spcPts val="3600"/>
              </a:lnSpc>
            </a:pPr>
            <a:r>
              <a:rPr lang="en-US" sz="3000">
                <a:solidFill>
                  <a:srgbClr val="000000"/>
                </a:solidFill>
                <a:latin typeface="Arial"/>
                <a:ea typeface="Arial"/>
                <a:cs typeface="Arial"/>
                <a:sym typeface="Arial"/>
              </a:rPr>
              <a:t>tendon involvement.</a:t>
            </a:r>
          </a:p>
        </p:txBody>
      </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sz="4162" b="true">
                <a:solidFill>
                  <a:srgbClr val="00295A"/>
                </a:solidFill>
                <a:latin typeface="Helvetica Bold"/>
                <a:ea typeface="Helvetica Bold"/>
                <a:cs typeface="Helvetica Bold"/>
                <a:sym typeface="Helvetica Bold"/>
              </a:rPr>
              <a:t>Muscle Involvement:</a:t>
            </a:r>
          </a:p>
        </p:txBody>
      </p:sp>
      <p:grpSp>
        <p:nvGrpSpPr>
          <p:cNvPr name="Group 7" id="7"/>
          <p:cNvGrpSpPr/>
          <p:nvPr/>
        </p:nvGrpSpPr>
        <p:grpSpPr>
          <a:xfrm rot="0">
            <a:off x="1600562" y="2122199"/>
            <a:ext cx="9600657" cy="7709040"/>
            <a:chOff x="0" y="0"/>
            <a:chExt cx="12800876" cy="10278720"/>
          </a:xfrm>
        </p:grpSpPr>
        <p:sp>
          <p:nvSpPr>
            <p:cNvPr name="Freeform 8" id="8"/>
            <p:cNvSpPr/>
            <p:nvPr/>
          </p:nvSpPr>
          <p:spPr>
            <a:xfrm flipH="false" flipV="false" rot="0">
              <a:off x="0" y="0"/>
              <a:ext cx="12800838" cy="10278745"/>
            </a:xfrm>
            <a:custGeom>
              <a:avLst/>
              <a:gdLst/>
              <a:ahLst/>
              <a:cxnLst/>
              <a:rect r="r" b="b" t="t" l="l"/>
              <a:pathLst>
                <a:path h="10278745" w="12800838">
                  <a:moveTo>
                    <a:pt x="0" y="0"/>
                  </a:moveTo>
                  <a:lnTo>
                    <a:pt x="12800838" y="0"/>
                  </a:lnTo>
                  <a:lnTo>
                    <a:pt x="12800838" y="10278745"/>
                  </a:lnTo>
                  <a:lnTo>
                    <a:pt x="0" y="10278745"/>
                  </a:lnTo>
                  <a:lnTo>
                    <a:pt x="0" y="0"/>
                  </a:lnTo>
                  <a:close/>
                </a:path>
              </a:pathLst>
            </a:custGeom>
            <a:blipFill>
              <a:blip r:embed="rId2"/>
              <a:stretch>
                <a:fillRect l="0" t="-1" r="0" b="-1"/>
              </a:stretch>
            </a:blipFill>
          </p:spPr>
        </p:sp>
      </p:grpSp>
      <p:sp>
        <p:nvSpPr>
          <p:cNvPr name="TextBox 9" id="9"/>
          <p:cNvSpPr txBox="true"/>
          <p:nvPr/>
        </p:nvSpPr>
        <p:spPr>
          <a:xfrm rot="0">
            <a:off x="11914918" y="5310930"/>
            <a:ext cx="4739935" cy="585692"/>
          </a:xfrm>
          <a:prstGeom prst="rect">
            <a:avLst/>
          </a:prstGeom>
        </p:spPr>
        <p:txBody>
          <a:bodyPr anchor="t" rtlCol="false" tIns="0" lIns="0" bIns="0" rIns="0">
            <a:spAutoFit/>
          </a:bodyPr>
          <a:lstStyle/>
          <a:p>
            <a:pPr algn="l">
              <a:lnSpc>
                <a:spcPts val="3600"/>
              </a:lnSpc>
            </a:pPr>
            <a:r>
              <a:rPr lang="en-US" sz="3000">
                <a:solidFill>
                  <a:srgbClr val="000000"/>
                </a:solidFill>
                <a:latin typeface="Arial"/>
                <a:ea typeface="Arial"/>
                <a:cs typeface="Arial"/>
                <a:sym typeface="Arial"/>
              </a:rPr>
              <a:t>Thigh muscle involvement.</a:t>
            </a:r>
          </a:p>
        </p:txBody>
      </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724" cy="143637"/>
            <a:chOff x="0" y="0"/>
            <a:chExt cx="24384965" cy="191516"/>
          </a:xfrm>
        </p:grpSpPr>
        <p:sp>
          <p:nvSpPr>
            <p:cNvPr name="Freeform 3" id="3"/>
            <p:cNvSpPr/>
            <p:nvPr/>
          </p:nvSpPr>
          <p:spPr>
            <a:xfrm flipH="false" flipV="false" rot="0">
              <a:off x="0" y="0"/>
              <a:ext cx="24385015" cy="191516"/>
            </a:xfrm>
            <a:custGeom>
              <a:avLst/>
              <a:gdLst/>
              <a:ahLst/>
              <a:cxnLst/>
              <a:rect r="r" b="b" t="t" l="l"/>
              <a:pathLst>
                <a:path h="191516" w="24385015">
                  <a:moveTo>
                    <a:pt x="24385015" y="191516"/>
                  </a:moveTo>
                  <a:lnTo>
                    <a:pt x="0" y="191516"/>
                  </a:lnTo>
                  <a:lnTo>
                    <a:pt x="0" y="0"/>
                  </a:lnTo>
                  <a:lnTo>
                    <a:pt x="24385015" y="0"/>
                  </a:lnTo>
                  <a:lnTo>
                    <a:pt x="24385015" y="191516"/>
                  </a:lnTo>
                  <a:close/>
                </a:path>
              </a:pathLst>
            </a:custGeom>
            <a:solidFill>
              <a:srgbClr val="00295A"/>
            </a:solidFill>
          </p:spPr>
        </p:sp>
      </p:grpSp>
      <p:grpSp>
        <p:nvGrpSpPr>
          <p:cNvPr name="Group 4" id="4"/>
          <p:cNvGrpSpPr/>
          <p:nvPr/>
        </p:nvGrpSpPr>
        <p:grpSpPr>
          <a:xfrm rot="0">
            <a:off x="1143181" y="1883521"/>
            <a:ext cx="16002362" cy="19441"/>
            <a:chOff x="0" y="0"/>
            <a:chExt cx="21336483" cy="25921"/>
          </a:xfrm>
        </p:grpSpPr>
        <p:sp>
          <p:nvSpPr>
            <p:cNvPr name="Freeform 5" id="5"/>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6" id="6"/>
          <p:cNvSpPr txBox="true"/>
          <p:nvPr/>
        </p:nvSpPr>
        <p:spPr>
          <a:xfrm rot="0">
            <a:off x="1728359" y="945766"/>
            <a:ext cx="12427925" cy="672979"/>
          </a:xfrm>
          <a:prstGeom prst="rect">
            <a:avLst/>
          </a:prstGeom>
        </p:spPr>
        <p:txBody>
          <a:bodyPr anchor="t" rtlCol="false" tIns="0" lIns="0" bIns="0" rIns="0">
            <a:spAutoFit/>
          </a:bodyPr>
          <a:lstStyle/>
          <a:p>
            <a:pPr algn="l">
              <a:lnSpc>
                <a:spcPts val="4995"/>
              </a:lnSpc>
            </a:pPr>
            <a:r>
              <a:rPr lang="en-US" b="true" sz="4162" spc="-301">
                <a:solidFill>
                  <a:srgbClr val="00295A"/>
                </a:solidFill>
                <a:latin typeface="Helvetica Bold"/>
                <a:ea typeface="Helvetica Bold"/>
                <a:cs typeface="Helvetica Bold"/>
                <a:sym typeface="Helvetica Bold"/>
              </a:rPr>
              <a:t>CO-OCCURRENCE &amp; GENETICS</a:t>
            </a:r>
          </a:p>
        </p:txBody>
      </p:sp>
      <p:grpSp>
        <p:nvGrpSpPr>
          <p:cNvPr name="Group 7" id="7"/>
          <p:cNvGrpSpPr/>
          <p:nvPr/>
        </p:nvGrpSpPr>
        <p:grpSpPr>
          <a:xfrm rot="0">
            <a:off x="1143181" y="1133456"/>
            <a:ext cx="352616" cy="405003"/>
            <a:chOff x="0" y="0"/>
            <a:chExt cx="470154" cy="540004"/>
          </a:xfrm>
        </p:grpSpPr>
        <p:sp>
          <p:nvSpPr>
            <p:cNvPr name="Freeform 8" id="8"/>
            <p:cNvSpPr/>
            <p:nvPr/>
          </p:nvSpPr>
          <p:spPr>
            <a:xfrm flipH="false" flipV="false" rot="0">
              <a:off x="0" y="0"/>
              <a:ext cx="470154" cy="540004"/>
            </a:xfrm>
            <a:custGeom>
              <a:avLst/>
              <a:gdLst/>
              <a:ahLst/>
              <a:cxnLst/>
              <a:rect r="r" b="b" t="t" l="l"/>
              <a:pathLst>
                <a:path h="540004" w="470154">
                  <a:moveTo>
                    <a:pt x="0" y="0"/>
                  </a:moveTo>
                  <a:lnTo>
                    <a:pt x="470154" y="0"/>
                  </a:lnTo>
                  <a:lnTo>
                    <a:pt x="470154" y="540004"/>
                  </a:lnTo>
                  <a:lnTo>
                    <a:pt x="0" y="540004"/>
                  </a:lnTo>
                  <a:lnTo>
                    <a:pt x="0" y="0"/>
                  </a:lnTo>
                  <a:close/>
                </a:path>
              </a:pathLst>
            </a:custGeom>
            <a:blipFill>
              <a:blip r:embed="rId2"/>
              <a:stretch>
                <a:fillRect l="0" t="-4" r="0" b="-4"/>
              </a:stretch>
            </a:blipFill>
          </p:spPr>
        </p:sp>
      </p:grpSp>
      <p:sp>
        <p:nvSpPr>
          <p:cNvPr name="Freeform 9" id="9"/>
          <p:cNvSpPr/>
          <p:nvPr/>
        </p:nvSpPr>
        <p:spPr>
          <a:xfrm flipH="false" flipV="false" rot="0">
            <a:off x="1143181" y="3643379"/>
            <a:ext cx="7644241" cy="2157841"/>
          </a:xfrm>
          <a:custGeom>
            <a:avLst/>
            <a:gdLst/>
            <a:ahLst/>
            <a:cxnLst/>
            <a:rect r="r" b="b" t="t" l="l"/>
            <a:pathLst>
              <a:path h="2157841" w="7644241">
                <a:moveTo>
                  <a:pt x="0" y="0"/>
                </a:moveTo>
                <a:lnTo>
                  <a:pt x="7644241" y="0"/>
                </a:lnTo>
                <a:lnTo>
                  <a:pt x="7644241" y="2157841"/>
                </a:lnTo>
                <a:lnTo>
                  <a:pt x="0" y="21578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143181" y="6086342"/>
            <a:ext cx="7644241" cy="2157841"/>
          </a:xfrm>
          <a:custGeom>
            <a:avLst/>
            <a:gdLst/>
            <a:ahLst/>
            <a:cxnLst/>
            <a:rect r="r" b="b" t="t" l="l"/>
            <a:pathLst>
              <a:path h="2157841" w="7644241">
                <a:moveTo>
                  <a:pt x="0" y="0"/>
                </a:moveTo>
                <a:lnTo>
                  <a:pt x="7644241" y="0"/>
                </a:lnTo>
                <a:lnTo>
                  <a:pt x="7644241" y="2157841"/>
                </a:lnTo>
                <a:lnTo>
                  <a:pt x="0" y="21578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213742" y="2292963"/>
            <a:ext cx="7219083" cy="1106157"/>
          </a:xfrm>
          <a:prstGeom prst="rect">
            <a:avLst/>
          </a:prstGeom>
        </p:spPr>
        <p:txBody>
          <a:bodyPr anchor="t" rtlCol="false" tIns="0" lIns="0" bIns="0" rIns="0">
            <a:spAutoFit/>
          </a:bodyPr>
          <a:lstStyle/>
          <a:p>
            <a:pPr algn="l" rtl="true">
              <a:lnSpc>
                <a:spcPts val="3702"/>
              </a:lnSpc>
            </a:pPr>
            <a:r>
              <a:rPr lang="en-US" sz="2550" spc="-30">
                <a:solidFill>
                  <a:srgbClr val="323232"/>
                </a:solidFill>
                <a:latin typeface="Arial"/>
                <a:ea typeface="Arial"/>
                <a:cs typeface="Arial"/>
                <a:sym typeface="Arial"/>
              </a:rPr>
              <a:t>High probability (&gt;0.7) of lesion co-occurrence between long bones of upper and lower extremities</a:t>
            </a:r>
            <a:r>
              <a:rPr lang="ar-EG" sz="2550" spc="-30">
                <a:solidFill>
                  <a:srgbClr val="323232"/>
                </a:solidFill>
                <a:latin typeface="Arial"/>
                <a:ea typeface="Arial"/>
                <a:cs typeface="Arial"/>
                <a:sym typeface="Arial"/>
                <a:rtl val="true"/>
              </a:rPr>
              <a:t>.</a:t>
            </a:r>
          </a:p>
        </p:txBody>
      </p:sp>
      <p:sp>
        <p:nvSpPr>
          <p:cNvPr name="TextBox 12" id="12"/>
          <p:cNvSpPr txBox="true"/>
          <p:nvPr/>
        </p:nvSpPr>
        <p:spPr>
          <a:xfrm rot="0">
            <a:off x="1628461" y="3909527"/>
            <a:ext cx="6413402" cy="1648511"/>
          </a:xfrm>
          <a:prstGeom prst="rect">
            <a:avLst/>
          </a:prstGeom>
        </p:spPr>
        <p:txBody>
          <a:bodyPr anchor="t" rtlCol="false" tIns="0" lIns="0" bIns="0" rIns="0">
            <a:spAutoFit/>
          </a:bodyPr>
          <a:lstStyle/>
          <a:p>
            <a:pPr algn="l" rtl="true">
              <a:lnSpc>
                <a:spcPts val="3672"/>
              </a:lnSpc>
            </a:pPr>
            <a:r>
              <a:rPr lang="en-US" b="true" sz="2550" spc="-51">
                <a:solidFill>
                  <a:srgbClr val="323232"/>
                </a:solidFill>
                <a:latin typeface="Arial Bold"/>
                <a:ea typeface="Arial Bold"/>
                <a:cs typeface="Arial Bold"/>
                <a:sym typeface="Arial Bold"/>
              </a:rPr>
              <a:t>Clustering: </a:t>
            </a:r>
            <a:r>
              <a:rPr lang="en-US" sz="2550" spc="-51">
                <a:solidFill>
                  <a:srgbClr val="323232"/>
                </a:solidFill>
                <a:latin typeface="Arial"/>
                <a:ea typeface="Arial"/>
                <a:cs typeface="Arial"/>
                <a:sym typeface="Arial"/>
              </a:rPr>
              <a:t>Correlation between </a:t>
            </a:r>
            <a:r>
              <a:rPr lang="en-US" b="true" sz="2550" spc="-51">
                <a:solidFill>
                  <a:srgbClr val="323232"/>
                </a:solidFill>
                <a:latin typeface="Arial Bold"/>
                <a:ea typeface="Arial Bold"/>
                <a:cs typeface="Arial Bold"/>
                <a:sym typeface="Arial Bold"/>
              </a:rPr>
              <a:t>Femur, Tibia, Fibula, and Humerus </a:t>
            </a:r>
            <a:r>
              <a:rPr lang="en-US" sz="2550" spc="-51">
                <a:solidFill>
                  <a:srgbClr val="323232"/>
                </a:solidFill>
                <a:latin typeface="Arial"/>
                <a:ea typeface="Arial"/>
                <a:cs typeface="Arial"/>
                <a:sym typeface="Arial"/>
              </a:rPr>
              <a:t>involvement on CT skeletal mapping</a:t>
            </a:r>
            <a:r>
              <a:rPr lang="ar-EG" sz="2550" spc="-51">
                <a:solidFill>
                  <a:srgbClr val="323232"/>
                </a:solidFill>
                <a:latin typeface="Arial"/>
                <a:ea typeface="Arial"/>
                <a:cs typeface="Arial"/>
                <a:sym typeface="Arial"/>
                <a:rtl val="true"/>
              </a:rPr>
              <a:t>.</a:t>
            </a:r>
          </a:p>
        </p:txBody>
      </p:sp>
      <p:sp>
        <p:nvSpPr>
          <p:cNvPr name="TextBox 13" id="13"/>
          <p:cNvSpPr txBox="true"/>
          <p:nvPr/>
        </p:nvSpPr>
        <p:spPr>
          <a:xfrm rot="0">
            <a:off x="1628461" y="6352489"/>
            <a:ext cx="6687722" cy="1590732"/>
          </a:xfrm>
          <a:prstGeom prst="rect">
            <a:avLst/>
          </a:prstGeom>
        </p:spPr>
        <p:txBody>
          <a:bodyPr anchor="t" rtlCol="false" tIns="0" lIns="0" bIns="0" rIns="0">
            <a:spAutoFit/>
          </a:bodyPr>
          <a:lstStyle/>
          <a:p>
            <a:pPr algn="l" rtl="true">
              <a:lnSpc>
                <a:spcPts val="3672"/>
              </a:lnSpc>
            </a:pPr>
            <a:r>
              <a:rPr lang="en-US" b="true" sz="2550" spc="-16">
                <a:solidFill>
                  <a:srgbClr val="323232"/>
                </a:solidFill>
                <a:latin typeface="Arial Bold"/>
                <a:ea typeface="Arial Bold"/>
                <a:cs typeface="Arial Bold"/>
                <a:sym typeface="Arial Bold"/>
              </a:rPr>
              <a:t>BRAFV600E Status: </a:t>
            </a:r>
            <a:r>
              <a:rPr lang="en-US" sz="2550" spc="-16">
                <a:solidFill>
                  <a:srgbClr val="323232"/>
                </a:solidFill>
                <a:latin typeface="Arial"/>
                <a:ea typeface="Arial"/>
                <a:cs typeface="Arial"/>
                <a:sym typeface="Arial"/>
              </a:rPr>
              <a:t>Significantly correlated with femoral and tibial involvement on PET/Bone Scan (p &lt; 0.05)</a:t>
            </a:r>
            <a:r>
              <a:rPr lang="ar-EG" sz="2550" spc="-16">
                <a:solidFill>
                  <a:srgbClr val="323232"/>
                </a:solidFill>
                <a:latin typeface="Arial"/>
                <a:ea typeface="Arial"/>
                <a:cs typeface="Arial"/>
                <a:sym typeface="Arial"/>
                <a:rtl val="true"/>
              </a:rPr>
              <a:t>.</a:t>
            </a:r>
          </a:p>
        </p:txBody>
      </p:sp>
      <p:sp>
        <p:nvSpPr>
          <p:cNvPr name="TextBox 14" id="14"/>
          <p:cNvSpPr txBox="true"/>
          <p:nvPr/>
        </p:nvSpPr>
        <p:spPr>
          <a:xfrm rot="0">
            <a:off x="10263064" y="8292122"/>
            <a:ext cx="6430137" cy="1040521"/>
          </a:xfrm>
          <a:prstGeom prst="rect">
            <a:avLst/>
          </a:prstGeom>
        </p:spPr>
        <p:txBody>
          <a:bodyPr anchor="t" rtlCol="false" tIns="0" lIns="0" bIns="0" rIns="0">
            <a:spAutoFit/>
          </a:bodyPr>
          <a:lstStyle/>
          <a:p>
            <a:pPr algn="l">
              <a:lnSpc>
                <a:spcPts val="2160"/>
              </a:lnSpc>
            </a:pPr>
            <a:r>
              <a:rPr lang="en-US" sz="1800">
                <a:solidFill>
                  <a:srgbClr val="000000"/>
                </a:solidFill>
                <a:latin typeface="Calibri (MS)"/>
                <a:ea typeface="Calibri (MS)"/>
                <a:cs typeface="Calibri (MS)"/>
                <a:sym typeface="Calibri (MS)"/>
              </a:rPr>
              <a:t>Heatmap shows probability of co-occurrence of skeletal involvement across different bones in our ECD cohort as observed on CT scan. The dendrogram depicts the clustering of skeletal involvement based on probability of co-occurrence.</a:t>
            </a:r>
          </a:p>
        </p:txBody>
      </p:sp>
      <p:grpSp>
        <p:nvGrpSpPr>
          <p:cNvPr name="Group 15" id="15"/>
          <p:cNvGrpSpPr/>
          <p:nvPr/>
        </p:nvGrpSpPr>
        <p:grpSpPr>
          <a:xfrm rot="0">
            <a:off x="1143181" y="9327423"/>
            <a:ext cx="16002362" cy="19441"/>
            <a:chOff x="0" y="0"/>
            <a:chExt cx="21336483" cy="25921"/>
          </a:xfrm>
        </p:grpSpPr>
        <p:sp>
          <p:nvSpPr>
            <p:cNvPr name="Freeform 16" id="16"/>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EDEDED"/>
            </a:solidFill>
          </p:spPr>
        </p:sp>
      </p:grpSp>
      <p:sp>
        <p:nvSpPr>
          <p:cNvPr name="TextBox 17" id="17"/>
          <p:cNvSpPr txBox="true"/>
          <p:nvPr/>
        </p:nvSpPr>
        <p:spPr>
          <a:xfrm rot="0">
            <a:off x="1213742" y="9601924"/>
            <a:ext cx="2832659" cy="255060"/>
          </a:xfrm>
          <a:prstGeom prst="rect">
            <a:avLst/>
          </a:prstGeom>
        </p:spPr>
        <p:txBody>
          <a:bodyPr anchor="t" rtlCol="false" tIns="0" lIns="0" bIns="0" rIns="0">
            <a:spAutoFit/>
          </a:bodyPr>
          <a:lstStyle/>
          <a:p>
            <a:pPr algn="l" rtl="true">
              <a:lnSpc>
                <a:spcPts val="1650"/>
              </a:lnSpc>
            </a:pPr>
            <a:r>
              <a:rPr lang="en-US" sz="1500" spc="-39">
                <a:solidFill>
                  <a:srgbClr val="999999"/>
                </a:solidFill>
                <a:latin typeface="Arimo"/>
                <a:ea typeface="Arimo"/>
                <a:cs typeface="Arimo"/>
                <a:sym typeface="Arimo"/>
              </a:rPr>
              <a:t>STATI STI CAL DI STRI BUTI ONS</a:t>
            </a:r>
          </a:p>
        </p:txBody>
      </p:sp>
      <p:sp>
        <p:nvSpPr>
          <p:cNvPr name="TextBox 18" id="18"/>
          <p:cNvSpPr txBox="true"/>
          <p:nvPr/>
        </p:nvSpPr>
        <p:spPr>
          <a:xfrm rot="0">
            <a:off x="16297018" y="9601924"/>
            <a:ext cx="761219" cy="464582"/>
          </a:xfrm>
          <a:prstGeom prst="rect">
            <a:avLst/>
          </a:prstGeom>
        </p:spPr>
        <p:txBody>
          <a:bodyPr anchor="t" rtlCol="false" tIns="0" lIns="0" bIns="0" rIns="0">
            <a:spAutoFit/>
          </a:bodyPr>
          <a:lstStyle/>
          <a:p>
            <a:pPr algn="l" rtl="true">
              <a:lnSpc>
                <a:spcPts val="1650"/>
              </a:lnSpc>
            </a:pPr>
            <a:r>
              <a:rPr lang="en-US" sz="1500" spc="-46">
                <a:solidFill>
                  <a:srgbClr val="999999"/>
                </a:solidFill>
                <a:latin typeface="Arimo"/>
                <a:ea typeface="Arimo"/>
                <a:cs typeface="Arimo"/>
                <a:sym typeface="Arimo"/>
              </a:rPr>
              <a:t>SLI DE 06</a:t>
            </a:r>
          </a:p>
        </p:txBody>
      </p:sp>
      <p:grpSp>
        <p:nvGrpSpPr>
          <p:cNvPr name="Group 19" id="19"/>
          <p:cNvGrpSpPr/>
          <p:nvPr/>
        </p:nvGrpSpPr>
        <p:grpSpPr>
          <a:xfrm rot="0">
            <a:off x="9244803" y="1593542"/>
            <a:ext cx="9768602" cy="6512404"/>
            <a:chOff x="0" y="0"/>
            <a:chExt cx="13024802" cy="8683206"/>
          </a:xfrm>
        </p:grpSpPr>
        <p:sp>
          <p:nvSpPr>
            <p:cNvPr name="Freeform 20" id="20"/>
            <p:cNvSpPr/>
            <p:nvPr/>
          </p:nvSpPr>
          <p:spPr>
            <a:xfrm flipH="false" flipV="false" rot="0">
              <a:off x="0" y="0"/>
              <a:ext cx="13024738" cy="8683244"/>
            </a:xfrm>
            <a:custGeom>
              <a:avLst/>
              <a:gdLst/>
              <a:ahLst/>
              <a:cxnLst/>
              <a:rect r="r" b="b" t="t" l="l"/>
              <a:pathLst>
                <a:path h="8683244" w="13024738">
                  <a:moveTo>
                    <a:pt x="0" y="0"/>
                  </a:moveTo>
                  <a:lnTo>
                    <a:pt x="13024738" y="0"/>
                  </a:lnTo>
                  <a:lnTo>
                    <a:pt x="13024738" y="8683244"/>
                  </a:lnTo>
                  <a:lnTo>
                    <a:pt x="0" y="8683244"/>
                  </a:lnTo>
                  <a:lnTo>
                    <a:pt x="0" y="0"/>
                  </a:lnTo>
                  <a:close/>
                </a:path>
              </a:pathLst>
            </a:custGeom>
            <a:blipFill>
              <a:blip r:embed="rId7"/>
              <a:stretch>
                <a:fillRect l="0" t="0" r="0" b="0"/>
              </a:stretch>
            </a:blipFill>
          </p:spPr>
        </p:sp>
      </p:grpSp>
    </p:spTree>
  </p:cSld>
  <p:clrMapOvr>
    <a:masterClrMapping/>
  </p:clrMapOvr>
  <p:transition spd="fast">
    <p:fade/>
  </p:transition>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6213062" y="2254729"/>
            <a:ext cx="5862599" cy="1348511"/>
          </a:xfrm>
          <a:prstGeom prst="rect">
            <a:avLst/>
          </a:prstGeom>
        </p:spPr>
        <p:txBody>
          <a:bodyPr anchor="t" rtlCol="false" tIns="0" lIns="0" bIns="0" rIns="0">
            <a:spAutoFit/>
          </a:bodyPr>
          <a:lstStyle/>
          <a:p>
            <a:pPr algn="l">
              <a:lnSpc>
                <a:spcPts val="9990"/>
              </a:lnSpc>
            </a:pPr>
            <a:r>
              <a:rPr lang="en-US" b="true" sz="8325" spc="-148">
                <a:solidFill>
                  <a:srgbClr val="FFFFFF"/>
                </a:solidFill>
                <a:latin typeface="Times New Roman Bold"/>
                <a:ea typeface="Times New Roman Bold"/>
                <a:cs typeface="Times New Roman Bold"/>
                <a:sym typeface="Times New Roman Bold"/>
              </a:rPr>
              <a:t>Conclusion</a:t>
            </a:r>
          </a:p>
        </p:txBody>
      </p:sp>
      <p:sp>
        <p:nvSpPr>
          <p:cNvPr name="TextBox 3" id="3"/>
          <p:cNvSpPr txBox="true"/>
          <p:nvPr/>
        </p:nvSpPr>
        <p:spPr>
          <a:xfrm rot="0">
            <a:off x="3179883" y="5083054"/>
            <a:ext cx="11928424" cy="2808332"/>
          </a:xfrm>
          <a:prstGeom prst="rect">
            <a:avLst/>
          </a:prstGeom>
        </p:spPr>
        <p:txBody>
          <a:bodyPr anchor="t" rtlCol="false" tIns="0" lIns="0" bIns="0" rIns="0">
            <a:spAutoFit/>
          </a:bodyPr>
          <a:lstStyle/>
          <a:p>
            <a:pPr algn="ctr" rtl="true">
              <a:lnSpc>
                <a:spcPts val="4140"/>
              </a:lnSpc>
            </a:pPr>
            <a:r>
              <a:rPr lang="en-US" b="true" sz="3450" spc="-301">
                <a:solidFill>
                  <a:srgbClr val="BEA55B"/>
                </a:solidFill>
                <a:latin typeface="Arial Bold"/>
                <a:ea typeface="Arial Bold"/>
                <a:cs typeface="Arial Bold"/>
                <a:sym typeface="Arial Bold"/>
              </a:rPr>
              <a:t>SYMMETRICAL OSTEOSCLEROSIS IS PATHOGNOMONIC</a:t>
            </a:r>
          </a:p>
          <a:p>
            <a:pPr algn="ctr" rtl="true">
              <a:lnSpc>
                <a:spcPts val="3790"/>
              </a:lnSpc>
            </a:pPr>
            <a:r>
              <a:rPr lang="en-US" sz="2700" spc="-148">
                <a:solidFill>
                  <a:srgbClr val="595959"/>
                </a:solidFill>
                <a:latin typeface="Arial"/>
                <a:ea typeface="Arial"/>
                <a:cs typeface="Arial"/>
                <a:sym typeface="Arial"/>
              </a:rPr>
              <a:t>Bone Scintigraphy and PET most consistently detect long-bone disease, whereas CT and MRI provide superior characterization of lesion morphology. A multimodality approach is essential for accurate clinical trials and patient management</a:t>
            </a:r>
            <a:r>
              <a:rPr lang="ar-EG" sz="2700" spc="-148">
                <a:solidFill>
                  <a:srgbClr val="595959"/>
                </a:solidFill>
                <a:latin typeface="Arial"/>
                <a:ea typeface="Arial"/>
                <a:cs typeface="Arial"/>
                <a:sym typeface="Arial"/>
                <a:rtl val="true"/>
              </a:rPr>
              <a:t>.</a:t>
            </a:r>
          </a:p>
        </p:txBody>
      </p:sp>
      <p:grpSp>
        <p:nvGrpSpPr>
          <p:cNvPr name="Group 4" id="4"/>
          <p:cNvGrpSpPr/>
          <p:nvPr/>
        </p:nvGrpSpPr>
        <p:grpSpPr>
          <a:xfrm rot="0">
            <a:off x="0" y="0"/>
            <a:ext cx="18288724" cy="10287543"/>
            <a:chOff x="0" y="0"/>
            <a:chExt cx="24384965" cy="13716724"/>
          </a:xfrm>
        </p:grpSpPr>
        <p:sp>
          <p:nvSpPr>
            <p:cNvPr name="Freeform 5" id="5"/>
            <p:cNvSpPr/>
            <p:nvPr/>
          </p:nvSpPr>
          <p:spPr>
            <a:xfrm flipH="false" flipV="false" rot="0">
              <a:off x="0" y="0"/>
              <a:ext cx="24385015" cy="13716763"/>
            </a:xfrm>
            <a:custGeom>
              <a:avLst/>
              <a:gdLst/>
              <a:ahLst/>
              <a:cxnLst/>
              <a:rect r="r" b="b" t="t" l="l"/>
              <a:pathLst>
                <a:path h="13716763" w="24385015">
                  <a:moveTo>
                    <a:pt x="24385015" y="13716763"/>
                  </a:moveTo>
                  <a:lnTo>
                    <a:pt x="0" y="13716763"/>
                  </a:lnTo>
                  <a:lnTo>
                    <a:pt x="0" y="0"/>
                  </a:lnTo>
                  <a:lnTo>
                    <a:pt x="24385015" y="0"/>
                  </a:lnTo>
                  <a:lnTo>
                    <a:pt x="24385015" y="13716763"/>
                  </a:lnTo>
                  <a:close/>
                </a:path>
              </a:pathLst>
            </a:custGeom>
            <a:solidFill>
              <a:srgbClr val="00295A"/>
            </a:solidFill>
          </p:spPr>
        </p:sp>
      </p:grpSp>
      <p:grpSp>
        <p:nvGrpSpPr>
          <p:cNvPr name="Group 6" id="6"/>
          <p:cNvGrpSpPr/>
          <p:nvPr/>
        </p:nvGrpSpPr>
        <p:grpSpPr>
          <a:xfrm rot="0">
            <a:off x="8429396" y="4414504"/>
            <a:ext cx="1429379" cy="71818"/>
            <a:chOff x="0" y="0"/>
            <a:chExt cx="1905838" cy="95758"/>
          </a:xfrm>
        </p:grpSpPr>
        <p:sp>
          <p:nvSpPr>
            <p:cNvPr name="Freeform 7" id="7"/>
            <p:cNvSpPr/>
            <p:nvPr/>
          </p:nvSpPr>
          <p:spPr>
            <a:xfrm flipH="false" flipV="false" rot="0">
              <a:off x="0" y="0"/>
              <a:ext cx="1905889" cy="95758"/>
            </a:xfrm>
            <a:custGeom>
              <a:avLst/>
              <a:gdLst/>
              <a:ahLst/>
              <a:cxnLst/>
              <a:rect r="r" b="b" t="t" l="l"/>
              <a:pathLst>
                <a:path h="95758" w="1905889">
                  <a:moveTo>
                    <a:pt x="1905889" y="95758"/>
                  </a:moveTo>
                  <a:lnTo>
                    <a:pt x="0" y="95758"/>
                  </a:lnTo>
                  <a:lnTo>
                    <a:pt x="0" y="0"/>
                  </a:lnTo>
                  <a:lnTo>
                    <a:pt x="1905889" y="0"/>
                  </a:lnTo>
                  <a:lnTo>
                    <a:pt x="1905889" y="95758"/>
                  </a:lnTo>
                  <a:close/>
                </a:path>
              </a:pathLst>
            </a:custGeom>
            <a:solidFill>
              <a:srgbClr val="BEA55B"/>
            </a:solidFill>
          </p:spPr>
        </p:sp>
      </p:grpSp>
      <p:grpSp>
        <p:nvGrpSpPr>
          <p:cNvPr name="Group 8" id="8"/>
          <p:cNvGrpSpPr/>
          <p:nvPr/>
        </p:nvGrpSpPr>
        <p:grpSpPr>
          <a:xfrm rot="0">
            <a:off x="1143181" y="9327423"/>
            <a:ext cx="16002362" cy="19441"/>
            <a:chOff x="0" y="0"/>
            <a:chExt cx="21336483" cy="25921"/>
          </a:xfrm>
        </p:grpSpPr>
        <p:sp>
          <p:nvSpPr>
            <p:cNvPr name="Freeform 9" id="9"/>
            <p:cNvSpPr/>
            <p:nvPr/>
          </p:nvSpPr>
          <p:spPr>
            <a:xfrm flipH="false" flipV="false" rot="0">
              <a:off x="0" y="0"/>
              <a:ext cx="21336508" cy="25908"/>
            </a:xfrm>
            <a:custGeom>
              <a:avLst/>
              <a:gdLst/>
              <a:ahLst/>
              <a:cxnLst/>
              <a:rect r="r" b="b" t="t" l="l"/>
              <a:pathLst>
                <a:path h="25908" w="21336508">
                  <a:moveTo>
                    <a:pt x="21336508" y="25908"/>
                  </a:moveTo>
                  <a:lnTo>
                    <a:pt x="0" y="25908"/>
                  </a:lnTo>
                  <a:lnTo>
                    <a:pt x="0" y="0"/>
                  </a:lnTo>
                  <a:lnTo>
                    <a:pt x="21336508" y="0"/>
                  </a:lnTo>
                  <a:lnTo>
                    <a:pt x="21336508" y="25908"/>
                  </a:lnTo>
                  <a:close/>
                </a:path>
              </a:pathLst>
            </a:custGeom>
            <a:solidFill>
              <a:srgbClr val="FFFFFF">
                <a:alpha val="784"/>
              </a:srgbClr>
            </a:solidFill>
          </p:spPr>
        </p:sp>
      </p:grpSp>
      <p:sp>
        <p:nvSpPr>
          <p:cNvPr name="TextBox 10" id="10"/>
          <p:cNvSpPr txBox="true"/>
          <p:nvPr/>
        </p:nvSpPr>
        <p:spPr>
          <a:xfrm rot="0">
            <a:off x="1213742" y="9601924"/>
            <a:ext cx="4100579" cy="255060"/>
          </a:xfrm>
          <a:prstGeom prst="rect">
            <a:avLst/>
          </a:prstGeom>
        </p:spPr>
        <p:txBody>
          <a:bodyPr anchor="t" rtlCol="false" tIns="0" lIns="0" bIns="0" rIns="0">
            <a:spAutoFit/>
          </a:bodyPr>
          <a:lstStyle/>
          <a:p>
            <a:pPr algn="l" rtl="true">
              <a:lnSpc>
                <a:spcPts val="1650"/>
              </a:lnSpc>
            </a:pPr>
            <a:r>
              <a:rPr lang="en-US" sz="1500">
                <a:solidFill>
                  <a:srgbClr val="FEFEFE"/>
                </a:solidFill>
                <a:latin typeface="Arimo"/>
                <a:ea typeface="Arimo"/>
                <a:cs typeface="Arimo"/>
                <a:sym typeface="Arimo"/>
              </a:rPr>
              <a:t>MSK SYSTEMATI C REVI EW FI NAL REPORT</a:t>
            </a:r>
          </a:p>
        </p:txBody>
      </p:sp>
      <p:sp>
        <p:nvSpPr>
          <p:cNvPr name="TextBox 11" id="11"/>
          <p:cNvSpPr txBox="true"/>
          <p:nvPr/>
        </p:nvSpPr>
        <p:spPr>
          <a:xfrm rot="0">
            <a:off x="16311058" y="9601924"/>
            <a:ext cx="748798" cy="464582"/>
          </a:xfrm>
          <a:prstGeom prst="rect">
            <a:avLst/>
          </a:prstGeom>
        </p:spPr>
        <p:txBody>
          <a:bodyPr anchor="t" rtlCol="false" tIns="0" lIns="0" bIns="0" rIns="0">
            <a:spAutoFit/>
          </a:bodyPr>
          <a:lstStyle/>
          <a:p>
            <a:pPr algn="l" rtl="true">
              <a:lnSpc>
                <a:spcPts val="1650"/>
              </a:lnSpc>
            </a:pPr>
            <a:r>
              <a:rPr lang="en-US" sz="1500" spc="-46">
                <a:solidFill>
                  <a:srgbClr val="FEFEFE"/>
                </a:solidFill>
                <a:latin typeface="Arimo"/>
                <a:ea typeface="Arimo"/>
                <a:cs typeface="Arimo"/>
                <a:sym typeface="Arimo"/>
              </a:rPr>
              <a:t>SLI DE 07</a:t>
            </a:r>
          </a:p>
        </p:txBody>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0BE15AE-ED3E-4E13-B9A3-5E3D95E9C029}"/>
</file>

<file path=customXml/itemProps2.xml><?xml version="1.0" encoding="utf-8"?>
<ds:datastoreItem xmlns:ds="http://schemas.openxmlformats.org/officeDocument/2006/customXml" ds:itemID="{832829A0-D462-47A1-B83C-9753B38E8664}"/>
</file>

<file path=customXml/itemProps3.xml><?xml version="1.0" encoding="utf-8"?>
<ds:datastoreItem xmlns:ds="http://schemas.openxmlformats.org/officeDocument/2006/customXml" ds:itemID="{6BD52B6A-0B57-4CCC-9DA0-AB828FA5E158}"/>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msk-updated.key</dc:title>
  <cp:revision>1</cp:revision>
  <dcterms:created xsi:type="dcterms:W3CDTF">2006-08-16T00:00:00Z</dcterms:created>
  <dcterms:modified xsi:type="dcterms:W3CDTF">2011-08-01T06:04:30Z</dcterms:modified>
  <dc:identifier>DAHIQWmGk9g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r8>949400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