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colors7.xml" ContentType="application/vnd.ms-office.chartcolorstyle+xml"/>
  <Override PartName="/ppt/charts/colors8.xml" ContentType="application/vnd.ms-office.chartcolorstyle+xml"/>
  <Override PartName="/ppt/charts/colors9.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charts/style7.xml" ContentType="application/vnd.ms-office.chartstyle+xml"/>
  <Override PartName="/ppt/charts/style8.xml" ContentType="application/vnd.ms-office.chartstyle+xml"/>
  <Override PartName="/ppt/charts/style9.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24"/>
  </p:notesMasterIdLst>
  <p:sldIdLst>
    <p:sldId id="550" r:id="rId6"/>
    <p:sldId id="588" r:id="rId7"/>
    <p:sldId id="642" r:id="rId8"/>
    <p:sldId id="610" r:id="rId9"/>
    <p:sldId id="611" r:id="rId10"/>
    <p:sldId id="615" r:id="rId11"/>
    <p:sldId id="590" r:id="rId12"/>
    <p:sldId id="591" r:id="rId13"/>
    <p:sldId id="600" r:id="rId14"/>
    <p:sldId id="602" r:id="rId15"/>
    <p:sldId id="603" r:id="rId16"/>
    <p:sldId id="605" r:id="rId17"/>
    <p:sldId id="606" r:id="rId18"/>
    <p:sldId id="612" r:id="rId19"/>
    <p:sldId id="592" r:id="rId20"/>
    <p:sldId id="614" r:id="rId21"/>
    <p:sldId id="643" r:id="rId22"/>
    <p:sldId id="639" r:id="rId2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
          <p15:clr>
            <a:srgbClr val="A4A3A4"/>
          </p15:clr>
        </p15:guide>
        <p15:guide id="2" orient="horz" pos="338">
          <p15:clr>
            <a:srgbClr val="A4A3A4"/>
          </p15:clr>
        </p15:guide>
        <p15:guide id="3" orient="horz" pos="2160">
          <p15:clr>
            <a:srgbClr val="A4A3A4"/>
          </p15:clr>
        </p15:guide>
        <p15:guide id="4" orient="horz" pos="3992">
          <p15:clr>
            <a:srgbClr val="A4A3A4"/>
          </p15:clr>
        </p15:guide>
        <p15:guide id="5" orient="horz" pos="4105">
          <p15:clr>
            <a:srgbClr val="A4A3A4"/>
          </p15:clr>
        </p15:guide>
        <p15:guide id="6" orient="horz" pos="1006">
          <p15:clr>
            <a:srgbClr val="A4A3A4"/>
          </p15:clr>
        </p15:guide>
        <p15:guide id="7" orient="horz" pos="1250">
          <p15:clr>
            <a:srgbClr val="A4A3A4"/>
          </p15:clr>
        </p15:guide>
        <p15:guide id="8" pos="3144">
          <p15:clr>
            <a:srgbClr val="A4A3A4"/>
          </p15:clr>
        </p15:guide>
        <p15:guide id="9" pos="341">
          <p15:clr>
            <a:srgbClr val="A4A3A4"/>
          </p15:clr>
        </p15:guide>
        <p15:guide id="10" pos="1746">
          <p15:clr>
            <a:srgbClr val="A4A3A4"/>
          </p15:clr>
        </p15:guide>
        <p15:guide id="11" pos="3620">
          <p15:clr>
            <a:srgbClr val="A4A3A4"/>
          </p15:clr>
        </p15:guide>
        <p15:guide id="12" pos="3839">
          <p15:clr>
            <a:srgbClr val="A4A3A4"/>
          </p15:clr>
        </p15:guide>
        <p15:guide id="13" pos="5950">
          <p15:clr>
            <a:srgbClr val="A4A3A4"/>
          </p15:clr>
        </p15:guide>
        <p15:guide id="14" pos="7349">
          <p15:clr>
            <a:srgbClr val="A4A3A4"/>
          </p15:clr>
        </p15:guide>
        <p15:guide id="15" pos="4057">
          <p15:clr>
            <a:srgbClr val="A4A3A4"/>
          </p15:clr>
        </p15:guide>
        <p15:guide id="16" pos="4551">
          <p15:clr>
            <a:srgbClr val="A4A3A4"/>
          </p15:clr>
        </p15:guide>
        <p15:guide id="17" pos="6917">
          <p15:clr>
            <a:srgbClr val="A4A3A4"/>
          </p15:clr>
        </p15:guide>
        <p15:guide id="18" pos="61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F2D0"/>
    <a:srgbClr val="EBFEBA"/>
    <a:srgbClr val="FFE5E1"/>
    <a:srgbClr val="DDF7FF"/>
    <a:srgbClr val="E6CEFE"/>
    <a:srgbClr val="FECBC2"/>
    <a:srgbClr val="009CDE"/>
    <a:srgbClr val="D9D9D9"/>
    <a:srgbClr val="000000"/>
    <a:srgbClr val="D2D2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A44257-30A8-4750-979B-42F891308000}" v="177" dt="2026-05-01T12:04:01.3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7" y="227"/>
      </p:cViewPr>
      <p:guideLst>
        <p:guide orient="horz" pos="219"/>
        <p:guide orient="horz" pos="338"/>
        <p:guide orient="horz" pos="2160"/>
        <p:guide orient="horz" pos="3992"/>
        <p:guide orient="horz" pos="4105"/>
        <p:guide orient="horz" pos="1006"/>
        <p:guide orient="horz" pos="1250"/>
        <p:guide pos="3144"/>
        <p:guide pos="341"/>
        <p:guide pos="1746"/>
        <p:guide pos="3620"/>
        <p:guide pos="3839"/>
        <p:guide pos="5950"/>
        <p:guide pos="7349"/>
        <p:guide pos="4057"/>
        <p:guide pos="4551"/>
        <p:guide pos="6917"/>
        <p:guide pos="61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32" Type="http://schemas.openxmlformats.org/officeDocument/2006/relationships/customXml" Target="../customXml/item7.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ustomXml" Target="../customXml/item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30" Type="http://schemas.openxmlformats.org/officeDocument/2006/relationships/customXml" Target="../customXml/item5.xml"/></Relationships>
</file>

<file path=ppt/charts/_rels/chart1.xml.rels><?xml version="1.0" encoding="UTF-8" standalone="yes"?>
<Relationships xmlns="http://schemas.openxmlformats.org/package/2006/relationships"><Relationship Id="rId3" Type="http://schemas.openxmlformats.org/officeDocument/2006/relationships/oleObject" Target="https://mctools-my.sharepoint.com/personal/yi_dongni_mayo_edu/Documents/MEKi%20responses%20in%20relation%20to%20KRAS%20mutation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mctools-my.sharepoint.com/personal/yi_dongni_mayo_edu/Documents/MEKi%20responses%20in%20relation%20to%20KRAS%20mutation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mctools-my.sharepoint.com/personal/yi_dongni_mayo_edu/Documents/MEKi%20responses%20in%20relation%20to%20KRAS%20mutation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mctools-my.sharepoint.com/personal/yi_dongni_mayo_edu/Documents/MEKi%20responses%20in%20relation%20to%20KRAS%20mutation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mctools-my.sharepoint.com/personal/yi_dongni_mayo_edu/Documents/MEKi%20responses%20in%20relation%20to%20KRAS%20mutation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mctools-my.sharepoint.com/personal/yi_dongni_mayo_edu/Documents/MEKi%20responses%20in%20relation%20to%20KRAS%20mutation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mctools-my.sharepoint.com/personal/yi_dongni_mayo_edu/Documents/MEKi%20responses%20in%20relation%20to%20KRAS%20mutation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mctools-my.sharepoint.com/personal/yi_dongni_mayo_edu/Documents/MEKi%20responses%20in%20relation%20to%20KRAS%20mutation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mctools-my.sharepoint.com/personal/yi_dongni_mayo_edu/Documents/MEKi%20responses%20in%20relation%20to%20KRAS%20mutations.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'Updated for ECDGA 2026'!$C$1</c:f>
              <c:strCache>
                <c:ptCount val="1"/>
                <c:pt idx="0">
                  <c:v>Percentage</c:v>
                </c:pt>
              </c:strCache>
            </c:strRef>
          </c:tx>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invertIfNegative val="0"/>
          <c:cat>
            <c:strRef>
              <c:f>'Updated for ECDGA 2026'!$A$2:$A$17</c:f>
              <c:strCache>
                <c:ptCount val="16"/>
                <c:pt idx="0">
                  <c:v>p.K117N</c:v>
                </c:pt>
                <c:pt idx="1">
                  <c:v>p.G12D</c:v>
                </c:pt>
                <c:pt idx="2">
                  <c:v>p.G13D</c:v>
                </c:pt>
                <c:pt idx="3">
                  <c:v>p.A146T</c:v>
                </c:pt>
                <c:pt idx="4">
                  <c:v>p.G13C</c:v>
                </c:pt>
                <c:pt idx="5">
                  <c:v>p.G12S</c:v>
                </c:pt>
                <c:pt idx="6">
                  <c:v>p.A146P</c:v>
                </c:pt>
                <c:pt idx="7">
                  <c:v>p.L6V</c:v>
                </c:pt>
                <c:pt idx="8">
                  <c:v>p.G12A</c:v>
                </c:pt>
                <c:pt idx="9">
                  <c:v>p.G12F</c:v>
                </c:pt>
                <c:pt idx="10">
                  <c:v>p.Q22K</c:v>
                </c:pt>
                <c:pt idx="11">
                  <c:v>p.T58I</c:v>
                </c:pt>
                <c:pt idx="12">
                  <c:v>p.A59E</c:v>
                </c:pt>
                <c:pt idx="13">
                  <c:v>p.A59G</c:v>
                </c:pt>
                <c:pt idx="14">
                  <c:v>p.Q61H</c:v>
                </c:pt>
                <c:pt idx="15">
                  <c:v>p.A146V</c:v>
                </c:pt>
              </c:strCache>
            </c:strRef>
          </c:cat>
          <c:val>
            <c:numRef>
              <c:f>'Updated for ECDGA 2026'!$C$2:$C$17</c:f>
              <c:numCache>
                <c:formatCode>0.0%</c:formatCode>
                <c:ptCount val="16"/>
                <c:pt idx="0">
                  <c:v>0.30555555555555558</c:v>
                </c:pt>
                <c:pt idx="1">
                  <c:v>0.1388888888888889</c:v>
                </c:pt>
                <c:pt idx="2">
                  <c:v>0.1111111111111111</c:v>
                </c:pt>
                <c:pt idx="3">
                  <c:v>0.1111111111111111</c:v>
                </c:pt>
                <c:pt idx="4">
                  <c:v>8.3333333333333329E-2</c:v>
                </c:pt>
                <c:pt idx="5">
                  <c:v>5.5555555555555552E-2</c:v>
                </c:pt>
                <c:pt idx="6">
                  <c:v>5.5555555555555552E-2</c:v>
                </c:pt>
                <c:pt idx="7">
                  <c:v>2.7777777777777776E-2</c:v>
                </c:pt>
                <c:pt idx="8">
                  <c:v>2.7777777777777776E-2</c:v>
                </c:pt>
                <c:pt idx="9">
                  <c:v>2.7777777777777776E-2</c:v>
                </c:pt>
                <c:pt idx="10">
                  <c:v>2.7777777777777776E-2</c:v>
                </c:pt>
                <c:pt idx="11">
                  <c:v>2.7777777777777776E-2</c:v>
                </c:pt>
                <c:pt idx="12">
                  <c:v>2.7777777777777776E-2</c:v>
                </c:pt>
                <c:pt idx="13">
                  <c:v>2.7777777777777776E-2</c:v>
                </c:pt>
                <c:pt idx="14">
                  <c:v>2.7777777777777776E-2</c:v>
                </c:pt>
                <c:pt idx="15">
                  <c:v>2.7777777777777776E-2</c:v>
                </c:pt>
              </c:numCache>
            </c:numRef>
          </c:val>
          <c:extLst>
            <c:ext xmlns:c16="http://schemas.microsoft.com/office/drawing/2014/chart" uri="{C3380CC4-5D6E-409C-BE32-E72D297353CC}">
              <c16:uniqueId val="{00000000-B05E-4DE5-87D0-BE6E8B84EB10}"/>
            </c:ext>
          </c:extLst>
        </c:ser>
        <c:dLbls>
          <c:showLegendKey val="0"/>
          <c:showVal val="0"/>
          <c:showCatName val="0"/>
          <c:showSerName val="0"/>
          <c:showPercent val="0"/>
          <c:showBubbleSize val="0"/>
        </c:dLbls>
        <c:gapWidth val="100"/>
        <c:overlap val="-24"/>
        <c:axId val="859312815"/>
        <c:axId val="867147743"/>
      </c:barChart>
      <c:catAx>
        <c:axId val="859312815"/>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7147743"/>
        <c:crosses val="autoZero"/>
        <c:auto val="1"/>
        <c:lblAlgn val="ctr"/>
        <c:lblOffset val="100"/>
        <c:noMultiLvlLbl val="0"/>
      </c:catAx>
      <c:valAx>
        <c:axId val="867147743"/>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931281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overlay val="0"/>
      <c:spPr>
        <a:noFill/>
        <a:ln>
          <a:noFill/>
        </a:ln>
        <a:effectLst/>
      </c:spPr>
      <c:txPr>
        <a:bodyPr rot="0" spcFirstLastPara="1" vertOverflow="ellipsis" vert="horz" wrap="square" anchor="ctr" anchorCtr="1"/>
        <a:lstStyle/>
        <a:p>
          <a:pPr>
            <a:defRPr lang="en-US" sz="16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'Updated for ECDGA 2026'!$C$28</c:f>
              <c:strCache>
                <c:ptCount val="1"/>
                <c:pt idx="0">
                  <c:v>Percentage</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invertIfNegative val="0"/>
          <c:cat>
            <c:strRef>
              <c:f>'Updated for ECDGA 2026'!$A$29:$A$37</c:f>
              <c:strCache>
                <c:ptCount val="9"/>
                <c:pt idx="0">
                  <c:v>K117</c:v>
                </c:pt>
                <c:pt idx="1">
                  <c:v>G12</c:v>
                </c:pt>
                <c:pt idx="2">
                  <c:v>G13</c:v>
                </c:pt>
                <c:pt idx="3">
                  <c:v>A146</c:v>
                </c:pt>
                <c:pt idx="4">
                  <c:v>A59</c:v>
                </c:pt>
                <c:pt idx="5">
                  <c:v>Q61</c:v>
                </c:pt>
                <c:pt idx="6">
                  <c:v>L6</c:v>
                </c:pt>
                <c:pt idx="7">
                  <c:v>Q22</c:v>
                </c:pt>
                <c:pt idx="8">
                  <c:v>T58</c:v>
                </c:pt>
              </c:strCache>
            </c:strRef>
          </c:cat>
          <c:val>
            <c:numRef>
              <c:f>'Updated for ECDGA 2026'!$C$29:$C$37</c:f>
              <c:numCache>
                <c:formatCode>0.0%</c:formatCode>
                <c:ptCount val="9"/>
                <c:pt idx="0">
                  <c:v>0.30555555555555558</c:v>
                </c:pt>
                <c:pt idx="1">
                  <c:v>0.25</c:v>
                </c:pt>
                <c:pt idx="2">
                  <c:v>0.19444444444444445</c:v>
                </c:pt>
                <c:pt idx="3">
                  <c:v>0.19444444444444445</c:v>
                </c:pt>
                <c:pt idx="4">
                  <c:v>5.5555555555555552E-2</c:v>
                </c:pt>
                <c:pt idx="5">
                  <c:v>2.7777777777777776E-2</c:v>
                </c:pt>
                <c:pt idx="6">
                  <c:v>2.7777777777777776E-2</c:v>
                </c:pt>
                <c:pt idx="7">
                  <c:v>2.7777777777777776E-2</c:v>
                </c:pt>
                <c:pt idx="8">
                  <c:v>2.7777777777777776E-2</c:v>
                </c:pt>
              </c:numCache>
            </c:numRef>
          </c:val>
          <c:extLst>
            <c:ext xmlns:c16="http://schemas.microsoft.com/office/drawing/2014/chart" uri="{C3380CC4-5D6E-409C-BE32-E72D297353CC}">
              <c16:uniqueId val="{00000000-7797-4E8A-8448-B57DB54B46AA}"/>
            </c:ext>
          </c:extLst>
        </c:ser>
        <c:dLbls>
          <c:showLegendKey val="0"/>
          <c:showVal val="0"/>
          <c:showCatName val="0"/>
          <c:showSerName val="0"/>
          <c:showPercent val="0"/>
          <c:showBubbleSize val="0"/>
        </c:dLbls>
        <c:gapWidth val="100"/>
        <c:overlap val="-24"/>
        <c:axId val="678041343"/>
        <c:axId val="678037503"/>
      </c:barChart>
      <c:catAx>
        <c:axId val="678041343"/>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n-US"/>
          </a:p>
        </c:txPr>
        <c:crossAx val="678037503"/>
        <c:crosses val="autoZero"/>
        <c:auto val="1"/>
        <c:lblAlgn val="ctr"/>
        <c:lblOffset val="100"/>
        <c:noMultiLvlLbl val="0"/>
      </c:catAx>
      <c:valAx>
        <c:axId val="678037503"/>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n-US"/>
          </a:p>
        </c:txPr>
        <c:crossAx val="678041343"/>
        <c:crosses val="autoZero"/>
        <c:crossBetween val="between"/>
      </c:valAx>
      <c:spPr>
        <a:noFill/>
        <a:ln>
          <a:noFill/>
        </a:ln>
        <a:effectLst/>
      </c:spPr>
    </c:plotArea>
    <c:plotVisOnly val="1"/>
    <c:dispBlanksAs val="gap"/>
    <c:showDLblsOverMax val="0"/>
  </c:chart>
  <c:spPr>
    <a:noFill/>
    <a:ln>
      <a:noFill/>
    </a:ln>
    <a:effectLst/>
  </c:spPr>
  <c:txPr>
    <a:bodyPr/>
    <a:lstStyle/>
    <a:p>
      <a:pPr>
        <a:defRPr lang="en-US"/>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'Updated for ECDGA 2026'!$C$28</c:f>
              <c:strCache>
                <c:ptCount val="1"/>
                <c:pt idx="0">
                  <c:v>Percentage</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invertIfNegative val="0"/>
          <c:cat>
            <c:strRef>
              <c:f>'Updated for ECDGA 2026'!$A$29:$A$37</c:f>
              <c:strCache>
                <c:ptCount val="9"/>
                <c:pt idx="0">
                  <c:v>K117</c:v>
                </c:pt>
                <c:pt idx="1">
                  <c:v>G12</c:v>
                </c:pt>
                <c:pt idx="2">
                  <c:v>G13</c:v>
                </c:pt>
                <c:pt idx="3">
                  <c:v>A146</c:v>
                </c:pt>
                <c:pt idx="4">
                  <c:v>A59</c:v>
                </c:pt>
                <c:pt idx="5">
                  <c:v>Q61</c:v>
                </c:pt>
                <c:pt idx="6">
                  <c:v>L6</c:v>
                </c:pt>
                <c:pt idx="7">
                  <c:v>Q22</c:v>
                </c:pt>
                <c:pt idx="8">
                  <c:v>T58</c:v>
                </c:pt>
              </c:strCache>
            </c:strRef>
          </c:cat>
          <c:val>
            <c:numRef>
              <c:f>'Updated for ECDGA 2026'!$C$29:$C$37</c:f>
              <c:numCache>
                <c:formatCode>0.0%</c:formatCode>
                <c:ptCount val="9"/>
                <c:pt idx="0">
                  <c:v>0.30555555555555558</c:v>
                </c:pt>
                <c:pt idx="1">
                  <c:v>0.25</c:v>
                </c:pt>
                <c:pt idx="2">
                  <c:v>0.19444444444444445</c:v>
                </c:pt>
                <c:pt idx="3">
                  <c:v>0.19444444444444445</c:v>
                </c:pt>
                <c:pt idx="4">
                  <c:v>5.5555555555555552E-2</c:v>
                </c:pt>
                <c:pt idx="5">
                  <c:v>2.7777777777777776E-2</c:v>
                </c:pt>
                <c:pt idx="6">
                  <c:v>2.7777777777777776E-2</c:v>
                </c:pt>
                <c:pt idx="7">
                  <c:v>2.7777777777777776E-2</c:v>
                </c:pt>
                <c:pt idx="8">
                  <c:v>2.7777777777777776E-2</c:v>
                </c:pt>
              </c:numCache>
            </c:numRef>
          </c:val>
          <c:extLst>
            <c:ext xmlns:c16="http://schemas.microsoft.com/office/drawing/2014/chart" uri="{C3380CC4-5D6E-409C-BE32-E72D297353CC}">
              <c16:uniqueId val="{00000000-19D6-4267-A98F-50AFC18B0EC7}"/>
            </c:ext>
          </c:extLst>
        </c:ser>
        <c:dLbls>
          <c:showLegendKey val="0"/>
          <c:showVal val="0"/>
          <c:showCatName val="0"/>
          <c:showSerName val="0"/>
          <c:showPercent val="0"/>
          <c:showBubbleSize val="0"/>
        </c:dLbls>
        <c:gapWidth val="100"/>
        <c:overlap val="-24"/>
        <c:axId val="678041343"/>
        <c:axId val="678037503"/>
      </c:barChart>
      <c:catAx>
        <c:axId val="678041343"/>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8037503"/>
        <c:crosses val="autoZero"/>
        <c:auto val="1"/>
        <c:lblAlgn val="ctr"/>
        <c:lblOffset val="100"/>
        <c:noMultiLvlLbl val="0"/>
      </c:catAx>
      <c:valAx>
        <c:axId val="678037503"/>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8041343"/>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overlay val="0"/>
      <c:spPr>
        <a:noFill/>
        <a:ln>
          <a:noFill/>
        </a:ln>
        <a:effectLst/>
      </c:spPr>
      <c:txPr>
        <a:bodyPr rot="0" spcFirstLastPara="1" vertOverflow="ellipsis" vert="horz" wrap="square" anchor="ctr" anchorCtr="1"/>
        <a:lstStyle/>
        <a:p>
          <a:pPr>
            <a:defRPr lang="en-US" sz="16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'Updated for ECDGA 2026'!$C$28</c:f>
              <c:strCache>
                <c:ptCount val="1"/>
                <c:pt idx="0">
                  <c:v>Percentage</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invertIfNegative val="0"/>
          <c:cat>
            <c:strRef>
              <c:f>'Updated for ECDGA 2026'!$A$29:$A$37</c:f>
              <c:strCache>
                <c:ptCount val="9"/>
                <c:pt idx="0">
                  <c:v>K117</c:v>
                </c:pt>
                <c:pt idx="1">
                  <c:v>G12</c:v>
                </c:pt>
                <c:pt idx="2">
                  <c:v>G13</c:v>
                </c:pt>
                <c:pt idx="3">
                  <c:v>A146</c:v>
                </c:pt>
                <c:pt idx="4">
                  <c:v>A59</c:v>
                </c:pt>
                <c:pt idx="5">
                  <c:v>Q61</c:v>
                </c:pt>
                <c:pt idx="6">
                  <c:v>L6</c:v>
                </c:pt>
                <c:pt idx="7">
                  <c:v>Q22</c:v>
                </c:pt>
                <c:pt idx="8">
                  <c:v>T58</c:v>
                </c:pt>
              </c:strCache>
            </c:strRef>
          </c:cat>
          <c:val>
            <c:numRef>
              <c:f>'Updated for ECDGA 2026'!$C$29:$C$37</c:f>
              <c:numCache>
                <c:formatCode>0.0%</c:formatCode>
                <c:ptCount val="9"/>
                <c:pt idx="0">
                  <c:v>0.30555555555555558</c:v>
                </c:pt>
                <c:pt idx="1">
                  <c:v>0.25</c:v>
                </c:pt>
                <c:pt idx="2">
                  <c:v>0.19444444444444445</c:v>
                </c:pt>
                <c:pt idx="3">
                  <c:v>0.19444444444444445</c:v>
                </c:pt>
                <c:pt idx="4">
                  <c:v>5.5555555555555552E-2</c:v>
                </c:pt>
                <c:pt idx="5">
                  <c:v>2.7777777777777776E-2</c:v>
                </c:pt>
                <c:pt idx="6">
                  <c:v>2.7777777777777776E-2</c:v>
                </c:pt>
                <c:pt idx="7">
                  <c:v>2.7777777777777776E-2</c:v>
                </c:pt>
                <c:pt idx="8">
                  <c:v>2.7777777777777776E-2</c:v>
                </c:pt>
              </c:numCache>
            </c:numRef>
          </c:val>
          <c:extLst>
            <c:ext xmlns:c16="http://schemas.microsoft.com/office/drawing/2014/chart" uri="{C3380CC4-5D6E-409C-BE32-E72D297353CC}">
              <c16:uniqueId val="{00000000-7797-4E8A-8448-B57DB54B46AA}"/>
            </c:ext>
          </c:extLst>
        </c:ser>
        <c:dLbls>
          <c:showLegendKey val="0"/>
          <c:showVal val="0"/>
          <c:showCatName val="0"/>
          <c:showSerName val="0"/>
          <c:showPercent val="0"/>
          <c:showBubbleSize val="0"/>
        </c:dLbls>
        <c:gapWidth val="100"/>
        <c:overlap val="-24"/>
        <c:axId val="678041343"/>
        <c:axId val="678037503"/>
      </c:barChart>
      <c:catAx>
        <c:axId val="678041343"/>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n-US"/>
          </a:p>
        </c:txPr>
        <c:crossAx val="678037503"/>
        <c:crosses val="autoZero"/>
        <c:auto val="1"/>
        <c:lblAlgn val="ctr"/>
        <c:lblOffset val="100"/>
        <c:noMultiLvlLbl val="0"/>
      </c:catAx>
      <c:valAx>
        <c:axId val="678037503"/>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n-US"/>
          </a:p>
        </c:txPr>
        <c:crossAx val="678041343"/>
        <c:crosses val="autoZero"/>
        <c:crossBetween val="between"/>
      </c:valAx>
      <c:spPr>
        <a:noFill/>
        <a:ln>
          <a:noFill/>
        </a:ln>
        <a:effectLst/>
      </c:spPr>
    </c:plotArea>
    <c:plotVisOnly val="1"/>
    <c:dispBlanksAs val="gap"/>
    <c:showDLblsOverMax val="0"/>
  </c:chart>
  <c:spPr>
    <a:noFill/>
    <a:ln>
      <a:noFill/>
    </a:ln>
    <a:effectLst/>
  </c:spPr>
  <c:txPr>
    <a:bodyPr/>
    <a:lstStyle/>
    <a:p>
      <a:pPr>
        <a:defRPr lang="en-US"/>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'Updated for ECDGA 2026'!$C$28</c:f>
              <c:strCache>
                <c:ptCount val="1"/>
                <c:pt idx="0">
                  <c:v>Percentage</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invertIfNegative val="0"/>
          <c:cat>
            <c:strRef>
              <c:f>'Updated for ECDGA 2026'!$A$29:$A$37</c:f>
              <c:strCache>
                <c:ptCount val="9"/>
                <c:pt idx="0">
                  <c:v>K117</c:v>
                </c:pt>
                <c:pt idx="1">
                  <c:v>G12</c:v>
                </c:pt>
                <c:pt idx="2">
                  <c:v>G13</c:v>
                </c:pt>
                <c:pt idx="3">
                  <c:v>A146</c:v>
                </c:pt>
                <c:pt idx="4">
                  <c:v>A59</c:v>
                </c:pt>
                <c:pt idx="5">
                  <c:v>T58</c:v>
                </c:pt>
                <c:pt idx="6">
                  <c:v>Q61</c:v>
                </c:pt>
                <c:pt idx="7">
                  <c:v>L6</c:v>
                </c:pt>
                <c:pt idx="8">
                  <c:v>Q22</c:v>
                </c:pt>
              </c:strCache>
            </c:strRef>
          </c:cat>
          <c:val>
            <c:numRef>
              <c:f>'Updated for ECDGA 2026'!$C$29:$C$37</c:f>
              <c:numCache>
                <c:formatCode>0.0%</c:formatCode>
                <c:ptCount val="9"/>
                <c:pt idx="0">
                  <c:v>0.30555555555555558</c:v>
                </c:pt>
                <c:pt idx="1">
                  <c:v>0.25</c:v>
                </c:pt>
                <c:pt idx="2">
                  <c:v>0.19444444444444445</c:v>
                </c:pt>
                <c:pt idx="3">
                  <c:v>0.19444444444444445</c:v>
                </c:pt>
                <c:pt idx="4">
                  <c:v>5.5555555555555552E-2</c:v>
                </c:pt>
                <c:pt idx="5">
                  <c:v>2.7777777777777776E-2</c:v>
                </c:pt>
                <c:pt idx="6">
                  <c:v>2.7777777777777776E-2</c:v>
                </c:pt>
                <c:pt idx="7">
                  <c:v>2.7777777777777776E-2</c:v>
                </c:pt>
                <c:pt idx="8">
                  <c:v>2.7777777777777776E-2</c:v>
                </c:pt>
              </c:numCache>
            </c:numRef>
          </c:val>
          <c:extLst>
            <c:ext xmlns:c16="http://schemas.microsoft.com/office/drawing/2014/chart" uri="{C3380CC4-5D6E-409C-BE32-E72D297353CC}">
              <c16:uniqueId val="{00000000-6D8C-44A1-AFCF-14FD067335F6}"/>
            </c:ext>
          </c:extLst>
        </c:ser>
        <c:dLbls>
          <c:showLegendKey val="0"/>
          <c:showVal val="0"/>
          <c:showCatName val="0"/>
          <c:showSerName val="0"/>
          <c:showPercent val="0"/>
          <c:showBubbleSize val="0"/>
        </c:dLbls>
        <c:gapWidth val="100"/>
        <c:overlap val="-24"/>
        <c:axId val="678041343"/>
        <c:axId val="678037503"/>
      </c:barChart>
      <c:catAx>
        <c:axId val="678041343"/>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8037503"/>
        <c:crosses val="autoZero"/>
        <c:auto val="1"/>
        <c:lblAlgn val="ctr"/>
        <c:lblOffset val="100"/>
        <c:noMultiLvlLbl val="0"/>
      </c:catAx>
      <c:valAx>
        <c:axId val="678037503"/>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804134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'Updated for ECDGA 2026'!$C$28</c:f>
              <c:strCache>
                <c:ptCount val="1"/>
                <c:pt idx="0">
                  <c:v>Percentage</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invertIfNegative val="0"/>
          <c:cat>
            <c:strRef>
              <c:f>'Updated for ECDGA 2026'!$A$29:$A$37</c:f>
              <c:strCache>
                <c:ptCount val="9"/>
                <c:pt idx="0">
                  <c:v>K117</c:v>
                </c:pt>
                <c:pt idx="1">
                  <c:v>G12</c:v>
                </c:pt>
                <c:pt idx="2">
                  <c:v>G13</c:v>
                </c:pt>
                <c:pt idx="3">
                  <c:v>A146</c:v>
                </c:pt>
                <c:pt idx="4">
                  <c:v>A59</c:v>
                </c:pt>
                <c:pt idx="5">
                  <c:v>T58</c:v>
                </c:pt>
                <c:pt idx="6">
                  <c:v>Q61</c:v>
                </c:pt>
                <c:pt idx="7">
                  <c:v>L6</c:v>
                </c:pt>
                <c:pt idx="8">
                  <c:v>Q22</c:v>
                </c:pt>
              </c:strCache>
            </c:strRef>
          </c:cat>
          <c:val>
            <c:numRef>
              <c:f>'Updated for ECDGA 2026'!$C$29:$C$37</c:f>
              <c:numCache>
                <c:formatCode>0.0%</c:formatCode>
                <c:ptCount val="9"/>
                <c:pt idx="0">
                  <c:v>0.30555555555555558</c:v>
                </c:pt>
                <c:pt idx="1">
                  <c:v>0.25</c:v>
                </c:pt>
                <c:pt idx="2">
                  <c:v>0.19444444444444445</c:v>
                </c:pt>
                <c:pt idx="3">
                  <c:v>0.19444444444444445</c:v>
                </c:pt>
                <c:pt idx="4">
                  <c:v>5.5555555555555552E-2</c:v>
                </c:pt>
                <c:pt idx="5">
                  <c:v>2.7777777777777776E-2</c:v>
                </c:pt>
                <c:pt idx="6">
                  <c:v>2.7777777777777776E-2</c:v>
                </c:pt>
                <c:pt idx="7">
                  <c:v>2.7777777777777776E-2</c:v>
                </c:pt>
                <c:pt idx="8">
                  <c:v>2.7777777777777776E-2</c:v>
                </c:pt>
              </c:numCache>
            </c:numRef>
          </c:val>
          <c:extLst>
            <c:ext xmlns:c16="http://schemas.microsoft.com/office/drawing/2014/chart" uri="{C3380CC4-5D6E-409C-BE32-E72D297353CC}">
              <c16:uniqueId val="{00000000-906A-4232-BA73-2BC837347A44}"/>
            </c:ext>
          </c:extLst>
        </c:ser>
        <c:dLbls>
          <c:showLegendKey val="0"/>
          <c:showVal val="0"/>
          <c:showCatName val="0"/>
          <c:showSerName val="0"/>
          <c:showPercent val="0"/>
          <c:showBubbleSize val="0"/>
        </c:dLbls>
        <c:gapWidth val="100"/>
        <c:overlap val="-24"/>
        <c:axId val="678041343"/>
        <c:axId val="678037503"/>
      </c:barChart>
      <c:catAx>
        <c:axId val="678041343"/>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8037503"/>
        <c:crosses val="autoZero"/>
        <c:auto val="1"/>
        <c:lblAlgn val="ctr"/>
        <c:lblOffset val="100"/>
        <c:noMultiLvlLbl val="0"/>
      </c:catAx>
      <c:valAx>
        <c:axId val="678037503"/>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804134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'Updated for ECDGA 2026'!$C$28</c:f>
              <c:strCache>
                <c:ptCount val="1"/>
                <c:pt idx="0">
                  <c:v>Percentage</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invertIfNegative val="0"/>
          <c:cat>
            <c:strRef>
              <c:f>'Updated for ECDGA 2026'!$A$29:$A$37</c:f>
              <c:strCache>
                <c:ptCount val="9"/>
                <c:pt idx="0">
                  <c:v>K117</c:v>
                </c:pt>
                <c:pt idx="1">
                  <c:v>G12</c:v>
                </c:pt>
                <c:pt idx="2">
                  <c:v>G13</c:v>
                </c:pt>
                <c:pt idx="3">
                  <c:v>A146</c:v>
                </c:pt>
                <c:pt idx="4">
                  <c:v>A59</c:v>
                </c:pt>
                <c:pt idx="5">
                  <c:v>T58</c:v>
                </c:pt>
                <c:pt idx="6">
                  <c:v>Q61</c:v>
                </c:pt>
                <c:pt idx="7">
                  <c:v>L6</c:v>
                </c:pt>
                <c:pt idx="8">
                  <c:v>Q22</c:v>
                </c:pt>
              </c:strCache>
            </c:strRef>
          </c:cat>
          <c:val>
            <c:numRef>
              <c:f>'Updated for ECDGA 2026'!$C$29:$C$37</c:f>
              <c:numCache>
                <c:formatCode>0.0%</c:formatCode>
                <c:ptCount val="9"/>
                <c:pt idx="0">
                  <c:v>0.30555555555555558</c:v>
                </c:pt>
                <c:pt idx="1">
                  <c:v>0.25</c:v>
                </c:pt>
                <c:pt idx="2">
                  <c:v>0.19444444444444445</c:v>
                </c:pt>
                <c:pt idx="3">
                  <c:v>0.19444444444444445</c:v>
                </c:pt>
                <c:pt idx="4">
                  <c:v>5.5555555555555552E-2</c:v>
                </c:pt>
                <c:pt idx="5">
                  <c:v>2.7777777777777776E-2</c:v>
                </c:pt>
                <c:pt idx="6">
                  <c:v>2.7777777777777776E-2</c:v>
                </c:pt>
                <c:pt idx="7">
                  <c:v>2.7777777777777776E-2</c:v>
                </c:pt>
                <c:pt idx="8">
                  <c:v>2.7777777777777776E-2</c:v>
                </c:pt>
              </c:numCache>
            </c:numRef>
          </c:val>
          <c:extLst>
            <c:ext xmlns:c16="http://schemas.microsoft.com/office/drawing/2014/chart" uri="{C3380CC4-5D6E-409C-BE32-E72D297353CC}">
              <c16:uniqueId val="{00000000-398F-43C6-9245-84393964CD69}"/>
            </c:ext>
          </c:extLst>
        </c:ser>
        <c:dLbls>
          <c:showLegendKey val="0"/>
          <c:showVal val="0"/>
          <c:showCatName val="0"/>
          <c:showSerName val="0"/>
          <c:showPercent val="0"/>
          <c:showBubbleSize val="0"/>
        </c:dLbls>
        <c:gapWidth val="100"/>
        <c:overlap val="-24"/>
        <c:axId val="678041343"/>
        <c:axId val="678037503"/>
      </c:barChart>
      <c:catAx>
        <c:axId val="678041343"/>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8037503"/>
        <c:crosses val="autoZero"/>
        <c:auto val="1"/>
        <c:lblAlgn val="ctr"/>
        <c:lblOffset val="100"/>
        <c:noMultiLvlLbl val="0"/>
      </c:catAx>
      <c:valAx>
        <c:axId val="678037503"/>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804134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'Updated for ECDGA 2026'!$C$28</c:f>
              <c:strCache>
                <c:ptCount val="1"/>
                <c:pt idx="0">
                  <c:v>Percentage</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invertIfNegative val="0"/>
          <c:cat>
            <c:strRef>
              <c:f>'Updated for ECDGA 2026'!$A$29:$A$37</c:f>
              <c:strCache>
                <c:ptCount val="9"/>
                <c:pt idx="0">
                  <c:v>K117</c:v>
                </c:pt>
                <c:pt idx="1">
                  <c:v>G12</c:v>
                </c:pt>
                <c:pt idx="2">
                  <c:v>G13</c:v>
                </c:pt>
                <c:pt idx="3">
                  <c:v>A146</c:v>
                </c:pt>
                <c:pt idx="4">
                  <c:v>A59</c:v>
                </c:pt>
                <c:pt idx="5">
                  <c:v>T58</c:v>
                </c:pt>
                <c:pt idx="6">
                  <c:v>Q61</c:v>
                </c:pt>
                <c:pt idx="7">
                  <c:v>L6</c:v>
                </c:pt>
                <c:pt idx="8">
                  <c:v>Q22</c:v>
                </c:pt>
              </c:strCache>
            </c:strRef>
          </c:cat>
          <c:val>
            <c:numRef>
              <c:f>'Updated for ECDGA 2026'!$C$29:$C$37</c:f>
              <c:numCache>
                <c:formatCode>0.0%</c:formatCode>
                <c:ptCount val="9"/>
                <c:pt idx="0">
                  <c:v>0.30555555555555558</c:v>
                </c:pt>
                <c:pt idx="1">
                  <c:v>0.25</c:v>
                </c:pt>
                <c:pt idx="2">
                  <c:v>0.19444444444444445</c:v>
                </c:pt>
                <c:pt idx="3">
                  <c:v>0.19444444444444445</c:v>
                </c:pt>
                <c:pt idx="4">
                  <c:v>5.5555555555555552E-2</c:v>
                </c:pt>
                <c:pt idx="5">
                  <c:v>2.7777777777777776E-2</c:v>
                </c:pt>
                <c:pt idx="6">
                  <c:v>2.7777777777777776E-2</c:v>
                </c:pt>
                <c:pt idx="7">
                  <c:v>2.7777777777777776E-2</c:v>
                </c:pt>
                <c:pt idx="8">
                  <c:v>2.7777777777777776E-2</c:v>
                </c:pt>
              </c:numCache>
            </c:numRef>
          </c:val>
          <c:extLst>
            <c:ext xmlns:c16="http://schemas.microsoft.com/office/drawing/2014/chart" uri="{C3380CC4-5D6E-409C-BE32-E72D297353CC}">
              <c16:uniqueId val="{00000000-511B-470A-AA04-DC6B859056AF}"/>
            </c:ext>
          </c:extLst>
        </c:ser>
        <c:dLbls>
          <c:showLegendKey val="0"/>
          <c:showVal val="0"/>
          <c:showCatName val="0"/>
          <c:showSerName val="0"/>
          <c:showPercent val="0"/>
          <c:showBubbleSize val="0"/>
        </c:dLbls>
        <c:gapWidth val="100"/>
        <c:overlap val="-24"/>
        <c:axId val="678041343"/>
        <c:axId val="678037503"/>
      </c:barChart>
      <c:catAx>
        <c:axId val="678041343"/>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8037503"/>
        <c:crosses val="autoZero"/>
        <c:auto val="1"/>
        <c:lblAlgn val="ctr"/>
        <c:lblOffset val="100"/>
        <c:noMultiLvlLbl val="0"/>
      </c:catAx>
      <c:valAx>
        <c:axId val="678037503"/>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804134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'Updated for ECDGA 2026'!$C$28</c:f>
              <c:strCache>
                <c:ptCount val="1"/>
                <c:pt idx="0">
                  <c:v>Percentage</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invertIfNegative val="0"/>
          <c:cat>
            <c:strRef>
              <c:f>'Updated for ECDGA 2026'!$A$29:$A$37</c:f>
              <c:strCache>
                <c:ptCount val="9"/>
                <c:pt idx="0">
                  <c:v>K117</c:v>
                </c:pt>
                <c:pt idx="1">
                  <c:v>G12</c:v>
                </c:pt>
                <c:pt idx="2">
                  <c:v>G13</c:v>
                </c:pt>
                <c:pt idx="3">
                  <c:v>A146</c:v>
                </c:pt>
                <c:pt idx="4">
                  <c:v>A59</c:v>
                </c:pt>
                <c:pt idx="5">
                  <c:v>T58</c:v>
                </c:pt>
                <c:pt idx="6">
                  <c:v>Q61</c:v>
                </c:pt>
                <c:pt idx="7">
                  <c:v>L6</c:v>
                </c:pt>
                <c:pt idx="8">
                  <c:v>Q22</c:v>
                </c:pt>
              </c:strCache>
            </c:strRef>
          </c:cat>
          <c:val>
            <c:numRef>
              <c:f>'Updated for ECDGA 2026'!$C$29:$C$37</c:f>
              <c:numCache>
                <c:formatCode>0.0%</c:formatCode>
                <c:ptCount val="9"/>
                <c:pt idx="0">
                  <c:v>0.30555555555555558</c:v>
                </c:pt>
                <c:pt idx="1">
                  <c:v>0.25</c:v>
                </c:pt>
                <c:pt idx="2">
                  <c:v>0.19444444444444445</c:v>
                </c:pt>
                <c:pt idx="3">
                  <c:v>0.19444444444444445</c:v>
                </c:pt>
                <c:pt idx="4">
                  <c:v>5.5555555555555552E-2</c:v>
                </c:pt>
                <c:pt idx="5">
                  <c:v>2.7777777777777776E-2</c:v>
                </c:pt>
                <c:pt idx="6">
                  <c:v>2.7777777777777776E-2</c:v>
                </c:pt>
                <c:pt idx="7">
                  <c:v>2.7777777777777776E-2</c:v>
                </c:pt>
                <c:pt idx="8">
                  <c:v>2.7777777777777776E-2</c:v>
                </c:pt>
              </c:numCache>
            </c:numRef>
          </c:val>
          <c:extLst>
            <c:ext xmlns:c16="http://schemas.microsoft.com/office/drawing/2014/chart" uri="{C3380CC4-5D6E-409C-BE32-E72D297353CC}">
              <c16:uniqueId val="{00000000-5A93-42CE-8865-74FBB108923E}"/>
            </c:ext>
          </c:extLst>
        </c:ser>
        <c:dLbls>
          <c:showLegendKey val="0"/>
          <c:showVal val="0"/>
          <c:showCatName val="0"/>
          <c:showSerName val="0"/>
          <c:showPercent val="0"/>
          <c:showBubbleSize val="0"/>
        </c:dLbls>
        <c:gapWidth val="100"/>
        <c:overlap val="-24"/>
        <c:axId val="678041343"/>
        <c:axId val="678037503"/>
      </c:barChart>
      <c:catAx>
        <c:axId val="678041343"/>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8037503"/>
        <c:crosses val="autoZero"/>
        <c:auto val="1"/>
        <c:lblAlgn val="ctr"/>
        <c:lblOffset val="100"/>
        <c:noMultiLvlLbl val="0"/>
      </c:catAx>
      <c:valAx>
        <c:axId val="678037503"/>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804134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colors2.xml><?xml version="1.0" encoding="utf-8"?>
<cs:colorStyle xmlns:cs="http://schemas.microsoft.com/office/drawing/2012/chartStyle" xmlns:a="http://schemas.openxmlformats.org/drawingml/2006/main" meth="withinLinear" id="16">
  <a:schemeClr val="accent3"/>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6">
  <a:schemeClr val="accent3"/>
</cs:colorStyle>
</file>

<file path=ppt/charts/colors5.xml><?xml version="1.0" encoding="utf-8"?>
<cs:colorStyle xmlns:cs="http://schemas.microsoft.com/office/drawing/2012/chartStyle" xmlns:a="http://schemas.openxmlformats.org/drawingml/2006/main" meth="withinLinear" id="16">
  <a:schemeClr val="accent3"/>
</cs:colorStyle>
</file>

<file path=ppt/charts/colors6.xml><?xml version="1.0" encoding="utf-8"?>
<cs:colorStyle xmlns:cs="http://schemas.microsoft.com/office/drawing/2012/chartStyle" xmlns:a="http://schemas.openxmlformats.org/drawingml/2006/main" meth="withinLinear" id="16">
  <a:schemeClr val="accent3"/>
</cs:colorStyle>
</file>

<file path=ppt/charts/colors7.xml><?xml version="1.0" encoding="utf-8"?>
<cs:colorStyle xmlns:cs="http://schemas.microsoft.com/office/drawing/2012/chartStyle" xmlns:a="http://schemas.openxmlformats.org/drawingml/2006/main" meth="withinLinear" id="16">
  <a:schemeClr val="accent3"/>
</cs:colorStyle>
</file>

<file path=ppt/charts/colors8.xml><?xml version="1.0" encoding="utf-8"?>
<cs:colorStyle xmlns:cs="http://schemas.microsoft.com/office/drawing/2012/chartStyle" xmlns:a="http://schemas.openxmlformats.org/drawingml/2006/main" meth="withinLinear" id="16">
  <a:schemeClr val="accent3"/>
</cs:colorStyle>
</file>

<file path=ppt/charts/colors9.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7.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8.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9.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FB44E6-187A-4493-A8C8-BF7B10B3F86D}" type="datetimeFigureOut">
              <a:rPr lang="en-US" smtClean="0"/>
              <a:t>5/1/2026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E076D2-C4D6-4F47-BE0A-B8682F3AE1D4}" type="slidenum">
              <a:rPr lang="en-US" smtClean="0"/>
              <a:t>‹#›</a:t>
            </a:fld>
            <a:endParaRPr lang="en-US"/>
          </a:p>
        </p:txBody>
      </p:sp>
    </p:spTree>
    <p:extLst>
      <p:ext uri="{BB962C8B-B14F-4D97-AF65-F5344CB8AC3E}">
        <p14:creationId xmlns:p14="http://schemas.microsoft.com/office/powerpoint/2010/main" val="1339702762"/>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Today I’ll be presenting our work on </a:t>
            </a:r>
            <a:r>
              <a:rPr lang="en-US" b="1"/>
              <a:t>KRAS mutations in histiocytic neoplasms</a:t>
            </a:r>
            <a:r>
              <a:rPr lang="en-US"/>
              <a:t>, focusing on the mutation spectrum and how these alterations relate to response to MEK inhibition.</a:t>
            </a:r>
          </a:p>
        </p:txBody>
      </p:sp>
      <p:sp>
        <p:nvSpPr>
          <p:cNvPr id="4" name="Slide Number Placeholder 3"/>
          <p:cNvSpPr>
            <a:spLocks noGrp="1"/>
          </p:cNvSpPr>
          <p:nvPr>
            <p:ph type="sldNum" sz="quarter" idx="5"/>
          </p:nvPr>
        </p:nvSpPr>
        <p:spPr/>
        <p:txBody>
          <a:bodyPr/>
          <a:lstStyle/>
          <a:p>
            <a:fld id="{58E076D2-C4D6-4F47-BE0A-B8682F3AE1D4}" type="slidenum">
              <a:rPr lang="en-US" smtClean="0"/>
              <a:t>1</a:t>
            </a:fld>
            <a:endParaRPr lang="en-US"/>
          </a:p>
        </p:txBody>
      </p:sp>
    </p:spTree>
    <p:extLst>
      <p:ext uri="{BB962C8B-B14F-4D97-AF65-F5344CB8AC3E}">
        <p14:creationId xmlns:p14="http://schemas.microsoft.com/office/powerpoint/2010/main" val="3872444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Purpose of the study</a:t>
            </a:r>
          </a:p>
        </p:txBody>
      </p:sp>
      <p:sp>
        <p:nvSpPr>
          <p:cNvPr id="4" name="Slide Number Placeholder 3"/>
          <p:cNvSpPr>
            <a:spLocks noGrp="1"/>
          </p:cNvSpPr>
          <p:nvPr>
            <p:ph type="sldNum" sz="quarter" idx="5"/>
          </p:nvPr>
        </p:nvSpPr>
        <p:spPr/>
        <p:txBody>
          <a:bodyPr/>
          <a:lstStyle/>
          <a:p>
            <a:fld id="{58E076D2-C4D6-4F47-BE0A-B8682F3AE1D4}" type="slidenum">
              <a:rPr lang="en-US" smtClean="0"/>
              <a:t>2</a:t>
            </a:fld>
            <a:endParaRPr lang="en-US"/>
          </a:p>
        </p:txBody>
      </p:sp>
    </p:spTree>
    <p:extLst>
      <p:ext uri="{BB962C8B-B14F-4D97-AF65-F5344CB8AC3E}">
        <p14:creationId xmlns:p14="http://schemas.microsoft.com/office/powerpoint/2010/main" val="2625881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600" b="1" i="0" kern="1200">
                <a:solidFill>
                  <a:schemeClr val="tx1"/>
                </a:solidFill>
                <a:effectLst/>
                <a:latin typeface="+mn-lt"/>
                <a:ea typeface="+mn-ea"/>
                <a:cs typeface="+mn-cs"/>
              </a:rPr>
              <a:t>KRAS</a:t>
            </a:r>
            <a:r>
              <a:rPr lang="en-US" sz="1600" b="0" i="0" kern="1200">
                <a:solidFill>
                  <a:schemeClr val="tx1"/>
                </a:solidFill>
                <a:effectLst/>
                <a:latin typeface="+mn-lt"/>
                <a:ea typeface="+mn-ea"/>
                <a:cs typeface="+mn-cs"/>
              </a:rPr>
              <a:t> is GTPase, cycling between an inactive GDP-bound state and an active GTP-bound state.</a:t>
            </a:r>
          </a:p>
          <a:p>
            <a:endParaRPr lang="en-US" sz="1600" b="0" i="0" kern="1200">
              <a:solidFill>
                <a:schemeClr val="tx1"/>
              </a:solidFill>
              <a:effectLst/>
              <a:latin typeface="+mn-lt"/>
              <a:ea typeface="+mn-ea"/>
              <a:cs typeface="+mn-cs"/>
            </a:endParaRPr>
          </a:p>
          <a:p>
            <a:r>
              <a:rPr lang="en-US"/>
              <a:t>Guanine nucleotide exchange factors (GEF) promote release of GDP and loading of GTP, activating KRAS. </a:t>
            </a:r>
          </a:p>
          <a:p>
            <a:endParaRPr lang="en-US" sz="1600" b="1" i="0" kern="1200">
              <a:solidFill>
                <a:schemeClr val="tx1"/>
              </a:solidFill>
              <a:effectLst/>
              <a:latin typeface="+mn-lt"/>
              <a:ea typeface="+mn-ea"/>
              <a:cs typeface="+mn-cs"/>
            </a:endParaRPr>
          </a:p>
          <a:p>
            <a:r>
              <a:rPr lang="en-US" sz="1600" b="1" i="0" kern="1200">
                <a:solidFill>
                  <a:schemeClr val="tx1"/>
                </a:solidFill>
                <a:effectLst/>
                <a:latin typeface="+mn-lt"/>
                <a:ea typeface="+mn-ea"/>
                <a:cs typeface="+mn-cs"/>
              </a:rPr>
              <a:t>KRAS returns from the GTP-bound state to the GDP-bound (inactive) state through GTP hydrolysis</a:t>
            </a:r>
            <a:r>
              <a:rPr lang="en-US" sz="1600" b="0" i="0" kern="1200">
                <a:solidFill>
                  <a:schemeClr val="tx1"/>
                </a:solidFill>
                <a:effectLst/>
                <a:latin typeface="+mn-lt"/>
                <a:ea typeface="+mn-ea"/>
                <a:cs typeface="+mn-cs"/>
              </a:rPr>
              <a:t>, a process that involves both intrinsic enzymatic activity and GAP-mediated catalysis. </a:t>
            </a:r>
          </a:p>
          <a:p>
            <a:endParaRPr lang="en-US"/>
          </a:p>
          <a:p>
            <a:pPr marL="0" marR="0" lvl="0" indent="0" algn="l" defTabSz="1218987" rtl="0" eaLnBrk="1" fontAlgn="auto" latinLnBrk="0" hangingPunct="1">
              <a:lnSpc>
                <a:spcPct val="100000"/>
              </a:lnSpc>
              <a:spcBef>
                <a:spcPts val="0"/>
              </a:spcBef>
              <a:spcAft>
                <a:spcPts val="0"/>
              </a:spcAft>
              <a:buClrTx/>
              <a:buSzTx/>
              <a:buFontTx/>
              <a:buNone/>
              <a:tabLst/>
              <a:defRPr/>
            </a:pPr>
            <a:r>
              <a:rPr lang="en-US"/>
              <a:t>Oncogenic mutations disrupt this cycle through </a:t>
            </a:r>
            <a:r>
              <a:rPr lang="en-US" b="1"/>
              <a:t>three biochemical mechanisms</a:t>
            </a:r>
            <a:r>
              <a:rPr lang="en-US"/>
              <a:t>: impaired GTP hydrolysis, accelerated nucleotide exchange, or both.</a:t>
            </a:r>
          </a:p>
          <a:p>
            <a:endParaRPr lang="en-US"/>
          </a:p>
        </p:txBody>
      </p:sp>
      <p:sp>
        <p:nvSpPr>
          <p:cNvPr id="4" name="Slide Number Placeholder 3"/>
          <p:cNvSpPr>
            <a:spLocks noGrp="1"/>
          </p:cNvSpPr>
          <p:nvPr>
            <p:ph type="sldNum" sz="quarter" idx="5"/>
          </p:nvPr>
        </p:nvSpPr>
        <p:spPr/>
        <p:txBody>
          <a:bodyPr/>
          <a:lstStyle/>
          <a:p>
            <a:fld id="{58E076D2-C4D6-4F47-BE0A-B8682F3AE1D4}" type="slidenum">
              <a:rPr lang="en-US" smtClean="0"/>
              <a:t>4</a:t>
            </a:fld>
            <a:endParaRPr lang="en-US"/>
          </a:p>
        </p:txBody>
      </p:sp>
    </p:spTree>
    <p:extLst>
      <p:ext uri="{BB962C8B-B14F-4D97-AF65-F5344CB8AC3E}">
        <p14:creationId xmlns:p14="http://schemas.microsoft.com/office/powerpoint/2010/main" val="2087097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B836A-EFCB-4DB4-5D89-300F353FA3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60F1FF-A745-079A-81C6-E910F9B5993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C3FA507-7C80-080B-356D-A277DE6A9720}"/>
              </a:ext>
            </a:extLst>
          </p:cNvPr>
          <p:cNvSpPr>
            <a:spLocks noGrp="1"/>
          </p:cNvSpPr>
          <p:nvPr>
            <p:ph type="body" idx="1"/>
          </p:nvPr>
        </p:nvSpPr>
        <p:spPr/>
        <p:txBody>
          <a:bodyPr/>
          <a:lstStyle/>
          <a:p>
            <a:r>
              <a:rPr lang="en-US" sz="1600" b="0" i="0" kern="1200">
                <a:solidFill>
                  <a:schemeClr val="tx1"/>
                </a:solidFill>
                <a:effectLst/>
                <a:latin typeface="+mn-lt"/>
                <a:ea typeface="+mn-ea"/>
                <a:cs typeface="+mn-cs"/>
              </a:rPr>
              <a:t>Active KRAS functions as a </a:t>
            </a:r>
            <a:r>
              <a:rPr lang="en-US" sz="1600" b="1" i="0" kern="1200">
                <a:solidFill>
                  <a:schemeClr val="tx1"/>
                </a:solidFill>
                <a:effectLst/>
                <a:latin typeface="+mn-lt"/>
                <a:ea typeface="+mn-ea"/>
                <a:cs typeface="+mn-cs"/>
              </a:rPr>
              <a:t>central signaling hub that activates multiple downstream effector pathways</a:t>
            </a:r>
            <a:r>
              <a:rPr lang="en-US" sz="1600" b="0" i="0" kern="1200">
                <a:solidFill>
                  <a:schemeClr val="tx1"/>
                </a:solidFill>
                <a:effectLst/>
                <a:latin typeface="+mn-lt"/>
                <a:ea typeface="+mn-ea"/>
                <a:cs typeface="+mn-cs"/>
              </a:rPr>
              <a:t>, driving cell proliferation, survival, metabolic reprogramming, etc. The two dominant pathways are </a:t>
            </a:r>
            <a:r>
              <a:rPr lang="en-US" sz="1600" b="1" i="0" kern="1200">
                <a:solidFill>
                  <a:schemeClr val="tx1"/>
                </a:solidFill>
                <a:effectLst/>
                <a:latin typeface="+mn-lt"/>
                <a:ea typeface="+mn-ea"/>
                <a:cs typeface="+mn-cs"/>
              </a:rPr>
              <a:t>RAF-MEK-ERK (MAPK)</a:t>
            </a:r>
            <a:r>
              <a:rPr lang="en-US" sz="1600" b="0" i="0" kern="1200">
                <a:solidFill>
                  <a:schemeClr val="tx1"/>
                </a:solidFill>
                <a:effectLst/>
                <a:latin typeface="+mn-lt"/>
                <a:ea typeface="+mn-ea"/>
                <a:cs typeface="+mn-cs"/>
              </a:rPr>
              <a:t> and </a:t>
            </a:r>
            <a:r>
              <a:rPr lang="en-US" sz="1600" b="1" i="0" kern="1200">
                <a:solidFill>
                  <a:schemeClr val="tx1"/>
                </a:solidFill>
                <a:effectLst/>
                <a:latin typeface="+mn-lt"/>
                <a:ea typeface="+mn-ea"/>
                <a:cs typeface="+mn-cs"/>
              </a:rPr>
              <a:t>PI3K-AKT-mTOR</a:t>
            </a:r>
            <a:r>
              <a:rPr lang="en-US" sz="1600" b="0" i="0" kern="1200">
                <a:solidFill>
                  <a:schemeClr val="tx1"/>
                </a:solidFill>
                <a:effectLst/>
                <a:latin typeface="+mn-lt"/>
                <a:ea typeface="+mn-ea"/>
                <a:cs typeface="+mn-cs"/>
              </a:rPr>
              <a:t>, but several additional effector arms contribute to the full oncogenic program.</a:t>
            </a:r>
            <a:endParaRPr lang="en-US"/>
          </a:p>
        </p:txBody>
      </p:sp>
      <p:sp>
        <p:nvSpPr>
          <p:cNvPr id="4" name="Slide Number Placeholder 3">
            <a:extLst>
              <a:ext uri="{FF2B5EF4-FFF2-40B4-BE49-F238E27FC236}">
                <a16:creationId xmlns:a16="http://schemas.microsoft.com/office/drawing/2014/main" id="{1310D77C-5186-40C8-8462-313F1A9ABA27}"/>
              </a:ext>
            </a:extLst>
          </p:cNvPr>
          <p:cNvSpPr>
            <a:spLocks noGrp="1"/>
          </p:cNvSpPr>
          <p:nvPr>
            <p:ph type="sldNum" sz="quarter" idx="5"/>
          </p:nvPr>
        </p:nvSpPr>
        <p:spPr/>
        <p:txBody>
          <a:bodyPr/>
          <a:lstStyle/>
          <a:p>
            <a:fld id="{58E076D2-C4D6-4F47-BE0A-B8682F3AE1D4}" type="slidenum">
              <a:rPr lang="en-US" smtClean="0"/>
              <a:t>5</a:t>
            </a:fld>
            <a:endParaRPr lang="en-US"/>
          </a:p>
        </p:txBody>
      </p:sp>
    </p:spTree>
    <p:extLst>
      <p:ext uri="{BB962C8B-B14F-4D97-AF65-F5344CB8AC3E}">
        <p14:creationId xmlns:p14="http://schemas.microsoft.com/office/powerpoint/2010/main" val="3677026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sz="1600" b="1" kern="1200">
                <a:solidFill>
                  <a:schemeClr val="tx1"/>
                </a:solidFill>
                <a:effectLst/>
                <a:latin typeface="+mn-lt"/>
                <a:ea typeface="+mn-ea"/>
                <a:cs typeface="+mn-cs"/>
              </a:rPr>
              <a:t>To study the mutation spectrum and treatment response, w</a:t>
            </a:r>
            <a:r>
              <a:rPr lang="en-US" sz="1600" kern="1200">
                <a:solidFill>
                  <a:schemeClr val="tx1"/>
                </a:solidFill>
                <a:effectLst/>
                <a:latin typeface="+mn-lt"/>
                <a:ea typeface="+mn-ea"/>
                <a:cs typeface="+mn-cs"/>
              </a:rPr>
              <a:t>e performed a retrospective review of patients with histiocytic neoplasms evaluated at Mayo Clinic or the University of Alabama at Birmingham, with KRAS mutations identified by next-generation sequencing.  In total, 36 patients were identified with median age at 64. Around 2/3 of the patients were females. Over 50% patients had the diagnosis of Rosai Dorfman disease. 44% of patients were treated with MEK inhibitors.  Among treated patients, the majority received cobimetinib and only 5.6% patients received trametinib, including one patient who was switched from cobimetinib to trametinib.</a:t>
            </a:r>
            <a:endParaRPr lang="en-US"/>
          </a:p>
        </p:txBody>
      </p:sp>
      <p:sp>
        <p:nvSpPr>
          <p:cNvPr id="4" name="Slide Number Placeholder 3"/>
          <p:cNvSpPr>
            <a:spLocks noGrp="1"/>
          </p:cNvSpPr>
          <p:nvPr>
            <p:ph type="sldNum" sz="quarter" idx="5"/>
          </p:nvPr>
        </p:nvSpPr>
        <p:spPr/>
        <p:txBody>
          <a:bodyPr/>
          <a:lstStyle/>
          <a:p>
            <a:fld id="{58E076D2-C4D6-4F47-BE0A-B8682F3AE1D4}" type="slidenum">
              <a:rPr lang="en-US" smtClean="0"/>
              <a:t>6</a:t>
            </a:fld>
            <a:endParaRPr lang="en-US"/>
          </a:p>
        </p:txBody>
      </p:sp>
    </p:spTree>
    <p:extLst>
      <p:ext uri="{BB962C8B-B14F-4D97-AF65-F5344CB8AC3E}">
        <p14:creationId xmlns:p14="http://schemas.microsoft.com/office/powerpoint/2010/main" val="41775867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16 mutations</a:t>
            </a:r>
          </a:p>
          <a:p>
            <a:endParaRPr lang="en-US"/>
          </a:p>
          <a:p>
            <a:r>
              <a:rPr lang="en-US"/>
              <a:t>All patients in our cohort had at least 1 GOF KRAS mutations.  The only mutation </a:t>
            </a:r>
            <a:r>
              <a:rPr lang="en-US" sz="1600" b="0" i="0" kern="1200">
                <a:solidFill>
                  <a:schemeClr val="tx1"/>
                </a:solidFill>
                <a:effectLst/>
                <a:latin typeface="+mn-lt"/>
                <a:ea typeface="+mn-ea"/>
                <a:cs typeface="+mn-cs"/>
              </a:rPr>
              <a:t>that has not been functionally characterized in the published literature was Leucine to Valine at position 6. However, the patient with L6V also had G12F, which is a GOF mutation.</a:t>
            </a:r>
          </a:p>
          <a:p>
            <a:r>
              <a:rPr lang="en-US" sz="1600" b="0" i="0" kern="1200">
                <a:solidFill>
                  <a:schemeClr val="tx1"/>
                </a:solidFill>
                <a:effectLst/>
                <a:latin typeface="+mn-lt"/>
                <a:ea typeface="+mn-ea"/>
                <a:cs typeface="+mn-cs"/>
              </a:rPr>
              <a:t>The most common mutation was K117N, which was found in 30.6% of patients, followed by G12D, G13D, and A146T.</a:t>
            </a:r>
            <a:endParaRPr lang="en-US"/>
          </a:p>
        </p:txBody>
      </p:sp>
      <p:sp>
        <p:nvSpPr>
          <p:cNvPr id="4" name="Slide Number Placeholder 3"/>
          <p:cNvSpPr>
            <a:spLocks noGrp="1"/>
          </p:cNvSpPr>
          <p:nvPr>
            <p:ph type="sldNum" sz="quarter" idx="5"/>
          </p:nvPr>
        </p:nvSpPr>
        <p:spPr/>
        <p:txBody>
          <a:bodyPr/>
          <a:lstStyle/>
          <a:p>
            <a:fld id="{58E076D2-C4D6-4F47-BE0A-B8682F3AE1D4}" type="slidenum">
              <a:rPr lang="en-US" smtClean="0"/>
              <a:t>7</a:t>
            </a:fld>
            <a:endParaRPr lang="en-US"/>
          </a:p>
        </p:txBody>
      </p:sp>
    </p:spTree>
    <p:extLst>
      <p:ext uri="{BB962C8B-B14F-4D97-AF65-F5344CB8AC3E}">
        <p14:creationId xmlns:p14="http://schemas.microsoft.com/office/powerpoint/2010/main" val="1070235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When we group mutations by location, codons 117, 12, 13, and 146 are the most frequently mutated, which also captures the major mechanisms of KRAS activation</a:t>
            </a:r>
          </a:p>
          <a:p>
            <a:endParaRPr lang="en-US"/>
          </a:p>
          <a:p>
            <a:endParaRPr lang="en-US"/>
          </a:p>
        </p:txBody>
      </p:sp>
      <p:sp>
        <p:nvSpPr>
          <p:cNvPr id="4" name="Slide Number Placeholder 3"/>
          <p:cNvSpPr>
            <a:spLocks noGrp="1"/>
          </p:cNvSpPr>
          <p:nvPr>
            <p:ph type="sldNum" sz="quarter" idx="5"/>
          </p:nvPr>
        </p:nvSpPr>
        <p:spPr/>
        <p:txBody>
          <a:bodyPr/>
          <a:lstStyle/>
          <a:p>
            <a:fld id="{58E076D2-C4D6-4F47-BE0A-B8682F3AE1D4}" type="slidenum">
              <a:rPr lang="en-US" smtClean="0"/>
              <a:t>8</a:t>
            </a:fld>
            <a:endParaRPr lang="en-US"/>
          </a:p>
        </p:txBody>
      </p:sp>
    </p:spTree>
    <p:extLst>
      <p:ext uri="{BB962C8B-B14F-4D97-AF65-F5344CB8AC3E}">
        <p14:creationId xmlns:p14="http://schemas.microsoft.com/office/powerpoint/2010/main" val="989865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8780D-05DC-E464-2C1F-A430EA8E78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01CF89-B6D9-4C81-4548-002DDA81360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62A7067-D067-CE1B-84E5-98CF0EE4BCD4}"/>
              </a:ext>
            </a:extLst>
          </p:cNvPr>
          <p:cNvSpPr>
            <a:spLocks noGrp="1"/>
          </p:cNvSpPr>
          <p:nvPr>
            <p:ph type="body" idx="1"/>
          </p:nvPr>
        </p:nvSpPr>
        <p:spPr/>
        <p:txBody>
          <a:bodyPr/>
          <a:lstStyle/>
          <a:p>
            <a:r>
              <a:rPr lang="en-US" sz="1600" b="0" i="0" kern="1200">
                <a:solidFill>
                  <a:schemeClr val="tx1"/>
                </a:solidFill>
                <a:effectLst/>
                <a:latin typeface="+mn-lt"/>
                <a:ea typeface="+mn-ea"/>
                <a:cs typeface="+mn-cs"/>
              </a:rPr>
              <a:t>K117 is located in the </a:t>
            </a:r>
            <a:r>
              <a:rPr lang="en-US" sz="1600" b="1" i="0" kern="1200">
                <a:solidFill>
                  <a:schemeClr val="tx1"/>
                </a:solidFill>
                <a:effectLst/>
                <a:latin typeface="+mn-lt"/>
                <a:ea typeface="+mn-ea"/>
                <a:cs typeface="+mn-cs"/>
              </a:rPr>
              <a:t>guanine nucleotide binding pocket</a:t>
            </a:r>
          </a:p>
          <a:p>
            <a:r>
              <a:rPr lang="en-US" sz="1600" b="1" i="0" kern="1200">
                <a:solidFill>
                  <a:schemeClr val="tx1"/>
                </a:solidFill>
                <a:effectLst/>
                <a:latin typeface="+mn-lt"/>
                <a:ea typeface="+mn-ea"/>
                <a:cs typeface="+mn-cs"/>
              </a:rPr>
              <a:t>Mutations at K117 accelerate nucleotide exchange</a:t>
            </a:r>
            <a:r>
              <a:rPr lang="en-US" sz="1600" b="0" i="0" kern="1200">
                <a:solidFill>
                  <a:schemeClr val="tx1"/>
                </a:solidFill>
                <a:effectLst/>
                <a:latin typeface="+mn-lt"/>
                <a:ea typeface="+mn-ea"/>
                <a:cs typeface="+mn-cs"/>
              </a:rPr>
              <a:t> by promoting rapid GTP loading</a:t>
            </a:r>
            <a:endParaRPr lang="en-US"/>
          </a:p>
        </p:txBody>
      </p:sp>
      <p:sp>
        <p:nvSpPr>
          <p:cNvPr id="4" name="Slide Number Placeholder 3">
            <a:extLst>
              <a:ext uri="{FF2B5EF4-FFF2-40B4-BE49-F238E27FC236}">
                <a16:creationId xmlns:a16="http://schemas.microsoft.com/office/drawing/2014/main" id="{A91835AB-DB54-ED4E-0282-0355E5B562C6}"/>
              </a:ext>
            </a:extLst>
          </p:cNvPr>
          <p:cNvSpPr>
            <a:spLocks noGrp="1"/>
          </p:cNvSpPr>
          <p:nvPr>
            <p:ph type="sldNum" sz="quarter" idx="5"/>
          </p:nvPr>
        </p:nvSpPr>
        <p:spPr/>
        <p:txBody>
          <a:bodyPr/>
          <a:lstStyle/>
          <a:p>
            <a:fld id="{58E076D2-C4D6-4F47-BE0A-B8682F3AE1D4}" type="slidenum">
              <a:rPr lang="en-US" smtClean="0"/>
              <a:t>9</a:t>
            </a:fld>
            <a:endParaRPr lang="en-US"/>
          </a:p>
        </p:txBody>
      </p:sp>
    </p:spTree>
    <p:extLst>
      <p:ext uri="{BB962C8B-B14F-4D97-AF65-F5344CB8AC3E}">
        <p14:creationId xmlns:p14="http://schemas.microsoft.com/office/powerpoint/2010/main" val="3753783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58771-34F9-58B9-E802-5DAE76E2EF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4A72B1-D277-13D7-77FF-842ECD3FA8D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966545A-41A8-61D2-E3A5-B82738A17C8A}"/>
              </a:ext>
            </a:extLst>
          </p:cNvPr>
          <p:cNvSpPr>
            <a:spLocks noGrp="1"/>
          </p:cNvSpPr>
          <p:nvPr>
            <p:ph type="body" idx="1"/>
          </p:nvPr>
        </p:nvSpPr>
        <p:spPr/>
        <p:txBody>
          <a:bodyPr/>
          <a:lstStyle/>
          <a:p>
            <a:r>
              <a:rPr lang="en-US"/>
              <a:t>Glycine 12 is located in the phosphate-binding loop, or P-loop, which cradles the phosphate groups of GTP. Because glycine is the smallest amino acid, substitution at this position introduces steric hindrance that disrupts GAP binding and positioning within the active site, thereby impairing GTP hydrolysis</a:t>
            </a:r>
          </a:p>
        </p:txBody>
      </p:sp>
      <p:sp>
        <p:nvSpPr>
          <p:cNvPr id="4" name="Slide Number Placeholder 3">
            <a:extLst>
              <a:ext uri="{FF2B5EF4-FFF2-40B4-BE49-F238E27FC236}">
                <a16:creationId xmlns:a16="http://schemas.microsoft.com/office/drawing/2014/main" id="{FB34CC96-AE54-D728-442B-859428AF1C66}"/>
              </a:ext>
            </a:extLst>
          </p:cNvPr>
          <p:cNvSpPr>
            <a:spLocks noGrp="1"/>
          </p:cNvSpPr>
          <p:nvPr>
            <p:ph type="sldNum" sz="quarter" idx="5"/>
          </p:nvPr>
        </p:nvSpPr>
        <p:spPr/>
        <p:txBody>
          <a:bodyPr/>
          <a:lstStyle/>
          <a:p>
            <a:fld id="{58E076D2-C4D6-4F47-BE0A-B8682F3AE1D4}" type="slidenum">
              <a:rPr lang="en-US" smtClean="0"/>
              <a:t>10</a:t>
            </a:fld>
            <a:endParaRPr lang="en-US"/>
          </a:p>
        </p:txBody>
      </p:sp>
    </p:spTree>
    <p:extLst>
      <p:ext uri="{BB962C8B-B14F-4D97-AF65-F5344CB8AC3E}">
        <p14:creationId xmlns:p14="http://schemas.microsoft.com/office/powerpoint/2010/main" val="3256472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F62AB-23B8-1DA3-E54D-9E13317A45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8843FD-04D2-54C7-AE12-4BCF9B54131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D480FB8-CBEB-CA09-25AB-6C9303E17EF4}"/>
              </a:ext>
            </a:extLst>
          </p:cNvPr>
          <p:cNvSpPr>
            <a:spLocks noGrp="1"/>
          </p:cNvSpPr>
          <p:nvPr>
            <p:ph type="body" idx="1"/>
          </p:nvPr>
        </p:nvSpPr>
        <p:spPr/>
        <p:txBody>
          <a:bodyPr/>
          <a:lstStyle/>
          <a:p>
            <a:r>
              <a:rPr lang="en-US" sz="1600" b="0" i="0" kern="1200">
                <a:solidFill>
                  <a:schemeClr val="tx1"/>
                </a:solidFill>
                <a:effectLst/>
                <a:latin typeface="+mn-lt"/>
                <a:ea typeface="+mn-ea"/>
                <a:cs typeface="+mn-cs"/>
              </a:rPr>
              <a:t>Codons 13 and 146 both activate KRAS primarily through accelerated nucleotide exchange. G13D accelerates intrinsic nucleotide exchange approximately 10-fold. G13C is a weaker activating mutation than G13D. In contrast, codon 146 mutations dramatically accelerate nucleotide exchange up to 1,000-fold acceleration.</a:t>
            </a:r>
            <a:endParaRPr lang="en-US"/>
          </a:p>
        </p:txBody>
      </p:sp>
      <p:sp>
        <p:nvSpPr>
          <p:cNvPr id="4" name="Slide Number Placeholder 3">
            <a:extLst>
              <a:ext uri="{FF2B5EF4-FFF2-40B4-BE49-F238E27FC236}">
                <a16:creationId xmlns:a16="http://schemas.microsoft.com/office/drawing/2014/main" id="{B55488DE-C945-646C-A4D7-4DE9FD604900}"/>
              </a:ext>
            </a:extLst>
          </p:cNvPr>
          <p:cNvSpPr>
            <a:spLocks noGrp="1"/>
          </p:cNvSpPr>
          <p:nvPr>
            <p:ph type="sldNum" sz="quarter" idx="5"/>
          </p:nvPr>
        </p:nvSpPr>
        <p:spPr/>
        <p:txBody>
          <a:bodyPr/>
          <a:lstStyle/>
          <a:p>
            <a:fld id="{58E076D2-C4D6-4F47-BE0A-B8682F3AE1D4}" type="slidenum">
              <a:rPr lang="en-US" smtClean="0"/>
              <a:t>11</a:t>
            </a:fld>
            <a:endParaRPr lang="en-US"/>
          </a:p>
        </p:txBody>
      </p:sp>
    </p:spTree>
    <p:extLst>
      <p:ext uri="{BB962C8B-B14F-4D97-AF65-F5344CB8AC3E}">
        <p14:creationId xmlns:p14="http://schemas.microsoft.com/office/powerpoint/2010/main" val="1193222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F4536-0325-DF2C-72DD-D5EA18A8C7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0AB1C4-0817-F4E9-BF4A-E165E4DE271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9A071CA-A447-5147-86D6-DF6C312FD95C}"/>
              </a:ext>
            </a:extLst>
          </p:cNvPr>
          <p:cNvSpPr>
            <a:spLocks noGrp="1"/>
          </p:cNvSpPr>
          <p:nvPr>
            <p:ph type="body" idx="1"/>
          </p:nvPr>
        </p:nvSpPr>
        <p:spPr/>
        <p:txBody>
          <a:bodyPr/>
          <a:lstStyle/>
          <a:p>
            <a:r>
              <a:rPr lang="en-US" sz="1600" b="0" i="0" kern="1200">
                <a:solidFill>
                  <a:schemeClr val="tx1"/>
                </a:solidFill>
                <a:effectLst/>
                <a:latin typeface="+mn-lt"/>
                <a:ea typeface="+mn-ea"/>
                <a:cs typeface="+mn-cs"/>
              </a:rPr>
              <a:t>Codon 59 mutations, along with adjacent T58I mutation, impair </a:t>
            </a:r>
            <a:r>
              <a:rPr lang="en-US" sz="1600" b="1" i="0" kern="1200">
                <a:solidFill>
                  <a:schemeClr val="tx1"/>
                </a:solidFill>
                <a:effectLst/>
                <a:latin typeface="+mn-lt"/>
                <a:ea typeface="+mn-ea"/>
                <a:cs typeface="+mn-cs"/>
              </a:rPr>
              <a:t>GTP hydrolysis and also enhances nucleotide exchange</a:t>
            </a:r>
            <a:r>
              <a:rPr lang="en-US" sz="1600" b="0" i="0" kern="1200">
                <a:solidFill>
                  <a:schemeClr val="tx1"/>
                </a:solidFill>
                <a:effectLst/>
                <a:latin typeface="+mn-lt"/>
                <a:ea typeface="+mn-ea"/>
                <a:cs typeface="+mn-cs"/>
              </a:rPr>
              <a:t>, with one variant (A59T) exhibiting a truly </a:t>
            </a:r>
            <a:r>
              <a:rPr lang="en-US" sz="1600" b="1" i="0" kern="1200" err="1">
                <a:solidFill>
                  <a:schemeClr val="tx1"/>
                </a:solidFill>
                <a:effectLst/>
                <a:latin typeface="+mn-lt"/>
                <a:ea typeface="+mn-ea"/>
                <a:cs typeface="+mn-cs"/>
              </a:rPr>
              <a:t>neomorphic</a:t>
            </a:r>
            <a:r>
              <a:rPr lang="en-US" sz="1600" b="1" i="0" kern="1200">
                <a:solidFill>
                  <a:schemeClr val="tx1"/>
                </a:solidFill>
                <a:effectLst/>
                <a:latin typeface="+mn-lt"/>
                <a:ea typeface="+mn-ea"/>
                <a:cs typeface="+mn-cs"/>
              </a:rPr>
              <a:t> enzymatic activity of autophosphorylation</a:t>
            </a:r>
            <a:endParaRPr lang="en-US"/>
          </a:p>
        </p:txBody>
      </p:sp>
      <p:sp>
        <p:nvSpPr>
          <p:cNvPr id="4" name="Slide Number Placeholder 3">
            <a:extLst>
              <a:ext uri="{FF2B5EF4-FFF2-40B4-BE49-F238E27FC236}">
                <a16:creationId xmlns:a16="http://schemas.microsoft.com/office/drawing/2014/main" id="{618B262B-BAAD-4B78-F74B-F9D61E8D77C7}"/>
              </a:ext>
            </a:extLst>
          </p:cNvPr>
          <p:cNvSpPr>
            <a:spLocks noGrp="1"/>
          </p:cNvSpPr>
          <p:nvPr>
            <p:ph type="sldNum" sz="quarter" idx="5"/>
          </p:nvPr>
        </p:nvSpPr>
        <p:spPr/>
        <p:txBody>
          <a:bodyPr/>
          <a:lstStyle/>
          <a:p>
            <a:fld id="{58E076D2-C4D6-4F47-BE0A-B8682F3AE1D4}" type="slidenum">
              <a:rPr lang="en-US" smtClean="0"/>
              <a:t>12</a:t>
            </a:fld>
            <a:endParaRPr lang="en-US"/>
          </a:p>
        </p:txBody>
      </p:sp>
    </p:spTree>
    <p:extLst>
      <p:ext uri="{BB962C8B-B14F-4D97-AF65-F5344CB8AC3E}">
        <p14:creationId xmlns:p14="http://schemas.microsoft.com/office/powerpoint/2010/main" val="34722386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9C8FB-EF5C-EB21-EAE3-FFFB6EF255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C18E43-9B1F-668A-99EF-39457277EA6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4570ACE-CEA0-9666-AD4E-FB4361F958BD}"/>
              </a:ext>
            </a:extLst>
          </p:cNvPr>
          <p:cNvSpPr>
            <a:spLocks noGrp="1"/>
          </p:cNvSpPr>
          <p:nvPr>
            <p:ph type="body" idx="1"/>
          </p:nvPr>
        </p:nvSpPr>
        <p:spPr/>
        <p:txBody>
          <a:bodyPr/>
          <a:lstStyle/>
          <a:p>
            <a:r>
              <a:rPr lang="en-US" sz="1600" b="1" i="0" kern="1200">
                <a:solidFill>
                  <a:schemeClr val="tx1"/>
                </a:solidFill>
                <a:effectLst/>
                <a:latin typeface="+mn-lt"/>
                <a:ea typeface="+mn-ea"/>
                <a:cs typeface="+mn-cs"/>
              </a:rPr>
              <a:t>Codon 61 also disrupts GTP hydrolysis. </a:t>
            </a:r>
            <a:r>
              <a:rPr lang="en-US" sz="1600" b="0" i="0" kern="1200">
                <a:solidFill>
                  <a:schemeClr val="tx1"/>
                </a:solidFill>
                <a:effectLst/>
                <a:latin typeface="+mn-lt"/>
                <a:ea typeface="+mn-ea"/>
                <a:cs typeface="+mn-cs"/>
              </a:rPr>
              <a:t>Any substitution at Q61 abolishes both </a:t>
            </a:r>
            <a:r>
              <a:rPr lang="en-US" sz="1600" b="1" i="0" kern="1200">
                <a:solidFill>
                  <a:schemeClr val="tx1"/>
                </a:solidFill>
                <a:effectLst/>
                <a:latin typeface="+mn-lt"/>
                <a:ea typeface="+mn-ea"/>
                <a:cs typeface="+mn-cs"/>
              </a:rPr>
              <a:t>intrinsic and GAP-mediated hydrolysis</a:t>
            </a:r>
            <a:r>
              <a:rPr lang="en-US" sz="1600" b="0" i="0" kern="1200">
                <a:solidFill>
                  <a:schemeClr val="tx1"/>
                </a:solidFill>
                <a:effectLst/>
                <a:latin typeface="+mn-lt"/>
                <a:ea typeface="+mn-ea"/>
                <a:cs typeface="+mn-cs"/>
              </a:rPr>
              <a:t>. </a:t>
            </a:r>
            <a:endParaRPr lang="en-US"/>
          </a:p>
        </p:txBody>
      </p:sp>
      <p:sp>
        <p:nvSpPr>
          <p:cNvPr id="4" name="Slide Number Placeholder 3">
            <a:extLst>
              <a:ext uri="{FF2B5EF4-FFF2-40B4-BE49-F238E27FC236}">
                <a16:creationId xmlns:a16="http://schemas.microsoft.com/office/drawing/2014/main" id="{9B6FE2AF-ECAC-C892-EE74-7C1E5002DFEF}"/>
              </a:ext>
            </a:extLst>
          </p:cNvPr>
          <p:cNvSpPr>
            <a:spLocks noGrp="1"/>
          </p:cNvSpPr>
          <p:nvPr>
            <p:ph type="sldNum" sz="quarter" idx="5"/>
          </p:nvPr>
        </p:nvSpPr>
        <p:spPr/>
        <p:txBody>
          <a:bodyPr/>
          <a:lstStyle/>
          <a:p>
            <a:fld id="{58E076D2-C4D6-4F47-BE0A-B8682F3AE1D4}" type="slidenum">
              <a:rPr lang="en-US" smtClean="0"/>
              <a:t>13</a:t>
            </a:fld>
            <a:endParaRPr lang="en-US"/>
          </a:p>
        </p:txBody>
      </p:sp>
    </p:spTree>
    <p:extLst>
      <p:ext uri="{BB962C8B-B14F-4D97-AF65-F5344CB8AC3E}">
        <p14:creationId xmlns:p14="http://schemas.microsoft.com/office/powerpoint/2010/main" val="4104177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600" b="0" i="0" kern="1200">
                <a:solidFill>
                  <a:schemeClr val="tx1"/>
                </a:solidFill>
                <a:effectLst/>
                <a:latin typeface="+mn-lt"/>
                <a:ea typeface="+mn-ea"/>
                <a:cs typeface="+mn-cs"/>
              </a:rPr>
              <a:t>The </a:t>
            </a:r>
            <a:r>
              <a:rPr lang="en-US" sz="1600" b="1" i="0" kern="1200">
                <a:solidFill>
                  <a:schemeClr val="tx1"/>
                </a:solidFill>
                <a:effectLst/>
                <a:latin typeface="+mn-lt"/>
                <a:ea typeface="+mn-ea"/>
                <a:cs typeface="+mn-cs"/>
              </a:rPr>
              <a:t>KRAS codon 22 mutation</a:t>
            </a:r>
            <a:r>
              <a:rPr lang="en-US" sz="1600" b="0" i="0" kern="1200">
                <a:solidFill>
                  <a:schemeClr val="tx1"/>
                </a:solidFill>
                <a:effectLst/>
                <a:latin typeface="+mn-lt"/>
                <a:ea typeface="+mn-ea"/>
                <a:cs typeface="+mn-cs"/>
              </a:rPr>
              <a:t> (Q22K or Q22R) is a rare, </a:t>
            </a:r>
            <a:r>
              <a:rPr lang="en-US" sz="1600" b="1" i="0" kern="1200">
                <a:solidFill>
                  <a:schemeClr val="tx1"/>
                </a:solidFill>
                <a:effectLst/>
                <a:latin typeface="+mn-lt"/>
                <a:ea typeface="+mn-ea"/>
                <a:cs typeface="+mn-cs"/>
              </a:rPr>
              <a:t>"atypical" activating mutation</a:t>
            </a:r>
            <a:r>
              <a:rPr lang="en-US" sz="1600" b="0" i="0" kern="1200">
                <a:solidFill>
                  <a:schemeClr val="tx1"/>
                </a:solidFill>
                <a:effectLst/>
                <a:latin typeface="+mn-lt"/>
                <a:ea typeface="+mn-ea"/>
                <a:cs typeface="+mn-cs"/>
              </a:rPr>
              <a:t> that substitutes the wild-type glutamine (Gln/Q) at position 22 with lysine (Q22K) or arginine (Q22R), resulting in </a:t>
            </a:r>
            <a:r>
              <a:rPr lang="en-US" sz="1600" b="1" i="0" kern="1200">
                <a:solidFill>
                  <a:schemeClr val="tx1"/>
                </a:solidFill>
                <a:effectLst/>
                <a:latin typeface="+mn-lt"/>
                <a:ea typeface="+mn-ea"/>
                <a:cs typeface="+mn-cs"/>
              </a:rPr>
              <a:t>partial constitutive activation</a:t>
            </a:r>
            <a:r>
              <a:rPr lang="en-US" sz="1600" b="0" i="0" kern="1200">
                <a:solidFill>
                  <a:schemeClr val="tx1"/>
                </a:solidFill>
                <a:effectLst/>
                <a:latin typeface="+mn-lt"/>
                <a:ea typeface="+mn-ea"/>
                <a:cs typeface="+mn-cs"/>
              </a:rPr>
              <a:t> of the KRAS GTPase with weaker transforming potential compared to mutations at codons 12 and 61.</a:t>
            </a:r>
          </a:p>
          <a:p>
            <a:endParaRPr lang="en-US" sz="1600" b="0" i="0" kern="1200">
              <a:solidFill>
                <a:schemeClr val="tx1"/>
              </a:solidFill>
              <a:effectLst/>
              <a:latin typeface="+mn-lt"/>
              <a:ea typeface="+mn-ea"/>
              <a:cs typeface="+mn-cs"/>
            </a:endParaRPr>
          </a:p>
          <a:p>
            <a:r>
              <a:rPr lang="en-US" sz="1600" b="0" i="0" kern="1200">
                <a:solidFill>
                  <a:schemeClr val="tx1"/>
                </a:solidFill>
                <a:effectLst/>
                <a:latin typeface="+mn-lt"/>
                <a:ea typeface="+mn-ea"/>
                <a:cs typeface="+mn-cs"/>
              </a:rPr>
              <a:t>The next q is what it means to response</a:t>
            </a:r>
            <a:endParaRPr lang="en-US"/>
          </a:p>
        </p:txBody>
      </p:sp>
      <p:sp>
        <p:nvSpPr>
          <p:cNvPr id="4" name="Slide Number Placeholder 3"/>
          <p:cNvSpPr>
            <a:spLocks noGrp="1"/>
          </p:cNvSpPr>
          <p:nvPr>
            <p:ph type="sldNum" sz="quarter" idx="5"/>
          </p:nvPr>
        </p:nvSpPr>
        <p:spPr/>
        <p:txBody>
          <a:bodyPr/>
          <a:lstStyle/>
          <a:p>
            <a:fld id="{58E076D2-C4D6-4F47-BE0A-B8682F3AE1D4}" type="slidenum">
              <a:rPr lang="en-US" smtClean="0"/>
              <a:t>14</a:t>
            </a:fld>
            <a:endParaRPr lang="en-US"/>
          </a:p>
        </p:txBody>
      </p:sp>
    </p:spTree>
    <p:extLst>
      <p:ext uri="{BB962C8B-B14F-4D97-AF65-F5344CB8AC3E}">
        <p14:creationId xmlns:p14="http://schemas.microsoft.com/office/powerpoint/2010/main" val="2998654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600" b="0" i="0" kern="1200">
                <a:solidFill>
                  <a:schemeClr val="tx1"/>
                </a:solidFill>
                <a:effectLst/>
                <a:latin typeface="+mn-lt"/>
                <a:ea typeface="+mn-ea"/>
                <a:cs typeface="+mn-cs"/>
              </a:rPr>
              <a:t>codon 146 mutations dramatically accelerate nucleotide exchange up to 1,000-fold acceleration.</a:t>
            </a:r>
          </a:p>
          <a:p>
            <a:endParaRPr lang="en-US" sz="1600" b="0" i="0" kern="1200">
              <a:solidFill>
                <a:schemeClr val="tx1"/>
              </a:solidFill>
              <a:effectLst/>
              <a:latin typeface="+mn-lt"/>
              <a:ea typeface="+mn-ea"/>
              <a:cs typeface="+mn-cs"/>
            </a:endParaRPr>
          </a:p>
          <a:p>
            <a:r>
              <a:rPr lang="en-US" sz="1600" b="0" i="0" kern="1200">
                <a:solidFill>
                  <a:schemeClr val="tx1"/>
                </a:solidFill>
                <a:effectLst/>
                <a:latin typeface="+mn-lt"/>
                <a:ea typeface="+mn-ea"/>
                <a:cs typeface="+mn-cs"/>
              </a:rPr>
              <a:t>Overall response rate 62.5%</a:t>
            </a:r>
          </a:p>
          <a:p>
            <a:r>
              <a:rPr lang="en-US" sz="1600" b="0" i="0" kern="1200">
                <a:solidFill>
                  <a:schemeClr val="tx1"/>
                </a:solidFill>
                <a:effectLst/>
                <a:latin typeface="+mn-lt"/>
                <a:ea typeface="+mn-ea"/>
                <a:cs typeface="+mn-cs"/>
              </a:rPr>
              <a:t>146 mutations might be a favorable type</a:t>
            </a:r>
            <a:endParaRPr lang="en-US"/>
          </a:p>
        </p:txBody>
      </p:sp>
      <p:sp>
        <p:nvSpPr>
          <p:cNvPr id="4" name="Slide Number Placeholder 3"/>
          <p:cNvSpPr>
            <a:spLocks noGrp="1"/>
          </p:cNvSpPr>
          <p:nvPr>
            <p:ph type="sldNum" sz="quarter" idx="5"/>
          </p:nvPr>
        </p:nvSpPr>
        <p:spPr/>
        <p:txBody>
          <a:bodyPr/>
          <a:lstStyle/>
          <a:p>
            <a:fld id="{58E076D2-C4D6-4F47-BE0A-B8682F3AE1D4}" type="slidenum">
              <a:rPr lang="en-US" smtClean="0"/>
              <a:t>15</a:t>
            </a:fld>
            <a:endParaRPr lang="en-US"/>
          </a:p>
        </p:txBody>
      </p:sp>
    </p:spTree>
    <p:extLst>
      <p:ext uri="{BB962C8B-B14F-4D97-AF65-F5344CB8AC3E}">
        <p14:creationId xmlns:p14="http://schemas.microsoft.com/office/powerpoint/2010/main" val="35845491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20719-0656-0901-7D52-19C380A448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CD8D7B-0EA4-448C-883C-06CD78C2B68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1DC0E49-9C43-9957-3761-3E1318EFC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42DE28C-AC8C-807A-2391-5F25B9350B10}"/>
              </a:ext>
            </a:extLst>
          </p:cNvPr>
          <p:cNvSpPr>
            <a:spLocks noGrp="1"/>
          </p:cNvSpPr>
          <p:nvPr>
            <p:ph type="sldNum" sz="quarter" idx="5"/>
          </p:nvPr>
        </p:nvSpPr>
        <p:spPr/>
        <p:txBody>
          <a:bodyPr/>
          <a:lstStyle/>
          <a:p>
            <a:fld id="{58E076D2-C4D6-4F47-BE0A-B8682F3AE1D4}" type="slidenum">
              <a:rPr lang="en-US" smtClean="0"/>
              <a:t>16</a:t>
            </a:fld>
            <a:endParaRPr lang="en-US"/>
          </a:p>
        </p:txBody>
      </p:sp>
    </p:spTree>
    <p:extLst>
      <p:ext uri="{BB962C8B-B14F-4D97-AF65-F5344CB8AC3E}">
        <p14:creationId xmlns:p14="http://schemas.microsoft.com/office/powerpoint/2010/main" val="27165766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daraxonrasib</a:t>
            </a:r>
            <a:r>
              <a:rPr lang="en-US"/>
              <a:t>?</a:t>
            </a:r>
          </a:p>
        </p:txBody>
      </p:sp>
      <p:sp>
        <p:nvSpPr>
          <p:cNvPr id="4" name="Slide Number Placeholder 3"/>
          <p:cNvSpPr>
            <a:spLocks noGrp="1"/>
          </p:cNvSpPr>
          <p:nvPr>
            <p:ph type="sldNum" sz="quarter" idx="5"/>
          </p:nvPr>
        </p:nvSpPr>
        <p:spPr/>
        <p:txBody>
          <a:bodyPr/>
          <a:lstStyle/>
          <a:p>
            <a:fld id="{58E076D2-C4D6-4F47-BE0A-B8682F3AE1D4}" type="slidenum">
              <a:rPr lang="en-US" smtClean="0"/>
              <a:t>17</a:t>
            </a:fld>
            <a:endParaRPr lang="en-US"/>
          </a:p>
        </p:txBody>
      </p:sp>
    </p:spTree>
    <p:extLst>
      <p:ext uri="{BB962C8B-B14F-4D97-AF65-F5344CB8AC3E}">
        <p14:creationId xmlns:p14="http://schemas.microsoft.com/office/powerpoint/2010/main" val="18120190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076D2-C4D6-4F47-BE0A-B8682F3AE1D4}" type="slidenum">
              <a:rPr lang="en-US" smtClean="0"/>
              <a:t>18</a:t>
            </a:fld>
            <a:endParaRPr lang="en-US"/>
          </a:p>
        </p:txBody>
      </p:sp>
    </p:spTree>
    <p:extLst>
      <p:ext uri="{BB962C8B-B14F-4D97-AF65-F5344CB8AC3E}">
        <p14:creationId xmlns:p14="http://schemas.microsoft.com/office/powerpoint/2010/main" val="3211822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73137" y="2854325"/>
            <a:ext cx="9996735" cy="1397000"/>
          </a:xfrm>
        </p:spPr>
        <p:txBody>
          <a:bodyPr lIns="0" tIns="0" rIns="0" bIns="0" anchor="b" anchorCtr="0">
            <a:noAutofit/>
          </a:bodyPr>
          <a:lstStyle>
            <a:lvl1pPr algn="l">
              <a:lnSpc>
                <a:spcPct val="80000"/>
              </a:lnSpc>
              <a:defRPr sz="6000" cap="all" baseline="0">
                <a:solidFill>
                  <a:schemeClr val="tx1"/>
                </a:solidFill>
              </a:defRPr>
            </a:lvl1pPr>
          </a:lstStyle>
          <a:p>
            <a:r>
              <a:rPr lang="en-US"/>
              <a:t>CLICK TO EDIT TITLE</a:t>
            </a:r>
          </a:p>
        </p:txBody>
      </p:sp>
      <p:sp>
        <p:nvSpPr>
          <p:cNvPr id="3" name="Subtitle 2"/>
          <p:cNvSpPr>
            <a:spLocks noGrp="1"/>
          </p:cNvSpPr>
          <p:nvPr>
            <p:ph type="subTitle" idx="1"/>
          </p:nvPr>
        </p:nvSpPr>
        <p:spPr>
          <a:xfrm>
            <a:off x="973138" y="4257675"/>
            <a:ext cx="9998921" cy="685800"/>
          </a:xfrm>
        </p:spPr>
        <p:txBody>
          <a:bodyPr lIns="0" tIns="45720" rIns="0">
            <a:noAutofit/>
          </a:bodyPr>
          <a:lstStyle>
            <a:lvl1pPr marL="0" indent="0" algn="l">
              <a:lnSpc>
                <a:spcPct val="80000"/>
              </a:lnSpc>
              <a:spcBef>
                <a:spcPts val="0"/>
              </a:spcBef>
              <a:buNone/>
              <a:defRPr sz="2400" b="0" cap="all" baseline="0">
                <a:solidFill>
                  <a:schemeClr val="accent1"/>
                </a:solidFill>
              </a:defRPr>
            </a:lvl1pPr>
            <a:lvl2pPr marL="457241" indent="0" algn="ctr">
              <a:buNone/>
              <a:defRPr>
                <a:solidFill>
                  <a:schemeClr val="tx1">
                    <a:tint val="75000"/>
                  </a:schemeClr>
                </a:solidFill>
              </a:defRPr>
            </a:lvl2pPr>
            <a:lvl3pPr marL="914484" indent="0" algn="ctr">
              <a:buNone/>
              <a:defRPr>
                <a:solidFill>
                  <a:schemeClr val="tx1">
                    <a:tint val="75000"/>
                  </a:schemeClr>
                </a:solidFill>
              </a:defRPr>
            </a:lvl3pPr>
            <a:lvl4pPr marL="1371725" indent="0" algn="ctr">
              <a:buNone/>
              <a:defRPr>
                <a:solidFill>
                  <a:schemeClr val="tx1">
                    <a:tint val="75000"/>
                  </a:schemeClr>
                </a:solidFill>
              </a:defRPr>
            </a:lvl4pPr>
            <a:lvl5pPr marL="1828968" indent="0" algn="ctr">
              <a:buNone/>
              <a:defRPr>
                <a:solidFill>
                  <a:schemeClr val="tx1">
                    <a:tint val="75000"/>
                  </a:schemeClr>
                </a:solidFill>
              </a:defRPr>
            </a:lvl5pPr>
            <a:lvl6pPr marL="2286209" indent="0" algn="ctr">
              <a:buNone/>
              <a:defRPr>
                <a:solidFill>
                  <a:schemeClr val="tx1">
                    <a:tint val="75000"/>
                  </a:schemeClr>
                </a:solidFill>
              </a:defRPr>
            </a:lvl6pPr>
            <a:lvl7pPr marL="2743452" indent="0" algn="ctr">
              <a:buNone/>
              <a:defRPr>
                <a:solidFill>
                  <a:schemeClr val="tx1">
                    <a:tint val="75000"/>
                  </a:schemeClr>
                </a:solidFill>
              </a:defRPr>
            </a:lvl7pPr>
            <a:lvl8pPr marL="3200693" indent="0" algn="ctr">
              <a:buNone/>
              <a:defRPr>
                <a:solidFill>
                  <a:schemeClr val="tx1">
                    <a:tint val="75000"/>
                  </a:schemeClr>
                </a:solidFill>
              </a:defRPr>
            </a:lvl8pPr>
            <a:lvl9pPr marL="3657936" indent="0" algn="ctr">
              <a:buNone/>
              <a:defRPr>
                <a:solidFill>
                  <a:schemeClr val="tx1">
                    <a:tint val="75000"/>
                  </a:schemeClr>
                </a:solidFill>
              </a:defRPr>
            </a:lvl9pPr>
          </a:lstStyle>
          <a:p>
            <a:r>
              <a:rPr lang="en-US"/>
              <a:t>Click to edit Master subtitle style</a:t>
            </a:r>
          </a:p>
        </p:txBody>
      </p:sp>
      <p:sp>
        <p:nvSpPr>
          <p:cNvPr id="9" name="Rectangle 8"/>
          <p:cNvSpPr/>
          <p:nvPr userDrawn="1"/>
        </p:nvSpPr>
        <p:spPr>
          <a:xfrm>
            <a:off x="973138" y="672465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p:cNvSpPr>
            <a:spLocks noChangeAspect="1" noEditPoints="1"/>
          </p:cNvSpPr>
          <p:nvPr userDrawn="1"/>
        </p:nvSpPr>
        <p:spPr bwMode="auto">
          <a:xfrm>
            <a:off x="541338" y="536575"/>
            <a:ext cx="838146" cy="914400"/>
          </a:xfrm>
          <a:custGeom>
            <a:avLst/>
            <a:gdLst>
              <a:gd name="T0" fmla="*/ 661 w 1089"/>
              <a:gd name="T1" fmla="*/ 944 h 1188"/>
              <a:gd name="T2" fmla="*/ 690 w 1089"/>
              <a:gd name="T3" fmla="*/ 760 h 1188"/>
              <a:gd name="T4" fmla="*/ 399 w 1089"/>
              <a:gd name="T5" fmla="*/ 967 h 1188"/>
              <a:gd name="T6" fmla="*/ 569 w 1089"/>
              <a:gd name="T7" fmla="*/ 721 h 1188"/>
              <a:gd name="T8" fmla="*/ 360 w 1089"/>
              <a:gd name="T9" fmla="*/ 930 h 1188"/>
              <a:gd name="T10" fmla="*/ 452 w 1089"/>
              <a:gd name="T11" fmla="*/ 794 h 1188"/>
              <a:gd name="T12" fmla="*/ 219 w 1089"/>
              <a:gd name="T13" fmla="*/ 794 h 1188"/>
              <a:gd name="T14" fmla="*/ 490 w 1089"/>
              <a:gd name="T15" fmla="*/ 692 h 1188"/>
              <a:gd name="T16" fmla="*/ 336 w 1089"/>
              <a:gd name="T17" fmla="*/ 999 h 1188"/>
              <a:gd name="T18" fmla="*/ 753 w 1089"/>
              <a:gd name="T19" fmla="*/ 999 h 1188"/>
              <a:gd name="T20" fmla="*/ 869 w 1089"/>
              <a:gd name="T21" fmla="*/ 794 h 1188"/>
              <a:gd name="T22" fmla="*/ 729 w 1089"/>
              <a:gd name="T23" fmla="*/ 721 h 1188"/>
              <a:gd name="T24" fmla="*/ 869 w 1089"/>
              <a:gd name="T25" fmla="*/ 794 h 1188"/>
              <a:gd name="T26" fmla="*/ 1016 w 1089"/>
              <a:gd name="T27" fmla="*/ 285 h 1188"/>
              <a:gd name="T28" fmla="*/ 1080 w 1089"/>
              <a:gd name="T29" fmla="*/ 453 h 1188"/>
              <a:gd name="T30" fmla="*/ 1062 w 1089"/>
              <a:gd name="T31" fmla="*/ 341 h 1188"/>
              <a:gd name="T32" fmla="*/ 810 w 1089"/>
              <a:gd name="T33" fmla="*/ 458 h 1188"/>
              <a:gd name="T34" fmla="*/ 872 w 1089"/>
              <a:gd name="T35" fmla="*/ 474 h 1188"/>
              <a:gd name="T36" fmla="*/ 872 w 1089"/>
              <a:gd name="T37" fmla="*/ 289 h 1188"/>
              <a:gd name="T38" fmla="*/ 758 w 1089"/>
              <a:gd name="T39" fmla="*/ 303 h 1188"/>
              <a:gd name="T40" fmla="*/ 713 w 1089"/>
              <a:gd name="T41" fmla="*/ 335 h 1188"/>
              <a:gd name="T42" fmla="*/ 528 w 1089"/>
              <a:gd name="T43" fmla="*/ 302 h 1188"/>
              <a:gd name="T44" fmla="*/ 528 w 1089"/>
              <a:gd name="T45" fmla="*/ 489 h 1188"/>
              <a:gd name="T46" fmla="*/ 573 w 1089"/>
              <a:gd name="T47" fmla="*/ 329 h 1188"/>
              <a:gd name="T48" fmla="*/ 408 w 1089"/>
              <a:gd name="T49" fmla="*/ 303 h 1188"/>
              <a:gd name="T50" fmla="*/ 408 w 1089"/>
              <a:gd name="T51" fmla="*/ 489 h 1188"/>
              <a:gd name="T52" fmla="*/ 471 w 1089"/>
              <a:gd name="T53" fmla="*/ 320 h 1188"/>
              <a:gd name="T54" fmla="*/ 408 w 1089"/>
              <a:gd name="T55" fmla="*/ 303 h 1188"/>
              <a:gd name="T56" fmla="*/ 329 w 1089"/>
              <a:gd name="T57" fmla="*/ 472 h 1188"/>
              <a:gd name="T58" fmla="*/ 309 w 1089"/>
              <a:gd name="T59" fmla="*/ 303 h 1188"/>
              <a:gd name="T60" fmla="*/ 243 w 1089"/>
              <a:gd name="T61" fmla="*/ 320 h 1188"/>
              <a:gd name="T62" fmla="*/ 379 w 1089"/>
              <a:gd name="T63" fmla="*/ 489 h 1188"/>
              <a:gd name="T64" fmla="*/ 188 w 1089"/>
              <a:gd name="T65" fmla="*/ 298 h 1188"/>
              <a:gd name="T66" fmla="*/ 193 w 1089"/>
              <a:gd name="T67" fmla="*/ 464 h 1188"/>
              <a:gd name="T68" fmla="*/ 114 w 1089"/>
              <a:gd name="T69" fmla="*/ 302 h 1188"/>
              <a:gd name="T70" fmla="*/ 884 w 1089"/>
              <a:gd name="T71" fmla="*/ 16 h 1188"/>
              <a:gd name="T72" fmla="*/ 776 w 1089"/>
              <a:gd name="T73" fmla="*/ 107 h 1188"/>
              <a:gd name="T74" fmla="*/ 776 w 1089"/>
              <a:gd name="T75" fmla="*/ 107 h 1188"/>
              <a:gd name="T76" fmla="*/ 743 w 1089"/>
              <a:gd name="T77" fmla="*/ 36 h 1188"/>
              <a:gd name="T78" fmla="*/ 702 w 1089"/>
              <a:gd name="T79" fmla="*/ 17 h 1188"/>
              <a:gd name="T80" fmla="*/ 640 w 1089"/>
              <a:gd name="T81" fmla="*/ 40 h 1188"/>
              <a:gd name="T82" fmla="*/ 568 w 1089"/>
              <a:gd name="T83" fmla="*/ 4 h 1188"/>
              <a:gd name="T84" fmla="*/ 652 w 1089"/>
              <a:gd name="T85" fmla="*/ 172 h 1188"/>
              <a:gd name="T86" fmla="*/ 714 w 1089"/>
              <a:gd name="T87" fmla="*/ 189 h 1188"/>
              <a:gd name="T88" fmla="*/ 444 w 1089"/>
              <a:gd name="T89" fmla="*/ 120 h 1188"/>
              <a:gd name="T90" fmla="*/ 437 w 1089"/>
              <a:gd name="T91" fmla="*/ 136 h 1188"/>
              <a:gd name="T92" fmla="*/ 509 w 1089"/>
              <a:gd name="T93" fmla="*/ 189 h 1188"/>
              <a:gd name="T94" fmla="*/ 567 w 1089"/>
              <a:gd name="T95" fmla="*/ 169 h 1188"/>
              <a:gd name="T96" fmla="*/ 379 w 1089"/>
              <a:gd name="T97" fmla="*/ 189 h 1188"/>
              <a:gd name="T98" fmla="*/ 164 w 1089"/>
              <a:gd name="T99" fmla="*/ 189 h 1188"/>
              <a:gd name="T100" fmla="*/ 223 w 1089"/>
              <a:gd name="T101" fmla="*/ 197 h 1188"/>
              <a:gd name="T102" fmla="*/ 276 w 1089"/>
              <a:gd name="T103" fmla="*/ 203 h 1188"/>
              <a:gd name="T104" fmla="*/ 336 w 1089"/>
              <a:gd name="T105" fmla="*/ 34 h 1188"/>
              <a:gd name="T106" fmla="*/ 229 w 1089"/>
              <a:gd name="T107" fmla="*/ 148 h 1188"/>
              <a:gd name="T108" fmla="*/ 119 w 1089"/>
              <a:gd name="T109" fmla="*/ 47 h 1188"/>
              <a:gd name="T110" fmla="*/ 164 w 1089"/>
              <a:gd name="T111" fmla="*/ 203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89" h="1188">
                <a:moveTo>
                  <a:pt x="598" y="609"/>
                </a:moveTo>
                <a:cubicBezTo>
                  <a:pt x="598" y="783"/>
                  <a:pt x="598" y="783"/>
                  <a:pt x="598" y="783"/>
                </a:cubicBezTo>
                <a:cubicBezTo>
                  <a:pt x="598" y="850"/>
                  <a:pt x="619" y="904"/>
                  <a:pt x="661" y="944"/>
                </a:cubicBezTo>
                <a:cubicBezTo>
                  <a:pt x="661" y="944"/>
                  <a:pt x="661" y="944"/>
                  <a:pt x="661" y="944"/>
                </a:cubicBezTo>
                <a:cubicBezTo>
                  <a:pt x="661" y="898"/>
                  <a:pt x="661" y="898"/>
                  <a:pt x="661" y="898"/>
                </a:cubicBezTo>
                <a:cubicBezTo>
                  <a:pt x="645" y="869"/>
                  <a:pt x="637" y="834"/>
                  <a:pt x="637" y="794"/>
                </a:cubicBezTo>
                <a:cubicBezTo>
                  <a:pt x="637" y="760"/>
                  <a:pt x="637" y="760"/>
                  <a:pt x="637" y="760"/>
                </a:cubicBezTo>
                <a:cubicBezTo>
                  <a:pt x="690" y="760"/>
                  <a:pt x="690" y="760"/>
                  <a:pt x="690" y="760"/>
                </a:cubicBezTo>
                <a:cubicBezTo>
                  <a:pt x="690" y="760"/>
                  <a:pt x="690" y="929"/>
                  <a:pt x="690" y="937"/>
                </a:cubicBezTo>
                <a:cubicBezTo>
                  <a:pt x="690" y="953"/>
                  <a:pt x="690" y="962"/>
                  <a:pt x="689" y="966"/>
                </a:cubicBezTo>
                <a:cubicBezTo>
                  <a:pt x="682" y="1063"/>
                  <a:pt x="635" y="1128"/>
                  <a:pt x="544" y="1166"/>
                </a:cubicBezTo>
                <a:cubicBezTo>
                  <a:pt x="454" y="1128"/>
                  <a:pt x="406" y="1063"/>
                  <a:pt x="399" y="967"/>
                </a:cubicBezTo>
                <a:cubicBezTo>
                  <a:pt x="461" y="925"/>
                  <a:pt x="490" y="864"/>
                  <a:pt x="490" y="783"/>
                </a:cubicBezTo>
                <a:cubicBezTo>
                  <a:pt x="490" y="760"/>
                  <a:pt x="490" y="760"/>
                  <a:pt x="490" y="760"/>
                </a:cubicBezTo>
                <a:cubicBezTo>
                  <a:pt x="569" y="760"/>
                  <a:pt x="569" y="760"/>
                  <a:pt x="569" y="760"/>
                </a:cubicBezTo>
                <a:cubicBezTo>
                  <a:pt x="569" y="721"/>
                  <a:pt x="569" y="721"/>
                  <a:pt x="569" y="721"/>
                </a:cubicBezTo>
                <a:cubicBezTo>
                  <a:pt x="360" y="721"/>
                  <a:pt x="360" y="721"/>
                  <a:pt x="360" y="721"/>
                </a:cubicBezTo>
                <a:cubicBezTo>
                  <a:pt x="360" y="929"/>
                  <a:pt x="360" y="929"/>
                  <a:pt x="360" y="929"/>
                </a:cubicBezTo>
                <a:cubicBezTo>
                  <a:pt x="360" y="929"/>
                  <a:pt x="360" y="930"/>
                  <a:pt x="360" y="930"/>
                </a:cubicBezTo>
                <a:cubicBezTo>
                  <a:pt x="360" y="930"/>
                  <a:pt x="360" y="930"/>
                  <a:pt x="360" y="930"/>
                </a:cubicBezTo>
                <a:cubicBezTo>
                  <a:pt x="376" y="919"/>
                  <a:pt x="388" y="906"/>
                  <a:pt x="398" y="890"/>
                </a:cubicBezTo>
                <a:cubicBezTo>
                  <a:pt x="398" y="760"/>
                  <a:pt x="398" y="760"/>
                  <a:pt x="398" y="760"/>
                </a:cubicBezTo>
                <a:cubicBezTo>
                  <a:pt x="452" y="760"/>
                  <a:pt x="452" y="760"/>
                  <a:pt x="452" y="760"/>
                </a:cubicBezTo>
                <a:cubicBezTo>
                  <a:pt x="452" y="794"/>
                  <a:pt x="452" y="794"/>
                  <a:pt x="452" y="794"/>
                </a:cubicBezTo>
                <a:cubicBezTo>
                  <a:pt x="452" y="854"/>
                  <a:pt x="434" y="902"/>
                  <a:pt x="398" y="936"/>
                </a:cubicBezTo>
                <a:cubicBezTo>
                  <a:pt x="383" y="951"/>
                  <a:pt x="370" y="959"/>
                  <a:pt x="361" y="964"/>
                </a:cubicBezTo>
                <a:cubicBezTo>
                  <a:pt x="352" y="970"/>
                  <a:pt x="345" y="973"/>
                  <a:pt x="336" y="977"/>
                </a:cubicBezTo>
                <a:cubicBezTo>
                  <a:pt x="257" y="944"/>
                  <a:pt x="219" y="882"/>
                  <a:pt x="219" y="794"/>
                </a:cubicBezTo>
                <a:cubicBezTo>
                  <a:pt x="219" y="648"/>
                  <a:pt x="219" y="648"/>
                  <a:pt x="219" y="648"/>
                </a:cubicBezTo>
                <a:cubicBezTo>
                  <a:pt x="452" y="648"/>
                  <a:pt x="452" y="648"/>
                  <a:pt x="452" y="648"/>
                </a:cubicBezTo>
                <a:cubicBezTo>
                  <a:pt x="452" y="692"/>
                  <a:pt x="452" y="692"/>
                  <a:pt x="452" y="692"/>
                </a:cubicBezTo>
                <a:cubicBezTo>
                  <a:pt x="490" y="692"/>
                  <a:pt x="490" y="692"/>
                  <a:pt x="490" y="692"/>
                </a:cubicBezTo>
                <a:cubicBezTo>
                  <a:pt x="490" y="609"/>
                  <a:pt x="490" y="609"/>
                  <a:pt x="490" y="609"/>
                </a:cubicBezTo>
                <a:cubicBezTo>
                  <a:pt x="181" y="609"/>
                  <a:pt x="181" y="609"/>
                  <a:pt x="181" y="609"/>
                </a:cubicBezTo>
                <a:cubicBezTo>
                  <a:pt x="181" y="783"/>
                  <a:pt x="181" y="783"/>
                  <a:pt x="181" y="783"/>
                </a:cubicBezTo>
                <a:cubicBezTo>
                  <a:pt x="181" y="889"/>
                  <a:pt x="231" y="959"/>
                  <a:pt x="336" y="999"/>
                </a:cubicBezTo>
                <a:cubicBezTo>
                  <a:pt x="346" y="995"/>
                  <a:pt x="355" y="991"/>
                  <a:pt x="364" y="987"/>
                </a:cubicBezTo>
                <a:cubicBezTo>
                  <a:pt x="380" y="1082"/>
                  <a:pt x="439" y="1148"/>
                  <a:pt x="544" y="1188"/>
                </a:cubicBezTo>
                <a:cubicBezTo>
                  <a:pt x="649" y="1148"/>
                  <a:pt x="708" y="1082"/>
                  <a:pt x="724" y="987"/>
                </a:cubicBezTo>
                <a:cubicBezTo>
                  <a:pt x="733" y="991"/>
                  <a:pt x="743" y="995"/>
                  <a:pt x="753" y="999"/>
                </a:cubicBezTo>
                <a:cubicBezTo>
                  <a:pt x="857" y="959"/>
                  <a:pt x="907" y="889"/>
                  <a:pt x="907" y="783"/>
                </a:cubicBezTo>
                <a:cubicBezTo>
                  <a:pt x="907" y="609"/>
                  <a:pt x="907" y="609"/>
                  <a:pt x="907" y="609"/>
                </a:cubicBezTo>
                <a:lnTo>
                  <a:pt x="598" y="609"/>
                </a:lnTo>
                <a:close/>
                <a:moveTo>
                  <a:pt x="869" y="794"/>
                </a:moveTo>
                <a:cubicBezTo>
                  <a:pt x="869" y="882"/>
                  <a:pt x="831" y="944"/>
                  <a:pt x="753" y="977"/>
                </a:cubicBezTo>
                <a:cubicBezTo>
                  <a:pt x="744" y="973"/>
                  <a:pt x="735" y="969"/>
                  <a:pt x="727" y="964"/>
                </a:cubicBezTo>
                <a:cubicBezTo>
                  <a:pt x="728" y="953"/>
                  <a:pt x="729" y="941"/>
                  <a:pt x="729" y="929"/>
                </a:cubicBezTo>
                <a:cubicBezTo>
                  <a:pt x="729" y="721"/>
                  <a:pt x="729" y="721"/>
                  <a:pt x="729" y="721"/>
                </a:cubicBezTo>
                <a:cubicBezTo>
                  <a:pt x="637" y="721"/>
                  <a:pt x="637" y="721"/>
                  <a:pt x="637" y="721"/>
                </a:cubicBezTo>
                <a:cubicBezTo>
                  <a:pt x="637" y="648"/>
                  <a:pt x="637" y="648"/>
                  <a:pt x="637" y="648"/>
                </a:cubicBezTo>
                <a:cubicBezTo>
                  <a:pt x="869" y="648"/>
                  <a:pt x="869" y="648"/>
                  <a:pt x="869" y="648"/>
                </a:cubicBezTo>
                <a:lnTo>
                  <a:pt x="869" y="794"/>
                </a:lnTo>
                <a:close/>
                <a:moveTo>
                  <a:pt x="1062" y="347"/>
                </a:moveTo>
                <a:cubicBezTo>
                  <a:pt x="1074" y="347"/>
                  <a:pt x="1074" y="347"/>
                  <a:pt x="1074" y="347"/>
                </a:cubicBezTo>
                <a:cubicBezTo>
                  <a:pt x="1084" y="298"/>
                  <a:pt x="1084" y="298"/>
                  <a:pt x="1084" y="298"/>
                </a:cubicBezTo>
                <a:cubicBezTo>
                  <a:pt x="1068" y="290"/>
                  <a:pt x="1041" y="285"/>
                  <a:pt x="1016" y="285"/>
                </a:cubicBezTo>
                <a:cubicBezTo>
                  <a:pt x="944" y="285"/>
                  <a:pt x="895" y="331"/>
                  <a:pt x="895" y="392"/>
                </a:cubicBezTo>
                <a:cubicBezTo>
                  <a:pt x="895" y="451"/>
                  <a:pt x="938" y="493"/>
                  <a:pt x="1007" y="493"/>
                </a:cubicBezTo>
                <a:cubicBezTo>
                  <a:pt x="1041" y="493"/>
                  <a:pt x="1069" y="482"/>
                  <a:pt x="1089" y="464"/>
                </a:cubicBezTo>
                <a:cubicBezTo>
                  <a:pt x="1080" y="453"/>
                  <a:pt x="1080" y="453"/>
                  <a:pt x="1080" y="453"/>
                </a:cubicBezTo>
                <a:cubicBezTo>
                  <a:pt x="1062" y="466"/>
                  <a:pt x="1040" y="473"/>
                  <a:pt x="1018" y="473"/>
                </a:cubicBezTo>
                <a:cubicBezTo>
                  <a:pt x="969" y="473"/>
                  <a:pt x="932" y="440"/>
                  <a:pt x="932" y="383"/>
                </a:cubicBezTo>
                <a:cubicBezTo>
                  <a:pt x="932" y="331"/>
                  <a:pt x="962" y="302"/>
                  <a:pt x="1009" y="302"/>
                </a:cubicBezTo>
                <a:cubicBezTo>
                  <a:pt x="1047" y="302"/>
                  <a:pt x="1062" y="313"/>
                  <a:pt x="1062" y="341"/>
                </a:cubicBezTo>
                <a:lnTo>
                  <a:pt x="1062" y="347"/>
                </a:lnTo>
                <a:close/>
                <a:moveTo>
                  <a:pt x="783" y="303"/>
                </a:moveTo>
                <a:cubicBezTo>
                  <a:pt x="808" y="304"/>
                  <a:pt x="810" y="306"/>
                  <a:pt x="810" y="320"/>
                </a:cubicBezTo>
                <a:cubicBezTo>
                  <a:pt x="810" y="458"/>
                  <a:pt x="810" y="458"/>
                  <a:pt x="810" y="458"/>
                </a:cubicBezTo>
                <a:cubicBezTo>
                  <a:pt x="810" y="471"/>
                  <a:pt x="808" y="473"/>
                  <a:pt x="783" y="474"/>
                </a:cubicBezTo>
                <a:cubicBezTo>
                  <a:pt x="783" y="489"/>
                  <a:pt x="783" y="489"/>
                  <a:pt x="783" y="489"/>
                </a:cubicBezTo>
                <a:cubicBezTo>
                  <a:pt x="872" y="489"/>
                  <a:pt x="872" y="489"/>
                  <a:pt x="872" y="489"/>
                </a:cubicBezTo>
                <a:cubicBezTo>
                  <a:pt x="872" y="474"/>
                  <a:pt x="872" y="474"/>
                  <a:pt x="872" y="474"/>
                </a:cubicBezTo>
                <a:cubicBezTo>
                  <a:pt x="847" y="473"/>
                  <a:pt x="845" y="471"/>
                  <a:pt x="845" y="458"/>
                </a:cubicBezTo>
                <a:cubicBezTo>
                  <a:pt x="845" y="320"/>
                  <a:pt x="845" y="320"/>
                  <a:pt x="845" y="320"/>
                </a:cubicBezTo>
                <a:cubicBezTo>
                  <a:pt x="845" y="306"/>
                  <a:pt x="847" y="304"/>
                  <a:pt x="872" y="303"/>
                </a:cubicBezTo>
                <a:cubicBezTo>
                  <a:pt x="872" y="289"/>
                  <a:pt x="872" y="289"/>
                  <a:pt x="872" y="289"/>
                </a:cubicBezTo>
                <a:cubicBezTo>
                  <a:pt x="783" y="289"/>
                  <a:pt x="783" y="289"/>
                  <a:pt x="783" y="289"/>
                </a:cubicBezTo>
                <a:lnTo>
                  <a:pt x="783" y="303"/>
                </a:lnTo>
                <a:close/>
                <a:moveTo>
                  <a:pt x="731" y="335"/>
                </a:moveTo>
                <a:cubicBezTo>
                  <a:pt x="731" y="308"/>
                  <a:pt x="736" y="303"/>
                  <a:pt x="758" y="303"/>
                </a:cubicBezTo>
                <a:cubicBezTo>
                  <a:pt x="758" y="289"/>
                  <a:pt x="758" y="289"/>
                  <a:pt x="758" y="289"/>
                </a:cubicBezTo>
                <a:cubicBezTo>
                  <a:pt x="686" y="289"/>
                  <a:pt x="686" y="289"/>
                  <a:pt x="686" y="289"/>
                </a:cubicBezTo>
                <a:cubicBezTo>
                  <a:pt x="686" y="303"/>
                  <a:pt x="686" y="303"/>
                  <a:pt x="686" y="303"/>
                </a:cubicBezTo>
                <a:cubicBezTo>
                  <a:pt x="708" y="303"/>
                  <a:pt x="713" y="308"/>
                  <a:pt x="713" y="335"/>
                </a:cubicBezTo>
                <a:cubicBezTo>
                  <a:pt x="713" y="436"/>
                  <a:pt x="713" y="436"/>
                  <a:pt x="713" y="436"/>
                </a:cubicBezTo>
                <a:cubicBezTo>
                  <a:pt x="584" y="289"/>
                  <a:pt x="584" y="289"/>
                  <a:pt x="584" y="289"/>
                </a:cubicBezTo>
                <a:cubicBezTo>
                  <a:pt x="526" y="289"/>
                  <a:pt x="526" y="289"/>
                  <a:pt x="526" y="289"/>
                </a:cubicBezTo>
                <a:cubicBezTo>
                  <a:pt x="528" y="302"/>
                  <a:pt x="528" y="302"/>
                  <a:pt x="528" y="302"/>
                </a:cubicBezTo>
                <a:cubicBezTo>
                  <a:pt x="552" y="306"/>
                  <a:pt x="555" y="308"/>
                  <a:pt x="555" y="329"/>
                </a:cubicBezTo>
                <a:cubicBezTo>
                  <a:pt x="555" y="443"/>
                  <a:pt x="555" y="443"/>
                  <a:pt x="555" y="443"/>
                </a:cubicBezTo>
                <a:cubicBezTo>
                  <a:pt x="555" y="469"/>
                  <a:pt x="550" y="474"/>
                  <a:pt x="528" y="474"/>
                </a:cubicBezTo>
                <a:cubicBezTo>
                  <a:pt x="528" y="489"/>
                  <a:pt x="528" y="489"/>
                  <a:pt x="528" y="489"/>
                </a:cubicBezTo>
                <a:cubicBezTo>
                  <a:pt x="600" y="489"/>
                  <a:pt x="600" y="489"/>
                  <a:pt x="600" y="489"/>
                </a:cubicBezTo>
                <a:cubicBezTo>
                  <a:pt x="600" y="474"/>
                  <a:pt x="600" y="474"/>
                  <a:pt x="600" y="474"/>
                </a:cubicBezTo>
                <a:cubicBezTo>
                  <a:pt x="577" y="474"/>
                  <a:pt x="573" y="469"/>
                  <a:pt x="573" y="443"/>
                </a:cubicBezTo>
                <a:cubicBezTo>
                  <a:pt x="573" y="329"/>
                  <a:pt x="573" y="329"/>
                  <a:pt x="573" y="329"/>
                </a:cubicBezTo>
                <a:cubicBezTo>
                  <a:pt x="716" y="491"/>
                  <a:pt x="716" y="491"/>
                  <a:pt x="716" y="491"/>
                </a:cubicBezTo>
                <a:cubicBezTo>
                  <a:pt x="731" y="491"/>
                  <a:pt x="731" y="491"/>
                  <a:pt x="731" y="491"/>
                </a:cubicBezTo>
                <a:lnTo>
                  <a:pt x="731" y="335"/>
                </a:lnTo>
                <a:close/>
                <a:moveTo>
                  <a:pt x="408" y="303"/>
                </a:moveTo>
                <a:cubicBezTo>
                  <a:pt x="433" y="304"/>
                  <a:pt x="436" y="306"/>
                  <a:pt x="436" y="320"/>
                </a:cubicBezTo>
                <a:cubicBezTo>
                  <a:pt x="436" y="458"/>
                  <a:pt x="436" y="458"/>
                  <a:pt x="436" y="458"/>
                </a:cubicBezTo>
                <a:cubicBezTo>
                  <a:pt x="436" y="471"/>
                  <a:pt x="433" y="473"/>
                  <a:pt x="408" y="474"/>
                </a:cubicBezTo>
                <a:cubicBezTo>
                  <a:pt x="408" y="489"/>
                  <a:pt x="408" y="489"/>
                  <a:pt x="408" y="489"/>
                </a:cubicBezTo>
                <a:cubicBezTo>
                  <a:pt x="498" y="489"/>
                  <a:pt x="498" y="489"/>
                  <a:pt x="498" y="489"/>
                </a:cubicBezTo>
                <a:cubicBezTo>
                  <a:pt x="498" y="474"/>
                  <a:pt x="498" y="474"/>
                  <a:pt x="498" y="474"/>
                </a:cubicBezTo>
                <a:cubicBezTo>
                  <a:pt x="473" y="473"/>
                  <a:pt x="471" y="471"/>
                  <a:pt x="471" y="458"/>
                </a:cubicBezTo>
                <a:cubicBezTo>
                  <a:pt x="471" y="320"/>
                  <a:pt x="471" y="320"/>
                  <a:pt x="471" y="320"/>
                </a:cubicBezTo>
                <a:cubicBezTo>
                  <a:pt x="471" y="306"/>
                  <a:pt x="473" y="304"/>
                  <a:pt x="498" y="303"/>
                </a:cubicBezTo>
                <a:cubicBezTo>
                  <a:pt x="498" y="289"/>
                  <a:pt x="498" y="289"/>
                  <a:pt x="498" y="289"/>
                </a:cubicBezTo>
                <a:cubicBezTo>
                  <a:pt x="408" y="289"/>
                  <a:pt x="408" y="289"/>
                  <a:pt x="408" y="289"/>
                </a:cubicBezTo>
                <a:lnTo>
                  <a:pt x="408" y="303"/>
                </a:lnTo>
                <a:close/>
                <a:moveTo>
                  <a:pt x="390" y="431"/>
                </a:moveTo>
                <a:cubicBezTo>
                  <a:pt x="379" y="431"/>
                  <a:pt x="379" y="431"/>
                  <a:pt x="379" y="431"/>
                </a:cubicBezTo>
                <a:cubicBezTo>
                  <a:pt x="374" y="440"/>
                  <a:pt x="374" y="440"/>
                  <a:pt x="374" y="440"/>
                </a:cubicBezTo>
                <a:cubicBezTo>
                  <a:pt x="362" y="466"/>
                  <a:pt x="352" y="472"/>
                  <a:pt x="329" y="472"/>
                </a:cubicBezTo>
                <a:cubicBezTo>
                  <a:pt x="292" y="472"/>
                  <a:pt x="292" y="472"/>
                  <a:pt x="292" y="472"/>
                </a:cubicBezTo>
                <a:cubicBezTo>
                  <a:pt x="279" y="472"/>
                  <a:pt x="278" y="467"/>
                  <a:pt x="278" y="449"/>
                </a:cubicBezTo>
                <a:cubicBezTo>
                  <a:pt x="278" y="320"/>
                  <a:pt x="278" y="320"/>
                  <a:pt x="278" y="320"/>
                </a:cubicBezTo>
                <a:cubicBezTo>
                  <a:pt x="278" y="306"/>
                  <a:pt x="280" y="303"/>
                  <a:pt x="309" y="303"/>
                </a:cubicBezTo>
                <a:cubicBezTo>
                  <a:pt x="309" y="289"/>
                  <a:pt x="309" y="289"/>
                  <a:pt x="309" y="289"/>
                </a:cubicBezTo>
                <a:cubicBezTo>
                  <a:pt x="217" y="289"/>
                  <a:pt x="217" y="289"/>
                  <a:pt x="217" y="289"/>
                </a:cubicBezTo>
                <a:cubicBezTo>
                  <a:pt x="217" y="303"/>
                  <a:pt x="217" y="303"/>
                  <a:pt x="217" y="303"/>
                </a:cubicBezTo>
                <a:cubicBezTo>
                  <a:pt x="241" y="304"/>
                  <a:pt x="243" y="306"/>
                  <a:pt x="243" y="320"/>
                </a:cubicBezTo>
                <a:cubicBezTo>
                  <a:pt x="243" y="446"/>
                  <a:pt x="243" y="446"/>
                  <a:pt x="243" y="446"/>
                </a:cubicBezTo>
                <a:cubicBezTo>
                  <a:pt x="243" y="469"/>
                  <a:pt x="241" y="471"/>
                  <a:pt x="219" y="475"/>
                </a:cubicBezTo>
                <a:cubicBezTo>
                  <a:pt x="219" y="489"/>
                  <a:pt x="219" y="489"/>
                  <a:pt x="219" y="489"/>
                </a:cubicBezTo>
                <a:cubicBezTo>
                  <a:pt x="379" y="489"/>
                  <a:pt x="379" y="489"/>
                  <a:pt x="379" y="489"/>
                </a:cubicBezTo>
                <a:lnTo>
                  <a:pt x="390" y="431"/>
                </a:lnTo>
                <a:close/>
                <a:moveTo>
                  <a:pt x="167" y="347"/>
                </a:moveTo>
                <a:cubicBezTo>
                  <a:pt x="179" y="347"/>
                  <a:pt x="179" y="347"/>
                  <a:pt x="179" y="347"/>
                </a:cubicBezTo>
                <a:cubicBezTo>
                  <a:pt x="188" y="298"/>
                  <a:pt x="188" y="298"/>
                  <a:pt x="188" y="298"/>
                </a:cubicBezTo>
                <a:cubicBezTo>
                  <a:pt x="172" y="290"/>
                  <a:pt x="146" y="285"/>
                  <a:pt x="120" y="285"/>
                </a:cubicBezTo>
                <a:cubicBezTo>
                  <a:pt x="49" y="285"/>
                  <a:pt x="0" y="331"/>
                  <a:pt x="0" y="392"/>
                </a:cubicBezTo>
                <a:cubicBezTo>
                  <a:pt x="0" y="451"/>
                  <a:pt x="43" y="493"/>
                  <a:pt x="112" y="493"/>
                </a:cubicBezTo>
                <a:cubicBezTo>
                  <a:pt x="146" y="493"/>
                  <a:pt x="174" y="482"/>
                  <a:pt x="193" y="464"/>
                </a:cubicBezTo>
                <a:cubicBezTo>
                  <a:pt x="185" y="453"/>
                  <a:pt x="185" y="453"/>
                  <a:pt x="185" y="453"/>
                </a:cubicBezTo>
                <a:cubicBezTo>
                  <a:pt x="167" y="466"/>
                  <a:pt x="145" y="473"/>
                  <a:pt x="123" y="473"/>
                </a:cubicBezTo>
                <a:cubicBezTo>
                  <a:pt x="74" y="473"/>
                  <a:pt x="37" y="440"/>
                  <a:pt x="37" y="383"/>
                </a:cubicBezTo>
                <a:cubicBezTo>
                  <a:pt x="37" y="331"/>
                  <a:pt x="66" y="302"/>
                  <a:pt x="114" y="302"/>
                </a:cubicBezTo>
                <a:cubicBezTo>
                  <a:pt x="152" y="302"/>
                  <a:pt x="167" y="313"/>
                  <a:pt x="167" y="341"/>
                </a:cubicBezTo>
                <a:lnTo>
                  <a:pt x="167" y="347"/>
                </a:lnTo>
                <a:close/>
                <a:moveTo>
                  <a:pt x="813" y="98"/>
                </a:moveTo>
                <a:cubicBezTo>
                  <a:pt x="813" y="45"/>
                  <a:pt x="840" y="16"/>
                  <a:pt x="884" y="16"/>
                </a:cubicBezTo>
                <a:cubicBezTo>
                  <a:pt x="930" y="16"/>
                  <a:pt x="960" y="50"/>
                  <a:pt x="960" y="109"/>
                </a:cubicBezTo>
                <a:cubicBezTo>
                  <a:pt x="960" y="162"/>
                  <a:pt x="933" y="190"/>
                  <a:pt x="889" y="190"/>
                </a:cubicBezTo>
                <a:cubicBezTo>
                  <a:pt x="843" y="190"/>
                  <a:pt x="813" y="156"/>
                  <a:pt x="813" y="98"/>
                </a:cubicBezTo>
                <a:moveTo>
                  <a:pt x="776" y="107"/>
                </a:moveTo>
                <a:cubicBezTo>
                  <a:pt x="776" y="167"/>
                  <a:pt x="816" y="207"/>
                  <a:pt x="883" y="207"/>
                </a:cubicBezTo>
                <a:cubicBezTo>
                  <a:pt x="951" y="207"/>
                  <a:pt x="997" y="163"/>
                  <a:pt x="997" y="100"/>
                </a:cubicBezTo>
                <a:cubicBezTo>
                  <a:pt x="997" y="40"/>
                  <a:pt x="957" y="0"/>
                  <a:pt x="890" y="0"/>
                </a:cubicBezTo>
                <a:cubicBezTo>
                  <a:pt x="822" y="0"/>
                  <a:pt x="776" y="44"/>
                  <a:pt x="776" y="107"/>
                </a:cubicBezTo>
                <a:moveTo>
                  <a:pt x="714" y="189"/>
                </a:moveTo>
                <a:cubicBezTo>
                  <a:pt x="689" y="188"/>
                  <a:pt x="687" y="186"/>
                  <a:pt x="687" y="172"/>
                </a:cubicBezTo>
                <a:cubicBezTo>
                  <a:pt x="687" y="115"/>
                  <a:pt x="687" y="115"/>
                  <a:pt x="687" y="115"/>
                </a:cubicBezTo>
                <a:cubicBezTo>
                  <a:pt x="743" y="36"/>
                  <a:pt x="743" y="36"/>
                  <a:pt x="743" y="36"/>
                </a:cubicBezTo>
                <a:cubicBezTo>
                  <a:pt x="753" y="22"/>
                  <a:pt x="756" y="18"/>
                  <a:pt x="771" y="18"/>
                </a:cubicBezTo>
                <a:cubicBezTo>
                  <a:pt x="771" y="4"/>
                  <a:pt x="771" y="4"/>
                  <a:pt x="771" y="4"/>
                </a:cubicBezTo>
                <a:cubicBezTo>
                  <a:pt x="702" y="4"/>
                  <a:pt x="702" y="4"/>
                  <a:pt x="702" y="4"/>
                </a:cubicBezTo>
                <a:cubicBezTo>
                  <a:pt x="702" y="17"/>
                  <a:pt x="702" y="17"/>
                  <a:pt x="702" y="17"/>
                </a:cubicBezTo>
                <a:cubicBezTo>
                  <a:pt x="720" y="18"/>
                  <a:pt x="724" y="21"/>
                  <a:pt x="724" y="27"/>
                </a:cubicBezTo>
                <a:cubicBezTo>
                  <a:pt x="724" y="31"/>
                  <a:pt x="722" y="36"/>
                  <a:pt x="718" y="42"/>
                </a:cubicBezTo>
                <a:cubicBezTo>
                  <a:pt x="679" y="97"/>
                  <a:pt x="679" y="97"/>
                  <a:pt x="679" y="97"/>
                </a:cubicBezTo>
                <a:cubicBezTo>
                  <a:pt x="640" y="40"/>
                  <a:pt x="640" y="40"/>
                  <a:pt x="640" y="40"/>
                </a:cubicBezTo>
                <a:cubicBezTo>
                  <a:pt x="636" y="34"/>
                  <a:pt x="634" y="31"/>
                  <a:pt x="634" y="27"/>
                </a:cubicBezTo>
                <a:cubicBezTo>
                  <a:pt x="634" y="21"/>
                  <a:pt x="639" y="18"/>
                  <a:pt x="657" y="17"/>
                </a:cubicBezTo>
                <a:cubicBezTo>
                  <a:pt x="657" y="4"/>
                  <a:pt x="657" y="4"/>
                  <a:pt x="657" y="4"/>
                </a:cubicBezTo>
                <a:cubicBezTo>
                  <a:pt x="568" y="4"/>
                  <a:pt x="568" y="4"/>
                  <a:pt x="568" y="4"/>
                </a:cubicBezTo>
                <a:cubicBezTo>
                  <a:pt x="568" y="18"/>
                  <a:pt x="568" y="18"/>
                  <a:pt x="568" y="18"/>
                </a:cubicBezTo>
                <a:cubicBezTo>
                  <a:pt x="581" y="18"/>
                  <a:pt x="585" y="22"/>
                  <a:pt x="595" y="36"/>
                </a:cubicBezTo>
                <a:cubicBezTo>
                  <a:pt x="652" y="117"/>
                  <a:pt x="652" y="117"/>
                  <a:pt x="652" y="117"/>
                </a:cubicBezTo>
                <a:cubicBezTo>
                  <a:pt x="652" y="172"/>
                  <a:pt x="652" y="172"/>
                  <a:pt x="652" y="172"/>
                </a:cubicBezTo>
                <a:cubicBezTo>
                  <a:pt x="652" y="186"/>
                  <a:pt x="650" y="188"/>
                  <a:pt x="625" y="189"/>
                </a:cubicBezTo>
                <a:cubicBezTo>
                  <a:pt x="625" y="203"/>
                  <a:pt x="625" y="203"/>
                  <a:pt x="625" y="203"/>
                </a:cubicBezTo>
                <a:cubicBezTo>
                  <a:pt x="714" y="203"/>
                  <a:pt x="714" y="203"/>
                  <a:pt x="714" y="203"/>
                </a:cubicBezTo>
                <a:lnTo>
                  <a:pt x="714" y="189"/>
                </a:lnTo>
                <a:close/>
                <a:moveTo>
                  <a:pt x="444" y="120"/>
                </a:moveTo>
                <a:cubicBezTo>
                  <a:pt x="476" y="47"/>
                  <a:pt x="476" y="47"/>
                  <a:pt x="476" y="47"/>
                </a:cubicBezTo>
                <a:cubicBezTo>
                  <a:pt x="508" y="120"/>
                  <a:pt x="508" y="120"/>
                  <a:pt x="508" y="120"/>
                </a:cubicBezTo>
                <a:lnTo>
                  <a:pt x="444" y="120"/>
                </a:lnTo>
                <a:close/>
                <a:moveTo>
                  <a:pt x="446" y="189"/>
                </a:moveTo>
                <a:cubicBezTo>
                  <a:pt x="427" y="189"/>
                  <a:pt x="421" y="185"/>
                  <a:pt x="421" y="176"/>
                </a:cubicBezTo>
                <a:cubicBezTo>
                  <a:pt x="421" y="173"/>
                  <a:pt x="423" y="168"/>
                  <a:pt x="425" y="164"/>
                </a:cubicBezTo>
                <a:cubicBezTo>
                  <a:pt x="437" y="136"/>
                  <a:pt x="437" y="136"/>
                  <a:pt x="437" y="136"/>
                </a:cubicBezTo>
                <a:cubicBezTo>
                  <a:pt x="515" y="136"/>
                  <a:pt x="515" y="136"/>
                  <a:pt x="515" y="136"/>
                </a:cubicBezTo>
                <a:cubicBezTo>
                  <a:pt x="528" y="167"/>
                  <a:pt x="528" y="167"/>
                  <a:pt x="528" y="167"/>
                </a:cubicBezTo>
                <a:cubicBezTo>
                  <a:pt x="530" y="171"/>
                  <a:pt x="531" y="175"/>
                  <a:pt x="531" y="178"/>
                </a:cubicBezTo>
                <a:cubicBezTo>
                  <a:pt x="531" y="186"/>
                  <a:pt x="526" y="189"/>
                  <a:pt x="509" y="189"/>
                </a:cubicBezTo>
                <a:cubicBezTo>
                  <a:pt x="509" y="203"/>
                  <a:pt x="509" y="203"/>
                  <a:pt x="509" y="203"/>
                </a:cubicBezTo>
                <a:cubicBezTo>
                  <a:pt x="591" y="203"/>
                  <a:pt x="591" y="203"/>
                  <a:pt x="591" y="203"/>
                </a:cubicBezTo>
                <a:cubicBezTo>
                  <a:pt x="591" y="189"/>
                  <a:pt x="591" y="189"/>
                  <a:pt x="591" y="189"/>
                </a:cubicBezTo>
                <a:cubicBezTo>
                  <a:pt x="576" y="188"/>
                  <a:pt x="574" y="185"/>
                  <a:pt x="567" y="169"/>
                </a:cubicBezTo>
                <a:cubicBezTo>
                  <a:pt x="492" y="1"/>
                  <a:pt x="492" y="1"/>
                  <a:pt x="492" y="1"/>
                </a:cubicBezTo>
                <a:cubicBezTo>
                  <a:pt x="478" y="1"/>
                  <a:pt x="478" y="1"/>
                  <a:pt x="478" y="1"/>
                </a:cubicBezTo>
                <a:cubicBezTo>
                  <a:pt x="403" y="169"/>
                  <a:pt x="403" y="169"/>
                  <a:pt x="403" y="169"/>
                </a:cubicBezTo>
                <a:cubicBezTo>
                  <a:pt x="397" y="185"/>
                  <a:pt x="394" y="188"/>
                  <a:pt x="379" y="189"/>
                </a:cubicBezTo>
                <a:cubicBezTo>
                  <a:pt x="379" y="203"/>
                  <a:pt x="379" y="203"/>
                  <a:pt x="379" y="203"/>
                </a:cubicBezTo>
                <a:cubicBezTo>
                  <a:pt x="446" y="203"/>
                  <a:pt x="446" y="203"/>
                  <a:pt x="446" y="203"/>
                </a:cubicBezTo>
                <a:lnTo>
                  <a:pt x="446" y="189"/>
                </a:lnTo>
                <a:close/>
                <a:moveTo>
                  <a:pt x="164" y="189"/>
                </a:moveTo>
                <a:cubicBezTo>
                  <a:pt x="142" y="189"/>
                  <a:pt x="137" y="184"/>
                  <a:pt x="137" y="157"/>
                </a:cubicBezTo>
                <a:cubicBezTo>
                  <a:pt x="137" y="42"/>
                  <a:pt x="137" y="42"/>
                  <a:pt x="137" y="42"/>
                </a:cubicBezTo>
                <a:cubicBezTo>
                  <a:pt x="216" y="197"/>
                  <a:pt x="216" y="197"/>
                  <a:pt x="216" y="197"/>
                </a:cubicBezTo>
                <a:cubicBezTo>
                  <a:pt x="223" y="197"/>
                  <a:pt x="223" y="197"/>
                  <a:pt x="223" y="197"/>
                </a:cubicBezTo>
                <a:cubicBezTo>
                  <a:pt x="301" y="42"/>
                  <a:pt x="301" y="42"/>
                  <a:pt x="301" y="42"/>
                </a:cubicBezTo>
                <a:cubicBezTo>
                  <a:pt x="301" y="172"/>
                  <a:pt x="301" y="172"/>
                  <a:pt x="301" y="172"/>
                </a:cubicBezTo>
                <a:cubicBezTo>
                  <a:pt x="301" y="186"/>
                  <a:pt x="299" y="188"/>
                  <a:pt x="276" y="189"/>
                </a:cubicBezTo>
                <a:cubicBezTo>
                  <a:pt x="276" y="203"/>
                  <a:pt x="276" y="203"/>
                  <a:pt x="276" y="203"/>
                </a:cubicBezTo>
                <a:cubicBezTo>
                  <a:pt x="362" y="203"/>
                  <a:pt x="362" y="203"/>
                  <a:pt x="362" y="203"/>
                </a:cubicBezTo>
                <a:cubicBezTo>
                  <a:pt x="362" y="189"/>
                  <a:pt x="362" y="189"/>
                  <a:pt x="362" y="189"/>
                </a:cubicBezTo>
                <a:cubicBezTo>
                  <a:pt x="338" y="188"/>
                  <a:pt x="336" y="186"/>
                  <a:pt x="336" y="172"/>
                </a:cubicBezTo>
                <a:cubicBezTo>
                  <a:pt x="336" y="34"/>
                  <a:pt x="336" y="34"/>
                  <a:pt x="336" y="34"/>
                </a:cubicBezTo>
                <a:cubicBezTo>
                  <a:pt x="336" y="21"/>
                  <a:pt x="338" y="19"/>
                  <a:pt x="362" y="18"/>
                </a:cubicBezTo>
                <a:cubicBezTo>
                  <a:pt x="362" y="4"/>
                  <a:pt x="362" y="4"/>
                  <a:pt x="362" y="4"/>
                </a:cubicBezTo>
                <a:cubicBezTo>
                  <a:pt x="302" y="4"/>
                  <a:pt x="302" y="4"/>
                  <a:pt x="302" y="4"/>
                </a:cubicBezTo>
                <a:cubicBezTo>
                  <a:pt x="229" y="148"/>
                  <a:pt x="229" y="148"/>
                  <a:pt x="229" y="148"/>
                </a:cubicBezTo>
                <a:cubicBezTo>
                  <a:pt x="156" y="4"/>
                  <a:pt x="156" y="4"/>
                  <a:pt x="156" y="4"/>
                </a:cubicBezTo>
                <a:cubicBezTo>
                  <a:pt x="92" y="4"/>
                  <a:pt x="92" y="4"/>
                  <a:pt x="92" y="4"/>
                </a:cubicBezTo>
                <a:cubicBezTo>
                  <a:pt x="92" y="17"/>
                  <a:pt x="92" y="17"/>
                  <a:pt x="92" y="17"/>
                </a:cubicBezTo>
                <a:cubicBezTo>
                  <a:pt x="115" y="20"/>
                  <a:pt x="119" y="22"/>
                  <a:pt x="119" y="47"/>
                </a:cubicBezTo>
                <a:cubicBezTo>
                  <a:pt x="119" y="157"/>
                  <a:pt x="119" y="157"/>
                  <a:pt x="119" y="157"/>
                </a:cubicBezTo>
                <a:cubicBezTo>
                  <a:pt x="119" y="184"/>
                  <a:pt x="114" y="189"/>
                  <a:pt x="92" y="189"/>
                </a:cubicBezTo>
                <a:cubicBezTo>
                  <a:pt x="92" y="203"/>
                  <a:pt x="92" y="203"/>
                  <a:pt x="92" y="203"/>
                </a:cubicBezTo>
                <a:cubicBezTo>
                  <a:pt x="164" y="203"/>
                  <a:pt x="164" y="203"/>
                  <a:pt x="164" y="203"/>
                </a:cubicBezTo>
                <a:lnTo>
                  <a:pt x="164" y="189"/>
                </a:ln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733880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_with full bleed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73137" y="2854325"/>
            <a:ext cx="9996735" cy="1397000"/>
          </a:xfrm>
        </p:spPr>
        <p:txBody>
          <a:bodyPr lIns="0" tIns="0" rIns="0" bIns="0" anchor="b" anchorCtr="0">
            <a:noAutofit/>
          </a:bodyPr>
          <a:lstStyle>
            <a:lvl1pPr algn="l">
              <a:lnSpc>
                <a:spcPct val="80000"/>
              </a:lnSpc>
              <a:defRPr sz="6000" cap="all" baseline="0">
                <a:solidFill>
                  <a:schemeClr val="tx1"/>
                </a:solidFill>
              </a:defRPr>
            </a:lvl1pPr>
          </a:lstStyle>
          <a:p>
            <a:r>
              <a:rPr lang="en-US"/>
              <a:t>CLICK TO EDIT TITLE</a:t>
            </a:r>
          </a:p>
        </p:txBody>
      </p:sp>
      <p:sp>
        <p:nvSpPr>
          <p:cNvPr id="3" name="Subtitle 2"/>
          <p:cNvSpPr>
            <a:spLocks noGrp="1"/>
          </p:cNvSpPr>
          <p:nvPr>
            <p:ph type="subTitle" idx="1"/>
          </p:nvPr>
        </p:nvSpPr>
        <p:spPr>
          <a:xfrm>
            <a:off x="973009" y="4257675"/>
            <a:ext cx="9999050" cy="685800"/>
          </a:xfrm>
        </p:spPr>
        <p:txBody>
          <a:bodyPr lIns="0" tIns="45720" rIns="0">
            <a:noAutofit/>
          </a:bodyPr>
          <a:lstStyle>
            <a:lvl1pPr marL="0" indent="0" algn="l">
              <a:lnSpc>
                <a:spcPct val="80000"/>
              </a:lnSpc>
              <a:spcBef>
                <a:spcPts val="0"/>
              </a:spcBef>
              <a:buNone/>
              <a:defRPr sz="2400" b="0" cap="all" baseline="0">
                <a:solidFill>
                  <a:schemeClr val="tx1"/>
                </a:solidFill>
              </a:defRPr>
            </a:lvl1pPr>
            <a:lvl2pPr marL="457241" indent="0" algn="ctr">
              <a:buNone/>
              <a:defRPr>
                <a:solidFill>
                  <a:schemeClr val="tx1">
                    <a:tint val="75000"/>
                  </a:schemeClr>
                </a:solidFill>
              </a:defRPr>
            </a:lvl2pPr>
            <a:lvl3pPr marL="914484" indent="0" algn="ctr">
              <a:buNone/>
              <a:defRPr>
                <a:solidFill>
                  <a:schemeClr val="tx1">
                    <a:tint val="75000"/>
                  </a:schemeClr>
                </a:solidFill>
              </a:defRPr>
            </a:lvl3pPr>
            <a:lvl4pPr marL="1371725" indent="0" algn="ctr">
              <a:buNone/>
              <a:defRPr>
                <a:solidFill>
                  <a:schemeClr val="tx1">
                    <a:tint val="75000"/>
                  </a:schemeClr>
                </a:solidFill>
              </a:defRPr>
            </a:lvl4pPr>
            <a:lvl5pPr marL="1828968" indent="0" algn="ctr">
              <a:buNone/>
              <a:defRPr>
                <a:solidFill>
                  <a:schemeClr val="tx1">
                    <a:tint val="75000"/>
                  </a:schemeClr>
                </a:solidFill>
              </a:defRPr>
            </a:lvl5pPr>
            <a:lvl6pPr marL="2286209" indent="0" algn="ctr">
              <a:buNone/>
              <a:defRPr>
                <a:solidFill>
                  <a:schemeClr val="tx1">
                    <a:tint val="75000"/>
                  </a:schemeClr>
                </a:solidFill>
              </a:defRPr>
            </a:lvl6pPr>
            <a:lvl7pPr marL="2743452" indent="0" algn="ctr">
              <a:buNone/>
              <a:defRPr>
                <a:solidFill>
                  <a:schemeClr val="tx1">
                    <a:tint val="75000"/>
                  </a:schemeClr>
                </a:solidFill>
              </a:defRPr>
            </a:lvl7pPr>
            <a:lvl8pPr marL="3200693" indent="0" algn="ctr">
              <a:buNone/>
              <a:defRPr>
                <a:solidFill>
                  <a:schemeClr val="tx1">
                    <a:tint val="75000"/>
                  </a:schemeClr>
                </a:solidFill>
              </a:defRPr>
            </a:lvl8pPr>
            <a:lvl9pPr marL="365793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8" name="Freeform 6"/>
          <p:cNvSpPr>
            <a:spLocks noChangeAspect="1" noEditPoints="1"/>
          </p:cNvSpPr>
          <p:nvPr userDrawn="1"/>
        </p:nvSpPr>
        <p:spPr bwMode="auto">
          <a:xfrm>
            <a:off x="541338" y="536575"/>
            <a:ext cx="838146" cy="914400"/>
          </a:xfrm>
          <a:custGeom>
            <a:avLst/>
            <a:gdLst>
              <a:gd name="T0" fmla="*/ 661 w 1089"/>
              <a:gd name="T1" fmla="*/ 944 h 1188"/>
              <a:gd name="T2" fmla="*/ 690 w 1089"/>
              <a:gd name="T3" fmla="*/ 760 h 1188"/>
              <a:gd name="T4" fmla="*/ 399 w 1089"/>
              <a:gd name="T5" fmla="*/ 967 h 1188"/>
              <a:gd name="T6" fmla="*/ 569 w 1089"/>
              <a:gd name="T7" fmla="*/ 721 h 1188"/>
              <a:gd name="T8" fmla="*/ 360 w 1089"/>
              <a:gd name="T9" fmla="*/ 930 h 1188"/>
              <a:gd name="T10" fmla="*/ 452 w 1089"/>
              <a:gd name="T11" fmla="*/ 794 h 1188"/>
              <a:gd name="T12" fmla="*/ 219 w 1089"/>
              <a:gd name="T13" fmla="*/ 794 h 1188"/>
              <a:gd name="T14" fmla="*/ 490 w 1089"/>
              <a:gd name="T15" fmla="*/ 692 h 1188"/>
              <a:gd name="T16" fmla="*/ 336 w 1089"/>
              <a:gd name="T17" fmla="*/ 999 h 1188"/>
              <a:gd name="T18" fmla="*/ 753 w 1089"/>
              <a:gd name="T19" fmla="*/ 999 h 1188"/>
              <a:gd name="T20" fmla="*/ 869 w 1089"/>
              <a:gd name="T21" fmla="*/ 794 h 1188"/>
              <a:gd name="T22" fmla="*/ 729 w 1089"/>
              <a:gd name="T23" fmla="*/ 721 h 1188"/>
              <a:gd name="T24" fmla="*/ 869 w 1089"/>
              <a:gd name="T25" fmla="*/ 794 h 1188"/>
              <a:gd name="T26" fmla="*/ 1016 w 1089"/>
              <a:gd name="T27" fmla="*/ 285 h 1188"/>
              <a:gd name="T28" fmla="*/ 1080 w 1089"/>
              <a:gd name="T29" fmla="*/ 453 h 1188"/>
              <a:gd name="T30" fmla="*/ 1062 w 1089"/>
              <a:gd name="T31" fmla="*/ 341 h 1188"/>
              <a:gd name="T32" fmla="*/ 810 w 1089"/>
              <a:gd name="T33" fmla="*/ 458 h 1188"/>
              <a:gd name="T34" fmla="*/ 872 w 1089"/>
              <a:gd name="T35" fmla="*/ 474 h 1188"/>
              <a:gd name="T36" fmla="*/ 872 w 1089"/>
              <a:gd name="T37" fmla="*/ 289 h 1188"/>
              <a:gd name="T38" fmla="*/ 758 w 1089"/>
              <a:gd name="T39" fmla="*/ 303 h 1188"/>
              <a:gd name="T40" fmla="*/ 713 w 1089"/>
              <a:gd name="T41" fmla="*/ 335 h 1188"/>
              <a:gd name="T42" fmla="*/ 528 w 1089"/>
              <a:gd name="T43" fmla="*/ 302 h 1188"/>
              <a:gd name="T44" fmla="*/ 528 w 1089"/>
              <a:gd name="T45" fmla="*/ 489 h 1188"/>
              <a:gd name="T46" fmla="*/ 573 w 1089"/>
              <a:gd name="T47" fmla="*/ 329 h 1188"/>
              <a:gd name="T48" fmla="*/ 408 w 1089"/>
              <a:gd name="T49" fmla="*/ 303 h 1188"/>
              <a:gd name="T50" fmla="*/ 408 w 1089"/>
              <a:gd name="T51" fmla="*/ 489 h 1188"/>
              <a:gd name="T52" fmla="*/ 471 w 1089"/>
              <a:gd name="T53" fmla="*/ 320 h 1188"/>
              <a:gd name="T54" fmla="*/ 408 w 1089"/>
              <a:gd name="T55" fmla="*/ 303 h 1188"/>
              <a:gd name="T56" fmla="*/ 329 w 1089"/>
              <a:gd name="T57" fmla="*/ 472 h 1188"/>
              <a:gd name="T58" fmla="*/ 309 w 1089"/>
              <a:gd name="T59" fmla="*/ 303 h 1188"/>
              <a:gd name="T60" fmla="*/ 243 w 1089"/>
              <a:gd name="T61" fmla="*/ 320 h 1188"/>
              <a:gd name="T62" fmla="*/ 379 w 1089"/>
              <a:gd name="T63" fmla="*/ 489 h 1188"/>
              <a:gd name="T64" fmla="*/ 188 w 1089"/>
              <a:gd name="T65" fmla="*/ 298 h 1188"/>
              <a:gd name="T66" fmla="*/ 193 w 1089"/>
              <a:gd name="T67" fmla="*/ 464 h 1188"/>
              <a:gd name="T68" fmla="*/ 114 w 1089"/>
              <a:gd name="T69" fmla="*/ 302 h 1188"/>
              <a:gd name="T70" fmla="*/ 884 w 1089"/>
              <a:gd name="T71" fmla="*/ 16 h 1188"/>
              <a:gd name="T72" fmla="*/ 776 w 1089"/>
              <a:gd name="T73" fmla="*/ 107 h 1188"/>
              <a:gd name="T74" fmla="*/ 776 w 1089"/>
              <a:gd name="T75" fmla="*/ 107 h 1188"/>
              <a:gd name="T76" fmla="*/ 743 w 1089"/>
              <a:gd name="T77" fmla="*/ 36 h 1188"/>
              <a:gd name="T78" fmla="*/ 702 w 1089"/>
              <a:gd name="T79" fmla="*/ 17 h 1188"/>
              <a:gd name="T80" fmla="*/ 640 w 1089"/>
              <a:gd name="T81" fmla="*/ 40 h 1188"/>
              <a:gd name="T82" fmla="*/ 568 w 1089"/>
              <a:gd name="T83" fmla="*/ 4 h 1188"/>
              <a:gd name="T84" fmla="*/ 652 w 1089"/>
              <a:gd name="T85" fmla="*/ 172 h 1188"/>
              <a:gd name="T86" fmla="*/ 714 w 1089"/>
              <a:gd name="T87" fmla="*/ 189 h 1188"/>
              <a:gd name="T88" fmla="*/ 444 w 1089"/>
              <a:gd name="T89" fmla="*/ 120 h 1188"/>
              <a:gd name="T90" fmla="*/ 437 w 1089"/>
              <a:gd name="T91" fmla="*/ 136 h 1188"/>
              <a:gd name="T92" fmla="*/ 509 w 1089"/>
              <a:gd name="T93" fmla="*/ 189 h 1188"/>
              <a:gd name="T94" fmla="*/ 567 w 1089"/>
              <a:gd name="T95" fmla="*/ 169 h 1188"/>
              <a:gd name="T96" fmla="*/ 379 w 1089"/>
              <a:gd name="T97" fmla="*/ 189 h 1188"/>
              <a:gd name="T98" fmla="*/ 164 w 1089"/>
              <a:gd name="T99" fmla="*/ 189 h 1188"/>
              <a:gd name="T100" fmla="*/ 223 w 1089"/>
              <a:gd name="T101" fmla="*/ 197 h 1188"/>
              <a:gd name="T102" fmla="*/ 276 w 1089"/>
              <a:gd name="T103" fmla="*/ 203 h 1188"/>
              <a:gd name="T104" fmla="*/ 336 w 1089"/>
              <a:gd name="T105" fmla="*/ 34 h 1188"/>
              <a:gd name="T106" fmla="*/ 229 w 1089"/>
              <a:gd name="T107" fmla="*/ 148 h 1188"/>
              <a:gd name="T108" fmla="*/ 119 w 1089"/>
              <a:gd name="T109" fmla="*/ 47 h 1188"/>
              <a:gd name="T110" fmla="*/ 164 w 1089"/>
              <a:gd name="T111" fmla="*/ 203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89" h="1188">
                <a:moveTo>
                  <a:pt x="598" y="609"/>
                </a:moveTo>
                <a:cubicBezTo>
                  <a:pt x="598" y="783"/>
                  <a:pt x="598" y="783"/>
                  <a:pt x="598" y="783"/>
                </a:cubicBezTo>
                <a:cubicBezTo>
                  <a:pt x="598" y="850"/>
                  <a:pt x="619" y="904"/>
                  <a:pt x="661" y="944"/>
                </a:cubicBezTo>
                <a:cubicBezTo>
                  <a:pt x="661" y="944"/>
                  <a:pt x="661" y="944"/>
                  <a:pt x="661" y="944"/>
                </a:cubicBezTo>
                <a:cubicBezTo>
                  <a:pt x="661" y="898"/>
                  <a:pt x="661" y="898"/>
                  <a:pt x="661" y="898"/>
                </a:cubicBezTo>
                <a:cubicBezTo>
                  <a:pt x="645" y="869"/>
                  <a:pt x="637" y="834"/>
                  <a:pt x="637" y="794"/>
                </a:cubicBezTo>
                <a:cubicBezTo>
                  <a:pt x="637" y="760"/>
                  <a:pt x="637" y="760"/>
                  <a:pt x="637" y="760"/>
                </a:cubicBezTo>
                <a:cubicBezTo>
                  <a:pt x="690" y="760"/>
                  <a:pt x="690" y="760"/>
                  <a:pt x="690" y="760"/>
                </a:cubicBezTo>
                <a:cubicBezTo>
                  <a:pt x="690" y="760"/>
                  <a:pt x="690" y="929"/>
                  <a:pt x="690" y="937"/>
                </a:cubicBezTo>
                <a:cubicBezTo>
                  <a:pt x="690" y="953"/>
                  <a:pt x="690" y="962"/>
                  <a:pt x="689" y="966"/>
                </a:cubicBezTo>
                <a:cubicBezTo>
                  <a:pt x="682" y="1063"/>
                  <a:pt x="635" y="1128"/>
                  <a:pt x="544" y="1166"/>
                </a:cubicBezTo>
                <a:cubicBezTo>
                  <a:pt x="454" y="1128"/>
                  <a:pt x="406" y="1063"/>
                  <a:pt x="399" y="967"/>
                </a:cubicBezTo>
                <a:cubicBezTo>
                  <a:pt x="461" y="925"/>
                  <a:pt x="490" y="864"/>
                  <a:pt x="490" y="783"/>
                </a:cubicBezTo>
                <a:cubicBezTo>
                  <a:pt x="490" y="760"/>
                  <a:pt x="490" y="760"/>
                  <a:pt x="490" y="760"/>
                </a:cubicBezTo>
                <a:cubicBezTo>
                  <a:pt x="569" y="760"/>
                  <a:pt x="569" y="760"/>
                  <a:pt x="569" y="760"/>
                </a:cubicBezTo>
                <a:cubicBezTo>
                  <a:pt x="569" y="721"/>
                  <a:pt x="569" y="721"/>
                  <a:pt x="569" y="721"/>
                </a:cubicBezTo>
                <a:cubicBezTo>
                  <a:pt x="360" y="721"/>
                  <a:pt x="360" y="721"/>
                  <a:pt x="360" y="721"/>
                </a:cubicBezTo>
                <a:cubicBezTo>
                  <a:pt x="360" y="929"/>
                  <a:pt x="360" y="929"/>
                  <a:pt x="360" y="929"/>
                </a:cubicBezTo>
                <a:cubicBezTo>
                  <a:pt x="360" y="929"/>
                  <a:pt x="360" y="930"/>
                  <a:pt x="360" y="930"/>
                </a:cubicBezTo>
                <a:cubicBezTo>
                  <a:pt x="360" y="930"/>
                  <a:pt x="360" y="930"/>
                  <a:pt x="360" y="930"/>
                </a:cubicBezTo>
                <a:cubicBezTo>
                  <a:pt x="376" y="919"/>
                  <a:pt x="388" y="906"/>
                  <a:pt x="398" y="890"/>
                </a:cubicBezTo>
                <a:cubicBezTo>
                  <a:pt x="398" y="760"/>
                  <a:pt x="398" y="760"/>
                  <a:pt x="398" y="760"/>
                </a:cubicBezTo>
                <a:cubicBezTo>
                  <a:pt x="452" y="760"/>
                  <a:pt x="452" y="760"/>
                  <a:pt x="452" y="760"/>
                </a:cubicBezTo>
                <a:cubicBezTo>
                  <a:pt x="452" y="794"/>
                  <a:pt x="452" y="794"/>
                  <a:pt x="452" y="794"/>
                </a:cubicBezTo>
                <a:cubicBezTo>
                  <a:pt x="452" y="854"/>
                  <a:pt x="434" y="902"/>
                  <a:pt x="398" y="936"/>
                </a:cubicBezTo>
                <a:cubicBezTo>
                  <a:pt x="383" y="951"/>
                  <a:pt x="370" y="959"/>
                  <a:pt x="361" y="964"/>
                </a:cubicBezTo>
                <a:cubicBezTo>
                  <a:pt x="352" y="970"/>
                  <a:pt x="345" y="973"/>
                  <a:pt x="336" y="977"/>
                </a:cubicBezTo>
                <a:cubicBezTo>
                  <a:pt x="257" y="944"/>
                  <a:pt x="219" y="882"/>
                  <a:pt x="219" y="794"/>
                </a:cubicBezTo>
                <a:cubicBezTo>
                  <a:pt x="219" y="648"/>
                  <a:pt x="219" y="648"/>
                  <a:pt x="219" y="648"/>
                </a:cubicBezTo>
                <a:cubicBezTo>
                  <a:pt x="452" y="648"/>
                  <a:pt x="452" y="648"/>
                  <a:pt x="452" y="648"/>
                </a:cubicBezTo>
                <a:cubicBezTo>
                  <a:pt x="452" y="692"/>
                  <a:pt x="452" y="692"/>
                  <a:pt x="452" y="692"/>
                </a:cubicBezTo>
                <a:cubicBezTo>
                  <a:pt x="490" y="692"/>
                  <a:pt x="490" y="692"/>
                  <a:pt x="490" y="692"/>
                </a:cubicBezTo>
                <a:cubicBezTo>
                  <a:pt x="490" y="609"/>
                  <a:pt x="490" y="609"/>
                  <a:pt x="490" y="609"/>
                </a:cubicBezTo>
                <a:cubicBezTo>
                  <a:pt x="181" y="609"/>
                  <a:pt x="181" y="609"/>
                  <a:pt x="181" y="609"/>
                </a:cubicBezTo>
                <a:cubicBezTo>
                  <a:pt x="181" y="783"/>
                  <a:pt x="181" y="783"/>
                  <a:pt x="181" y="783"/>
                </a:cubicBezTo>
                <a:cubicBezTo>
                  <a:pt x="181" y="889"/>
                  <a:pt x="231" y="959"/>
                  <a:pt x="336" y="999"/>
                </a:cubicBezTo>
                <a:cubicBezTo>
                  <a:pt x="346" y="995"/>
                  <a:pt x="355" y="991"/>
                  <a:pt x="364" y="987"/>
                </a:cubicBezTo>
                <a:cubicBezTo>
                  <a:pt x="380" y="1082"/>
                  <a:pt x="439" y="1148"/>
                  <a:pt x="544" y="1188"/>
                </a:cubicBezTo>
                <a:cubicBezTo>
                  <a:pt x="649" y="1148"/>
                  <a:pt x="708" y="1082"/>
                  <a:pt x="724" y="987"/>
                </a:cubicBezTo>
                <a:cubicBezTo>
                  <a:pt x="733" y="991"/>
                  <a:pt x="743" y="995"/>
                  <a:pt x="753" y="999"/>
                </a:cubicBezTo>
                <a:cubicBezTo>
                  <a:pt x="857" y="959"/>
                  <a:pt x="907" y="889"/>
                  <a:pt x="907" y="783"/>
                </a:cubicBezTo>
                <a:cubicBezTo>
                  <a:pt x="907" y="609"/>
                  <a:pt x="907" y="609"/>
                  <a:pt x="907" y="609"/>
                </a:cubicBezTo>
                <a:lnTo>
                  <a:pt x="598" y="609"/>
                </a:lnTo>
                <a:close/>
                <a:moveTo>
                  <a:pt x="869" y="794"/>
                </a:moveTo>
                <a:cubicBezTo>
                  <a:pt x="869" y="882"/>
                  <a:pt x="831" y="944"/>
                  <a:pt x="753" y="977"/>
                </a:cubicBezTo>
                <a:cubicBezTo>
                  <a:pt x="744" y="973"/>
                  <a:pt x="735" y="969"/>
                  <a:pt x="727" y="964"/>
                </a:cubicBezTo>
                <a:cubicBezTo>
                  <a:pt x="728" y="953"/>
                  <a:pt x="729" y="941"/>
                  <a:pt x="729" y="929"/>
                </a:cubicBezTo>
                <a:cubicBezTo>
                  <a:pt x="729" y="721"/>
                  <a:pt x="729" y="721"/>
                  <a:pt x="729" y="721"/>
                </a:cubicBezTo>
                <a:cubicBezTo>
                  <a:pt x="637" y="721"/>
                  <a:pt x="637" y="721"/>
                  <a:pt x="637" y="721"/>
                </a:cubicBezTo>
                <a:cubicBezTo>
                  <a:pt x="637" y="648"/>
                  <a:pt x="637" y="648"/>
                  <a:pt x="637" y="648"/>
                </a:cubicBezTo>
                <a:cubicBezTo>
                  <a:pt x="869" y="648"/>
                  <a:pt x="869" y="648"/>
                  <a:pt x="869" y="648"/>
                </a:cubicBezTo>
                <a:lnTo>
                  <a:pt x="869" y="794"/>
                </a:lnTo>
                <a:close/>
                <a:moveTo>
                  <a:pt x="1062" y="347"/>
                </a:moveTo>
                <a:cubicBezTo>
                  <a:pt x="1074" y="347"/>
                  <a:pt x="1074" y="347"/>
                  <a:pt x="1074" y="347"/>
                </a:cubicBezTo>
                <a:cubicBezTo>
                  <a:pt x="1084" y="298"/>
                  <a:pt x="1084" y="298"/>
                  <a:pt x="1084" y="298"/>
                </a:cubicBezTo>
                <a:cubicBezTo>
                  <a:pt x="1068" y="290"/>
                  <a:pt x="1041" y="285"/>
                  <a:pt x="1016" y="285"/>
                </a:cubicBezTo>
                <a:cubicBezTo>
                  <a:pt x="944" y="285"/>
                  <a:pt x="895" y="331"/>
                  <a:pt x="895" y="392"/>
                </a:cubicBezTo>
                <a:cubicBezTo>
                  <a:pt x="895" y="451"/>
                  <a:pt x="938" y="493"/>
                  <a:pt x="1007" y="493"/>
                </a:cubicBezTo>
                <a:cubicBezTo>
                  <a:pt x="1041" y="493"/>
                  <a:pt x="1069" y="482"/>
                  <a:pt x="1089" y="464"/>
                </a:cubicBezTo>
                <a:cubicBezTo>
                  <a:pt x="1080" y="453"/>
                  <a:pt x="1080" y="453"/>
                  <a:pt x="1080" y="453"/>
                </a:cubicBezTo>
                <a:cubicBezTo>
                  <a:pt x="1062" y="466"/>
                  <a:pt x="1040" y="473"/>
                  <a:pt x="1018" y="473"/>
                </a:cubicBezTo>
                <a:cubicBezTo>
                  <a:pt x="969" y="473"/>
                  <a:pt x="932" y="440"/>
                  <a:pt x="932" y="383"/>
                </a:cubicBezTo>
                <a:cubicBezTo>
                  <a:pt x="932" y="331"/>
                  <a:pt x="962" y="302"/>
                  <a:pt x="1009" y="302"/>
                </a:cubicBezTo>
                <a:cubicBezTo>
                  <a:pt x="1047" y="302"/>
                  <a:pt x="1062" y="313"/>
                  <a:pt x="1062" y="341"/>
                </a:cubicBezTo>
                <a:lnTo>
                  <a:pt x="1062" y="347"/>
                </a:lnTo>
                <a:close/>
                <a:moveTo>
                  <a:pt x="783" y="303"/>
                </a:moveTo>
                <a:cubicBezTo>
                  <a:pt x="808" y="304"/>
                  <a:pt x="810" y="306"/>
                  <a:pt x="810" y="320"/>
                </a:cubicBezTo>
                <a:cubicBezTo>
                  <a:pt x="810" y="458"/>
                  <a:pt x="810" y="458"/>
                  <a:pt x="810" y="458"/>
                </a:cubicBezTo>
                <a:cubicBezTo>
                  <a:pt x="810" y="471"/>
                  <a:pt x="808" y="473"/>
                  <a:pt x="783" y="474"/>
                </a:cubicBezTo>
                <a:cubicBezTo>
                  <a:pt x="783" y="489"/>
                  <a:pt x="783" y="489"/>
                  <a:pt x="783" y="489"/>
                </a:cubicBezTo>
                <a:cubicBezTo>
                  <a:pt x="872" y="489"/>
                  <a:pt x="872" y="489"/>
                  <a:pt x="872" y="489"/>
                </a:cubicBezTo>
                <a:cubicBezTo>
                  <a:pt x="872" y="474"/>
                  <a:pt x="872" y="474"/>
                  <a:pt x="872" y="474"/>
                </a:cubicBezTo>
                <a:cubicBezTo>
                  <a:pt x="847" y="473"/>
                  <a:pt x="845" y="471"/>
                  <a:pt x="845" y="458"/>
                </a:cubicBezTo>
                <a:cubicBezTo>
                  <a:pt x="845" y="320"/>
                  <a:pt x="845" y="320"/>
                  <a:pt x="845" y="320"/>
                </a:cubicBezTo>
                <a:cubicBezTo>
                  <a:pt x="845" y="306"/>
                  <a:pt x="847" y="304"/>
                  <a:pt x="872" y="303"/>
                </a:cubicBezTo>
                <a:cubicBezTo>
                  <a:pt x="872" y="289"/>
                  <a:pt x="872" y="289"/>
                  <a:pt x="872" y="289"/>
                </a:cubicBezTo>
                <a:cubicBezTo>
                  <a:pt x="783" y="289"/>
                  <a:pt x="783" y="289"/>
                  <a:pt x="783" y="289"/>
                </a:cubicBezTo>
                <a:lnTo>
                  <a:pt x="783" y="303"/>
                </a:lnTo>
                <a:close/>
                <a:moveTo>
                  <a:pt x="731" y="335"/>
                </a:moveTo>
                <a:cubicBezTo>
                  <a:pt x="731" y="308"/>
                  <a:pt x="736" y="303"/>
                  <a:pt x="758" y="303"/>
                </a:cubicBezTo>
                <a:cubicBezTo>
                  <a:pt x="758" y="289"/>
                  <a:pt x="758" y="289"/>
                  <a:pt x="758" y="289"/>
                </a:cubicBezTo>
                <a:cubicBezTo>
                  <a:pt x="686" y="289"/>
                  <a:pt x="686" y="289"/>
                  <a:pt x="686" y="289"/>
                </a:cubicBezTo>
                <a:cubicBezTo>
                  <a:pt x="686" y="303"/>
                  <a:pt x="686" y="303"/>
                  <a:pt x="686" y="303"/>
                </a:cubicBezTo>
                <a:cubicBezTo>
                  <a:pt x="708" y="303"/>
                  <a:pt x="713" y="308"/>
                  <a:pt x="713" y="335"/>
                </a:cubicBezTo>
                <a:cubicBezTo>
                  <a:pt x="713" y="436"/>
                  <a:pt x="713" y="436"/>
                  <a:pt x="713" y="436"/>
                </a:cubicBezTo>
                <a:cubicBezTo>
                  <a:pt x="584" y="289"/>
                  <a:pt x="584" y="289"/>
                  <a:pt x="584" y="289"/>
                </a:cubicBezTo>
                <a:cubicBezTo>
                  <a:pt x="526" y="289"/>
                  <a:pt x="526" y="289"/>
                  <a:pt x="526" y="289"/>
                </a:cubicBezTo>
                <a:cubicBezTo>
                  <a:pt x="528" y="302"/>
                  <a:pt x="528" y="302"/>
                  <a:pt x="528" y="302"/>
                </a:cubicBezTo>
                <a:cubicBezTo>
                  <a:pt x="552" y="306"/>
                  <a:pt x="555" y="308"/>
                  <a:pt x="555" y="329"/>
                </a:cubicBezTo>
                <a:cubicBezTo>
                  <a:pt x="555" y="443"/>
                  <a:pt x="555" y="443"/>
                  <a:pt x="555" y="443"/>
                </a:cubicBezTo>
                <a:cubicBezTo>
                  <a:pt x="555" y="469"/>
                  <a:pt x="550" y="474"/>
                  <a:pt x="528" y="474"/>
                </a:cubicBezTo>
                <a:cubicBezTo>
                  <a:pt x="528" y="489"/>
                  <a:pt x="528" y="489"/>
                  <a:pt x="528" y="489"/>
                </a:cubicBezTo>
                <a:cubicBezTo>
                  <a:pt x="600" y="489"/>
                  <a:pt x="600" y="489"/>
                  <a:pt x="600" y="489"/>
                </a:cubicBezTo>
                <a:cubicBezTo>
                  <a:pt x="600" y="474"/>
                  <a:pt x="600" y="474"/>
                  <a:pt x="600" y="474"/>
                </a:cubicBezTo>
                <a:cubicBezTo>
                  <a:pt x="577" y="474"/>
                  <a:pt x="573" y="469"/>
                  <a:pt x="573" y="443"/>
                </a:cubicBezTo>
                <a:cubicBezTo>
                  <a:pt x="573" y="329"/>
                  <a:pt x="573" y="329"/>
                  <a:pt x="573" y="329"/>
                </a:cubicBezTo>
                <a:cubicBezTo>
                  <a:pt x="716" y="491"/>
                  <a:pt x="716" y="491"/>
                  <a:pt x="716" y="491"/>
                </a:cubicBezTo>
                <a:cubicBezTo>
                  <a:pt x="731" y="491"/>
                  <a:pt x="731" y="491"/>
                  <a:pt x="731" y="491"/>
                </a:cubicBezTo>
                <a:lnTo>
                  <a:pt x="731" y="335"/>
                </a:lnTo>
                <a:close/>
                <a:moveTo>
                  <a:pt x="408" y="303"/>
                </a:moveTo>
                <a:cubicBezTo>
                  <a:pt x="433" y="304"/>
                  <a:pt x="436" y="306"/>
                  <a:pt x="436" y="320"/>
                </a:cubicBezTo>
                <a:cubicBezTo>
                  <a:pt x="436" y="458"/>
                  <a:pt x="436" y="458"/>
                  <a:pt x="436" y="458"/>
                </a:cubicBezTo>
                <a:cubicBezTo>
                  <a:pt x="436" y="471"/>
                  <a:pt x="433" y="473"/>
                  <a:pt x="408" y="474"/>
                </a:cubicBezTo>
                <a:cubicBezTo>
                  <a:pt x="408" y="489"/>
                  <a:pt x="408" y="489"/>
                  <a:pt x="408" y="489"/>
                </a:cubicBezTo>
                <a:cubicBezTo>
                  <a:pt x="498" y="489"/>
                  <a:pt x="498" y="489"/>
                  <a:pt x="498" y="489"/>
                </a:cubicBezTo>
                <a:cubicBezTo>
                  <a:pt x="498" y="474"/>
                  <a:pt x="498" y="474"/>
                  <a:pt x="498" y="474"/>
                </a:cubicBezTo>
                <a:cubicBezTo>
                  <a:pt x="473" y="473"/>
                  <a:pt x="471" y="471"/>
                  <a:pt x="471" y="458"/>
                </a:cubicBezTo>
                <a:cubicBezTo>
                  <a:pt x="471" y="320"/>
                  <a:pt x="471" y="320"/>
                  <a:pt x="471" y="320"/>
                </a:cubicBezTo>
                <a:cubicBezTo>
                  <a:pt x="471" y="306"/>
                  <a:pt x="473" y="304"/>
                  <a:pt x="498" y="303"/>
                </a:cubicBezTo>
                <a:cubicBezTo>
                  <a:pt x="498" y="289"/>
                  <a:pt x="498" y="289"/>
                  <a:pt x="498" y="289"/>
                </a:cubicBezTo>
                <a:cubicBezTo>
                  <a:pt x="408" y="289"/>
                  <a:pt x="408" y="289"/>
                  <a:pt x="408" y="289"/>
                </a:cubicBezTo>
                <a:lnTo>
                  <a:pt x="408" y="303"/>
                </a:lnTo>
                <a:close/>
                <a:moveTo>
                  <a:pt x="390" y="431"/>
                </a:moveTo>
                <a:cubicBezTo>
                  <a:pt x="379" y="431"/>
                  <a:pt x="379" y="431"/>
                  <a:pt x="379" y="431"/>
                </a:cubicBezTo>
                <a:cubicBezTo>
                  <a:pt x="374" y="440"/>
                  <a:pt x="374" y="440"/>
                  <a:pt x="374" y="440"/>
                </a:cubicBezTo>
                <a:cubicBezTo>
                  <a:pt x="362" y="466"/>
                  <a:pt x="352" y="472"/>
                  <a:pt x="329" y="472"/>
                </a:cubicBezTo>
                <a:cubicBezTo>
                  <a:pt x="292" y="472"/>
                  <a:pt x="292" y="472"/>
                  <a:pt x="292" y="472"/>
                </a:cubicBezTo>
                <a:cubicBezTo>
                  <a:pt x="279" y="472"/>
                  <a:pt x="278" y="467"/>
                  <a:pt x="278" y="449"/>
                </a:cubicBezTo>
                <a:cubicBezTo>
                  <a:pt x="278" y="320"/>
                  <a:pt x="278" y="320"/>
                  <a:pt x="278" y="320"/>
                </a:cubicBezTo>
                <a:cubicBezTo>
                  <a:pt x="278" y="306"/>
                  <a:pt x="280" y="303"/>
                  <a:pt x="309" y="303"/>
                </a:cubicBezTo>
                <a:cubicBezTo>
                  <a:pt x="309" y="289"/>
                  <a:pt x="309" y="289"/>
                  <a:pt x="309" y="289"/>
                </a:cubicBezTo>
                <a:cubicBezTo>
                  <a:pt x="217" y="289"/>
                  <a:pt x="217" y="289"/>
                  <a:pt x="217" y="289"/>
                </a:cubicBezTo>
                <a:cubicBezTo>
                  <a:pt x="217" y="303"/>
                  <a:pt x="217" y="303"/>
                  <a:pt x="217" y="303"/>
                </a:cubicBezTo>
                <a:cubicBezTo>
                  <a:pt x="241" y="304"/>
                  <a:pt x="243" y="306"/>
                  <a:pt x="243" y="320"/>
                </a:cubicBezTo>
                <a:cubicBezTo>
                  <a:pt x="243" y="446"/>
                  <a:pt x="243" y="446"/>
                  <a:pt x="243" y="446"/>
                </a:cubicBezTo>
                <a:cubicBezTo>
                  <a:pt x="243" y="469"/>
                  <a:pt x="241" y="471"/>
                  <a:pt x="219" y="475"/>
                </a:cubicBezTo>
                <a:cubicBezTo>
                  <a:pt x="219" y="489"/>
                  <a:pt x="219" y="489"/>
                  <a:pt x="219" y="489"/>
                </a:cubicBezTo>
                <a:cubicBezTo>
                  <a:pt x="379" y="489"/>
                  <a:pt x="379" y="489"/>
                  <a:pt x="379" y="489"/>
                </a:cubicBezTo>
                <a:lnTo>
                  <a:pt x="390" y="431"/>
                </a:lnTo>
                <a:close/>
                <a:moveTo>
                  <a:pt x="167" y="347"/>
                </a:moveTo>
                <a:cubicBezTo>
                  <a:pt x="179" y="347"/>
                  <a:pt x="179" y="347"/>
                  <a:pt x="179" y="347"/>
                </a:cubicBezTo>
                <a:cubicBezTo>
                  <a:pt x="188" y="298"/>
                  <a:pt x="188" y="298"/>
                  <a:pt x="188" y="298"/>
                </a:cubicBezTo>
                <a:cubicBezTo>
                  <a:pt x="172" y="290"/>
                  <a:pt x="146" y="285"/>
                  <a:pt x="120" y="285"/>
                </a:cubicBezTo>
                <a:cubicBezTo>
                  <a:pt x="49" y="285"/>
                  <a:pt x="0" y="331"/>
                  <a:pt x="0" y="392"/>
                </a:cubicBezTo>
                <a:cubicBezTo>
                  <a:pt x="0" y="451"/>
                  <a:pt x="43" y="493"/>
                  <a:pt x="112" y="493"/>
                </a:cubicBezTo>
                <a:cubicBezTo>
                  <a:pt x="146" y="493"/>
                  <a:pt x="174" y="482"/>
                  <a:pt x="193" y="464"/>
                </a:cubicBezTo>
                <a:cubicBezTo>
                  <a:pt x="185" y="453"/>
                  <a:pt x="185" y="453"/>
                  <a:pt x="185" y="453"/>
                </a:cubicBezTo>
                <a:cubicBezTo>
                  <a:pt x="167" y="466"/>
                  <a:pt x="145" y="473"/>
                  <a:pt x="123" y="473"/>
                </a:cubicBezTo>
                <a:cubicBezTo>
                  <a:pt x="74" y="473"/>
                  <a:pt x="37" y="440"/>
                  <a:pt x="37" y="383"/>
                </a:cubicBezTo>
                <a:cubicBezTo>
                  <a:pt x="37" y="331"/>
                  <a:pt x="66" y="302"/>
                  <a:pt x="114" y="302"/>
                </a:cubicBezTo>
                <a:cubicBezTo>
                  <a:pt x="152" y="302"/>
                  <a:pt x="167" y="313"/>
                  <a:pt x="167" y="341"/>
                </a:cubicBezTo>
                <a:lnTo>
                  <a:pt x="167" y="347"/>
                </a:lnTo>
                <a:close/>
                <a:moveTo>
                  <a:pt x="813" y="98"/>
                </a:moveTo>
                <a:cubicBezTo>
                  <a:pt x="813" y="45"/>
                  <a:pt x="840" y="16"/>
                  <a:pt x="884" y="16"/>
                </a:cubicBezTo>
                <a:cubicBezTo>
                  <a:pt x="930" y="16"/>
                  <a:pt x="960" y="50"/>
                  <a:pt x="960" y="109"/>
                </a:cubicBezTo>
                <a:cubicBezTo>
                  <a:pt x="960" y="162"/>
                  <a:pt x="933" y="190"/>
                  <a:pt x="889" y="190"/>
                </a:cubicBezTo>
                <a:cubicBezTo>
                  <a:pt x="843" y="190"/>
                  <a:pt x="813" y="156"/>
                  <a:pt x="813" y="98"/>
                </a:cubicBezTo>
                <a:moveTo>
                  <a:pt x="776" y="107"/>
                </a:moveTo>
                <a:cubicBezTo>
                  <a:pt x="776" y="167"/>
                  <a:pt x="816" y="207"/>
                  <a:pt x="883" y="207"/>
                </a:cubicBezTo>
                <a:cubicBezTo>
                  <a:pt x="951" y="207"/>
                  <a:pt x="997" y="163"/>
                  <a:pt x="997" y="100"/>
                </a:cubicBezTo>
                <a:cubicBezTo>
                  <a:pt x="997" y="40"/>
                  <a:pt x="957" y="0"/>
                  <a:pt x="890" y="0"/>
                </a:cubicBezTo>
                <a:cubicBezTo>
                  <a:pt x="822" y="0"/>
                  <a:pt x="776" y="44"/>
                  <a:pt x="776" y="107"/>
                </a:cubicBezTo>
                <a:moveTo>
                  <a:pt x="714" y="189"/>
                </a:moveTo>
                <a:cubicBezTo>
                  <a:pt x="689" y="188"/>
                  <a:pt x="687" y="186"/>
                  <a:pt x="687" y="172"/>
                </a:cubicBezTo>
                <a:cubicBezTo>
                  <a:pt x="687" y="115"/>
                  <a:pt x="687" y="115"/>
                  <a:pt x="687" y="115"/>
                </a:cubicBezTo>
                <a:cubicBezTo>
                  <a:pt x="743" y="36"/>
                  <a:pt x="743" y="36"/>
                  <a:pt x="743" y="36"/>
                </a:cubicBezTo>
                <a:cubicBezTo>
                  <a:pt x="753" y="22"/>
                  <a:pt x="756" y="18"/>
                  <a:pt x="771" y="18"/>
                </a:cubicBezTo>
                <a:cubicBezTo>
                  <a:pt x="771" y="4"/>
                  <a:pt x="771" y="4"/>
                  <a:pt x="771" y="4"/>
                </a:cubicBezTo>
                <a:cubicBezTo>
                  <a:pt x="702" y="4"/>
                  <a:pt x="702" y="4"/>
                  <a:pt x="702" y="4"/>
                </a:cubicBezTo>
                <a:cubicBezTo>
                  <a:pt x="702" y="17"/>
                  <a:pt x="702" y="17"/>
                  <a:pt x="702" y="17"/>
                </a:cubicBezTo>
                <a:cubicBezTo>
                  <a:pt x="720" y="18"/>
                  <a:pt x="724" y="21"/>
                  <a:pt x="724" y="27"/>
                </a:cubicBezTo>
                <a:cubicBezTo>
                  <a:pt x="724" y="31"/>
                  <a:pt x="722" y="36"/>
                  <a:pt x="718" y="42"/>
                </a:cubicBezTo>
                <a:cubicBezTo>
                  <a:pt x="679" y="97"/>
                  <a:pt x="679" y="97"/>
                  <a:pt x="679" y="97"/>
                </a:cubicBezTo>
                <a:cubicBezTo>
                  <a:pt x="640" y="40"/>
                  <a:pt x="640" y="40"/>
                  <a:pt x="640" y="40"/>
                </a:cubicBezTo>
                <a:cubicBezTo>
                  <a:pt x="636" y="34"/>
                  <a:pt x="634" y="31"/>
                  <a:pt x="634" y="27"/>
                </a:cubicBezTo>
                <a:cubicBezTo>
                  <a:pt x="634" y="21"/>
                  <a:pt x="639" y="18"/>
                  <a:pt x="657" y="17"/>
                </a:cubicBezTo>
                <a:cubicBezTo>
                  <a:pt x="657" y="4"/>
                  <a:pt x="657" y="4"/>
                  <a:pt x="657" y="4"/>
                </a:cubicBezTo>
                <a:cubicBezTo>
                  <a:pt x="568" y="4"/>
                  <a:pt x="568" y="4"/>
                  <a:pt x="568" y="4"/>
                </a:cubicBezTo>
                <a:cubicBezTo>
                  <a:pt x="568" y="18"/>
                  <a:pt x="568" y="18"/>
                  <a:pt x="568" y="18"/>
                </a:cubicBezTo>
                <a:cubicBezTo>
                  <a:pt x="581" y="18"/>
                  <a:pt x="585" y="22"/>
                  <a:pt x="595" y="36"/>
                </a:cubicBezTo>
                <a:cubicBezTo>
                  <a:pt x="652" y="117"/>
                  <a:pt x="652" y="117"/>
                  <a:pt x="652" y="117"/>
                </a:cubicBezTo>
                <a:cubicBezTo>
                  <a:pt x="652" y="172"/>
                  <a:pt x="652" y="172"/>
                  <a:pt x="652" y="172"/>
                </a:cubicBezTo>
                <a:cubicBezTo>
                  <a:pt x="652" y="186"/>
                  <a:pt x="650" y="188"/>
                  <a:pt x="625" y="189"/>
                </a:cubicBezTo>
                <a:cubicBezTo>
                  <a:pt x="625" y="203"/>
                  <a:pt x="625" y="203"/>
                  <a:pt x="625" y="203"/>
                </a:cubicBezTo>
                <a:cubicBezTo>
                  <a:pt x="714" y="203"/>
                  <a:pt x="714" y="203"/>
                  <a:pt x="714" y="203"/>
                </a:cubicBezTo>
                <a:lnTo>
                  <a:pt x="714" y="189"/>
                </a:lnTo>
                <a:close/>
                <a:moveTo>
                  <a:pt x="444" y="120"/>
                </a:moveTo>
                <a:cubicBezTo>
                  <a:pt x="476" y="47"/>
                  <a:pt x="476" y="47"/>
                  <a:pt x="476" y="47"/>
                </a:cubicBezTo>
                <a:cubicBezTo>
                  <a:pt x="508" y="120"/>
                  <a:pt x="508" y="120"/>
                  <a:pt x="508" y="120"/>
                </a:cubicBezTo>
                <a:lnTo>
                  <a:pt x="444" y="120"/>
                </a:lnTo>
                <a:close/>
                <a:moveTo>
                  <a:pt x="446" y="189"/>
                </a:moveTo>
                <a:cubicBezTo>
                  <a:pt x="427" y="189"/>
                  <a:pt x="421" y="185"/>
                  <a:pt x="421" y="176"/>
                </a:cubicBezTo>
                <a:cubicBezTo>
                  <a:pt x="421" y="173"/>
                  <a:pt x="423" y="168"/>
                  <a:pt x="425" y="164"/>
                </a:cubicBezTo>
                <a:cubicBezTo>
                  <a:pt x="437" y="136"/>
                  <a:pt x="437" y="136"/>
                  <a:pt x="437" y="136"/>
                </a:cubicBezTo>
                <a:cubicBezTo>
                  <a:pt x="515" y="136"/>
                  <a:pt x="515" y="136"/>
                  <a:pt x="515" y="136"/>
                </a:cubicBezTo>
                <a:cubicBezTo>
                  <a:pt x="528" y="167"/>
                  <a:pt x="528" y="167"/>
                  <a:pt x="528" y="167"/>
                </a:cubicBezTo>
                <a:cubicBezTo>
                  <a:pt x="530" y="171"/>
                  <a:pt x="531" y="175"/>
                  <a:pt x="531" y="178"/>
                </a:cubicBezTo>
                <a:cubicBezTo>
                  <a:pt x="531" y="186"/>
                  <a:pt x="526" y="189"/>
                  <a:pt x="509" y="189"/>
                </a:cubicBezTo>
                <a:cubicBezTo>
                  <a:pt x="509" y="203"/>
                  <a:pt x="509" y="203"/>
                  <a:pt x="509" y="203"/>
                </a:cubicBezTo>
                <a:cubicBezTo>
                  <a:pt x="591" y="203"/>
                  <a:pt x="591" y="203"/>
                  <a:pt x="591" y="203"/>
                </a:cubicBezTo>
                <a:cubicBezTo>
                  <a:pt x="591" y="189"/>
                  <a:pt x="591" y="189"/>
                  <a:pt x="591" y="189"/>
                </a:cubicBezTo>
                <a:cubicBezTo>
                  <a:pt x="576" y="188"/>
                  <a:pt x="574" y="185"/>
                  <a:pt x="567" y="169"/>
                </a:cubicBezTo>
                <a:cubicBezTo>
                  <a:pt x="492" y="1"/>
                  <a:pt x="492" y="1"/>
                  <a:pt x="492" y="1"/>
                </a:cubicBezTo>
                <a:cubicBezTo>
                  <a:pt x="478" y="1"/>
                  <a:pt x="478" y="1"/>
                  <a:pt x="478" y="1"/>
                </a:cubicBezTo>
                <a:cubicBezTo>
                  <a:pt x="403" y="169"/>
                  <a:pt x="403" y="169"/>
                  <a:pt x="403" y="169"/>
                </a:cubicBezTo>
                <a:cubicBezTo>
                  <a:pt x="397" y="185"/>
                  <a:pt x="394" y="188"/>
                  <a:pt x="379" y="189"/>
                </a:cubicBezTo>
                <a:cubicBezTo>
                  <a:pt x="379" y="203"/>
                  <a:pt x="379" y="203"/>
                  <a:pt x="379" y="203"/>
                </a:cubicBezTo>
                <a:cubicBezTo>
                  <a:pt x="446" y="203"/>
                  <a:pt x="446" y="203"/>
                  <a:pt x="446" y="203"/>
                </a:cubicBezTo>
                <a:lnTo>
                  <a:pt x="446" y="189"/>
                </a:lnTo>
                <a:close/>
                <a:moveTo>
                  <a:pt x="164" y="189"/>
                </a:moveTo>
                <a:cubicBezTo>
                  <a:pt x="142" y="189"/>
                  <a:pt x="137" y="184"/>
                  <a:pt x="137" y="157"/>
                </a:cubicBezTo>
                <a:cubicBezTo>
                  <a:pt x="137" y="42"/>
                  <a:pt x="137" y="42"/>
                  <a:pt x="137" y="42"/>
                </a:cubicBezTo>
                <a:cubicBezTo>
                  <a:pt x="216" y="197"/>
                  <a:pt x="216" y="197"/>
                  <a:pt x="216" y="197"/>
                </a:cubicBezTo>
                <a:cubicBezTo>
                  <a:pt x="223" y="197"/>
                  <a:pt x="223" y="197"/>
                  <a:pt x="223" y="197"/>
                </a:cubicBezTo>
                <a:cubicBezTo>
                  <a:pt x="301" y="42"/>
                  <a:pt x="301" y="42"/>
                  <a:pt x="301" y="42"/>
                </a:cubicBezTo>
                <a:cubicBezTo>
                  <a:pt x="301" y="172"/>
                  <a:pt x="301" y="172"/>
                  <a:pt x="301" y="172"/>
                </a:cubicBezTo>
                <a:cubicBezTo>
                  <a:pt x="301" y="186"/>
                  <a:pt x="299" y="188"/>
                  <a:pt x="276" y="189"/>
                </a:cubicBezTo>
                <a:cubicBezTo>
                  <a:pt x="276" y="203"/>
                  <a:pt x="276" y="203"/>
                  <a:pt x="276" y="203"/>
                </a:cubicBezTo>
                <a:cubicBezTo>
                  <a:pt x="362" y="203"/>
                  <a:pt x="362" y="203"/>
                  <a:pt x="362" y="203"/>
                </a:cubicBezTo>
                <a:cubicBezTo>
                  <a:pt x="362" y="189"/>
                  <a:pt x="362" y="189"/>
                  <a:pt x="362" y="189"/>
                </a:cubicBezTo>
                <a:cubicBezTo>
                  <a:pt x="338" y="188"/>
                  <a:pt x="336" y="186"/>
                  <a:pt x="336" y="172"/>
                </a:cubicBezTo>
                <a:cubicBezTo>
                  <a:pt x="336" y="34"/>
                  <a:pt x="336" y="34"/>
                  <a:pt x="336" y="34"/>
                </a:cubicBezTo>
                <a:cubicBezTo>
                  <a:pt x="336" y="21"/>
                  <a:pt x="338" y="19"/>
                  <a:pt x="362" y="18"/>
                </a:cubicBezTo>
                <a:cubicBezTo>
                  <a:pt x="362" y="4"/>
                  <a:pt x="362" y="4"/>
                  <a:pt x="362" y="4"/>
                </a:cubicBezTo>
                <a:cubicBezTo>
                  <a:pt x="302" y="4"/>
                  <a:pt x="302" y="4"/>
                  <a:pt x="302" y="4"/>
                </a:cubicBezTo>
                <a:cubicBezTo>
                  <a:pt x="229" y="148"/>
                  <a:pt x="229" y="148"/>
                  <a:pt x="229" y="148"/>
                </a:cubicBezTo>
                <a:cubicBezTo>
                  <a:pt x="156" y="4"/>
                  <a:pt x="156" y="4"/>
                  <a:pt x="156" y="4"/>
                </a:cubicBezTo>
                <a:cubicBezTo>
                  <a:pt x="92" y="4"/>
                  <a:pt x="92" y="4"/>
                  <a:pt x="92" y="4"/>
                </a:cubicBezTo>
                <a:cubicBezTo>
                  <a:pt x="92" y="17"/>
                  <a:pt x="92" y="17"/>
                  <a:pt x="92" y="17"/>
                </a:cubicBezTo>
                <a:cubicBezTo>
                  <a:pt x="115" y="20"/>
                  <a:pt x="119" y="22"/>
                  <a:pt x="119" y="47"/>
                </a:cubicBezTo>
                <a:cubicBezTo>
                  <a:pt x="119" y="157"/>
                  <a:pt x="119" y="157"/>
                  <a:pt x="119" y="157"/>
                </a:cubicBezTo>
                <a:cubicBezTo>
                  <a:pt x="119" y="184"/>
                  <a:pt x="114" y="189"/>
                  <a:pt x="92" y="189"/>
                </a:cubicBezTo>
                <a:cubicBezTo>
                  <a:pt x="92" y="203"/>
                  <a:pt x="92" y="203"/>
                  <a:pt x="92" y="203"/>
                </a:cubicBezTo>
                <a:cubicBezTo>
                  <a:pt x="164" y="203"/>
                  <a:pt x="164" y="203"/>
                  <a:pt x="164" y="203"/>
                </a:cubicBezTo>
                <a:lnTo>
                  <a:pt x="164" y="189"/>
                </a:ln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715308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_60/40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73136" y="2854325"/>
            <a:ext cx="5879592" cy="1397000"/>
          </a:xfrm>
        </p:spPr>
        <p:txBody>
          <a:bodyPr lIns="0" tIns="0" rIns="0" bIns="0" anchor="b" anchorCtr="0">
            <a:noAutofit/>
          </a:bodyPr>
          <a:lstStyle>
            <a:lvl1pPr algn="l">
              <a:lnSpc>
                <a:spcPct val="80000"/>
              </a:lnSpc>
              <a:defRPr sz="6000" cap="all" baseline="0">
                <a:solidFill>
                  <a:schemeClr val="tx1"/>
                </a:solidFill>
              </a:defRPr>
            </a:lvl1pPr>
          </a:lstStyle>
          <a:p>
            <a:r>
              <a:rPr lang="en-US"/>
              <a:t>CLICK TO EDIT TITLE</a:t>
            </a:r>
          </a:p>
        </p:txBody>
      </p:sp>
      <p:sp>
        <p:nvSpPr>
          <p:cNvPr id="3" name="Subtitle 2"/>
          <p:cNvSpPr>
            <a:spLocks noGrp="1"/>
          </p:cNvSpPr>
          <p:nvPr>
            <p:ph type="subTitle" idx="1"/>
          </p:nvPr>
        </p:nvSpPr>
        <p:spPr>
          <a:xfrm>
            <a:off x="973008" y="4257675"/>
            <a:ext cx="5879592" cy="685800"/>
          </a:xfrm>
        </p:spPr>
        <p:txBody>
          <a:bodyPr lIns="0" tIns="45720" rIns="0">
            <a:noAutofit/>
          </a:bodyPr>
          <a:lstStyle>
            <a:lvl1pPr marL="0" indent="0" algn="l">
              <a:lnSpc>
                <a:spcPct val="80000"/>
              </a:lnSpc>
              <a:spcBef>
                <a:spcPts val="0"/>
              </a:spcBef>
              <a:buNone/>
              <a:defRPr sz="2400" b="0" cap="all" baseline="0">
                <a:solidFill>
                  <a:schemeClr val="accent1"/>
                </a:solidFill>
              </a:defRPr>
            </a:lvl1pPr>
            <a:lvl2pPr marL="457241" indent="0" algn="ctr">
              <a:buNone/>
              <a:defRPr>
                <a:solidFill>
                  <a:schemeClr val="tx1">
                    <a:tint val="75000"/>
                  </a:schemeClr>
                </a:solidFill>
              </a:defRPr>
            </a:lvl2pPr>
            <a:lvl3pPr marL="914484" indent="0" algn="ctr">
              <a:buNone/>
              <a:defRPr>
                <a:solidFill>
                  <a:schemeClr val="tx1">
                    <a:tint val="75000"/>
                  </a:schemeClr>
                </a:solidFill>
              </a:defRPr>
            </a:lvl3pPr>
            <a:lvl4pPr marL="1371725" indent="0" algn="ctr">
              <a:buNone/>
              <a:defRPr>
                <a:solidFill>
                  <a:schemeClr val="tx1">
                    <a:tint val="75000"/>
                  </a:schemeClr>
                </a:solidFill>
              </a:defRPr>
            </a:lvl4pPr>
            <a:lvl5pPr marL="1828968" indent="0" algn="ctr">
              <a:buNone/>
              <a:defRPr>
                <a:solidFill>
                  <a:schemeClr val="tx1">
                    <a:tint val="75000"/>
                  </a:schemeClr>
                </a:solidFill>
              </a:defRPr>
            </a:lvl5pPr>
            <a:lvl6pPr marL="2286209" indent="0" algn="ctr">
              <a:buNone/>
              <a:defRPr>
                <a:solidFill>
                  <a:schemeClr val="tx1">
                    <a:tint val="75000"/>
                  </a:schemeClr>
                </a:solidFill>
              </a:defRPr>
            </a:lvl6pPr>
            <a:lvl7pPr marL="2743452" indent="0" algn="ctr">
              <a:buNone/>
              <a:defRPr>
                <a:solidFill>
                  <a:schemeClr val="tx1">
                    <a:tint val="75000"/>
                  </a:schemeClr>
                </a:solidFill>
              </a:defRPr>
            </a:lvl7pPr>
            <a:lvl8pPr marL="3200693" indent="0" algn="ctr">
              <a:buNone/>
              <a:defRPr>
                <a:solidFill>
                  <a:schemeClr val="tx1">
                    <a:tint val="75000"/>
                  </a:schemeClr>
                </a:solidFill>
              </a:defRPr>
            </a:lvl8pPr>
            <a:lvl9pPr marL="365793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8" name="Freeform 6"/>
          <p:cNvSpPr>
            <a:spLocks noChangeAspect="1" noEditPoints="1"/>
          </p:cNvSpPr>
          <p:nvPr userDrawn="1"/>
        </p:nvSpPr>
        <p:spPr bwMode="auto">
          <a:xfrm>
            <a:off x="541338" y="536575"/>
            <a:ext cx="838146" cy="914400"/>
          </a:xfrm>
          <a:custGeom>
            <a:avLst/>
            <a:gdLst>
              <a:gd name="T0" fmla="*/ 661 w 1089"/>
              <a:gd name="T1" fmla="*/ 944 h 1188"/>
              <a:gd name="T2" fmla="*/ 690 w 1089"/>
              <a:gd name="T3" fmla="*/ 760 h 1188"/>
              <a:gd name="T4" fmla="*/ 399 w 1089"/>
              <a:gd name="T5" fmla="*/ 967 h 1188"/>
              <a:gd name="T6" fmla="*/ 569 w 1089"/>
              <a:gd name="T7" fmla="*/ 721 h 1188"/>
              <a:gd name="T8" fmla="*/ 360 w 1089"/>
              <a:gd name="T9" fmla="*/ 930 h 1188"/>
              <a:gd name="T10" fmla="*/ 452 w 1089"/>
              <a:gd name="T11" fmla="*/ 794 h 1188"/>
              <a:gd name="T12" fmla="*/ 219 w 1089"/>
              <a:gd name="T13" fmla="*/ 794 h 1188"/>
              <a:gd name="T14" fmla="*/ 490 w 1089"/>
              <a:gd name="T15" fmla="*/ 692 h 1188"/>
              <a:gd name="T16" fmla="*/ 336 w 1089"/>
              <a:gd name="T17" fmla="*/ 999 h 1188"/>
              <a:gd name="T18" fmla="*/ 753 w 1089"/>
              <a:gd name="T19" fmla="*/ 999 h 1188"/>
              <a:gd name="T20" fmla="*/ 869 w 1089"/>
              <a:gd name="T21" fmla="*/ 794 h 1188"/>
              <a:gd name="T22" fmla="*/ 729 w 1089"/>
              <a:gd name="T23" fmla="*/ 721 h 1188"/>
              <a:gd name="T24" fmla="*/ 869 w 1089"/>
              <a:gd name="T25" fmla="*/ 794 h 1188"/>
              <a:gd name="T26" fmla="*/ 1016 w 1089"/>
              <a:gd name="T27" fmla="*/ 285 h 1188"/>
              <a:gd name="T28" fmla="*/ 1080 w 1089"/>
              <a:gd name="T29" fmla="*/ 453 h 1188"/>
              <a:gd name="T30" fmla="*/ 1062 w 1089"/>
              <a:gd name="T31" fmla="*/ 341 h 1188"/>
              <a:gd name="T32" fmla="*/ 810 w 1089"/>
              <a:gd name="T33" fmla="*/ 458 h 1188"/>
              <a:gd name="T34" fmla="*/ 872 w 1089"/>
              <a:gd name="T35" fmla="*/ 474 h 1188"/>
              <a:gd name="T36" fmla="*/ 872 w 1089"/>
              <a:gd name="T37" fmla="*/ 289 h 1188"/>
              <a:gd name="T38" fmla="*/ 758 w 1089"/>
              <a:gd name="T39" fmla="*/ 303 h 1188"/>
              <a:gd name="T40" fmla="*/ 713 w 1089"/>
              <a:gd name="T41" fmla="*/ 335 h 1188"/>
              <a:gd name="T42" fmla="*/ 528 w 1089"/>
              <a:gd name="T43" fmla="*/ 302 h 1188"/>
              <a:gd name="T44" fmla="*/ 528 w 1089"/>
              <a:gd name="T45" fmla="*/ 489 h 1188"/>
              <a:gd name="T46" fmla="*/ 573 w 1089"/>
              <a:gd name="T47" fmla="*/ 329 h 1188"/>
              <a:gd name="T48" fmla="*/ 408 w 1089"/>
              <a:gd name="T49" fmla="*/ 303 h 1188"/>
              <a:gd name="T50" fmla="*/ 408 w 1089"/>
              <a:gd name="T51" fmla="*/ 489 h 1188"/>
              <a:gd name="T52" fmla="*/ 471 w 1089"/>
              <a:gd name="T53" fmla="*/ 320 h 1188"/>
              <a:gd name="T54" fmla="*/ 408 w 1089"/>
              <a:gd name="T55" fmla="*/ 303 h 1188"/>
              <a:gd name="T56" fmla="*/ 329 w 1089"/>
              <a:gd name="T57" fmla="*/ 472 h 1188"/>
              <a:gd name="T58" fmla="*/ 309 w 1089"/>
              <a:gd name="T59" fmla="*/ 303 h 1188"/>
              <a:gd name="T60" fmla="*/ 243 w 1089"/>
              <a:gd name="T61" fmla="*/ 320 h 1188"/>
              <a:gd name="T62" fmla="*/ 379 w 1089"/>
              <a:gd name="T63" fmla="*/ 489 h 1188"/>
              <a:gd name="T64" fmla="*/ 188 w 1089"/>
              <a:gd name="T65" fmla="*/ 298 h 1188"/>
              <a:gd name="T66" fmla="*/ 193 w 1089"/>
              <a:gd name="T67" fmla="*/ 464 h 1188"/>
              <a:gd name="T68" fmla="*/ 114 w 1089"/>
              <a:gd name="T69" fmla="*/ 302 h 1188"/>
              <a:gd name="T70" fmla="*/ 884 w 1089"/>
              <a:gd name="T71" fmla="*/ 16 h 1188"/>
              <a:gd name="T72" fmla="*/ 776 w 1089"/>
              <a:gd name="T73" fmla="*/ 107 h 1188"/>
              <a:gd name="T74" fmla="*/ 776 w 1089"/>
              <a:gd name="T75" fmla="*/ 107 h 1188"/>
              <a:gd name="T76" fmla="*/ 743 w 1089"/>
              <a:gd name="T77" fmla="*/ 36 h 1188"/>
              <a:gd name="T78" fmla="*/ 702 w 1089"/>
              <a:gd name="T79" fmla="*/ 17 h 1188"/>
              <a:gd name="T80" fmla="*/ 640 w 1089"/>
              <a:gd name="T81" fmla="*/ 40 h 1188"/>
              <a:gd name="T82" fmla="*/ 568 w 1089"/>
              <a:gd name="T83" fmla="*/ 4 h 1188"/>
              <a:gd name="T84" fmla="*/ 652 w 1089"/>
              <a:gd name="T85" fmla="*/ 172 h 1188"/>
              <a:gd name="T86" fmla="*/ 714 w 1089"/>
              <a:gd name="T87" fmla="*/ 189 h 1188"/>
              <a:gd name="T88" fmla="*/ 444 w 1089"/>
              <a:gd name="T89" fmla="*/ 120 h 1188"/>
              <a:gd name="T90" fmla="*/ 437 w 1089"/>
              <a:gd name="T91" fmla="*/ 136 h 1188"/>
              <a:gd name="T92" fmla="*/ 509 w 1089"/>
              <a:gd name="T93" fmla="*/ 189 h 1188"/>
              <a:gd name="T94" fmla="*/ 567 w 1089"/>
              <a:gd name="T95" fmla="*/ 169 h 1188"/>
              <a:gd name="T96" fmla="*/ 379 w 1089"/>
              <a:gd name="T97" fmla="*/ 189 h 1188"/>
              <a:gd name="T98" fmla="*/ 164 w 1089"/>
              <a:gd name="T99" fmla="*/ 189 h 1188"/>
              <a:gd name="T100" fmla="*/ 223 w 1089"/>
              <a:gd name="T101" fmla="*/ 197 h 1188"/>
              <a:gd name="T102" fmla="*/ 276 w 1089"/>
              <a:gd name="T103" fmla="*/ 203 h 1188"/>
              <a:gd name="T104" fmla="*/ 336 w 1089"/>
              <a:gd name="T105" fmla="*/ 34 h 1188"/>
              <a:gd name="T106" fmla="*/ 229 w 1089"/>
              <a:gd name="T107" fmla="*/ 148 h 1188"/>
              <a:gd name="T108" fmla="*/ 119 w 1089"/>
              <a:gd name="T109" fmla="*/ 47 h 1188"/>
              <a:gd name="T110" fmla="*/ 164 w 1089"/>
              <a:gd name="T111" fmla="*/ 203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89" h="1188">
                <a:moveTo>
                  <a:pt x="598" y="609"/>
                </a:moveTo>
                <a:cubicBezTo>
                  <a:pt x="598" y="783"/>
                  <a:pt x="598" y="783"/>
                  <a:pt x="598" y="783"/>
                </a:cubicBezTo>
                <a:cubicBezTo>
                  <a:pt x="598" y="850"/>
                  <a:pt x="619" y="904"/>
                  <a:pt x="661" y="944"/>
                </a:cubicBezTo>
                <a:cubicBezTo>
                  <a:pt x="661" y="944"/>
                  <a:pt x="661" y="944"/>
                  <a:pt x="661" y="944"/>
                </a:cubicBezTo>
                <a:cubicBezTo>
                  <a:pt x="661" y="898"/>
                  <a:pt x="661" y="898"/>
                  <a:pt x="661" y="898"/>
                </a:cubicBezTo>
                <a:cubicBezTo>
                  <a:pt x="645" y="869"/>
                  <a:pt x="637" y="834"/>
                  <a:pt x="637" y="794"/>
                </a:cubicBezTo>
                <a:cubicBezTo>
                  <a:pt x="637" y="760"/>
                  <a:pt x="637" y="760"/>
                  <a:pt x="637" y="760"/>
                </a:cubicBezTo>
                <a:cubicBezTo>
                  <a:pt x="690" y="760"/>
                  <a:pt x="690" y="760"/>
                  <a:pt x="690" y="760"/>
                </a:cubicBezTo>
                <a:cubicBezTo>
                  <a:pt x="690" y="760"/>
                  <a:pt x="690" y="929"/>
                  <a:pt x="690" y="937"/>
                </a:cubicBezTo>
                <a:cubicBezTo>
                  <a:pt x="690" y="953"/>
                  <a:pt x="690" y="962"/>
                  <a:pt x="689" y="966"/>
                </a:cubicBezTo>
                <a:cubicBezTo>
                  <a:pt x="682" y="1063"/>
                  <a:pt x="635" y="1128"/>
                  <a:pt x="544" y="1166"/>
                </a:cubicBezTo>
                <a:cubicBezTo>
                  <a:pt x="454" y="1128"/>
                  <a:pt x="406" y="1063"/>
                  <a:pt x="399" y="967"/>
                </a:cubicBezTo>
                <a:cubicBezTo>
                  <a:pt x="461" y="925"/>
                  <a:pt x="490" y="864"/>
                  <a:pt x="490" y="783"/>
                </a:cubicBezTo>
                <a:cubicBezTo>
                  <a:pt x="490" y="760"/>
                  <a:pt x="490" y="760"/>
                  <a:pt x="490" y="760"/>
                </a:cubicBezTo>
                <a:cubicBezTo>
                  <a:pt x="569" y="760"/>
                  <a:pt x="569" y="760"/>
                  <a:pt x="569" y="760"/>
                </a:cubicBezTo>
                <a:cubicBezTo>
                  <a:pt x="569" y="721"/>
                  <a:pt x="569" y="721"/>
                  <a:pt x="569" y="721"/>
                </a:cubicBezTo>
                <a:cubicBezTo>
                  <a:pt x="360" y="721"/>
                  <a:pt x="360" y="721"/>
                  <a:pt x="360" y="721"/>
                </a:cubicBezTo>
                <a:cubicBezTo>
                  <a:pt x="360" y="929"/>
                  <a:pt x="360" y="929"/>
                  <a:pt x="360" y="929"/>
                </a:cubicBezTo>
                <a:cubicBezTo>
                  <a:pt x="360" y="929"/>
                  <a:pt x="360" y="930"/>
                  <a:pt x="360" y="930"/>
                </a:cubicBezTo>
                <a:cubicBezTo>
                  <a:pt x="360" y="930"/>
                  <a:pt x="360" y="930"/>
                  <a:pt x="360" y="930"/>
                </a:cubicBezTo>
                <a:cubicBezTo>
                  <a:pt x="376" y="919"/>
                  <a:pt x="388" y="906"/>
                  <a:pt x="398" y="890"/>
                </a:cubicBezTo>
                <a:cubicBezTo>
                  <a:pt x="398" y="760"/>
                  <a:pt x="398" y="760"/>
                  <a:pt x="398" y="760"/>
                </a:cubicBezTo>
                <a:cubicBezTo>
                  <a:pt x="452" y="760"/>
                  <a:pt x="452" y="760"/>
                  <a:pt x="452" y="760"/>
                </a:cubicBezTo>
                <a:cubicBezTo>
                  <a:pt x="452" y="794"/>
                  <a:pt x="452" y="794"/>
                  <a:pt x="452" y="794"/>
                </a:cubicBezTo>
                <a:cubicBezTo>
                  <a:pt x="452" y="854"/>
                  <a:pt x="434" y="902"/>
                  <a:pt x="398" y="936"/>
                </a:cubicBezTo>
                <a:cubicBezTo>
                  <a:pt x="383" y="951"/>
                  <a:pt x="370" y="959"/>
                  <a:pt x="361" y="964"/>
                </a:cubicBezTo>
                <a:cubicBezTo>
                  <a:pt x="352" y="970"/>
                  <a:pt x="345" y="973"/>
                  <a:pt x="336" y="977"/>
                </a:cubicBezTo>
                <a:cubicBezTo>
                  <a:pt x="257" y="944"/>
                  <a:pt x="219" y="882"/>
                  <a:pt x="219" y="794"/>
                </a:cubicBezTo>
                <a:cubicBezTo>
                  <a:pt x="219" y="648"/>
                  <a:pt x="219" y="648"/>
                  <a:pt x="219" y="648"/>
                </a:cubicBezTo>
                <a:cubicBezTo>
                  <a:pt x="452" y="648"/>
                  <a:pt x="452" y="648"/>
                  <a:pt x="452" y="648"/>
                </a:cubicBezTo>
                <a:cubicBezTo>
                  <a:pt x="452" y="692"/>
                  <a:pt x="452" y="692"/>
                  <a:pt x="452" y="692"/>
                </a:cubicBezTo>
                <a:cubicBezTo>
                  <a:pt x="490" y="692"/>
                  <a:pt x="490" y="692"/>
                  <a:pt x="490" y="692"/>
                </a:cubicBezTo>
                <a:cubicBezTo>
                  <a:pt x="490" y="609"/>
                  <a:pt x="490" y="609"/>
                  <a:pt x="490" y="609"/>
                </a:cubicBezTo>
                <a:cubicBezTo>
                  <a:pt x="181" y="609"/>
                  <a:pt x="181" y="609"/>
                  <a:pt x="181" y="609"/>
                </a:cubicBezTo>
                <a:cubicBezTo>
                  <a:pt x="181" y="783"/>
                  <a:pt x="181" y="783"/>
                  <a:pt x="181" y="783"/>
                </a:cubicBezTo>
                <a:cubicBezTo>
                  <a:pt x="181" y="889"/>
                  <a:pt x="231" y="959"/>
                  <a:pt x="336" y="999"/>
                </a:cubicBezTo>
                <a:cubicBezTo>
                  <a:pt x="346" y="995"/>
                  <a:pt x="355" y="991"/>
                  <a:pt x="364" y="987"/>
                </a:cubicBezTo>
                <a:cubicBezTo>
                  <a:pt x="380" y="1082"/>
                  <a:pt x="439" y="1148"/>
                  <a:pt x="544" y="1188"/>
                </a:cubicBezTo>
                <a:cubicBezTo>
                  <a:pt x="649" y="1148"/>
                  <a:pt x="708" y="1082"/>
                  <a:pt x="724" y="987"/>
                </a:cubicBezTo>
                <a:cubicBezTo>
                  <a:pt x="733" y="991"/>
                  <a:pt x="743" y="995"/>
                  <a:pt x="753" y="999"/>
                </a:cubicBezTo>
                <a:cubicBezTo>
                  <a:pt x="857" y="959"/>
                  <a:pt x="907" y="889"/>
                  <a:pt x="907" y="783"/>
                </a:cubicBezTo>
                <a:cubicBezTo>
                  <a:pt x="907" y="609"/>
                  <a:pt x="907" y="609"/>
                  <a:pt x="907" y="609"/>
                </a:cubicBezTo>
                <a:lnTo>
                  <a:pt x="598" y="609"/>
                </a:lnTo>
                <a:close/>
                <a:moveTo>
                  <a:pt x="869" y="794"/>
                </a:moveTo>
                <a:cubicBezTo>
                  <a:pt x="869" y="882"/>
                  <a:pt x="831" y="944"/>
                  <a:pt x="753" y="977"/>
                </a:cubicBezTo>
                <a:cubicBezTo>
                  <a:pt x="744" y="973"/>
                  <a:pt x="735" y="969"/>
                  <a:pt x="727" y="964"/>
                </a:cubicBezTo>
                <a:cubicBezTo>
                  <a:pt x="728" y="953"/>
                  <a:pt x="729" y="941"/>
                  <a:pt x="729" y="929"/>
                </a:cubicBezTo>
                <a:cubicBezTo>
                  <a:pt x="729" y="721"/>
                  <a:pt x="729" y="721"/>
                  <a:pt x="729" y="721"/>
                </a:cubicBezTo>
                <a:cubicBezTo>
                  <a:pt x="637" y="721"/>
                  <a:pt x="637" y="721"/>
                  <a:pt x="637" y="721"/>
                </a:cubicBezTo>
                <a:cubicBezTo>
                  <a:pt x="637" y="648"/>
                  <a:pt x="637" y="648"/>
                  <a:pt x="637" y="648"/>
                </a:cubicBezTo>
                <a:cubicBezTo>
                  <a:pt x="869" y="648"/>
                  <a:pt x="869" y="648"/>
                  <a:pt x="869" y="648"/>
                </a:cubicBezTo>
                <a:lnTo>
                  <a:pt x="869" y="794"/>
                </a:lnTo>
                <a:close/>
                <a:moveTo>
                  <a:pt x="1062" y="347"/>
                </a:moveTo>
                <a:cubicBezTo>
                  <a:pt x="1074" y="347"/>
                  <a:pt x="1074" y="347"/>
                  <a:pt x="1074" y="347"/>
                </a:cubicBezTo>
                <a:cubicBezTo>
                  <a:pt x="1084" y="298"/>
                  <a:pt x="1084" y="298"/>
                  <a:pt x="1084" y="298"/>
                </a:cubicBezTo>
                <a:cubicBezTo>
                  <a:pt x="1068" y="290"/>
                  <a:pt x="1041" y="285"/>
                  <a:pt x="1016" y="285"/>
                </a:cubicBezTo>
                <a:cubicBezTo>
                  <a:pt x="944" y="285"/>
                  <a:pt x="895" y="331"/>
                  <a:pt x="895" y="392"/>
                </a:cubicBezTo>
                <a:cubicBezTo>
                  <a:pt x="895" y="451"/>
                  <a:pt x="938" y="493"/>
                  <a:pt x="1007" y="493"/>
                </a:cubicBezTo>
                <a:cubicBezTo>
                  <a:pt x="1041" y="493"/>
                  <a:pt x="1069" y="482"/>
                  <a:pt x="1089" y="464"/>
                </a:cubicBezTo>
                <a:cubicBezTo>
                  <a:pt x="1080" y="453"/>
                  <a:pt x="1080" y="453"/>
                  <a:pt x="1080" y="453"/>
                </a:cubicBezTo>
                <a:cubicBezTo>
                  <a:pt x="1062" y="466"/>
                  <a:pt x="1040" y="473"/>
                  <a:pt x="1018" y="473"/>
                </a:cubicBezTo>
                <a:cubicBezTo>
                  <a:pt x="969" y="473"/>
                  <a:pt x="932" y="440"/>
                  <a:pt x="932" y="383"/>
                </a:cubicBezTo>
                <a:cubicBezTo>
                  <a:pt x="932" y="331"/>
                  <a:pt x="962" y="302"/>
                  <a:pt x="1009" y="302"/>
                </a:cubicBezTo>
                <a:cubicBezTo>
                  <a:pt x="1047" y="302"/>
                  <a:pt x="1062" y="313"/>
                  <a:pt x="1062" y="341"/>
                </a:cubicBezTo>
                <a:lnTo>
                  <a:pt x="1062" y="347"/>
                </a:lnTo>
                <a:close/>
                <a:moveTo>
                  <a:pt x="783" y="303"/>
                </a:moveTo>
                <a:cubicBezTo>
                  <a:pt x="808" y="304"/>
                  <a:pt x="810" y="306"/>
                  <a:pt x="810" y="320"/>
                </a:cubicBezTo>
                <a:cubicBezTo>
                  <a:pt x="810" y="458"/>
                  <a:pt x="810" y="458"/>
                  <a:pt x="810" y="458"/>
                </a:cubicBezTo>
                <a:cubicBezTo>
                  <a:pt x="810" y="471"/>
                  <a:pt x="808" y="473"/>
                  <a:pt x="783" y="474"/>
                </a:cubicBezTo>
                <a:cubicBezTo>
                  <a:pt x="783" y="489"/>
                  <a:pt x="783" y="489"/>
                  <a:pt x="783" y="489"/>
                </a:cubicBezTo>
                <a:cubicBezTo>
                  <a:pt x="872" y="489"/>
                  <a:pt x="872" y="489"/>
                  <a:pt x="872" y="489"/>
                </a:cubicBezTo>
                <a:cubicBezTo>
                  <a:pt x="872" y="474"/>
                  <a:pt x="872" y="474"/>
                  <a:pt x="872" y="474"/>
                </a:cubicBezTo>
                <a:cubicBezTo>
                  <a:pt x="847" y="473"/>
                  <a:pt x="845" y="471"/>
                  <a:pt x="845" y="458"/>
                </a:cubicBezTo>
                <a:cubicBezTo>
                  <a:pt x="845" y="320"/>
                  <a:pt x="845" y="320"/>
                  <a:pt x="845" y="320"/>
                </a:cubicBezTo>
                <a:cubicBezTo>
                  <a:pt x="845" y="306"/>
                  <a:pt x="847" y="304"/>
                  <a:pt x="872" y="303"/>
                </a:cubicBezTo>
                <a:cubicBezTo>
                  <a:pt x="872" y="289"/>
                  <a:pt x="872" y="289"/>
                  <a:pt x="872" y="289"/>
                </a:cubicBezTo>
                <a:cubicBezTo>
                  <a:pt x="783" y="289"/>
                  <a:pt x="783" y="289"/>
                  <a:pt x="783" y="289"/>
                </a:cubicBezTo>
                <a:lnTo>
                  <a:pt x="783" y="303"/>
                </a:lnTo>
                <a:close/>
                <a:moveTo>
                  <a:pt x="731" y="335"/>
                </a:moveTo>
                <a:cubicBezTo>
                  <a:pt x="731" y="308"/>
                  <a:pt x="736" y="303"/>
                  <a:pt x="758" y="303"/>
                </a:cubicBezTo>
                <a:cubicBezTo>
                  <a:pt x="758" y="289"/>
                  <a:pt x="758" y="289"/>
                  <a:pt x="758" y="289"/>
                </a:cubicBezTo>
                <a:cubicBezTo>
                  <a:pt x="686" y="289"/>
                  <a:pt x="686" y="289"/>
                  <a:pt x="686" y="289"/>
                </a:cubicBezTo>
                <a:cubicBezTo>
                  <a:pt x="686" y="303"/>
                  <a:pt x="686" y="303"/>
                  <a:pt x="686" y="303"/>
                </a:cubicBezTo>
                <a:cubicBezTo>
                  <a:pt x="708" y="303"/>
                  <a:pt x="713" y="308"/>
                  <a:pt x="713" y="335"/>
                </a:cubicBezTo>
                <a:cubicBezTo>
                  <a:pt x="713" y="436"/>
                  <a:pt x="713" y="436"/>
                  <a:pt x="713" y="436"/>
                </a:cubicBezTo>
                <a:cubicBezTo>
                  <a:pt x="584" y="289"/>
                  <a:pt x="584" y="289"/>
                  <a:pt x="584" y="289"/>
                </a:cubicBezTo>
                <a:cubicBezTo>
                  <a:pt x="526" y="289"/>
                  <a:pt x="526" y="289"/>
                  <a:pt x="526" y="289"/>
                </a:cubicBezTo>
                <a:cubicBezTo>
                  <a:pt x="528" y="302"/>
                  <a:pt x="528" y="302"/>
                  <a:pt x="528" y="302"/>
                </a:cubicBezTo>
                <a:cubicBezTo>
                  <a:pt x="552" y="306"/>
                  <a:pt x="555" y="308"/>
                  <a:pt x="555" y="329"/>
                </a:cubicBezTo>
                <a:cubicBezTo>
                  <a:pt x="555" y="443"/>
                  <a:pt x="555" y="443"/>
                  <a:pt x="555" y="443"/>
                </a:cubicBezTo>
                <a:cubicBezTo>
                  <a:pt x="555" y="469"/>
                  <a:pt x="550" y="474"/>
                  <a:pt x="528" y="474"/>
                </a:cubicBezTo>
                <a:cubicBezTo>
                  <a:pt x="528" y="489"/>
                  <a:pt x="528" y="489"/>
                  <a:pt x="528" y="489"/>
                </a:cubicBezTo>
                <a:cubicBezTo>
                  <a:pt x="600" y="489"/>
                  <a:pt x="600" y="489"/>
                  <a:pt x="600" y="489"/>
                </a:cubicBezTo>
                <a:cubicBezTo>
                  <a:pt x="600" y="474"/>
                  <a:pt x="600" y="474"/>
                  <a:pt x="600" y="474"/>
                </a:cubicBezTo>
                <a:cubicBezTo>
                  <a:pt x="577" y="474"/>
                  <a:pt x="573" y="469"/>
                  <a:pt x="573" y="443"/>
                </a:cubicBezTo>
                <a:cubicBezTo>
                  <a:pt x="573" y="329"/>
                  <a:pt x="573" y="329"/>
                  <a:pt x="573" y="329"/>
                </a:cubicBezTo>
                <a:cubicBezTo>
                  <a:pt x="716" y="491"/>
                  <a:pt x="716" y="491"/>
                  <a:pt x="716" y="491"/>
                </a:cubicBezTo>
                <a:cubicBezTo>
                  <a:pt x="731" y="491"/>
                  <a:pt x="731" y="491"/>
                  <a:pt x="731" y="491"/>
                </a:cubicBezTo>
                <a:lnTo>
                  <a:pt x="731" y="335"/>
                </a:lnTo>
                <a:close/>
                <a:moveTo>
                  <a:pt x="408" y="303"/>
                </a:moveTo>
                <a:cubicBezTo>
                  <a:pt x="433" y="304"/>
                  <a:pt x="436" y="306"/>
                  <a:pt x="436" y="320"/>
                </a:cubicBezTo>
                <a:cubicBezTo>
                  <a:pt x="436" y="458"/>
                  <a:pt x="436" y="458"/>
                  <a:pt x="436" y="458"/>
                </a:cubicBezTo>
                <a:cubicBezTo>
                  <a:pt x="436" y="471"/>
                  <a:pt x="433" y="473"/>
                  <a:pt x="408" y="474"/>
                </a:cubicBezTo>
                <a:cubicBezTo>
                  <a:pt x="408" y="489"/>
                  <a:pt x="408" y="489"/>
                  <a:pt x="408" y="489"/>
                </a:cubicBezTo>
                <a:cubicBezTo>
                  <a:pt x="498" y="489"/>
                  <a:pt x="498" y="489"/>
                  <a:pt x="498" y="489"/>
                </a:cubicBezTo>
                <a:cubicBezTo>
                  <a:pt x="498" y="474"/>
                  <a:pt x="498" y="474"/>
                  <a:pt x="498" y="474"/>
                </a:cubicBezTo>
                <a:cubicBezTo>
                  <a:pt x="473" y="473"/>
                  <a:pt x="471" y="471"/>
                  <a:pt x="471" y="458"/>
                </a:cubicBezTo>
                <a:cubicBezTo>
                  <a:pt x="471" y="320"/>
                  <a:pt x="471" y="320"/>
                  <a:pt x="471" y="320"/>
                </a:cubicBezTo>
                <a:cubicBezTo>
                  <a:pt x="471" y="306"/>
                  <a:pt x="473" y="304"/>
                  <a:pt x="498" y="303"/>
                </a:cubicBezTo>
                <a:cubicBezTo>
                  <a:pt x="498" y="289"/>
                  <a:pt x="498" y="289"/>
                  <a:pt x="498" y="289"/>
                </a:cubicBezTo>
                <a:cubicBezTo>
                  <a:pt x="408" y="289"/>
                  <a:pt x="408" y="289"/>
                  <a:pt x="408" y="289"/>
                </a:cubicBezTo>
                <a:lnTo>
                  <a:pt x="408" y="303"/>
                </a:lnTo>
                <a:close/>
                <a:moveTo>
                  <a:pt x="390" y="431"/>
                </a:moveTo>
                <a:cubicBezTo>
                  <a:pt x="379" y="431"/>
                  <a:pt x="379" y="431"/>
                  <a:pt x="379" y="431"/>
                </a:cubicBezTo>
                <a:cubicBezTo>
                  <a:pt x="374" y="440"/>
                  <a:pt x="374" y="440"/>
                  <a:pt x="374" y="440"/>
                </a:cubicBezTo>
                <a:cubicBezTo>
                  <a:pt x="362" y="466"/>
                  <a:pt x="352" y="472"/>
                  <a:pt x="329" y="472"/>
                </a:cubicBezTo>
                <a:cubicBezTo>
                  <a:pt x="292" y="472"/>
                  <a:pt x="292" y="472"/>
                  <a:pt x="292" y="472"/>
                </a:cubicBezTo>
                <a:cubicBezTo>
                  <a:pt x="279" y="472"/>
                  <a:pt x="278" y="467"/>
                  <a:pt x="278" y="449"/>
                </a:cubicBezTo>
                <a:cubicBezTo>
                  <a:pt x="278" y="320"/>
                  <a:pt x="278" y="320"/>
                  <a:pt x="278" y="320"/>
                </a:cubicBezTo>
                <a:cubicBezTo>
                  <a:pt x="278" y="306"/>
                  <a:pt x="280" y="303"/>
                  <a:pt x="309" y="303"/>
                </a:cubicBezTo>
                <a:cubicBezTo>
                  <a:pt x="309" y="289"/>
                  <a:pt x="309" y="289"/>
                  <a:pt x="309" y="289"/>
                </a:cubicBezTo>
                <a:cubicBezTo>
                  <a:pt x="217" y="289"/>
                  <a:pt x="217" y="289"/>
                  <a:pt x="217" y="289"/>
                </a:cubicBezTo>
                <a:cubicBezTo>
                  <a:pt x="217" y="303"/>
                  <a:pt x="217" y="303"/>
                  <a:pt x="217" y="303"/>
                </a:cubicBezTo>
                <a:cubicBezTo>
                  <a:pt x="241" y="304"/>
                  <a:pt x="243" y="306"/>
                  <a:pt x="243" y="320"/>
                </a:cubicBezTo>
                <a:cubicBezTo>
                  <a:pt x="243" y="446"/>
                  <a:pt x="243" y="446"/>
                  <a:pt x="243" y="446"/>
                </a:cubicBezTo>
                <a:cubicBezTo>
                  <a:pt x="243" y="469"/>
                  <a:pt x="241" y="471"/>
                  <a:pt x="219" y="475"/>
                </a:cubicBezTo>
                <a:cubicBezTo>
                  <a:pt x="219" y="489"/>
                  <a:pt x="219" y="489"/>
                  <a:pt x="219" y="489"/>
                </a:cubicBezTo>
                <a:cubicBezTo>
                  <a:pt x="379" y="489"/>
                  <a:pt x="379" y="489"/>
                  <a:pt x="379" y="489"/>
                </a:cubicBezTo>
                <a:lnTo>
                  <a:pt x="390" y="431"/>
                </a:lnTo>
                <a:close/>
                <a:moveTo>
                  <a:pt x="167" y="347"/>
                </a:moveTo>
                <a:cubicBezTo>
                  <a:pt x="179" y="347"/>
                  <a:pt x="179" y="347"/>
                  <a:pt x="179" y="347"/>
                </a:cubicBezTo>
                <a:cubicBezTo>
                  <a:pt x="188" y="298"/>
                  <a:pt x="188" y="298"/>
                  <a:pt x="188" y="298"/>
                </a:cubicBezTo>
                <a:cubicBezTo>
                  <a:pt x="172" y="290"/>
                  <a:pt x="146" y="285"/>
                  <a:pt x="120" y="285"/>
                </a:cubicBezTo>
                <a:cubicBezTo>
                  <a:pt x="49" y="285"/>
                  <a:pt x="0" y="331"/>
                  <a:pt x="0" y="392"/>
                </a:cubicBezTo>
                <a:cubicBezTo>
                  <a:pt x="0" y="451"/>
                  <a:pt x="43" y="493"/>
                  <a:pt x="112" y="493"/>
                </a:cubicBezTo>
                <a:cubicBezTo>
                  <a:pt x="146" y="493"/>
                  <a:pt x="174" y="482"/>
                  <a:pt x="193" y="464"/>
                </a:cubicBezTo>
                <a:cubicBezTo>
                  <a:pt x="185" y="453"/>
                  <a:pt x="185" y="453"/>
                  <a:pt x="185" y="453"/>
                </a:cubicBezTo>
                <a:cubicBezTo>
                  <a:pt x="167" y="466"/>
                  <a:pt x="145" y="473"/>
                  <a:pt x="123" y="473"/>
                </a:cubicBezTo>
                <a:cubicBezTo>
                  <a:pt x="74" y="473"/>
                  <a:pt x="37" y="440"/>
                  <a:pt x="37" y="383"/>
                </a:cubicBezTo>
                <a:cubicBezTo>
                  <a:pt x="37" y="331"/>
                  <a:pt x="66" y="302"/>
                  <a:pt x="114" y="302"/>
                </a:cubicBezTo>
                <a:cubicBezTo>
                  <a:pt x="152" y="302"/>
                  <a:pt x="167" y="313"/>
                  <a:pt x="167" y="341"/>
                </a:cubicBezTo>
                <a:lnTo>
                  <a:pt x="167" y="347"/>
                </a:lnTo>
                <a:close/>
                <a:moveTo>
                  <a:pt x="813" y="98"/>
                </a:moveTo>
                <a:cubicBezTo>
                  <a:pt x="813" y="45"/>
                  <a:pt x="840" y="16"/>
                  <a:pt x="884" y="16"/>
                </a:cubicBezTo>
                <a:cubicBezTo>
                  <a:pt x="930" y="16"/>
                  <a:pt x="960" y="50"/>
                  <a:pt x="960" y="109"/>
                </a:cubicBezTo>
                <a:cubicBezTo>
                  <a:pt x="960" y="162"/>
                  <a:pt x="933" y="190"/>
                  <a:pt x="889" y="190"/>
                </a:cubicBezTo>
                <a:cubicBezTo>
                  <a:pt x="843" y="190"/>
                  <a:pt x="813" y="156"/>
                  <a:pt x="813" y="98"/>
                </a:cubicBezTo>
                <a:moveTo>
                  <a:pt x="776" y="107"/>
                </a:moveTo>
                <a:cubicBezTo>
                  <a:pt x="776" y="167"/>
                  <a:pt x="816" y="207"/>
                  <a:pt x="883" y="207"/>
                </a:cubicBezTo>
                <a:cubicBezTo>
                  <a:pt x="951" y="207"/>
                  <a:pt x="997" y="163"/>
                  <a:pt x="997" y="100"/>
                </a:cubicBezTo>
                <a:cubicBezTo>
                  <a:pt x="997" y="40"/>
                  <a:pt x="957" y="0"/>
                  <a:pt x="890" y="0"/>
                </a:cubicBezTo>
                <a:cubicBezTo>
                  <a:pt x="822" y="0"/>
                  <a:pt x="776" y="44"/>
                  <a:pt x="776" y="107"/>
                </a:cubicBezTo>
                <a:moveTo>
                  <a:pt x="714" y="189"/>
                </a:moveTo>
                <a:cubicBezTo>
                  <a:pt x="689" y="188"/>
                  <a:pt x="687" y="186"/>
                  <a:pt x="687" y="172"/>
                </a:cubicBezTo>
                <a:cubicBezTo>
                  <a:pt x="687" y="115"/>
                  <a:pt x="687" y="115"/>
                  <a:pt x="687" y="115"/>
                </a:cubicBezTo>
                <a:cubicBezTo>
                  <a:pt x="743" y="36"/>
                  <a:pt x="743" y="36"/>
                  <a:pt x="743" y="36"/>
                </a:cubicBezTo>
                <a:cubicBezTo>
                  <a:pt x="753" y="22"/>
                  <a:pt x="756" y="18"/>
                  <a:pt x="771" y="18"/>
                </a:cubicBezTo>
                <a:cubicBezTo>
                  <a:pt x="771" y="4"/>
                  <a:pt x="771" y="4"/>
                  <a:pt x="771" y="4"/>
                </a:cubicBezTo>
                <a:cubicBezTo>
                  <a:pt x="702" y="4"/>
                  <a:pt x="702" y="4"/>
                  <a:pt x="702" y="4"/>
                </a:cubicBezTo>
                <a:cubicBezTo>
                  <a:pt x="702" y="17"/>
                  <a:pt x="702" y="17"/>
                  <a:pt x="702" y="17"/>
                </a:cubicBezTo>
                <a:cubicBezTo>
                  <a:pt x="720" y="18"/>
                  <a:pt x="724" y="21"/>
                  <a:pt x="724" y="27"/>
                </a:cubicBezTo>
                <a:cubicBezTo>
                  <a:pt x="724" y="31"/>
                  <a:pt x="722" y="36"/>
                  <a:pt x="718" y="42"/>
                </a:cubicBezTo>
                <a:cubicBezTo>
                  <a:pt x="679" y="97"/>
                  <a:pt x="679" y="97"/>
                  <a:pt x="679" y="97"/>
                </a:cubicBezTo>
                <a:cubicBezTo>
                  <a:pt x="640" y="40"/>
                  <a:pt x="640" y="40"/>
                  <a:pt x="640" y="40"/>
                </a:cubicBezTo>
                <a:cubicBezTo>
                  <a:pt x="636" y="34"/>
                  <a:pt x="634" y="31"/>
                  <a:pt x="634" y="27"/>
                </a:cubicBezTo>
                <a:cubicBezTo>
                  <a:pt x="634" y="21"/>
                  <a:pt x="639" y="18"/>
                  <a:pt x="657" y="17"/>
                </a:cubicBezTo>
                <a:cubicBezTo>
                  <a:pt x="657" y="4"/>
                  <a:pt x="657" y="4"/>
                  <a:pt x="657" y="4"/>
                </a:cubicBezTo>
                <a:cubicBezTo>
                  <a:pt x="568" y="4"/>
                  <a:pt x="568" y="4"/>
                  <a:pt x="568" y="4"/>
                </a:cubicBezTo>
                <a:cubicBezTo>
                  <a:pt x="568" y="18"/>
                  <a:pt x="568" y="18"/>
                  <a:pt x="568" y="18"/>
                </a:cubicBezTo>
                <a:cubicBezTo>
                  <a:pt x="581" y="18"/>
                  <a:pt x="585" y="22"/>
                  <a:pt x="595" y="36"/>
                </a:cubicBezTo>
                <a:cubicBezTo>
                  <a:pt x="652" y="117"/>
                  <a:pt x="652" y="117"/>
                  <a:pt x="652" y="117"/>
                </a:cubicBezTo>
                <a:cubicBezTo>
                  <a:pt x="652" y="172"/>
                  <a:pt x="652" y="172"/>
                  <a:pt x="652" y="172"/>
                </a:cubicBezTo>
                <a:cubicBezTo>
                  <a:pt x="652" y="186"/>
                  <a:pt x="650" y="188"/>
                  <a:pt x="625" y="189"/>
                </a:cubicBezTo>
                <a:cubicBezTo>
                  <a:pt x="625" y="203"/>
                  <a:pt x="625" y="203"/>
                  <a:pt x="625" y="203"/>
                </a:cubicBezTo>
                <a:cubicBezTo>
                  <a:pt x="714" y="203"/>
                  <a:pt x="714" y="203"/>
                  <a:pt x="714" y="203"/>
                </a:cubicBezTo>
                <a:lnTo>
                  <a:pt x="714" y="189"/>
                </a:lnTo>
                <a:close/>
                <a:moveTo>
                  <a:pt x="444" y="120"/>
                </a:moveTo>
                <a:cubicBezTo>
                  <a:pt x="476" y="47"/>
                  <a:pt x="476" y="47"/>
                  <a:pt x="476" y="47"/>
                </a:cubicBezTo>
                <a:cubicBezTo>
                  <a:pt x="508" y="120"/>
                  <a:pt x="508" y="120"/>
                  <a:pt x="508" y="120"/>
                </a:cubicBezTo>
                <a:lnTo>
                  <a:pt x="444" y="120"/>
                </a:lnTo>
                <a:close/>
                <a:moveTo>
                  <a:pt x="446" y="189"/>
                </a:moveTo>
                <a:cubicBezTo>
                  <a:pt x="427" y="189"/>
                  <a:pt x="421" y="185"/>
                  <a:pt x="421" y="176"/>
                </a:cubicBezTo>
                <a:cubicBezTo>
                  <a:pt x="421" y="173"/>
                  <a:pt x="423" y="168"/>
                  <a:pt x="425" y="164"/>
                </a:cubicBezTo>
                <a:cubicBezTo>
                  <a:pt x="437" y="136"/>
                  <a:pt x="437" y="136"/>
                  <a:pt x="437" y="136"/>
                </a:cubicBezTo>
                <a:cubicBezTo>
                  <a:pt x="515" y="136"/>
                  <a:pt x="515" y="136"/>
                  <a:pt x="515" y="136"/>
                </a:cubicBezTo>
                <a:cubicBezTo>
                  <a:pt x="528" y="167"/>
                  <a:pt x="528" y="167"/>
                  <a:pt x="528" y="167"/>
                </a:cubicBezTo>
                <a:cubicBezTo>
                  <a:pt x="530" y="171"/>
                  <a:pt x="531" y="175"/>
                  <a:pt x="531" y="178"/>
                </a:cubicBezTo>
                <a:cubicBezTo>
                  <a:pt x="531" y="186"/>
                  <a:pt x="526" y="189"/>
                  <a:pt x="509" y="189"/>
                </a:cubicBezTo>
                <a:cubicBezTo>
                  <a:pt x="509" y="203"/>
                  <a:pt x="509" y="203"/>
                  <a:pt x="509" y="203"/>
                </a:cubicBezTo>
                <a:cubicBezTo>
                  <a:pt x="591" y="203"/>
                  <a:pt x="591" y="203"/>
                  <a:pt x="591" y="203"/>
                </a:cubicBezTo>
                <a:cubicBezTo>
                  <a:pt x="591" y="189"/>
                  <a:pt x="591" y="189"/>
                  <a:pt x="591" y="189"/>
                </a:cubicBezTo>
                <a:cubicBezTo>
                  <a:pt x="576" y="188"/>
                  <a:pt x="574" y="185"/>
                  <a:pt x="567" y="169"/>
                </a:cubicBezTo>
                <a:cubicBezTo>
                  <a:pt x="492" y="1"/>
                  <a:pt x="492" y="1"/>
                  <a:pt x="492" y="1"/>
                </a:cubicBezTo>
                <a:cubicBezTo>
                  <a:pt x="478" y="1"/>
                  <a:pt x="478" y="1"/>
                  <a:pt x="478" y="1"/>
                </a:cubicBezTo>
                <a:cubicBezTo>
                  <a:pt x="403" y="169"/>
                  <a:pt x="403" y="169"/>
                  <a:pt x="403" y="169"/>
                </a:cubicBezTo>
                <a:cubicBezTo>
                  <a:pt x="397" y="185"/>
                  <a:pt x="394" y="188"/>
                  <a:pt x="379" y="189"/>
                </a:cubicBezTo>
                <a:cubicBezTo>
                  <a:pt x="379" y="203"/>
                  <a:pt x="379" y="203"/>
                  <a:pt x="379" y="203"/>
                </a:cubicBezTo>
                <a:cubicBezTo>
                  <a:pt x="446" y="203"/>
                  <a:pt x="446" y="203"/>
                  <a:pt x="446" y="203"/>
                </a:cubicBezTo>
                <a:lnTo>
                  <a:pt x="446" y="189"/>
                </a:lnTo>
                <a:close/>
                <a:moveTo>
                  <a:pt x="164" y="189"/>
                </a:moveTo>
                <a:cubicBezTo>
                  <a:pt x="142" y="189"/>
                  <a:pt x="137" y="184"/>
                  <a:pt x="137" y="157"/>
                </a:cubicBezTo>
                <a:cubicBezTo>
                  <a:pt x="137" y="42"/>
                  <a:pt x="137" y="42"/>
                  <a:pt x="137" y="42"/>
                </a:cubicBezTo>
                <a:cubicBezTo>
                  <a:pt x="216" y="197"/>
                  <a:pt x="216" y="197"/>
                  <a:pt x="216" y="197"/>
                </a:cubicBezTo>
                <a:cubicBezTo>
                  <a:pt x="223" y="197"/>
                  <a:pt x="223" y="197"/>
                  <a:pt x="223" y="197"/>
                </a:cubicBezTo>
                <a:cubicBezTo>
                  <a:pt x="301" y="42"/>
                  <a:pt x="301" y="42"/>
                  <a:pt x="301" y="42"/>
                </a:cubicBezTo>
                <a:cubicBezTo>
                  <a:pt x="301" y="172"/>
                  <a:pt x="301" y="172"/>
                  <a:pt x="301" y="172"/>
                </a:cubicBezTo>
                <a:cubicBezTo>
                  <a:pt x="301" y="186"/>
                  <a:pt x="299" y="188"/>
                  <a:pt x="276" y="189"/>
                </a:cubicBezTo>
                <a:cubicBezTo>
                  <a:pt x="276" y="203"/>
                  <a:pt x="276" y="203"/>
                  <a:pt x="276" y="203"/>
                </a:cubicBezTo>
                <a:cubicBezTo>
                  <a:pt x="362" y="203"/>
                  <a:pt x="362" y="203"/>
                  <a:pt x="362" y="203"/>
                </a:cubicBezTo>
                <a:cubicBezTo>
                  <a:pt x="362" y="189"/>
                  <a:pt x="362" y="189"/>
                  <a:pt x="362" y="189"/>
                </a:cubicBezTo>
                <a:cubicBezTo>
                  <a:pt x="338" y="188"/>
                  <a:pt x="336" y="186"/>
                  <a:pt x="336" y="172"/>
                </a:cubicBezTo>
                <a:cubicBezTo>
                  <a:pt x="336" y="34"/>
                  <a:pt x="336" y="34"/>
                  <a:pt x="336" y="34"/>
                </a:cubicBezTo>
                <a:cubicBezTo>
                  <a:pt x="336" y="21"/>
                  <a:pt x="338" y="19"/>
                  <a:pt x="362" y="18"/>
                </a:cubicBezTo>
                <a:cubicBezTo>
                  <a:pt x="362" y="4"/>
                  <a:pt x="362" y="4"/>
                  <a:pt x="362" y="4"/>
                </a:cubicBezTo>
                <a:cubicBezTo>
                  <a:pt x="302" y="4"/>
                  <a:pt x="302" y="4"/>
                  <a:pt x="302" y="4"/>
                </a:cubicBezTo>
                <a:cubicBezTo>
                  <a:pt x="229" y="148"/>
                  <a:pt x="229" y="148"/>
                  <a:pt x="229" y="148"/>
                </a:cubicBezTo>
                <a:cubicBezTo>
                  <a:pt x="156" y="4"/>
                  <a:pt x="156" y="4"/>
                  <a:pt x="156" y="4"/>
                </a:cubicBezTo>
                <a:cubicBezTo>
                  <a:pt x="92" y="4"/>
                  <a:pt x="92" y="4"/>
                  <a:pt x="92" y="4"/>
                </a:cubicBezTo>
                <a:cubicBezTo>
                  <a:pt x="92" y="17"/>
                  <a:pt x="92" y="17"/>
                  <a:pt x="92" y="17"/>
                </a:cubicBezTo>
                <a:cubicBezTo>
                  <a:pt x="115" y="20"/>
                  <a:pt x="119" y="22"/>
                  <a:pt x="119" y="47"/>
                </a:cubicBezTo>
                <a:cubicBezTo>
                  <a:pt x="119" y="157"/>
                  <a:pt x="119" y="157"/>
                  <a:pt x="119" y="157"/>
                </a:cubicBezTo>
                <a:cubicBezTo>
                  <a:pt x="119" y="184"/>
                  <a:pt x="114" y="189"/>
                  <a:pt x="92" y="189"/>
                </a:cubicBezTo>
                <a:cubicBezTo>
                  <a:pt x="92" y="203"/>
                  <a:pt x="92" y="203"/>
                  <a:pt x="92" y="203"/>
                </a:cubicBezTo>
                <a:cubicBezTo>
                  <a:pt x="164" y="203"/>
                  <a:pt x="164" y="203"/>
                  <a:pt x="164" y="203"/>
                </a:cubicBezTo>
                <a:lnTo>
                  <a:pt x="164" y="189"/>
                </a:ln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Picture Placeholder 6"/>
          <p:cNvSpPr>
            <a:spLocks noGrp="1"/>
          </p:cNvSpPr>
          <p:nvPr>
            <p:ph type="pic" sz="quarter" idx="12"/>
          </p:nvPr>
        </p:nvSpPr>
        <p:spPr>
          <a:xfrm>
            <a:off x="7224713" y="0"/>
            <a:ext cx="4964112" cy="6858000"/>
          </a:xfrm>
          <a:ln>
            <a:noFill/>
          </a:ln>
        </p:spPr>
        <p:txBody>
          <a:bodyPr/>
          <a:lstStyle>
            <a:lvl1pPr marL="0" indent="0">
              <a:buNone/>
              <a:defRPr/>
            </a:lvl1pPr>
          </a:lstStyle>
          <a:p>
            <a:r>
              <a:rPr lang="en-US"/>
              <a:t>Click icon to add picture</a:t>
            </a:r>
          </a:p>
        </p:txBody>
      </p:sp>
      <p:sp>
        <p:nvSpPr>
          <p:cNvPr id="10" name="Rectangle 9"/>
          <p:cNvSpPr/>
          <p:nvPr userDrawn="1"/>
        </p:nvSpPr>
        <p:spPr>
          <a:xfrm>
            <a:off x="973138" y="672465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247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CLICK TO EDIT TITLE STYLE</a:t>
            </a:r>
          </a:p>
        </p:txBody>
      </p:sp>
      <p:sp>
        <p:nvSpPr>
          <p:cNvPr id="3" name="Content Placeholder 2"/>
          <p:cNvSpPr>
            <a:spLocks noGrp="1"/>
          </p:cNvSpPr>
          <p:nvPr>
            <p:ph idx="1"/>
          </p:nvPr>
        </p:nvSpPr>
        <p:spPr>
          <a:xfrm>
            <a:off x="973138" y="1590674"/>
            <a:ext cx="9998921" cy="438912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8158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rategy and Vis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19" name="Text Placeholder 9"/>
          <p:cNvSpPr>
            <a:spLocks noGrp="1"/>
          </p:cNvSpPr>
          <p:nvPr>
            <p:ph type="body" sz="quarter" idx="13"/>
          </p:nvPr>
        </p:nvSpPr>
        <p:spPr>
          <a:xfrm>
            <a:off x="973138" y="5100217"/>
            <a:ext cx="2286000" cy="1244022"/>
          </a:xfrm>
        </p:spPr>
        <p:txBody>
          <a:bodyPr tIns="91440" bIns="45720"/>
          <a:lstStyle>
            <a:lvl1pPr marL="171450" indent="-171450">
              <a:spcBef>
                <a:spcPts val="600"/>
              </a:spcBef>
              <a:buFont typeface="Arial" panose="020B0604020202020204" pitchFamily="34" charset="0"/>
              <a:buChar char="•"/>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0" name="Text Placeholder 14"/>
          <p:cNvSpPr>
            <a:spLocks noGrp="1"/>
          </p:cNvSpPr>
          <p:nvPr>
            <p:ph type="body" sz="quarter" idx="17"/>
          </p:nvPr>
        </p:nvSpPr>
        <p:spPr>
          <a:xfrm>
            <a:off x="973138" y="4817742"/>
            <a:ext cx="2286000"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0" name="Content Placeholder 2"/>
          <p:cNvSpPr>
            <a:spLocks noGrp="1"/>
          </p:cNvSpPr>
          <p:nvPr>
            <p:ph idx="24"/>
          </p:nvPr>
        </p:nvSpPr>
        <p:spPr>
          <a:xfrm>
            <a:off x="973138" y="1866900"/>
            <a:ext cx="9998921" cy="552450"/>
          </a:xfrm>
        </p:spPr>
        <p:txBody>
          <a:bodyPr tIns="91440"/>
          <a:lstStyle>
            <a:lvl1pPr marL="0" indent="0">
              <a:spcBef>
                <a:spcPts val="0"/>
              </a:spcBef>
              <a:buNone/>
              <a:defRPr sz="2000"/>
            </a:lvl1pPr>
            <a:lvl2pPr>
              <a:defRPr sz="2000"/>
            </a:lvl2pPr>
            <a:lvl4pPr marL="1371600" indent="0">
              <a:buNone/>
              <a:defRPr/>
            </a:lvl4pPr>
          </a:lstStyle>
          <a:p>
            <a:pPr lvl="0"/>
            <a:r>
              <a:rPr lang="en-US"/>
              <a:t>Click to edit Master text styles</a:t>
            </a:r>
          </a:p>
          <a:p>
            <a:pPr lvl="1"/>
            <a:r>
              <a:rPr lang="en-US"/>
              <a:t>Second level</a:t>
            </a:r>
          </a:p>
        </p:txBody>
      </p:sp>
      <p:sp>
        <p:nvSpPr>
          <p:cNvPr id="31" name="Text Placeholder 14"/>
          <p:cNvSpPr>
            <a:spLocks noGrp="1"/>
          </p:cNvSpPr>
          <p:nvPr>
            <p:ph type="body" sz="quarter" idx="25"/>
          </p:nvPr>
        </p:nvSpPr>
        <p:spPr>
          <a:xfrm>
            <a:off x="973244" y="1597025"/>
            <a:ext cx="10001397"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2" name="Content Placeholder 2"/>
          <p:cNvSpPr>
            <a:spLocks noGrp="1"/>
          </p:cNvSpPr>
          <p:nvPr>
            <p:ph idx="26"/>
          </p:nvPr>
        </p:nvSpPr>
        <p:spPr>
          <a:xfrm>
            <a:off x="973138" y="3265997"/>
            <a:ext cx="9998921" cy="923925"/>
          </a:xfrm>
        </p:spPr>
        <p:txBody>
          <a:bodyPr tIns="91440"/>
          <a:lstStyle>
            <a:lvl1pPr marL="171450" indent="-171450">
              <a:spcBef>
                <a:spcPts val="600"/>
              </a:spcBef>
              <a:buFont typeface="Arial" panose="020B0604020202020204" pitchFamily="34" charset="0"/>
              <a:buChar char="•"/>
              <a:defRPr sz="2000"/>
            </a:lvl1pPr>
            <a:lvl2pPr>
              <a:spcBef>
                <a:spcPts val="600"/>
              </a:spcBef>
              <a:defRPr sz="2000"/>
            </a:lvl2pPr>
            <a:lvl3pPr>
              <a:spcBef>
                <a:spcPts val="600"/>
              </a:spcBef>
              <a:defRPr sz="2000"/>
            </a:lvl3pPr>
            <a:lvl4pPr marL="1371600" indent="0">
              <a:buNone/>
              <a:defRPr/>
            </a:lvl4pPr>
          </a:lstStyle>
          <a:p>
            <a:pPr lvl="0"/>
            <a:r>
              <a:rPr lang="en-US"/>
              <a:t>Click to edit Master text styles</a:t>
            </a:r>
          </a:p>
          <a:p>
            <a:pPr lvl="1"/>
            <a:r>
              <a:rPr lang="en-US"/>
              <a:t>Second level</a:t>
            </a:r>
          </a:p>
          <a:p>
            <a:pPr lvl="2"/>
            <a:r>
              <a:rPr lang="en-US"/>
              <a:t>Third level</a:t>
            </a:r>
          </a:p>
        </p:txBody>
      </p:sp>
      <p:sp>
        <p:nvSpPr>
          <p:cNvPr id="33" name="Text Placeholder 14"/>
          <p:cNvSpPr>
            <a:spLocks noGrp="1"/>
          </p:cNvSpPr>
          <p:nvPr>
            <p:ph type="body" sz="quarter" idx="27"/>
          </p:nvPr>
        </p:nvSpPr>
        <p:spPr>
          <a:xfrm>
            <a:off x="973244" y="2993244"/>
            <a:ext cx="10001397"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18" name="Rectangle 17"/>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 Placeholder 9">
            <a:extLst>
              <a:ext uri="{FF2B5EF4-FFF2-40B4-BE49-F238E27FC236}">
                <a16:creationId xmlns:a16="http://schemas.microsoft.com/office/drawing/2014/main" id="{FCC8D01A-387E-4280-BAC9-38B7E85D8FA3}"/>
              </a:ext>
            </a:extLst>
          </p:cNvPr>
          <p:cNvSpPr>
            <a:spLocks noGrp="1"/>
          </p:cNvSpPr>
          <p:nvPr>
            <p:ph type="body" sz="quarter" idx="31"/>
          </p:nvPr>
        </p:nvSpPr>
        <p:spPr>
          <a:xfrm>
            <a:off x="3546656" y="5100217"/>
            <a:ext cx="2286000" cy="1244022"/>
          </a:xfrm>
        </p:spPr>
        <p:txBody>
          <a:bodyPr tIns="91440" bIns="45720"/>
          <a:lstStyle>
            <a:lvl1pPr marL="171450" indent="-171450">
              <a:spcBef>
                <a:spcPts val="600"/>
              </a:spcBef>
              <a:buFont typeface="Arial" panose="020B0604020202020204" pitchFamily="34" charset="0"/>
              <a:buChar char="•"/>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0" name="Text Placeholder 14">
            <a:extLst>
              <a:ext uri="{FF2B5EF4-FFF2-40B4-BE49-F238E27FC236}">
                <a16:creationId xmlns:a16="http://schemas.microsoft.com/office/drawing/2014/main" id="{F7757D34-B5B7-47AD-AE62-7CA370616FC6}"/>
              </a:ext>
            </a:extLst>
          </p:cNvPr>
          <p:cNvSpPr>
            <a:spLocks noGrp="1"/>
          </p:cNvSpPr>
          <p:nvPr>
            <p:ph type="body" sz="quarter" idx="32"/>
          </p:nvPr>
        </p:nvSpPr>
        <p:spPr>
          <a:xfrm>
            <a:off x="3546656" y="4817742"/>
            <a:ext cx="2286000"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41" name="Text Placeholder 9">
            <a:extLst>
              <a:ext uri="{FF2B5EF4-FFF2-40B4-BE49-F238E27FC236}">
                <a16:creationId xmlns:a16="http://schemas.microsoft.com/office/drawing/2014/main" id="{88BF64C8-02FA-4776-8DE9-948D42CD3845}"/>
              </a:ext>
            </a:extLst>
          </p:cNvPr>
          <p:cNvSpPr>
            <a:spLocks noGrp="1"/>
          </p:cNvSpPr>
          <p:nvPr>
            <p:ph type="body" sz="quarter" idx="33"/>
          </p:nvPr>
        </p:nvSpPr>
        <p:spPr>
          <a:xfrm>
            <a:off x="6120173" y="5100217"/>
            <a:ext cx="2286000" cy="1244022"/>
          </a:xfrm>
        </p:spPr>
        <p:txBody>
          <a:bodyPr tIns="91440" bIns="45720"/>
          <a:lstStyle>
            <a:lvl1pPr marL="171450" indent="-171450">
              <a:spcBef>
                <a:spcPts val="600"/>
              </a:spcBef>
              <a:buFont typeface="Arial" panose="020B0604020202020204" pitchFamily="34" charset="0"/>
              <a:buChar char="•"/>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2" name="Text Placeholder 14">
            <a:extLst>
              <a:ext uri="{FF2B5EF4-FFF2-40B4-BE49-F238E27FC236}">
                <a16:creationId xmlns:a16="http://schemas.microsoft.com/office/drawing/2014/main" id="{4F53157F-C018-4A4C-82A0-9761BBAC5B28}"/>
              </a:ext>
            </a:extLst>
          </p:cNvPr>
          <p:cNvSpPr>
            <a:spLocks noGrp="1"/>
          </p:cNvSpPr>
          <p:nvPr>
            <p:ph type="body" sz="quarter" idx="34"/>
          </p:nvPr>
        </p:nvSpPr>
        <p:spPr>
          <a:xfrm>
            <a:off x="6120173" y="4817742"/>
            <a:ext cx="2286000"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43" name="Text Placeholder 9">
            <a:extLst>
              <a:ext uri="{FF2B5EF4-FFF2-40B4-BE49-F238E27FC236}">
                <a16:creationId xmlns:a16="http://schemas.microsoft.com/office/drawing/2014/main" id="{BE2011B3-D7FA-47F6-B7B0-F9FE6EA46C14}"/>
              </a:ext>
            </a:extLst>
          </p:cNvPr>
          <p:cNvSpPr>
            <a:spLocks noGrp="1"/>
          </p:cNvSpPr>
          <p:nvPr>
            <p:ph type="body" sz="quarter" idx="35"/>
          </p:nvPr>
        </p:nvSpPr>
        <p:spPr>
          <a:xfrm>
            <a:off x="8684264" y="5100217"/>
            <a:ext cx="2286000" cy="1244022"/>
          </a:xfrm>
        </p:spPr>
        <p:txBody>
          <a:bodyPr tIns="91440" bIns="45720"/>
          <a:lstStyle>
            <a:lvl1pPr marL="171450" indent="-171450">
              <a:spcBef>
                <a:spcPts val="600"/>
              </a:spcBef>
              <a:buFont typeface="Arial" panose="020B0604020202020204" pitchFamily="34" charset="0"/>
              <a:buChar char="•"/>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4" name="Text Placeholder 14">
            <a:extLst>
              <a:ext uri="{FF2B5EF4-FFF2-40B4-BE49-F238E27FC236}">
                <a16:creationId xmlns:a16="http://schemas.microsoft.com/office/drawing/2014/main" id="{DBAA90D9-8B22-4EB3-AB4B-DA12D85F0CC1}"/>
              </a:ext>
            </a:extLst>
          </p:cNvPr>
          <p:cNvSpPr>
            <a:spLocks noGrp="1"/>
          </p:cNvSpPr>
          <p:nvPr>
            <p:ph type="body" sz="quarter" idx="36"/>
          </p:nvPr>
        </p:nvSpPr>
        <p:spPr>
          <a:xfrm>
            <a:off x="8684264" y="4817742"/>
            <a:ext cx="2286000"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Tree>
    <p:extLst>
      <p:ext uri="{BB962C8B-B14F-4D97-AF65-F5344CB8AC3E}">
        <p14:creationId xmlns:p14="http://schemas.microsoft.com/office/powerpoint/2010/main" val="1729699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arning objective black_gray_bulleted text">
    <p:spTree>
      <p:nvGrpSpPr>
        <p:cNvPr id="1" name=""/>
        <p:cNvGrpSpPr/>
        <p:nvPr/>
      </p:nvGrpSpPr>
      <p:grpSpPr>
        <a:xfrm>
          <a:off x="0" y="0"/>
          <a:ext cx="0" cy="0"/>
          <a:chOff x="0" y="0"/>
          <a:chExt cx="0" cy="0"/>
        </a:xfrm>
      </p:grpSpPr>
      <p:sp>
        <p:nvSpPr>
          <p:cNvPr id="6" name="Rectangle 5"/>
          <p:cNvSpPr/>
          <p:nvPr userDrawn="1"/>
        </p:nvSpPr>
        <p:spPr>
          <a:xfrm>
            <a:off x="4416425" y="0"/>
            <a:ext cx="7772400" cy="6858000"/>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73139" y="2366169"/>
            <a:ext cx="3065462" cy="2125663"/>
          </a:xfrm>
        </p:spPr>
        <p:txBody>
          <a:bodyPr tIns="0" bIns="0" anchor="ctr" anchorCtr="0"/>
          <a:lstStyle>
            <a:lvl1pPr>
              <a:defRPr baseline="0">
                <a:solidFill>
                  <a:schemeClr val="tx1"/>
                </a:solidFill>
              </a:defRPr>
            </a:lvl1pPr>
          </a:lstStyle>
          <a:p>
            <a:r>
              <a:rPr lang="en-US"/>
              <a:t>CLICK TO EDIT TITLE</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7" name="Rectangle 6"/>
          <p:cNvSpPr/>
          <p:nvPr userDrawn="1"/>
        </p:nvSpPr>
        <p:spPr>
          <a:xfrm rot="16200000">
            <a:off x="-1624964" y="3362325"/>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
        <p:nvSpPr>
          <p:cNvPr id="15" name="Content Placeholder 3"/>
          <p:cNvSpPr>
            <a:spLocks noGrp="1"/>
          </p:cNvSpPr>
          <p:nvPr>
            <p:ph sz="half" idx="13"/>
          </p:nvPr>
        </p:nvSpPr>
        <p:spPr>
          <a:xfrm>
            <a:off x="4991100" y="1597026"/>
            <a:ext cx="6678613" cy="3663950"/>
          </a:xfrm>
        </p:spPr>
        <p:txBody>
          <a:bodyPr vert="horz" lIns="0" tIns="0" rIns="0" bIns="0" rtlCol="0" anchor="ctr" anchorCtr="0">
            <a:noAutofit/>
          </a:bodyPr>
          <a:lstStyle>
            <a:lvl1pPr marL="174625" indent="-174625">
              <a:lnSpc>
                <a:spcPct val="125000"/>
              </a:lnSpc>
              <a:buFont typeface="Arial" panose="020B0604020202020204" pitchFamily="34" charset="0"/>
              <a:buChar char="•"/>
              <a:defRPr lang="en-US" sz="2400" dirty="0" smtClean="0">
                <a:solidFill>
                  <a:schemeClr val="tx1"/>
                </a:solidFill>
              </a:defRPr>
            </a:lvl1pPr>
            <a:lvl2pPr marL="457200" indent="0">
              <a:buClr>
                <a:schemeClr val="tx1"/>
              </a:buClr>
              <a:buNone/>
              <a:defRPr lang="en-US" sz="2200" dirty="0" smtClean="0"/>
            </a:lvl2pPr>
            <a:lvl3pPr marL="914400" indent="0">
              <a:buClr>
                <a:schemeClr val="tx1"/>
              </a:buClr>
              <a:buNone/>
              <a:defRPr lang="en-US" sz="2200" dirty="0" smtClean="0"/>
            </a:lvl3pPr>
            <a:lvl4pPr marL="1371600" indent="0">
              <a:buClr>
                <a:schemeClr val="tx1"/>
              </a:buClr>
              <a:buNone/>
              <a:defRPr lang="en-US" sz="2200" dirty="0" smtClean="0"/>
            </a:lvl4pPr>
            <a:lvl5pPr marL="1828800" indent="0">
              <a:buClr>
                <a:schemeClr val="tx1"/>
              </a:buClr>
              <a:buNone/>
              <a:defRPr lang="en-US" sz="2200" dirty="0"/>
            </a:lvl5pPr>
          </a:lstStyle>
          <a:p>
            <a:pPr lvl="0"/>
            <a:r>
              <a:rPr lang="en-US"/>
              <a:t>Click to edit Master text styles</a:t>
            </a:r>
          </a:p>
        </p:txBody>
      </p:sp>
      <p:sp>
        <p:nvSpPr>
          <p:cNvPr id="10" name="TextBox 9"/>
          <p:cNvSpPr txBox="1"/>
          <p:nvPr userDrawn="1"/>
        </p:nvSpPr>
        <p:spPr>
          <a:xfrm>
            <a:off x="8420100" y="6657947"/>
            <a:ext cx="3768726"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tx1">
                    <a:lumMod val="50000"/>
                    <a:lumOff val="50000"/>
                  </a:schemeClr>
                </a:solidFill>
              </a:rPr>
              <a:t>©</a:t>
            </a:r>
            <a:fld id="{9239F233-A28B-4E90-BD26-B7AF41444B49}" type="datetimeyyyy">
              <a:rPr lang="en-US" sz="700" smtClean="0">
                <a:solidFill>
                  <a:schemeClr val="tx1">
                    <a:lumMod val="50000"/>
                    <a:lumOff val="50000"/>
                  </a:schemeClr>
                </a:solidFill>
              </a:rPr>
              <a:pPr lvl="0"/>
              <a:t>2026</a:t>
            </a:fld>
            <a:r>
              <a:rPr lang="en-US" sz="700">
                <a:solidFill>
                  <a:schemeClr val="tx1">
                    <a:lumMod val="50000"/>
                    <a:lumOff val="50000"/>
                  </a:schemeClr>
                </a:solidFill>
              </a:rPr>
              <a:t>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a:solidFill>
                <a:schemeClr val="tx1">
                  <a:lumMod val="50000"/>
                  <a:lumOff val="50000"/>
                </a:schemeClr>
              </a:solidFill>
            </a:endParaRPr>
          </a:p>
        </p:txBody>
      </p:sp>
    </p:spTree>
    <p:extLst>
      <p:ext uri="{BB962C8B-B14F-4D97-AF65-F5344CB8AC3E}">
        <p14:creationId xmlns:p14="http://schemas.microsoft.com/office/powerpoint/2010/main" val="1960342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_image right">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4991100" y="0"/>
            <a:ext cx="7197725" cy="6858000"/>
          </a:xfrm>
        </p:spPr>
        <p:txBody>
          <a:bodyPr/>
          <a:lstStyle>
            <a:lvl1pPr marL="0" indent="0">
              <a:buNone/>
              <a:defRPr/>
            </a:lvl1pPr>
          </a:lstStyle>
          <a:p>
            <a:r>
              <a:rPr lang="en-US"/>
              <a:t>Click icon to add picture</a:t>
            </a:r>
          </a:p>
        </p:txBody>
      </p:sp>
      <p:sp>
        <p:nvSpPr>
          <p:cNvPr id="2" name="Title 1"/>
          <p:cNvSpPr>
            <a:spLocks noGrp="1"/>
          </p:cNvSpPr>
          <p:nvPr>
            <p:ph type="title" hasCustomPrompt="1"/>
          </p:nvPr>
        </p:nvSpPr>
        <p:spPr>
          <a:xfrm>
            <a:off x="973138" y="2366169"/>
            <a:ext cx="3656012" cy="2125663"/>
          </a:xfrm>
        </p:spPr>
        <p:txBody>
          <a:bodyPr tIns="0" bIns="0" anchor="ctr" anchorCtr="0"/>
          <a:lstStyle>
            <a:lvl1pPr>
              <a:defRPr sz="3200" baseline="0">
                <a:solidFill>
                  <a:schemeClr val="tx1"/>
                </a:solidFill>
              </a:defRPr>
            </a:lvl1pPr>
          </a:lstStyle>
          <a:p>
            <a:r>
              <a:rPr lang="en-US"/>
              <a:t>CLICK TO EDIT MASTER TITLE</a:t>
            </a:r>
          </a:p>
        </p:txBody>
      </p:sp>
      <p:sp>
        <p:nvSpPr>
          <p:cNvPr id="4" name="Date Placeholder 3"/>
          <p:cNvSpPr>
            <a:spLocks noGrp="1"/>
          </p:cNvSpPr>
          <p:nvPr>
            <p:ph type="dt" sz="half" idx="10"/>
          </p:nvPr>
        </p:nvSpPr>
        <p:spPr/>
        <p:txBody>
          <a:bodyPr/>
          <a:lstStyle>
            <a:lvl1pPr>
              <a:defRPr>
                <a:solidFill>
                  <a:schemeClr val="tx1">
                    <a:lumMod val="50000"/>
                    <a:lumOff val="50000"/>
                  </a:schemeClr>
                </a:solidFill>
              </a:defRPr>
            </a:lvl1pPr>
          </a:lstStyle>
          <a:p>
            <a:fld id="{3465F197-B1B8-4584-8B75-5D45B647D250}" type="datetimeFigureOut">
              <a:rPr lang="en-US" smtClean="0"/>
              <a:pPr/>
              <a:t>5/1/2026</a:t>
            </a:fld>
            <a:endParaRPr lang="en-US"/>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
        <p:nvSpPr>
          <p:cNvPr id="10" name="Text Placeholder 9"/>
          <p:cNvSpPr>
            <a:spLocks noGrp="1"/>
          </p:cNvSpPr>
          <p:nvPr>
            <p:ph type="body" sz="quarter" idx="13"/>
          </p:nvPr>
        </p:nvSpPr>
        <p:spPr>
          <a:xfrm>
            <a:off x="973138" y="4838700"/>
            <a:ext cx="3665537" cy="127635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Rectangle 8"/>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8233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ck_blue border">
    <p:spTree>
      <p:nvGrpSpPr>
        <p:cNvPr id="1" name=""/>
        <p:cNvGrpSpPr/>
        <p:nvPr/>
      </p:nvGrpSpPr>
      <p:grpSpPr>
        <a:xfrm>
          <a:off x="0" y="0"/>
          <a:ext cx="0" cy="0"/>
          <a:chOff x="0" y="0"/>
          <a:chExt cx="0" cy="0"/>
        </a:xfrm>
      </p:grpSpPr>
      <p:sp>
        <p:nvSpPr>
          <p:cNvPr id="7" name="Rectangle 6"/>
          <p:cNvSpPr/>
          <p:nvPr userDrawn="1"/>
        </p:nvSpPr>
        <p:spPr>
          <a:xfrm>
            <a:off x="0" y="0"/>
            <a:ext cx="6099048"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6089777" y="0"/>
            <a:ext cx="60990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541338" y="536575"/>
            <a:ext cx="11125200" cy="580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73139" y="1077914"/>
            <a:ext cx="10007600" cy="587375"/>
          </a:xfrm>
        </p:spPr>
        <p:txBody>
          <a:bodyPr/>
          <a:lstStyle>
            <a:lvl1pPr>
              <a:defRPr baseline="0">
                <a:solidFill>
                  <a:schemeClr val="tx1"/>
                </a:solidFill>
              </a:defRPr>
            </a:lvl1pPr>
          </a:lstStyle>
          <a:p>
            <a:r>
              <a:rPr lang="en-US"/>
              <a:t>CLICK TO EDIT TITLE STYLE</a:t>
            </a:r>
          </a:p>
        </p:txBody>
      </p:sp>
      <p:sp>
        <p:nvSpPr>
          <p:cNvPr id="3" name="Content Placeholder 2"/>
          <p:cNvSpPr>
            <a:spLocks noGrp="1"/>
          </p:cNvSpPr>
          <p:nvPr>
            <p:ph idx="1"/>
          </p:nvPr>
        </p:nvSpPr>
        <p:spPr>
          <a:xfrm>
            <a:off x="973139" y="2132013"/>
            <a:ext cx="10007600" cy="3668712"/>
          </a:xfrm>
        </p:spPr>
        <p:txBody>
          <a:bodyPr/>
          <a:lstStyle>
            <a:lvl1pPr>
              <a:defRPr>
                <a:solidFill>
                  <a:schemeClr val="tx1"/>
                </a:solidFill>
              </a:defRPr>
            </a:lvl1pPr>
            <a:lvl2pPr>
              <a:buClr>
                <a:schemeClr val="tx1">
                  <a:lumMod val="50000"/>
                  <a:lumOff val="50000"/>
                </a:schemeClr>
              </a:buClr>
              <a:defRPr>
                <a:solidFill>
                  <a:schemeClr val="tx1"/>
                </a:solidFill>
              </a:defRPr>
            </a:lvl2pPr>
            <a:lvl3pPr>
              <a:buClr>
                <a:schemeClr val="tx1">
                  <a:lumMod val="50000"/>
                  <a:lumOff val="50000"/>
                </a:schemeClr>
              </a:buClr>
              <a:defRPr>
                <a:solidFill>
                  <a:schemeClr val="tx1"/>
                </a:solidFill>
              </a:defRPr>
            </a:lvl3pPr>
            <a:lvl4pPr>
              <a:buClr>
                <a:schemeClr val="tx1">
                  <a:lumMod val="50000"/>
                  <a:lumOff val="50000"/>
                </a:schemeClr>
              </a:buClr>
              <a:defRPr>
                <a:solidFill>
                  <a:schemeClr val="tx1"/>
                </a:solidFill>
              </a:defRPr>
            </a:lvl4pPr>
            <a:lvl5pPr>
              <a:buClr>
                <a:schemeClr val="tx1">
                  <a:lumMod val="50000"/>
                  <a:lumOff val="50000"/>
                </a:schemeClr>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solidFill>
                  <a:schemeClr val="bg2"/>
                </a:solidFill>
              </a:defRPr>
            </a:lvl1pPr>
          </a:lstStyle>
          <a:p>
            <a:fld id="{3465F197-B1B8-4584-8B75-5D45B647D250}" type="datetimeFigureOut">
              <a:rPr lang="en-US" smtClean="0"/>
              <a:pPr/>
              <a:t>5/1/2026</a:t>
            </a:fld>
            <a:endParaRPr lang="en-US"/>
          </a:p>
        </p:txBody>
      </p:sp>
      <p:sp>
        <p:nvSpPr>
          <p:cNvPr id="12" name="Footer Placeholder 4"/>
          <p:cNvSpPr>
            <a:spLocks noGrp="1"/>
          </p:cNvSpPr>
          <p:nvPr>
            <p:ph type="ftr" sz="quarter" idx="3"/>
          </p:nvPr>
        </p:nvSpPr>
        <p:spPr>
          <a:xfrm>
            <a:off x="2234618" y="6135688"/>
            <a:ext cx="8735325" cy="365760"/>
          </a:xfrm>
          <a:prstGeom prst="rect">
            <a:avLst/>
          </a:prstGeom>
        </p:spPr>
        <p:txBody>
          <a:bodyPr vert="horz" lIns="0" tIns="45724" rIns="0" bIns="0" rtlCol="0" anchor="t" anchorCtr="0"/>
          <a:lstStyle>
            <a:lvl1pPr algn="r">
              <a:lnSpc>
                <a:spcPct val="90000"/>
              </a:lnSpc>
              <a:defRPr sz="1200">
                <a:solidFill>
                  <a:schemeClr val="tx1">
                    <a:lumMod val="50000"/>
                    <a:lumOff val="50000"/>
                  </a:schemeClr>
                </a:solidFill>
              </a:defRPr>
            </a:lvl1pPr>
          </a:lstStyle>
          <a:p>
            <a:endParaRPr lang="en-US"/>
          </a:p>
        </p:txBody>
      </p:sp>
      <p:sp>
        <p:nvSpPr>
          <p:cNvPr id="14" name="Rectangle 13"/>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8420100" y="6657947"/>
            <a:ext cx="3768726"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bg2"/>
                </a:solidFill>
              </a:rPr>
              <a:t>©</a:t>
            </a:r>
            <a:fld id="{5665BA5B-A450-414B-8296-19DEE898EEB7}" type="datetimeyyyy">
              <a:rPr lang="en-US" sz="700" smtClean="0">
                <a:solidFill>
                  <a:schemeClr val="bg2"/>
                </a:solidFill>
              </a:rPr>
              <a:pPr lvl="0"/>
              <a:t>2026</a:t>
            </a:fld>
            <a:r>
              <a:rPr lang="en-US" sz="700">
                <a:solidFill>
                  <a:schemeClr val="bg2"/>
                </a:solidFill>
              </a:rPr>
              <a:t> Mayo Foundation for Medical Education and Research  |  slide-</a:t>
            </a:r>
            <a:fld id="{D445C29B-035B-48ED-941F-A66A11A8A322}" type="slidenum">
              <a:rPr lang="en-US" sz="700" smtClean="0">
                <a:solidFill>
                  <a:schemeClr val="bg2"/>
                </a:solidFill>
              </a:rPr>
              <a:pPr lvl="0"/>
              <a:t>‹#›</a:t>
            </a:fld>
            <a:endParaRPr lang="en-US" sz="700">
              <a:solidFill>
                <a:schemeClr val="bg2"/>
              </a:solidFill>
            </a:endParaRPr>
          </a:p>
        </p:txBody>
      </p:sp>
    </p:spTree>
    <p:extLst>
      <p:ext uri="{BB962C8B-B14F-4D97-AF65-F5344CB8AC3E}">
        <p14:creationId xmlns:p14="http://schemas.microsoft.com/office/powerpoint/2010/main" val="2407252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lue_black border">
    <p:spTree>
      <p:nvGrpSpPr>
        <p:cNvPr id="1" name=""/>
        <p:cNvGrpSpPr/>
        <p:nvPr/>
      </p:nvGrpSpPr>
      <p:grpSpPr>
        <a:xfrm>
          <a:off x="0" y="0"/>
          <a:ext cx="0" cy="0"/>
          <a:chOff x="0" y="0"/>
          <a:chExt cx="0" cy="0"/>
        </a:xfrm>
      </p:grpSpPr>
      <p:sp>
        <p:nvSpPr>
          <p:cNvPr id="7" name="Rectangle 6"/>
          <p:cNvSpPr/>
          <p:nvPr userDrawn="1"/>
        </p:nvSpPr>
        <p:spPr>
          <a:xfrm>
            <a:off x="0" y="0"/>
            <a:ext cx="60990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8" name="Rectangle 7"/>
          <p:cNvSpPr/>
          <p:nvPr userDrawn="1"/>
        </p:nvSpPr>
        <p:spPr>
          <a:xfrm>
            <a:off x="6089777" y="0"/>
            <a:ext cx="609904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0" name="Rectangle 9"/>
          <p:cNvSpPr/>
          <p:nvPr userDrawn="1"/>
        </p:nvSpPr>
        <p:spPr>
          <a:xfrm>
            <a:off x="541338" y="536575"/>
            <a:ext cx="11125200" cy="580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hasCustomPrompt="1"/>
          </p:nvPr>
        </p:nvSpPr>
        <p:spPr>
          <a:xfrm>
            <a:off x="973139" y="1077914"/>
            <a:ext cx="10007600" cy="587375"/>
          </a:xfrm>
        </p:spPr>
        <p:txBody>
          <a:bodyPr/>
          <a:lstStyle>
            <a:lvl1pPr>
              <a:defRPr>
                <a:solidFill>
                  <a:schemeClr val="tx1"/>
                </a:solidFill>
              </a:defRPr>
            </a:lvl1pPr>
          </a:lstStyle>
          <a:p>
            <a:r>
              <a:rPr lang="en-US"/>
              <a:t>CLICK TO EDIT TITLE STYLE</a:t>
            </a:r>
          </a:p>
        </p:txBody>
      </p:sp>
      <p:sp>
        <p:nvSpPr>
          <p:cNvPr id="3" name="Content Placeholder 2"/>
          <p:cNvSpPr>
            <a:spLocks noGrp="1"/>
          </p:cNvSpPr>
          <p:nvPr>
            <p:ph idx="1"/>
          </p:nvPr>
        </p:nvSpPr>
        <p:spPr>
          <a:xfrm>
            <a:off x="973139" y="2132013"/>
            <a:ext cx="10007600" cy="3668712"/>
          </a:xfrm>
        </p:spPr>
        <p:txBody>
          <a:bodyPr/>
          <a:lstStyle>
            <a:lvl1pPr>
              <a:defRPr>
                <a:solidFill>
                  <a:schemeClr val="tx1"/>
                </a:solidFill>
              </a:defRPr>
            </a:lvl1pPr>
            <a:lvl2pPr>
              <a:buClr>
                <a:schemeClr val="tx1">
                  <a:lumMod val="50000"/>
                  <a:lumOff val="50000"/>
                </a:schemeClr>
              </a:buClr>
              <a:defRPr>
                <a:solidFill>
                  <a:schemeClr val="tx1"/>
                </a:solidFill>
              </a:defRPr>
            </a:lvl2pPr>
            <a:lvl3pPr>
              <a:buClr>
                <a:schemeClr val="tx1">
                  <a:lumMod val="50000"/>
                  <a:lumOff val="50000"/>
                </a:schemeClr>
              </a:buClr>
              <a:defRPr>
                <a:solidFill>
                  <a:schemeClr val="tx1"/>
                </a:solidFill>
              </a:defRPr>
            </a:lvl3pPr>
            <a:lvl4pPr>
              <a:buClr>
                <a:schemeClr val="tx1">
                  <a:lumMod val="50000"/>
                  <a:lumOff val="50000"/>
                </a:schemeClr>
              </a:buClr>
              <a:defRPr>
                <a:solidFill>
                  <a:schemeClr val="tx1"/>
                </a:solidFill>
              </a:defRPr>
            </a:lvl4pPr>
            <a:lvl5pPr>
              <a:buClr>
                <a:schemeClr val="tx1">
                  <a:lumMod val="50000"/>
                  <a:lumOff val="50000"/>
                </a:schemeClr>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solidFill>
                  <a:schemeClr val="bg2"/>
                </a:solidFill>
              </a:defRPr>
            </a:lvl1pPr>
          </a:lstStyle>
          <a:p>
            <a:fld id="{3465F197-B1B8-4584-8B75-5D45B647D250}" type="datetimeFigureOut">
              <a:rPr lang="en-US" smtClean="0"/>
              <a:pPr/>
              <a:t>5/1/2026</a:t>
            </a:fld>
            <a:endParaRPr lang="en-US"/>
          </a:p>
        </p:txBody>
      </p:sp>
      <p:sp>
        <p:nvSpPr>
          <p:cNvPr id="12" name="Footer Placeholder 4"/>
          <p:cNvSpPr>
            <a:spLocks noGrp="1"/>
          </p:cNvSpPr>
          <p:nvPr>
            <p:ph type="ftr" sz="quarter" idx="3"/>
          </p:nvPr>
        </p:nvSpPr>
        <p:spPr>
          <a:xfrm>
            <a:off x="2234618" y="6135688"/>
            <a:ext cx="8735325" cy="365760"/>
          </a:xfrm>
          <a:prstGeom prst="rect">
            <a:avLst/>
          </a:prstGeom>
        </p:spPr>
        <p:txBody>
          <a:bodyPr vert="horz" lIns="0" tIns="45724" rIns="0" bIns="0" rtlCol="0" anchor="t" anchorCtr="0"/>
          <a:lstStyle>
            <a:lvl1pPr algn="r">
              <a:lnSpc>
                <a:spcPct val="90000"/>
              </a:lnSpc>
              <a:defRPr sz="1200">
                <a:solidFill>
                  <a:schemeClr val="tx1">
                    <a:lumMod val="50000"/>
                    <a:lumOff val="50000"/>
                  </a:schemeClr>
                </a:solidFill>
              </a:defRPr>
            </a:lvl1pPr>
          </a:lstStyle>
          <a:p>
            <a:endParaRPr lang="en-US"/>
          </a:p>
        </p:txBody>
      </p:sp>
      <p:sp>
        <p:nvSpPr>
          <p:cNvPr id="14" name="Rectangle 13"/>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8420100" y="6657947"/>
            <a:ext cx="3768726"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bg2"/>
                </a:solidFill>
              </a:rPr>
              <a:t>©</a:t>
            </a:r>
            <a:fld id="{4D873124-2EC5-4302-A6D6-9F1719C893B3}" type="datetimeyyyy">
              <a:rPr lang="en-US" sz="700" smtClean="0">
                <a:solidFill>
                  <a:schemeClr val="bg2"/>
                </a:solidFill>
              </a:rPr>
              <a:pPr lvl="0"/>
              <a:t>2026</a:t>
            </a:fld>
            <a:r>
              <a:rPr lang="en-US" sz="700">
                <a:solidFill>
                  <a:schemeClr val="bg2"/>
                </a:solidFill>
              </a:rPr>
              <a:t> Mayo Foundation for Medical Education and Research  |  slide-</a:t>
            </a:r>
            <a:fld id="{D445C29B-035B-48ED-941F-A66A11A8A322}" type="slidenum">
              <a:rPr lang="en-US" sz="700" smtClean="0">
                <a:solidFill>
                  <a:schemeClr val="bg2"/>
                </a:solidFill>
              </a:rPr>
              <a:pPr lvl="0"/>
              <a:t>‹#›</a:t>
            </a:fld>
            <a:endParaRPr lang="en-US" sz="700">
              <a:solidFill>
                <a:schemeClr val="bg2"/>
              </a:solidFill>
            </a:endParaRPr>
          </a:p>
        </p:txBody>
      </p:sp>
    </p:spTree>
    <p:extLst>
      <p:ext uri="{BB962C8B-B14F-4D97-AF65-F5344CB8AC3E}">
        <p14:creationId xmlns:p14="http://schemas.microsoft.com/office/powerpoint/2010/main" val="317772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0/50 Text_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138" y="536575"/>
            <a:ext cx="4773612" cy="587375"/>
          </a:xfrm>
        </p:spPr>
        <p:txBody>
          <a:bodyPr/>
          <a:lstStyle>
            <a:lvl1pPr>
              <a:defRPr baseline="0">
                <a:solidFill>
                  <a:schemeClr val="tx1"/>
                </a:solidFill>
              </a:defRPr>
            </a:lvl1pPr>
          </a:lstStyle>
          <a:p>
            <a:r>
              <a:rPr lang="en-US"/>
              <a:t>CLICK TO EDIT MASTER TITLE</a:t>
            </a:r>
          </a:p>
        </p:txBody>
      </p:sp>
      <p:sp>
        <p:nvSpPr>
          <p:cNvPr id="3" name="Content Placeholder 2"/>
          <p:cNvSpPr>
            <a:spLocks noGrp="1"/>
          </p:cNvSpPr>
          <p:nvPr>
            <p:ph idx="1"/>
          </p:nvPr>
        </p:nvSpPr>
        <p:spPr>
          <a:xfrm>
            <a:off x="973138" y="1984375"/>
            <a:ext cx="4773612" cy="398678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7" name="Content Placeholder 7"/>
          <p:cNvSpPr>
            <a:spLocks noGrp="1"/>
          </p:cNvSpPr>
          <p:nvPr>
            <p:ph sz="quarter" idx="12"/>
          </p:nvPr>
        </p:nvSpPr>
        <p:spPr>
          <a:xfrm>
            <a:off x="6094413" y="0"/>
            <a:ext cx="6094411" cy="6858000"/>
          </a:xfrm>
        </p:spPr>
        <p:txBody>
          <a:bodyPr/>
          <a:lstStyle>
            <a:lvl1pPr marL="0" indent="0">
              <a:buFont typeface="Arial" panose="020B0604020202020204" pitchFamily="34" charset="0"/>
              <a:buNone/>
              <a:defRPr/>
            </a:lvl1pPr>
          </a:lstStyle>
          <a:p>
            <a:pPr lvl="0"/>
            <a:r>
              <a:rPr lang="en-US"/>
              <a:t>Click to edit Master text styles</a:t>
            </a:r>
          </a:p>
        </p:txBody>
      </p:sp>
      <p:sp>
        <p:nvSpPr>
          <p:cNvPr id="8" name="Rectangle 7"/>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0100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0/50 Image_Text">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0" y="0"/>
            <a:ext cx="6094413" cy="6858000"/>
          </a:xfrm>
        </p:spPr>
        <p:txBody>
          <a:bodyPr/>
          <a:lstStyle>
            <a:lvl1pPr marL="0" indent="0">
              <a:buFont typeface="Arial" panose="020B0604020202020204" pitchFamily="34" charset="0"/>
              <a:buNone/>
              <a:defRPr/>
            </a:lvl1pPr>
          </a:lstStyle>
          <a:p>
            <a:pPr lvl="0"/>
            <a:r>
              <a:rPr lang="en-US"/>
              <a:t>Click to edit Master text styles</a:t>
            </a:r>
          </a:p>
        </p:txBody>
      </p:sp>
      <p:sp>
        <p:nvSpPr>
          <p:cNvPr id="2" name="Title 1"/>
          <p:cNvSpPr>
            <a:spLocks noGrp="1"/>
          </p:cNvSpPr>
          <p:nvPr>
            <p:ph type="title" hasCustomPrompt="1"/>
          </p:nvPr>
        </p:nvSpPr>
        <p:spPr>
          <a:xfrm>
            <a:off x="6440488" y="536575"/>
            <a:ext cx="5226050" cy="587375"/>
          </a:xfrm>
        </p:spPr>
        <p:txBody>
          <a:bodyPr/>
          <a:lstStyle>
            <a:lvl1pPr>
              <a:defRPr>
                <a:solidFill>
                  <a:schemeClr val="tx1"/>
                </a:solidFill>
              </a:defRPr>
            </a:lvl1pPr>
          </a:lstStyle>
          <a:p>
            <a:r>
              <a:rPr lang="en-US"/>
              <a:t>CLICK TO EDIT MASTER TITLE</a:t>
            </a:r>
          </a:p>
        </p:txBody>
      </p:sp>
      <p:sp>
        <p:nvSpPr>
          <p:cNvPr id="3" name="Content Placeholder 2"/>
          <p:cNvSpPr>
            <a:spLocks noGrp="1"/>
          </p:cNvSpPr>
          <p:nvPr>
            <p:ph idx="1"/>
          </p:nvPr>
        </p:nvSpPr>
        <p:spPr>
          <a:xfrm>
            <a:off x="6440488" y="1984375"/>
            <a:ext cx="5226050" cy="3986784"/>
          </a:xfrm>
        </p:spPr>
        <p:txBody>
          <a:bodyPr/>
          <a:lstStyle>
            <a:lvl1pPr>
              <a:spcBef>
                <a:spcPts val="12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p:cNvSpPr/>
          <p:nvPr userDrawn="1"/>
        </p:nvSpPr>
        <p:spPr>
          <a:xfrm>
            <a:off x="644048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7049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0/60 Text_Imag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465F197-B1B8-4584-8B75-5D45B647D250}" type="datetimeFigureOut">
              <a:rPr lang="en-US" smtClean="0"/>
              <a:t>5/1/2026</a:t>
            </a:fld>
            <a:endParaRPr lang="en-US"/>
          </a:p>
        </p:txBody>
      </p:sp>
      <p:sp>
        <p:nvSpPr>
          <p:cNvPr id="6" name="Footer Placeholder 5"/>
          <p:cNvSpPr>
            <a:spLocks noGrp="1"/>
          </p:cNvSpPr>
          <p:nvPr>
            <p:ph type="ftr" sz="quarter" idx="11"/>
          </p:nvPr>
        </p:nvSpPr>
        <p:spPr/>
        <p:txBody>
          <a:bodyPr/>
          <a:lstStyle/>
          <a:p>
            <a:endParaRPr lang="en-US"/>
          </a:p>
        </p:txBody>
      </p:sp>
      <p:sp>
        <p:nvSpPr>
          <p:cNvPr id="8" name="Content Placeholder 7"/>
          <p:cNvSpPr>
            <a:spLocks noGrp="1"/>
          </p:cNvSpPr>
          <p:nvPr>
            <p:ph sz="quarter" idx="12"/>
          </p:nvPr>
        </p:nvSpPr>
        <p:spPr>
          <a:xfrm>
            <a:off x="4991100" y="0"/>
            <a:ext cx="7197725" cy="6858000"/>
          </a:xfrm>
        </p:spPr>
        <p:txBody>
          <a:bodyPr/>
          <a:lstStyle>
            <a:lvl1pPr marL="0" indent="0">
              <a:buNone/>
              <a:defRPr/>
            </a:lvl1pPr>
          </a:lstStyle>
          <a:p>
            <a:pPr lvl="0"/>
            <a:r>
              <a:rPr lang="en-US"/>
              <a:t>Click to edit Master text styles</a:t>
            </a:r>
          </a:p>
        </p:txBody>
      </p:sp>
      <p:sp>
        <p:nvSpPr>
          <p:cNvPr id="9" name="Content Placeholder 2"/>
          <p:cNvSpPr>
            <a:spLocks noGrp="1"/>
          </p:cNvSpPr>
          <p:nvPr>
            <p:ph sz="half" idx="1"/>
          </p:nvPr>
        </p:nvSpPr>
        <p:spPr>
          <a:xfrm>
            <a:off x="973138" y="1984374"/>
            <a:ext cx="3665538" cy="3913123"/>
          </a:xfrm>
        </p:spPr>
        <p:txBody>
          <a:bodyPr/>
          <a:lstStyle>
            <a:lvl1pPr>
              <a:defRPr sz="2400"/>
            </a:lvl1pPr>
            <a:lvl2pPr>
              <a:defRPr sz="2400"/>
            </a:lvl2pPr>
            <a:lvl3pPr>
              <a:defRPr sz="2400"/>
            </a:lvl3pPr>
            <a:lvl4pPr>
              <a:defRPr sz="2400"/>
            </a:lvl4pPr>
            <a:lvl5pPr>
              <a:defRPr sz="24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hasCustomPrompt="1"/>
          </p:nvPr>
        </p:nvSpPr>
        <p:spPr>
          <a:xfrm>
            <a:off x="973138" y="536575"/>
            <a:ext cx="3665538" cy="1060450"/>
          </a:xfrm>
        </p:spPr>
        <p:txBody>
          <a:bodyPr/>
          <a:lstStyle/>
          <a:p>
            <a:r>
              <a:rPr lang="en-US"/>
              <a:t>CLICK TO EDIT TITLE STYLE</a:t>
            </a:r>
          </a:p>
        </p:txBody>
      </p:sp>
      <p:sp>
        <p:nvSpPr>
          <p:cNvPr id="11" name="Rectangle 10"/>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54240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0/60 Image_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43525" y="536575"/>
            <a:ext cx="6323012" cy="587375"/>
          </a:xfrm>
        </p:spPr>
        <p:txBody>
          <a:bodyPr/>
          <a:lstStyle>
            <a:lvl1pPr>
              <a:defRPr baseline="0">
                <a:solidFill>
                  <a:schemeClr val="tx1"/>
                </a:solidFill>
              </a:defRPr>
            </a:lvl1pPr>
          </a:lstStyle>
          <a:p>
            <a:r>
              <a:rPr lang="en-US"/>
              <a:t>CLICK TO EDIT MASTER TITLE</a:t>
            </a:r>
          </a:p>
        </p:txBody>
      </p:sp>
      <p:sp>
        <p:nvSpPr>
          <p:cNvPr id="3" name="Content Placeholder 2"/>
          <p:cNvSpPr>
            <a:spLocks noGrp="1"/>
          </p:cNvSpPr>
          <p:nvPr>
            <p:ph idx="1"/>
          </p:nvPr>
        </p:nvSpPr>
        <p:spPr>
          <a:xfrm>
            <a:off x="5343525" y="1984375"/>
            <a:ext cx="6323012" cy="3986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p:cNvSpPr/>
          <p:nvPr userDrawn="1"/>
        </p:nvSpPr>
        <p:spPr>
          <a:xfrm>
            <a:off x="5343525"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icture Placeholder 13"/>
          <p:cNvSpPr>
            <a:spLocks noGrp="1"/>
          </p:cNvSpPr>
          <p:nvPr>
            <p:ph type="pic" sz="quarter" idx="12"/>
          </p:nvPr>
        </p:nvSpPr>
        <p:spPr>
          <a:xfrm>
            <a:off x="0" y="0"/>
            <a:ext cx="4991100" cy="6858000"/>
          </a:xfrm>
        </p:spPr>
        <p:txBody>
          <a:bodyPr/>
          <a:lstStyle>
            <a:lvl1pPr marL="0" indent="0">
              <a:buNone/>
              <a:defRPr/>
            </a:lvl1pPr>
          </a:lstStyle>
          <a:p>
            <a:r>
              <a:rPr lang="en-US"/>
              <a:t>Click icon to add picture</a:t>
            </a:r>
          </a:p>
        </p:txBody>
      </p:sp>
    </p:spTree>
    <p:extLst>
      <p:ext uri="{BB962C8B-B14F-4D97-AF65-F5344CB8AC3E}">
        <p14:creationId xmlns:p14="http://schemas.microsoft.com/office/powerpoint/2010/main" val="28387097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0/40 Text_Imag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465F197-B1B8-4584-8B75-5D45B647D250}" type="datetimeFigureOut">
              <a:rPr lang="en-US" smtClean="0"/>
              <a:t>5/1/2026</a:t>
            </a:fld>
            <a:endParaRPr lang="en-US"/>
          </a:p>
        </p:txBody>
      </p:sp>
      <p:sp>
        <p:nvSpPr>
          <p:cNvPr id="6" name="Footer Placeholder 5"/>
          <p:cNvSpPr>
            <a:spLocks noGrp="1"/>
          </p:cNvSpPr>
          <p:nvPr>
            <p:ph type="ftr" sz="quarter" idx="11"/>
          </p:nvPr>
        </p:nvSpPr>
        <p:spPr/>
        <p:txBody>
          <a:bodyPr/>
          <a:lstStyle/>
          <a:p>
            <a:endParaRPr lang="en-US"/>
          </a:p>
        </p:txBody>
      </p:sp>
      <p:sp>
        <p:nvSpPr>
          <p:cNvPr id="8" name="Content Placeholder 7"/>
          <p:cNvSpPr>
            <a:spLocks noGrp="1"/>
          </p:cNvSpPr>
          <p:nvPr>
            <p:ph sz="quarter" idx="12"/>
          </p:nvPr>
        </p:nvSpPr>
        <p:spPr>
          <a:xfrm>
            <a:off x="7224713" y="0"/>
            <a:ext cx="4964112" cy="6858000"/>
          </a:xfrm>
        </p:spPr>
        <p:txBody>
          <a:bodyPr/>
          <a:lstStyle>
            <a:lvl1pPr marL="0" indent="0">
              <a:buNone/>
              <a:defRPr/>
            </a:lvl1pPr>
          </a:lstStyle>
          <a:p>
            <a:pPr lvl="0"/>
            <a:r>
              <a:rPr lang="en-US"/>
              <a:t>Click to edit Master text styles</a:t>
            </a:r>
          </a:p>
        </p:txBody>
      </p:sp>
      <p:sp>
        <p:nvSpPr>
          <p:cNvPr id="9" name="Content Placeholder 2"/>
          <p:cNvSpPr>
            <a:spLocks noGrp="1"/>
          </p:cNvSpPr>
          <p:nvPr>
            <p:ph sz="half" idx="1"/>
          </p:nvPr>
        </p:nvSpPr>
        <p:spPr>
          <a:xfrm>
            <a:off x="973138" y="1984374"/>
            <a:ext cx="5894388" cy="3913123"/>
          </a:xfrm>
        </p:spPr>
        <p:txBody>
          <a:bodyPr/>
          <a:lstStyle>
            <a:lvl1pPr>
              <a:defRPr sz="2400"/>
            </a:lvl1pPr>
            <a:lvl2pPr>
              <a:defRPr sz="2400"/>
            </a:lvl2pPr>
            <a:lvl3pPr>
              <a:defRPr sz="2400"/>
            </a:lvl3pPr>
            <a:lvl4pPr>
              <a:defRPr sz="2400"/>
            </a:lvl4pPr>
            <a:lvl5pPr>
              <a:defRPr sz="24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hasCustomPrompt="1"/>
          </p:nvPr>
        </p:nvSpPr>
        <p:spPr>
          <a:xfrm>
            <a:off x="973138" y="536575"/>
            <a:ext cx="5894388" cy="587375"/>
          </a:xfrm>
        </p:spPr>
        <p:txBody>
          <a:bodyPr/>
          <a:lstStyle/>
          <a:p>
            <a:r>
              <a:rPr lang="en-US"/>
              <a:t>CLICK TO EDIT TITLE STYLE</a:t>
            </a:r>
          </a:p>
        </p:txBody>
      </p:sp>
      <p:sp>
        <p:nvSpPr>
          <p:cNvPr id="11" name="Rectangle 10"/>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18666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0/40 Image_Text">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6877050" cy="6858000"/>
          </a:xfrm>
        </p:spPr>
        <p:txBody>
          <a:bodyPr/>
          <a:lstStyle>
            <a:lvl1pPr marL="0" indent="0">
              <a:buNone/>
              <a:defRPr/>
            </a:lvl1pPr>
          </a:lstStyle>
          <a:p>
            <a:r>
              <a:rPr lang="en-US"/>
              <a:t>Click icon to add picture</a:t>
            </a:r>
          </a:p>
        </p:txBody>
      </p:sp>
      <p:sp>
        <p:nvSpPr>
          <p:cNvPr id="2" name="Title 1"/>
          <p:cNvSpPr>
            <a:spLocks noGrp="1"/>
          </p:cNvSpPr>
          <p:nvPr>
            <p:ph type="title" hasCustomPrompt="1"/>
          </p:nvPr>
        </p:nvSpPr>
        <p:spPr>
          <a:xfrm>
            <a:off x="7224712" y="536575"/>
            <a:ext cx="4441825" cy="587375"/>
          </a:xfrm>
        </p:spPr>
        <p:txBody>
          <a:bodyPr/>
          <a:lstStyle>
            <a:lvl1pPr>
              <a:defRPr>
                <a:solidFill>
                  <a:schemeClr val="tx1"/>
                </a:solidFill>
              </a:defRPr>
            </a:lvl1pPr>
          </a:lstStyle>
          <a:p>
            <a:r>
              <a:rPr lang="en-US"/>
              <a:t>CLICK TO EDIT MASTER TITLE</a:t>
            </a:r>
          </a:p>
        </p:txBody>
      </p:sp>
      <p:sp>
        <p:nvSpPr>
          <p:cNvPr id="3" name="Content Placeholder 2"/>
          <p:cNvSpPr>
            <a:spLocks noGrp="1"/>
          </p:cNvSpPr>
          <p:nvPr>
            <p:ph idx="1"/>
          </p:nvPr>
        </p:nvSpPr>
        <p:spPr>
          <a:xfrm>
            <a:off x="7224712" y="1984375"/>
            <a:ext cx="4441825" cy="3986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p:cNvSpPr/>
          <p:nvPr userDrawn="1"/>
        </p:nvSpPr>
        <p:spPr>
          <a:xfrm>
            <a:off x="7224713"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9994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138" y="3086100"/>
            <a:ext cx="9998921" cy="685800"/>
          </a:xfrm>
        </p:spPr>
        <p:txBody>
          <a:bodyPr anchor="t" anchorCtr="0"/>
          <a:lstStyle>
            <a:lvl1pPr algn="l">
              <a:defRPr sz="4000" b="1" cap="all" baseline="0">
                <a:solidFill>
                  <a:schemeClr val="tx1"/>
                </a:solidFill>
              </a:defRPr>
            </a:lvl1pPr>
          </a:lstStyle>
          <a:p>
            <a:r>
              <a:rPr lang="en-US"/>
              <a:t>CLICK TO EDIT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p:cNvSpPr/>
          <p:nvPr userDrawn="1"/>
        </p:nvSpPr>
        <p:spPr>
          <a:xfrm rot="16200000">
            <a:off x="-1624964" y="3362325"/>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57872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 with numb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71776" y="2696210"/>
            <a:ext cx="8191499" cy="1397000"/>
          </a:xfrm>
        </p:spPr>
        <p:txBody>
          <a:bodyPr tIns="0" anchor="t" anchorCtr="0"/>
          <a:lstStyle>
            <a:lvl1pPr algn="l">
              <a:defRPr sz="4000" b="1" cap="all" baseline="0">
                <a:solidFill>
                  <a:schemeClr val="tx1"/>
                </a:solidFill>
              </a:defRPr>
            </a:lvl1pPr>
          </a:lstStyle>
          <a:p>
            <a:r>
              <a:rPr lang="en-US"/>
              <a:t>CLICK TO EDIT MASTER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7" name="Text Placeholder 2">
            <a:extLst>
              <a:ext uri="{FF2B5EF4-FFF2-40B4-BE49-F238E27FC236}">
                <a16:creationId xmlns:a16="http://schemas.microsoft.com/office/drawing/2014/main" id="{9B8ED5C6-5B4C-9D47-8AA4-7E0BBD72AA9E}"/>
              </a:ext>
            </a:extLst>
          </p:cNvPr>
          <p:cNvSpPr>
            <a:spLocks noGrp="1"/>
          </p:cNvSpPr>
          <p:nvPr>
            <p:ph type="body" idx="12" hasCustomPrompt="1"/>
          </p:nvPr>
        </p:nvSpPr>
        <p:spPr>
          <a:xfrm>
            <a:off x="973138" y="2505671"/>
            <a:ext cx="1578279" cy="2077492"/>
          </a:xfrm>
        </p:spPr>
        <p:txBody>
          <a:bodyPr bIns="0">
            <a:spAutoFit/>
          </a:bodyPr>
          <a:lstStyle>
            <a:lvl1pPr marL="0" indent="0">
              <a:buNone/>
              <a:defRPr sz="15000" b="0" i="0">
                <a:solidFill>
                  <a:schemeClr val="tx1"/>
                </a:solidFill>
                <a:latin typeface="Arial Narrow" panose="020B0604020202020204" pitchFamily="34" charset="0"/>
                <a:cs typeface="Arial Narrow"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a:t>
            </a:r>
          </a:p>
        </p:txBody>
      </p:sp>
      <p:sp>
        <p:nvSpPr>
          <p:cNvPr id="6" name="Rectangle 5"/>
          <p:cNvSpPr/>
          <p:nvPr userDrawn="1"/>
        </p:nvSpPr>
        <p:spPr>
          <a:xfrm rot="16200000">
            <a:off x="-1624964" y="3362325"/>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5258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with number_50%">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6094413" y="0"/>
            <a:ext cx="6094412" cy="6858000"/>
          </a:xfrm>
        </p:spPr>
        <p:txBody>
          <a:bodyPr/>
          <a:lstStyle>
            <a:lvl1pPr marL="0" indent="0">
              <a:buNone/>
              <a:defRPr/>
            </a:lvl1pPr>
          </a:lstStyle>
          <a:p>
            <a:r>
              <a:rPr lang="en-US"/>
              <a:t>Click icon to add picture</a:t>
            </a:r>
          </a:p>
        </p:txBody>
      </p:sp>
      <p:sp>
        <p:nvSpPr>
          <p:cNvPr id="2" name="Title 1"/>
          <p:cNvSpPr>
            <a:spLocks noGrp="1"/>
          </p:cNvSpPr>
          <p:nvPr>
            <p:ph type="title" hasCustomPrompt="1"/>
          </p:nvPr>
        </p:nvSpPr>
        <p:spPr>
          <a:xfrm>
            <a:off x="973138" y="4930775"/>
            <a:ext cx="4773612" cy="1397000"/>
          </a:xfrm>
        </p:spPr>
        <p:txBody>
          <a:bodyPr anchor="t" anchorCtr="0"/>
          <a:lstStyle>
            <a:lvl1pPr algn="l">
              <a:defRPr sz="3200" b="1" cap="all" baseline="0">
                <a:solidFill>
                  <a:schemeClr val="tx1"/>
                </a:solidFill>
              </a:defRPr>
            </a:lvl1pPr>
          </a:lstStyle>
          <a:p>
            <a:r>
              <a:rPr lang="en-US"/>
              <a:t>CLICK TO EDIT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7" name="Text Placeholder 2">
            <a:extLst>
              <a:ext uri="{FF2B5EF4-FFF2-40B4-BE49-F238E27FC236}">
                <a16:creationId xmlns:a16="http://schemas.microsoft.com/office/drawing/2014/main" id="{9B8ED5C6-5B4C-9D47-8AA4-7E0BBD72AA9E}"/>
              </a:ext>
            </a:extLst>
          </p:cNvPr>
          <p:cNvSpPr>
            <a:spLocks noGrp="1"/>
          </p:cNvSpPr>
          <p:nvPr>
            <p:ph type="body" idx="12" hasCustomPrompt="1"/>
          </p:nvPr>
        </p:nvSpPr>
        <p:spPr>
          <a:xfrm>
            <a:off x="973138" y="536575"/>
            <a:ext cx="1578279" cy="2077492"/>
          </a:xfrm>
        </p:spPr>
        <p:txBody>
          <a:bodyPr bIns="0">
            <a:spAutoFit/>
          </a:bodyPr>
          <a:lstStyle>
            <a:lvl1pPr marL="0" indent="0">
              <a:buNone/>
              <a:defRPr sz="15000" b="0" i="0">
                <a:solidFill>
                  <a:schemeClr val="tx1"/>
                </a:solidFill>
                <a:latin typeface="Arial Narrow" panose="020B0604020202020204" pitchFamily="34" charset="0"/>
                <a:cs typeface="Arial Narrow"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a:t>
            </a:r>
          </a:p>
        </p:txBody>
      </p:sp>
      <p:sp>
        <p:nvSpPr>
          <p:cNvPr id="9" name="Rectangle 8"/>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42032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with number_40/60">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4991100" y="0"/>
            <a:ext cx="7197725" cy="6858000"/>
          </a:xfrm>
        </p:spPr>
        <p:txBody>
          <a:bodyPr/>
          <a:lstStyle>
            <a:lvl1pPr marL="0" indent="0">
              <a:buNone/>
              <a:defRPr/>
            </a:lvl1pPr>
          </a:lstStyle>
          <a:p>
            <a:r>
              <a:rPr lang="en-US"/>
              <a:t>Click icon to add picture</a:t>
            </a:r>
          </a:p>
        </p:txBody>
      </p:sp>
      <p:sp>
        <p:nvSpPr>
          <p:cNvPr id="2" name="Title 1"/>
          <p:cNvSpPr>
            <a:spLocks noGrp="1"/>
          </p:cNvSpPr>
          <p:nvPr>
            <p:ph type="title" hasCustomPrompt="1"/>
          </p:nvPr>
        </p:nvSpPr>
        <p:spPr>
          <a:xfrm>
            <a:off x="973138" y="4930775"/>
            <a:ext cx="3656012" cy="1397000"/>
          </a:xfrm>
        </p:spPr>
        <p:txBody>
          <a:bodyPr anchor="t" anchorCtr="0"/>
          <a:lstStyle>
            <a:lvl1pPr algn="l">
              <a:defRPr sz="3200" b="1" cap="all" baseline="0">
                <a:solidFill>
                  <a:schemeClr val="tx1"/>
                </a:solidFill>
              </a:defRPr>
            </a:lvl1pPr>
          </a:lstStyle>
          <a:p>
            <a:r>
              <a:rPr lang="en-US"/>
              <a:t>CLICK TO EDIT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7" name="Text Placeholder 2">
            <a:extLst>
              <a:ext uri="{FF2B5EF4-FFF2-40B4-BE49-F238E27FC236}">
                <a16:creationId xmlns:a16="http://schemas.microsoft.com/office/drawing/2014/main" id="{9B8ED5C6-5B4C-9D47-8AA4-7E0BBD72AA9E}"/>
              </a:ext>
            </a:extLst>
          </p:cNvPr>
          <p:cNvSpPr>
            <a:spLocks noGrp="1"/>
          </p:cNvSpPr>
          <p:nvPr>
            <p:ph type="body" idx="12" hasCustomPrompt="1"/>
          </p:nvPr>
        </p:nvSpPr>
        <p:spPr>
          <a:xfrm>
            <a:off x="973138" y="536575"/>
            <a:ext cx="1578279" cy="2077492"/>
          </a:xfrm>
        </p:spPr>
        <p:txBody>
          <a:bodyPr bIns="0">
            <a:spAutoFit/>
          </a:bodyPr>
          <a:lstStyle>
            <a:lvl1pPr marL="0" indent="0">
              <a:buNone/>
              <a:defRPr sz="15000" b="0" i="0">
                <a:solidFill>
                  <a:schemeClr val="tx1"/>
                </a:solidFill>
                <a:latin typeface="Arial Narrow" panose="020B0604020202020204" pitchFamily="34" charset="0"/>
                <a:cs typeface="Arial Narrow"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a:t>
            </a:r>
          </a:p>
        </p:txBody>
      </p:sp>
      <p:sp>
        <p:nvSpPr>
          <p:cNvPr id="9" name="Rectangle 8"/>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22466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lower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138" y="536575"/>
            <a:ext cx="4773612" cy="1447800"/>
          </a:xfrm>
        </p:spPr>
        <p:txBody>
          <a:bodyPr/>
          <a:lstStyle>
            <a:lvl1pPr>
              <a:defRPr baseline="0"/>
            </a:lvl1pPr>
          </a:lstStyle>
          <a:p>
            <a:r>
              <a:rPr lang="en-US"/>
              <a:t>CLICK TO EDIT MASTER TITLE STYLE</a:t>
            </a:r>
          </a:p>
        </p:txBody>
      </p:sp>
      <p:sp>
        <p:nvSpPr>
          <p:cNvPr id="4" name="Content Placeholder 3"/>
          <p:cNvSpPr>
            <a:spLocks noGrp="1"/>
          </p:cNvSpPr>
          <p:nvPr>
            <p:ph sz="half" idx="2"/>
          </p:nvPr>
        </p:nvSpPr>
        <p:spPr>
          <a:xfrm>
            <a:off x="6094413" y="536576"/>
            <a:ext cx="5572125" cy="1447800"/>
          </a:xfrm>
        </p:spPr>
        <p:txBody>
          <a:bodyPr/>
          <a:lstStyle>
            <a:lvl1pPr marL="0" indent="0">
              <a:lnSpc>
                <a:spcPct val="114000"/>
              </a:lnSpc>
              <a:buNone/>
              <a:defRPr sz="2400"/>
            </a:lvl1pPr>
            <a:lvl2pPr marL="457200" indent="0">
              <a:buNone/>
              <a:defRPr sz="18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p:txBody>
      </p:sp>
      <p:sp>
        <p:nvSpPr>
          <p:cNvPr id="5" name="Date Placeholder 4"/>
          <p:cNvSpPr>
            <a:spLocks noGrp="1"/>
          </p:cNvSpPr>
          <p:nvPr>
            <p:ph type="dt" sz="half" idx="10"/>
          </p:nvPr>
        </p:nvSpPr>
        <p:spPr/>
        <p:txBody>
          <a:bodyPr/>
          <a:lstStyle/>
          <a:p>
            <a:fld id="{3465F197-B1B8-4584-8B75-5D45B647D250}" type="datetimeFigureOut">
              <a:rPr lang="en-US" smtClean="0"/>
              <a:t>5/1/2026</a:t>
            </a:fld>
            <a:endParaRPr lang="en-US"/>
          </a:p>
        </p:txBody>
      </p:sp>
      <p:sp>
        <p:nvSpPr>
          <p:cNvPr id="6" name="Footer Placeholder 5"/>
          <p:cNvSpPr>
            <a:spLocks noGrp="1"/>
          </p:cNvSpPr>
          <p:nvPr>
            <p:ph type="ftr" sz="quarter" idx="11"/>
          </p:nvPr>
        </p:nvSpPr>
        <p:spPr/>
        <p:txBody>
          <a:bodyPr/>
          <a:lstStyle/>
          <a:p>
            <a:endParaRPr lang="en-US"/>
          </a:p>
        </p:txBody>
      </p:sp>
      <p:sp>
        <p:nvSpPr>
          <p:cNvPr id="11" name="Picture Placeholder 10"/>
          <p:cNvSpPr>
            <a:spLocks noGrp="1"/>
          </p:cNvSpPr>
          <p:nvPr>
            <p:ph type="pic" sz="quarter" idx="12"/>
          </p:nvPr>
        </p:nvSpPr>
        <p:spPr>
          <a:xfrm>
            <a:off x="0" y="2286000"/>
            <a:ext cx="12188825" cy="4572000"/>
          </a:xfrm>
        </p:spPr>
        <p:txBody>
          <a:bodyPr/>
          <a:lstStyle>
            <a:lvl1pPr marL="0" indent="0" algn="ctr">
              <a:buNone/>
              <a:defRPr/>
            </a:lvl1pPr>
          </a:lstStyle>
          <a:p>
            <a:r>
              <a:rPr lang="en-US"/>
              <a:t>Click icon to add picture</a:t>
            </a:r>
          </a:p>
        </p:txBody>
      </p:sp>
      <p:sp>
        <p:nvSpPr>
          <p:cNvPr id="8" name="Rectangle 7"/>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04731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content lower image_blue line">
    <p:spTree>
      <p:nvGrpSpPr>
        <p:cNvPr id="1" name=""/>
        <p:cNvGrpSpPr/>
        <p:nvPr/>
      </p:nvGrpSpPr>
      <p:grpSpPr>
        <a:xfrm>
          <a:off x="0" y="0"/>
          <a:ext cx="0" cy="0"/>
          <a:chOff x="0" y="0"/>
          <a:chExt cx="0" cy="0"/>
        </a:xfrm>
      </p:grpSpPr>
      <p:sp>
        <p:nvSpPr>
          <p:cNvPr id="9" name="Rectangle 8"/>
          <p:cNvSpPr/>
          <p:nvPr userDrawn="1"/>
        </p:nvSpPr>
        <p:spPr>
          <a:xfrm>
            <a:off x="0" y="2286000"/>
            <a:ext cx="12188825" cy="4572000"/>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0"/>
            <a:ext cx="12188825"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73138" y="536575"/>
            <a:ext cx="4773612" cy="587375"/>
          </a:xfrm>
        </p:spPr>
        <p:txBody>
          <a:bodyPr/>
          <a:lstStyle>
            <a:lvl1pPr>
              <a:defRPr baseline="0">
                <a:solidFill>
                  <a:schemeClr val="tx1"/>
                </a:solidFill>
              </a:defRPr>
            </a:lvl1pPr>
          </a:lstStyle>
          <a:p>
            <a:r>
              <a:rPr lang="en-US"/>
              <a:t>CLICK TO EDIT MASTER TITLE STYLE</a:t>
            </a:r>
          </a:p>
        </p:txBody>
      </p:sp>
      <p:sp>
        <p:nvSpPr>
          <p:cNvPr id="4" name="Content Placeholder 3"/>
          <p:cNvSpPr>
            <a:spLocks noGrp="1"/>
          </p:cNvSpPr>
          <p:nvPr>
            <p:ph sz="half" idx="2"/>
          </p:nvPr>
        </p:nvSpPr>
        <p:spPr>
          <a:xfrm>
            <a:off x="6094413" y="536576"/>
            <a:ext cx="5572125" cy="1447800"/>
          </a:xfrm>
        </p:spPr>
        <p:txBody>
          <a:bodyPr/>
          <a:lstStyle>
            <a:lvl1pPr marL="0" indent="0">
              <a:lnSpc>
                <a:spcPct val="113000"/>
              </a:lnSpc>
              <a:buNone/>
              <a:defRPr sz="2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tx1">
                    <a:lumMod val="50000"/>
                    <a:lumOff val="50000"/>
                  </a:schemeClr>
                </a:solidFill>
              </a:defRPr>
            </a:lvl1pPr>
          </a:lstStyle>
          <a:p>
            <a:fld id="{3465F197-B1B8-4584-8B75-5D45B647D250}" type="datetimeFigureOut">
              <a:rPr lang="en-US" smtClean="0"/>
              <a:pPr/>
              <a:t>5/1/2026</a:t>
            </a:fld>
            <a:endParaRPr lang="en-US"/>
          </a:p>
        </p:txBody>
      </p:sp>
      <p:sp>
        <p:nvSpPr>
          <p:cNvPr id="6" name="Footer Placeholder 5"/>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
        <p:nvSpPr>
          <p:cNvPr id="10" name="Content Placeholder 9"/>
          <p:cNvSpPr>
            <a:spLocks noGrp="1"/>
          </p:cNvSpPr>
          <p:nvPr>
            <p:ph sz="quarter" idx="12"/>
          </p:nvPr>
        </p:nvSpPr>
        <p:spPr>
          <a:xfrm>
            <a:off x="973138" y="2838450"/>
            <a:ext cx="10693400" cy="3498850"/>
          </a:xfrm>
        </p:spPr>
        <p:txBody>
          <a:bodyPr/>
          <a:lstStyle>
            <a:lvl1pPr>
              <a:defRPr>
                <a:solidFill>
                  <a:schemeClr val="tx1"/>
                </a:solidFill>
              </a:defRPr>
            </a:lvl1pPr>
            <a:lvl2pPr>
              <a:buClr>
                <a:schemeClr val="accent2"/>
              </a:buClr>
              <a:defRPr>
                <a:solidFill>
                  <a:schemeClr val="tx1"/>
                </a:solidFill>
              </a:defRPr>
            </a:lvl2pPr>
            <a:lvl3pPr>
              <a:buClr>
                <a:schemeClr val="accent2"/>
              </a:buClr>
              <a:defRPr>
                <a:solidFill>
                  <a:schemeClr val="tx1"/>
                </a:solidFill>
              </a:defRPr>
            </a:lvl3pPr>
            <a:lvl4pPr>
              <a:buClr>
                <a:schemeClr val="accent2"/>
              </a:buClr>
              <a:defRPr>
                <a:solidFill>
                  <a:schemeClr val="tx1"/>
                </a:solidFill>
              </a:defRPr>
            </a:lvl4pPr>
            <a:lvl5pPr>
              <a:buClr>
                <a:schemeClr val="accent2"/>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userDrawn="1"/>
        </p:nvSpPr>
        <p:spPr>
          <a:xfrm>
            <a:off x="8420100" y="6657947"/>
            <a:ext cx="3768726"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tx1">
                    <a:lumMod val="50000"/>
                    <a:lumOff val="50000"/>
                  </a:schemeClr>
                </a:solidFill>
              </a:rPr>
              <a:t>©2022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a:solidFill>
                <a:schemeClr val="tx1">
                  <a:lumMod val="50000"/>
                  <a:lumOff val="50000"/>
                </a:schemeClr>
              </a:solidFill>
            </a:endParaRPr>
          </a:p>
        </p:txBody>
      </p:sp>
    </p:spTree>
    <p:extLst>
      <p:ext uri="{BB962C8B-B14F-4D97-AF65-F5344CB8AC3E}">
        <p14:creationId xmlns:p14="http://schemas.microsoft.com/office/powerpoint/2010/main" val="40970680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Four icon layout_blue lin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CLICK TO EDIT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8" name="Text Placeholder 7"/>
          <p:cNvSpPr>
            <a:spLocks noGrp="1"/>
          </p:cNvSpPr>
          <p:nvPr>
            <p:ph type="body" sz="quarter" idx="12"/>
          </p:nvPr>
        </p:nvSpPr>
        <p:spPr>
          <a:xfrm>
            <a:off x="973138" y="1984375"/>
            <a:ext cx="9999662" cy="790575"/>
          </a:xfrm>
        </p:spPr>
        <p:txBody>
          <a:bodyPr/>
          <a:lstStyle>
            <a:lvl1pPr marL="0" indent="0">
              <a:spcBef>
                <a:spcPts val="60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p:txBody>
      </p:sp>
      <p:sp>
        <p:nvSpPr>
          <p:cNvPr id="30" name="Text Placeholder 9"/>
          <p:cNvSpPr>
            <a:spLocks noGrp="1"/>
          </p:cNvSpPr>
          <p:nvPr>
            <p:ph type="body" sz="quarter" idx="13"/>
          </p:nvPr>
        </p:nvSpPr>
        <p:spPr>
          <a:xfrm>
            <a:off x="973138" y="4689970"/>
            <a:ext cx="2286000" cy="1444752"/>
          </a:xfrm>
        </p:spPr>
        <p:txBody>
          <a:bodyPr tIns="91440" bIns="45720"/>
          <a:lstStyle>
            <a:lvl1pPr marL="0" indent="0">
              <a:spcBef>
                <a:spcPts val="600"/>
              </a:spcBef>
              <a:buFont typeface="Arial" panose="020B0604020202020204" pitchFamily="34" charse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ext Placeholder 14"/>
          <p:cNvSpPr>
            <a:spLocks noGrp="1"/>
          </p:cNvSpPr>
          <p:nvPr>
            <p:ph type="body" sz="quarter" idx="17"/>
          </p:nvPr>
        </p:nvSpPr>
        <p:spPr>
          <a:xfrm>
            <a:off x="973138" y="4407495"/>
            <a:ext cx="2286000"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2" name="Text Placeholder 14"/>
          <p:cNvSpPr>
            <a:spLocks noGrp="1"/>
          </p:cNvSpPr>
          <p:nvPr>
            <p:ph type="body" sz="quarter" idx="18"/>
          </p:nvPr>
        </p:nvSpPr>
        <p:spPr>
          <a:xfrm>
            <a:off x="3547005" y="4407495"/>
            <a:ext cx="2286000"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3" name="Text Placeholder 14"/>
          <p:cNvSpPr>
            <a:spLocks noGrp="1"/>
          </p:cNvSpPr>
          <p:nvPr>
            <p:ph type="body" sz="quarter" idx="19"/>
          </p:nvPr>
        </p:nvSpPr>
        <p:spPr>
          <a:xfrm>
            <a:off x="6120872" y="4407495"/>
            <a:ext cx="2286000"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4" name="Text Placeholder 14"/>
          <p:cNvSpPr>
            <a:spLocks noGrp="1"/>
          </p:cNvSpPr>
          <p:nvPr>
            <p:ph type="body" sz="quarter" idx="20"/>
          </p:nvPr>
        </p:nvSpPr>
        <p:spPr>
          <a:xfrm>
            <a:off x="8694738" y="4407495"/>
            <a:ext cx="2286000"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5" name="Text Placeholder 9"/>
          <p:cNvSpPr>
            <a:spLocks noGrp="1"/>
          </p:cNvSpPr>
          <p:nvPr>
            <p:ph type="body" sz="quarter" idx="21"/>
          </p:nvPr>
        </p:nvSpPr>
        <p:spPr>
          <a:xfrm>
            <a:off x="3547005" y="4689970"/>
            <a:ext cx="2286000" cy="1444752"/>
          </a:xfrm>
        </p:spPr>
        <p:txBody>
          <a:bodyPr tIns="91440" bIns="45720"/>
          <a:lstStyle>
            <a:lvl1pPr marL="0" indent="0">
              <a:spcBef>
                <a:spcPts val="600"/>
              </a:spcBef>
              <a:buFont typeface="Arial" panose="020B0604020202020204" pitchFamily="34" charse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6" name="Text Placeholder 9"/>
          <p:cNvSpPr>
            <a:spLocks noGrp="1"/>
          </p:cNvSpPr>
          <p:nvPr>
            <p:ph type="body" sz="quarter" idx="22"/>
          </p:nvPr>
        </p:nvSpPr>
        <p:spPr>
          <a:xfrm>
            <a:off x="6120872" y="4689970"/>
            <a:ext cx="2286000" cy="1444752"/>
          </a:xfrm>
        </p:spPr>
        <p:txBody>
          <a:bodyPr tIns="91440" bIns="45720"/>
          <a:lstStyle>
            <a:lvl1pPr marL="0" indent="0">
              <a:spcBef>
                <a:spcPts val="600"/>
              </a:spcBef>
              <a:buFont typeface="Arial" panose="020B0604020202020204" pitchFamily="34" charse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7" name="Text Placeholder 9"/>
          <p:cNvSpPr>
            <a:spLocks noGrp="1"/>
          </p:cNvSpPr>
          <p:nvPr>
            <p:ph type="body" sz="quarter" idx="23"/>
          </p:nvPr>
        </p:nvSpPr>
        <p:spPr>
          <a:xfrm>
            <a:off x="8694738" y="4689970"/>
            <a:ext cx="2286000" cy="1444752"/>
          </a:xfrm>
        </p:spPr>
        <p:txBody>
          <a:bodyPr tIns="91440" bIns="45720"/>
          <a:lstStyle>
            <a:lvl1pPr marL="0" indent="0">
              <a:spcBef>
                <a:spcPts val="600"/>
              </a:spcBef>
              <a:buFont typeface="Arial" panose="020B0604020202020204" pitchFamily="34" charse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6" name="Rectangle 15"/>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46488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White_gray border-3 Icons">
    <p:spTree>
      <p:nvGrpSpPr>
        <p:cNvPr id="1" name=""/>
        <p:cNvGrpSpPr/>
        <p:nvPr/>
      </p:nvGrpSpPr>
      <p:grpSpPr>
        <a:xfrm>
          <a:off x="0" y="0"/>
          <a:ext cx="0" cy="0"/>
          <a:chOff x="0" y="0"/>
          <a:chExt cx="0" cy="0"/>
        </a:xfrm>
      </p:grpSpPr>
      <p:sp>
        <p:nvSpPr>
          <p:cNvPr id="7" name="Rectangle 6"/>
          <p:cNvSpPr/>
          <p:nvPr userDrawn="1"/>
        </p:nvSpPr>
        <p:spPr>
          <a:xfrm>
            <a:off x="0" y="0"/>
            <a:ext cx="609904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8" name="Rectangle 7"/>
          <p:cNvSpPr/>
          <p:nvPr userDrawn="1"/>
        </p:nvSpPr>
        <p:spPr>
          <a:xfrm>
            <a:off x="6089777" y="0"/>
            <a:ext cx="60990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533718" y="536575"/>
            <a:ext cx="11125200" cy="580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73138" y="1077914"/>
            <a:ext cx="10007600" cy="519111"/>
          </a:xfrm>
        </p:spPr>
        <p:txBody>
          <a:bodyPr/>
          <a:lstStyle/>
          <a:p>
            <a:r>
              <a:rPr lang="en-US"/>
              <a:t>CLICK TO EDIT TITLE STYLE</a:t>
            </a:r>
          </a:p>
        </p:txBody>
      </p:sp>
      <p:sp>
        <p:nvSpPr>
          <p:cNvPr id="3" name="Content Placeholder 2"/>
          <p:cNvSpPr>
            <a:spLocks noGrp="1"/>
          </p:cNvSpPr>
          <p:nvPr>
            <p:ph idx="1"/>
          </p:nvPr>
        </p:nvSpPr>
        <p:spPr>
          <a:xfrm>
            <a:off x="973138" y="2136775"/>
            <a:ext cx="4660900" cy="3676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solidFill>
                  <a:schemeClr val="bg2"/>
                </a:solidFill>
              </a:defRPr>
            </a:lvl1pPr>
          </a:lstStyle>
          <a:p>
            <a:fld id="{3465F197-B1B8-4584-8B75-5D45B647D250}" type="datetimeFigureOut">
              <a:rPr lang="en-US" smtClean="0"/>
              <a:pPr/>
              <a:t>5/1/2026</a:t>
            </a:fld>
            <a:endParaRPr lang="en-US"/>
          </a:p>
        </p:txBody>
      </p:sp>
      <p:sp>
        <p:nvSpPr>
          <p:cNvPr id="11" name="Text Placeholder 9"/>
          <p:cNvSpPr>
            <a:spLocks noGrp="1"/>
          </p:cNvSpPr>
          <p:nvPr>
            <p:ph type="body" sz="quarter" idx="13"/>
          </p:nvPr>
        </p:nvSpPr>
        <p:spPr>
          <a:xfrm>
            <a:off x="7724458" y="2413495"/>
            <a:ext cx="3246120" cy="748805"/>
          </a:xfrm>
        </p:spPr>
        <p:txBody>
          <a:bodyPr tIns="91440" bIns="45720"/>
          <a:lstStyle>
            <a:lvl1pPr marL="0" indent="0">
              <a:spcBef>
                <a:spcPts val="600"/>
              </a:spcBef>
              <a:buFont typeface="Arial" panose="020B0604020202020204" pitchFamily="34" charse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2" name="Text Placeholder 14"/>
          <p:cNvSpPr>
            <a:spLocks noGrp="1"/>
          </p:cNvSpPr>
          <p:nvPr>
            <p:ph type="body" sz="quarter" idx="17" hasCustomPrompt="1"/>
          </p:nvPr>
        </p:nvSpPr>
        <p:spPr>
          <a:xfrm>
            <a:off x="7724458" y="2132013"/>
            <a:ext cx="3243814"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text</a:t>
            </a:r>
          </a:p>
        </p:txBody>
      </p:sp>
      <p:sp>
        <p:nvSpPr>
          <p:cNvPr id="13" name="Text Placeholder 9"/>
          <p:cNvSpPr>
            <a:spLocks noGrp="1"/>
          </p:cNvSpPr>
          <p:nvPr>
            <p:ph type="body" sz="quarter" idx="18"/>
          </p:nvPr>
        </p:nvSpPr>
        <p:spPr>
          <a:xfrm>
            <a:off x="7724458" y="3729533"/>
            <a:ext cx="3246120" cy="748805"/>
          </a:xfrm>
        </p:spPr>
        <p:txBody>
          <a:bodyPr tIns="91440" bIns="45720"/>
          <a:lstStyle>
            <a:lvl1pPr marL="0" indent="0">
              <a:spcBef>
                <a:spcPts val="600"/>
              </a:spcBef>
              <a:buFont typeface="Arial" panose="020B0604020202020204" pitchFamily="34" charse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4" name="Text Placeholder 14"/>
          <p:cNvSpPr>
            <a:spLocks noGrp="1"/>
          </p:cNvSpPr>
          <p:nvPr>
            <p:ph type="body" sz="quarter" idx="19" hasCustomPrompt="1"/>
          </p:nvPr>
        </p:nvSpPr>
        <p:spPr>
          <a:xfrm>
            <a:off x="7724458" y="3452019"/>
            <a:ext cx="3246120"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text</a:t>
            </a:r>
          </a:p>
        </p:txBody>
      </p:sp>
      <p:sp>
        <p:nvSpPr>
          <p:cNvPr id="15" name="Text Placeholder 9"/>
          <p:cNvSpPr>
            <a:spLocks noGrp="1"/>
          </p:cNvSpPr>
          <p:nvPr>
            <p:ph type="body" sz="quarter" idx="20"/>
          </p:nvPr>
        </p:nvSpPr>
        <p:spPr>
          <a:xfrm>
            <a:off x="7724458" y="5051920"/>
            <a:ext cx="3246120" cy="748805"/>
          </a:xfrm>
        </p:spPr>
        <p:txBody>
          <a:bodyPr tIns="91440" bIns="45720"/>
          <a:lstStyle>
            <a:lvl1pPr marL="0" indent="0">
              <a:spcBef>
                <a:spcPts val="600"/>
              </a:spcBef>
              <a:buFont typeface="Arial" panose="020B0604020202020204" pitchFamily="34" charse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6" name="Text Placeholder 14"/>
          <p:cNvSpPr>
            <a:spLocks noGrp="1"/>
          </p:cNvSpPr>
          <p:nvPr>
            <p:ph type="body" sz="quarter" idx="21" hasCustomPrompt="1"/>
          </p:nvPr>
        </p:nvSpPr>
        <p:spPr>
          <a:xfrm>
            <a:off x="7724458" y="4772025"/>
            <a:ext cx="3246120"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text</a:t>
            </a:r>
          </a:p>
        </p:txBody>
      </p:sp>
      <p:sp>
        <p:nvSpPr>
          <p:cNvPr id="26" name="Footer Placeholder 4"/>
          <p:cNvSpPr>
            <a:spLocks noGrp="1"/>
          </p:cNvSpPr>
          <p:nvPr>
            <p:ph type="ftr" sz="quarter" idx="3"/>
          </p:nvPr>
        </p:nvSpPr>
        <p:spPr>
          <a:xfrm>
            <a:off x="2234618" y="6135688"/>
            <a:ext cx="8735325" cy="365760"/>
          </a:xfrm>
          <a:prstGeom prst="rect">
            <a:avLst/>
          </a:prstGeom>
        </p:spPr>
        <p:txBody>
          <a:bodyPr vert="horz" lIns="0" tIns="45724" rIns="0" bIns="0" rtlCol="0" anchor="t" anchorCtr="0"/>
          <a:lstStyle>
            <a:lvl1pPr algn="r">
              <a:lnSpc>
                <a:spcPct val="90000"/>
              </a:lnSpc>
              <a:defRPr sz="1200">
                <a:solidFill>
                  <a:schemeClr val="tx1">
                    <a:lumMod val="50000"/>
                    <a:lumOff val="50000"/>
                  </a:schemeClr>
                </a:solidFill>
              </a:defRPr>
            </a:lvl1pPr>
          </a:lstStyle>
          <a:p>
            <a:endParaRPr lang="en-US"/>
          </a:p>
        </p:txBody>
      </p:sp>
      <p:sp>
        <p:nvSpPr>
          <p:cNvPr id="17" name="Rectangle 16"/>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userDrawn="1"/>
        </p:nvSpPr>
        <p:spPr>
          <a:xfrm>
            <a:off x="8420100" y="6657947"/>
            <a:ext cx="3768726"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bg2"/>
                </a:solidFill>
              </a:rPr>
              <a:t>©</a:t>
            </a:r>
            <a:fld id="{70C20920-D522-47E7-A593-4D1EC6534F20}" type="datetimeyyyy">
              <a:rPr lang="en-US" sz="700" smtClean="0">
                <a:solidFill>
                  <a:schemeClr val="bg2"/>
                </a:solidFill>
              </a:rPr>
              <a:pPr lvl="0"/>
              <a:t>2026</a:t>
            </a:fld>
            <a:r>
              <a:rPr lang="en-US" sz="700">
                <a:solidFill>
                  <a:schemeClr val="bg2"/>
                </a:solidFill>
              </a:rPr>
              <a:t> Mayo Foundation for Medical Education and Research  |  slide-</a:t>
            </a:r>
            <a:fld id="{D445C29B-035B-48ED-941F-A66A11A8A322}" type="slidenum">
              <a:rPr lang="en-US" sz="700" smtClean="0">
                <a:solidFill>
                  <a:schemeClr val="bg2"/>
                </a:solidFill>
              </a:rPr>
              <a:pPr lvl="0"/>
              <a:t>‹#›</a:t>
            </a:fld>
            <a:endParaRPr lang="en-US" sz="700">
              <a:solidFill>
                <a:schemeClr val="bg2"/>
              </a:solidFill>
            </a:endParaRPr>
          </a:p>
        </p:txBody>
      </p:sp>
    </p:spTree>
    <p:extLst>
      <p:ext uri="{BB962C8B-B14F-4D97-AF65-F5344CB8AC3E}">
        <p14:creationId xmlns:p14="http://schemas.microsoft.com/office/powerpoint/2010/main" val="38554014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138" y="536575"/>
            <a:ext cx="9998921" cy="587375"/>
          </a:xfrm>
        </p:spPr>
        <p:txBody>
          <a:bodyPr/>
          <a:lstStyle/>
          <a:p>
            <a:r>
              <a:rPr lang="en-US"/>
              <a:t>CLICK TO EDIT TITLE STYLE</a:t>
            </a:r>
          </a:p>
        </p:txBody>
      </p:sp>
      <p:sp>
        <p:nvSpPr>
          <p:cNvPr id="3" name="Content Placeholder 2"/>
          <p:cNvSpPr>
            <a:spLocks noGrp="1"/>
          </p:cNvSpPr>
          <p:nvPr>
            <p:ph sz="half" idx="1"/>
          </p:nvPr>
        </p:nvSpPr>
        <p:spPr>
          <a:xfrm>
            <a:off x="973138" y="1984374"/>
            <a:ext cx="4769327" cy="3913123"/>
          </a:xfrm>
        </p:spPr>
        <p:txBody>
          <a:bodyPr/>
          <a:lstStyle>
            <a:lvl1pPr>
              <a:defRPr sz="2400"/>
            </a:lvl1pPr>
            <a:lvl2pPr>
              <a:defRPr sz="2400"/>
            </a:lvl2pPr>
            <a:lvl3pPr>
              <a:defRPr sz="2400"/>
            </a:lvl3pPr>
            <a:lvl4pPr>
              <a:defRPr sz="2400"/>
            </a:lvl4pPr>
            <a:lvl5pPr>
              <a:defRPr sz="24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40488" y="1984374"/>
            <a:ext cx="4773612" cy="3913123"/>
          </a:xfrm>
        </p:spPr>
        <p:txBody>
          <a:bodyPr/>
          <a:lstStyle>
            <a:lvl1pPr>
              <a:defRPr sz="2400"/>
            </a:lvl1pPr>
            <a:lvl2pPr>
              <a:defRPr sz="2400"/>
            </a:lvl2pPr>
            <a:lvl3pPr>
              <a:defRPr sz="2400"/>
            </a:lvl3pPr>
            <a:lvl4pPr>
              <a:defRPr sz="2400"/>
            </a:lvl4pPr>
            <a:lvl5pPr>
              <a:defRPr sz="24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465F197-B1B8-4584-8B75-5D45B647D250}" type="datetimeFigureOut">
              <a:rPr lang="en-US" smtClean="0"/>
              <a:t>5/1/2026</a:t>
            </a:fld>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60048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column with individual header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 STYLE</a:t>
            </a:r>
          </a:p>
        </p:txBody>
      </p:sp>
      <p:sp>
        <p:nvSpPr>
          <p:cNvPr id="3" name="Content Placeholder 2"/>
          <p:cNvSpPr>
            <a:spLocks noGrp="1"/>
          </p:cNvSpPr>
          <p:nvPr>
            <p:ph sz="half" idx="1"/>
          </p:nvPr>
        </p:nvSpPr>
        <p:spPr>
          <a:xfrm>
            <a:off x="973138" y="2954338"/>
            <a:ext cx="4535424" cy="628650"/>
          </a:xfrm>
        </p:spPr>
        <p:txBody>
          <a:bodyPr tIns="91440"/>
          <a:lstStyle>
            <a:lvl1pPr marL="0" indent="0">
              <a:spcBef>
                <a:spcPts val="200"/>
              </a:spcBef>
              <a:buNone/>
              <a:defRPr sz="2400"/>
            </a:lvl1pPr>
            <a:lvl2pPr marL="457200" indent="0">
              <a:spcBef>
                <a:spcPts val="200"/>
              </a:spcBef>
              <a:buNone/>
              <a:defRPr sz="24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p>
            <a:fld id="{3465F197-B1B8-4584-8B75-5D45B647D250}" type="datetimeFigureOut">
              <a:rPr lang="en-US" smtClean="0"/>
              <a:t>5/1/2026</a:t>
            </a:fld>
            <a:endParaRPr lang="en-US"/>
          </a:p>
        </p:txBody>
      </p:sp>
      <p:sp>
        <p:nvSpPr>
          <p:cNvPr id="6" name="Footer Placeholder 5"/>
          <p:cNvSpPr>
            <a:spLocks noGrp="1"/>
          </p:cNvSpPr>
          <p:nvPr>
            <p:ph type="ftr" sz="quarter" idx="11"/>
          </p:nvPr>
        </p:nvSpPr>
        <p:spPr/>
        <p:txBody>
          <a:bodyPr/>
          <a:lstStyle/>
          <a:p>
            <a:endParaRPr lang="en-US"/>
          </a:p>
        </p:txBody>
      </p:sp>
      <p:sp>
        <p:nvSpPr>
          <p:cNvPr id="10" name="Text Placeholder 2"/>
          <p:cNvSpPr>
            <a:spLocks noGrp="1"/>
          </p:cNvSpPr>
          <p:nvPr>
            <p:ph type="body" idx="12"/>
          </p:nvPr>
        </p:nvSpPr>
        <p:spPr>
          <a:xfrm>
            <a:off x="973138" y="2643188"/>
            <a:ext cx="4535424" cy="295275"/>
          </a:xfrm>
        </p:spPr>
        <p:txBody>
          <a:bodyPr anchor="t" anchorCtr="0"/>
          <a:lstStyle>
            <a:lvl1pPr marL="0" indent="0">
              <a:buNone/>
              <a:defRPr sz="24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17" name="Content Placeholder 2"/>
          <p:cNvSpPr>
            <a:spLocks noGrp="1"/>
          </p:cNvSpPr>
          <p:nvPr>
            <p:ph sz="half" idx="17"/>
          </p:nvPr>
        </p:nvSpPr>
        <p:spPr>
          <a:xfrm>
            <a:off x="973138" y="1597025"/>
            <a:ext cx="9993312" cy="488949"/>
          </a:xfrm>
        </p:spPr>
        <p:txBody>
          <a:bodyPr tIns="0"/>
          <a:lstStyle>
            <a:lvl1pPr marL="0" indent="0">
              <a:spcBef>
                <a:spcPts val="200"/>
              </a:spcBef>
              <a:buNone/>
              <a:defRPr sz="2400"/>
            </a:lvl1pPr>
            <a:lvl2pPr marL="457200" indent="0">
              <a:spcBef>
                <a:spcPts val="200"/>
              </a:spcBef>
              <a:buNone/>
              <a:defRPr sz="24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p:txBody>
      </p:sp>
      <p:sp>
        <p:nvSpPr>
          <p:cNvPr id="23" name="Content Placeholder 2"/>
          <p:cNvSpPr>
            <a:spLocks noGrp="1"/>
          </p:cNvSpPr>
          <p:nvPr>
            <p:ph sz="half" idx="18"/>
          </p:nvPr>
        </p:nvSpPr>
        <p:spPr>
          <a:xfrm>
            <a:off x="6440489" y="2954338"/>
            <a:ext cx="4535424" cy="628650"/>
          </a:xfrm>
        </p:spPr>
        <p:txBody>
          <a:bodyPr tIns="91440"/>
          <a:lstStyle>
            <a:lvl1pPr marL="0" indent="0">
              <a:spcBef>
                <a:spcPts val="200"/>
              </a:spcBef>
              <a:buNone/>
              <a:defRPr sz="2400"/>
            </a:lvl1pPr>
            <a:lvl2pPr marL="457200" indent="0">
              <a:spcBef>
                <a:spcPts val="200"/>
              </a:spcBef>
              <a:buNone/>
              <a:defRPr sz="24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p:txBody>
      </p:sp>
      <p:sp>
        <p:nvSpPr>
          <p:cNvPr id="24" name="Text Placeholder 2"/>
          <p:cNvSpPr>
            <a:spLocks noGrp="1"/>
          </p:cNvSpPr>
          <p:nvPr>
            <p:ph type="body" idx="19"/>
          </p:nvPr>
        </p:nvSpPr>
        <p:spPr>
          <a:xfrm>
            <a:off x="6440489" y="2643188"/>
            <a:ext cx="4535424" cy="295275"/>
          </a:xfrm>
        </p:spPr>
        <p:txBody>
          <a:bodyPr anchor="t" anchorCtr="0"/>
          <a:lstStyle>
            <a:lvl1pPr marL="0" indent="0">
              <a:buNone/>
              <a:defRPr sz="24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25" name="Content Placeholder 2"/>
          <p:cNvSpPr>
            <a:spLocks noGrp="1"/>
          </p:cNvSpPr>
          <p:nvPr>
            <p:ph sz="half" idx="20"/>
          </p:nvPr>
        </p:nvSpPr>
        <p:spPr>
          <a:xfrm>
            <a:off x="6440489" y="4334383"/>
            <a:ext cx="4535424" cy="628650"/>
          </a:xfrm>
        </p:spPr>
        <p:txBody>
          <a:bodyPr tIns="91440"/>
          <a:lstStyle>
            <a:lvl1pPr marL="0" indent="0">
              <a:spcBef>
                <a:spcPts val="200"/>
              </a:spcBef>
              <a:buNone/>
              <a:defRPr sz="2400"/>
            </a:lvl1pPr>
            <a:lvl2pPr marL="457200" indent="0">
              <a:spcBef>
                <a:spcPts val="200"/>
              </a:spcBef>
              <a:buNone/>
              <a:defRPr sz="24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p:txBody>
      </p:sp>
      <p:sp>
        <p:nvSpPr>
          <p:cNvPr id="26" name="Text Placeholder 2"/>
          <p:cNvSpPr>
            <a:spLocks noGrp="1"/>
          </p:cNvSpPr>
          <p:nvPr>
            <p:ph type="body" idx="21"/>
          </p:nvPr>
        </p:nvSpPr>
        <p:spPr>
          <a:xfrm>
            <a:off x="6440489" y="4032660"/>
            <a:ext cx="4535424" cy="295275"/>
          </a:xfrm>
        </p:spPr>
        <p:txBody>
          <a:bodyPr anchor="t" anchorCtr="0"/>
          <a:lstStyle>
            <a:lvl1pPr marL="0" indent="0">
              <a:buNone/>
              <a:defRPr sz="24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27" name="Content Placeholder 2"/>
          <p:cNvSpPr>
            <a:spLocks noGrp="1"/>
          </p:cNvSpPr>
          <p:nvPr>
            <p:ph sz="half" idx="22"/>
          </p:nvPr>
        </p:nvSpPr>
        <p:spPr>
          <a:xfrm>
            <a:off x="6440489" y="5708650"/>
            <a:ext cx="4535424" cy="628650"/>
          </a:xfrm>
        </p:spPr>
        <p:txBody>
          <a:bodyPr tIns="91440"/>
          <a:lstStyle>
            <a:lvl1pPr marL="0" indent="0">
              <a:spcBef>
                <a:spcPts val="200"/>
              </a:spcBef>
              <a:buNone/>
              <a:defRPr sz="2400"/>
            </a:lvl1pPr>
            <a:lvl2pPr marL="457200" indent="0">
              <a:spcBef>
                <a:spcPts val="200"/>
              </a:spcBef>
              <a:buNone/>
              <a:defRPr sz="24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p:txBody>
      </p:sp>
      <p:sp>
        <p:nvSpPr>
          <p:cNvPr id="28" name="Text Placeholder 2"/>
          <p:cNvSpPr>
            <a:spLocks noGrp="1"/>
          </p:cNvSpPr>
          <p:nvPr>
            <p:ph type="body" idx="23"/>
          </p:nvPr>
        </p:nvSpPr>
        <p:spPr>
          <a:xfrm>
            <a:off x="6440489" y="5397500"/>
            <a:ext cx="4535424" cy="295275"/>
          </a:xfrm>
        </p:spPr>
        <p:txBody>
          <a:bodyPr anchor="t" anchorCtr="0"/>
          <a:lstStyle>
            <a:lvl1pPr marL="0" indent="0">
              <a:buNone/>
              <a:defRPr sz="24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33" name="Content Placeholder 2"/>
          <p:cNvSpPr>
            <a:spLocks noGrp="1"/>
          </p:cNvSpPr>
          <p:nvPr>
            <p:ph sz="half" idx="24"/>
          </p:nvPr>
        </p:nvSpPr>
        <p:spPr>
          <a:xfrm>
            <a:off x="973138" y="4334383"/>
            <a:ext cx="4535424" cy="628650"/>
          </a:xfrm>
        </p:spPr>
        <p:txBody>
          <a:bodyPr tIns="91440"/>
          <a:lstStyle>
            <a:lvl1pPr marL="0" indent="0">
              <a:spcBef>
                <a:spcPts val="200"/>
              </a:spcBef>
              <a:buNone/>
              <a:defRPr sz="2400"/>
            </a:lvl1pPr>
            <a:lvl2pPr marL="457200" indent="0">
              <a:spcBef>
                <a:spcPts val="200"/>
              </a:spcBef>
              <a:buNone/>
              <a:defRPr sz="24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p:txBody>
      </p:sp>
      <p:sp>
        <p:nvSpPr>
          <p:cNvPr id="34" name="Text Placeholder 2"/>
          <p:cNvSpPr>
            <a:spLocks noGrp="1"/>
          </p:cNvSpPr>
          <p:nvPr>
            <p:ph type="body" idx="25"/>
          </p:nvPr>
        </p:nvSpPr>
        <p:spPr>
          <a:xfrm>
            <a:off x="973138" y="4032660"/>
            <a:ext cx="4535424" cy="295275"/>
          </a:xfrm>
        </p:spPr>
        <p:txBody>
          <a:bodyPr anchor="t" anchorCtr="0"/>
          <a:lstStyle>
            <a:lvl1pPr marL="0" indent="0">
              <a:buNone/>
              <a:defRPr sz="24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37" name="Content Placeholder 2"/>
          <p:cNvSpPr>
            <a:spLocks noGrp="1"/>
          </p:cNvSpPr>
          <p:nvPr>
            <p:ph sz="half" idx="26"/>
          </p:nvPr>
        </p:nvSpPr>
        <p:spPr>
          <a:xfrm>
            <a:off x="973138" y="5708650"/>
            <a:ext cx="4535424" cy="628650"/>
          </a:xfrm>
        </p:spPr>
        <p:txBody>
          <a:bodyPr tIns="91440"/>
          <a:lstStyle>
            <a:lvl1pPr marL="0" indent="0">
              <a:spcBef>
                <a:spcPts val="200"/>
              </a:spcBef>
              <a:buNone/>
              <a:defRPr sz="2400"/>
            </a:lvl1pPr>
            <a:lvl2pPr marL="457200" indent="0">
              <a:spcBef>
                <a:spcPts val="200"/>
              </a:spcBef>
              <a:buNone/>
              <a:defRPr sz="24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p:txBody>
      </p:sp>
      <p:sp>
        <p:nvSpPr>
          <p:cNvPr id="38" name="Text Placeholder 2"/>
          <p:cNvSpPr>
            <a:spLocks noGrp="1"/>
          </p:cNvSpPr>
          <p:nvPr>
            <p:ph type="body" idx="27"/>
          </p:nvPr>
        </p:nvSpPr>
        <p:spPr>
          <a:xfrm>
            <a:off x="973138" y="5397500"/>
            <a:ext cx="4535424" cy="295275"/>
          </a:xfrm>
        </p:spPr>
        <p:txBody>
          <a:bodyPr anchor="t" anchorCtr="0"/>
          <a:lstStyle>
            <a:lvl1pPr marL="0" indent="0">
              <a:buNone/>
              <a:defRPr sz="24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19" name="Rectangle 18"/>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73692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TITLE STYLE</a:t>
            </a:r>
          </a:p>
        </p:txBody>
      </p:sp>
      <p:sp>
        <p:nvSpPr>
          <p:cNvPr id="3" name="Text Placeholder 2"/>
          <p:cNvSpPr>
            <a:spLocks noGrp="1"/>
          </p:cNvSpPr>
          <p:nvPr>
            <p:ph type="body" idx="1"/>
          </p:nvPr>
        </p:nvSpPr>
        <p:spPr>
          <a:xfrm>
            <a:off x="968731" y="1984375"/>
            <a:ext cx="4773168" cy="295275"/>
          </a:xfrm>
        </p:spPr>
        <p:txBody>
          <a:bodyPr anchor="t" anchorCtr="0"/>
          <a:lstStyle>
            <a:lvl1pPr marL="0" indent="0">
              <a:buNone/>
              <a:defRPr sz="24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4" name="Content Placeholder 3"/>
          <p:cNvSpPr>
            <a:spLocks noGrp="1"/>
          </p:cNvSpPr>
          <p:nvPr>
            <p:ph sz="half" idx="2"/>
          </p:nvPr>
        </p:nvSpPr>
        <p:spPr>
          <a:xfrm>
            <a:off x="968731" y="2276474"/>
            <a:ext cx="4773168" cy="3705225"/>
          </a:xfrm>
        </p:spPr>
        <p:txBody>
          <a:bodyPr tIns="91440"/>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40488" y="1984375"/>
            <a:ext cx="4773168" cy="295275"/>
          </a:xfrm>
        </p:spPr>
        <p:txBody>
          <a:bodyPr anchor="t" anchorCtr="0"/>
          <a:lstStyle>
            <a:lvl1pPr marL="0" indent="0">
              <a:buNone/>
              <a:defRPr sz="24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40488" y="2276474"/>
            <a:ext cx="4773168" cy="3705225"/>
          </a:xfrm>
        </p:spPr>
        <p:txBody>
          <a:bodyPr tIns="91440"/>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465F197-B1B8-4584-8B75-5D45B647D250}" type="datetimeFigureOut">
              <a:rPr lang="en-US" smtClean="0"/>
              <a:t>5/1/2026</a:t>
            </a:fld>
            <a:endParaRPr lang="en-US"/>
          </a:p>
        </p:txBody>
      </p:sp>
      <p:sp>
        <p:nvSpPr>
          <p:cNvPr id="8" name="Footer Placeholder 7"/>
          <p:cNvSpPr>
            <a:spLocks noGrp="1"/>
          </p:cNvSpPr>
          <p:nvPr>
            <p:ph type="ftr" sz="quarter" idx="11"/>
          </p:nvPr>
        </p:nvSpPr>
        <p:spPr/>
        <p:txBody>
          <a:bodyPr/>
          <a:lstStyle/>
          <a:p>
            <a:endParaRPr lang="en-US"/>
          </a:p>
        </p:txBody>
      </p:sp>
      <p:sp>
        <p:nvSpPr>
          <p:cNvPr id="10" name="Rectangle 9"/>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0438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60/40 Title and Content_blue line">
    <p:spTree>
      <p:nvGrpSpPr>
        <p:cNvPr id="1" name=""/>
        <p:cNvGrpSpPr/>
        <p:nvPr/>
      </p:nvGrpSpPr>
      <p:grpSpPr>
        <a:xfrm>
          <a:off x="0" y="0"/>
          <a:ext cx="0" cy="0"/>
          <a:chOff x="0" y="0"/>
          <a:chExt cx="0" cy="0"/>
        </a:xfrm>
      </p:grpSpPr>
      <p:sp>
        <p:nvSpPr>
          <p:cNvPr id="6" name="Rectangle 5"/>
          <p:cNvSpPr/>
          <p:nvPr userDrawn="1"/>
        </p:nvSpPr>
        <p:spPr>
          <a:xfrm>
            <a:off x="7224713" y="0"/>
            <a:ext cx="4964112" cy="6858000"/>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73139" y="536575"/>
            <a:ext cx="5467349" cy="587375"/>
          </a:xfrm>
        </p:spPr>
        <p:txBody>
          <a:bodyPr/>
          <a:lstStyle>
            <a:lvl1pPr>
              <a:defRPr/>
            </a:lvl1pPr>
          </a:lstStyle>
          <a:p>
            <a:r>
              <a:rPr lang="en-US"/>
              <a:t>CLICK TO EDIT MASTER TITLE</a:t>
            </a:r>
          </a:p>
        </p:txBody>
      </p:sp>
      <p:sp>
        <p:nvSpPr>
          <p:cNvPr id="3" name="Content Placeholder 2"/>
          <p:cNvSpPr>
            <a:spLocks noGrp="1"/>
          </p:cNvSpPr>
          <p:nvPr>
            <p:ph idx="1"/>
          </p:nvPr>
        </p:nvSpPr>
        <p:spPr>
          <a:xfrm>
            <a:off x="973139" y="1984375"/>
            <a:ext cx="5467350" cy="3986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
        <p:nvSpPr>
          <p:cNvPr id="8" name="Content Placeholder 2"/>
          <p:cNvSpPr>
            <a:spLocks noGrp="1"/>
          </p:cNvSpPr>
          <p:nvPr>
            <p:ph idx="12"/>
          </p:nvPr>
        </p:nvSpPr>
        <p:spPr>
          <a:xfrm>
            <a:off x="7753350" y="1984375"/>
            <a:ext cx="3913188" cy="3986784"/>
          </a:xfrm>
        </p:spPr>
        <p:txBody>
          <a:bodyPr/>
          <a:lstStyle>
            <a:lvl1pPr>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userDrawn="1"/>
        </p:nvSpPr>
        <p:spPr>
          <a:xfrm>
            <a:off x="8420100" y="6657947"/>
            <a:ext cx="3768726"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tx1">
                    <a:lumMod val="50000"/>
                    <a:lumOff val="50000"/>
                  </a:schemeClr>
                </a:solidFill>
              </a:rPr>
              <a:t>©</a:t>
            </a:r>
            <a:fld id="{DE0E1CB7-DA98-4AE3-9B7A-4E54193F9C18}" type="datetimeyyyy">
              <a:rPr lang="en-US" sz="700" smtClean="0">
                <a:solidFill>
                  <a:schemeClr val="tx1">
                    <a:lumMod val="50000"/>
                    <a:lumOff val="50000"/>
                  </a:schemeClr>
                </a:solidFill>
              </a:rPr>
              <a:pPr lvl="0"/>
              <a:t>2026</a:t>
            </a:fld>
            <a:r>
              <a:rPr lang="en-US" sz="700">
                <a:solidFill>
                  <a:schemeClr val="tx1">
                    <a:lumMod val="50000"/>
                    <a:lumOff val="50000"/>
                  </a:schemeClr>
                </a:solidFill>
              </a:rPr>
              <a:t>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a:solidFill>
                <a:schemeClr val="tx1">
                  <a:lumMod val="50000"/>
                  <a:lumOff val="50000"/>
                </a:schemeClr>
              </a:solidFill>
            </a:endParaRPr>
          </a:p>
        </p:txBody>
      </p:sp>
    </p:spTree>
    <p:extLst>
      <p:ext uri="{BB962C8B-B14F-4D97-AF65-F5344CB8AC3E}">
        <p14:creationId xmlns:p14="http://schemas.microsoft.com/office/powerpoint/2010/main" val="17984241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0/60 Title and Two Content Comparison_blue line">
    <p:spTree>
      <p:nvGrpSpPr>
        <p:cNvPr id="1" name=""/>
        <p:cNvGrpSpPr/>
        <p:nvPr/>
      </p:nvGrpSpPr>
      <p:grpSpPr>
        <a:xfrm>
          <a:off x="0" y="0"/>
          <a:ext cx="0" cy="0"/>
          <a:chOff x="0" y="0"/>
          <a:chExt cx="0" cy="0"/>
        </a:xfrm>
      </p:grpSpPr>
      <p:sp>
        <p:nvSpPr>
          <p:cNvPr id="6" name="Rectangle 5"/>
          <p:cNvSpPr/>
          <p:nvPr userDrawn="1"/>
        </p:nvSpPr>
        <p:spPr>
          <a:xfrm>
            <a:off x="4416425" y="0"/>
            <a:ext cx="7772400" cy="6858000"/>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73138" y="2366169"/>
            <a:ext cx="3074987" cy="2125663"/>
          </a:xfrm>
        </p:spPr>
        <p:txBody>
          <a:bodyPr tIns="0" bIns="0" anchor="ctr" anchorCtr="0"/>
          <a:lstStyle>
            <a:lvl1pPr>
              <a:defRPr sz="3200" baseline="0"/>
            </a:lvl1pPr>
          </a:lstStyle>
          <a:p>
            <a:r>
              <a:rPr lang="en-US"/>
              <a:t>CLICK TO EDIT MASTER TITLE</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7" name="Rectangle 6"/>
          <p:cNvSpPr/>
          <p:nvPr userDrawn="1"/>
        </p:nvSpPr>
        <p:spPr>
          <a:xfrm rot="16200000">
            <a:off x="-1624964" y="3362325"/>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
        <p:nvSpPr>
          <p:cNvPr id="12" name="Text Placeholder 2"/>
          <p:cNvSpPr>
            <a:spLocks noGrp="1"/>
          </p:cNvSpPr>
          <p:nvPr>
            <p:ph type="body" idx="1"/>
          </p:nvPr>
        </p:nvSpPr>
        <p:spPr>
          <a:xfrm>
            <a:off x="4991100" y="542925"/>
            <a:ext cx="3144837" cy="771525"/>
          </a:xfrm>
        </p:spPr>
        <p:txBody>
          <a:bodyPr bIns="0" anchor="b" anchorCtr="0"/>
          <a:lstStyle>
            <a:lvl1pPr marL="0" indent="0">
              <a:buNone/>
              <a:defRPr sz="24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13" name="Content Placeholder 3"/>
          <p:cNvSpPr>
            <a:spLocks noGrp="1"/>
          </p:cNvSpPr>
          <p:nvPr>
            <p:ph sz="half" idx="2"/>
          </p:nvPr>
        </p:nvSpPr>
        <p:spPr>
          <a:xfrm>
            <a:off x="4991100" y="1597025"/>
            <a:ext cx="3144837" cy="3986784"/>
          </a:xfrm>
        </p:spPr>
        <p:txBody>
          <a:bodyPr tIns="91440"/>
          <a:lstStyle>
            <a:lvl1pPr>
              <a:defRPr sz="2400">
                <a:solidFill>
                  <a:schemeClr val="tx1"/>
                </a:solidFill>
              </a:defRPr>
            </a:lvl1pPr>
            <a:lvl2pPr>
              <a:buClrTx/>
              <a:defRPr sz="2400">
                <a:solidFill>
                  <a:schemeClr val="tx1"/>
                </a:solidFill>
              </a:defRPr>
            </a:lvl2pPr>
            <a:lvl3pPr>
              <a:buClrTx/>
              <a:defRPr sz="2400">
                <a:solidFill>
                  <a:schemeClr val="tx1"/>
                </a:solidFill>
              </a:defRPr>
            </a:lvl3pPr>
            <a:lvl4pPr>
              <a:buClrTx/>
              <a:defRPr sz="2400">
                <a:solidFill>
                  <a:schemeClr val="tx1"/>
                </a:solidFill>
              </a:defRPr>
            </a:lvl4pPr>
            <a:lvl5pPr>
              <a:buClrTx/>
              <a:defRPr sz="24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2"/>
          <p:cNvSpPr>
            <a:spLocks noGrp="1"/>
          </p:cNvSpPr>
          <p:nvPr>
            <p:ph type="body" idx="12"/>
          </p:nvPr>
        </p:nvSpPr>
        <p:spPr>
          <a:xfrm>
            <a:off x="8524876" y="542925"/>
            <a:ext cx="3144837" cy="771525"/>
          </a:xfrm>
        </p:spPr>
        <p:txBody>
          <a:bodyPr bIns="0" anchor="b" anchorCtr="0"/>
          <a:lstStyle>
            <a:lvl1pPr marL="0" indent="0">
              <a:buNone/>
              <a:defRPr sz="24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15" name="Content Placeholder 3"/>
          <p:cNvSpPr>
            <a:spLocks noGrp="1"/>
          </p:cNvSpPr>
          <p:nvPr>
            <p:ph sz="half" idx="13"/>
          </p:nvPr>
        </p:nvSpPr>
        <p:spPr>
          <a:xfrm>
            <a:off x="8524876" y="1597025"/>
            <a:ext cx="3144837" cy="3986784"/>
          </a:xfrm>
        </p:spPr>
        <p:txBody>
          <a:bodyPr vert="horz" lIns="0" tIns="91440" rIns="0" bIns="45724" rtlCol="0">
            <a:noAutofit/>
          </a:bodyPr>
          <a:lstStyle>
            <a:lvl1pPr>
              <a:defRPr lang="en-US" dirty="0" smtClean="0">
                <a:solidFill>
                  <a:schemeClr val="tx1"/>
                </a:solidFill>
              </a:defRPr>
            </a:lvl1pPr>
            <a:lvl2pPr>
              <a:buClrTx/>
              <a:defRPr lang="en-US" dirty="0" smtClean="0">
                <a:solidFill>
                  <a:schemeClr val="tx1"/>
                </a:solidFill>
              </a:defRPr>
            </a:lvl2pPr>
            <a:lvl3pPr>
              <a:buClrTx/>
              <a:defRPr lang="en-US" dirty="0" smtClean="0">
                <a:solidFill>
                  <a:schemeClr val="tx1"/>
                </a:solidFill>
              </a:defRPr>
            </a:lvl3pPr>
            <a:lvl4pPr>
              <a:buClrTx/>
              <a:defRPr lang="en-US" dirty="0" smtClean="0">
                <a:solidFill>
                  <a:schemeClr val="tx1"/>
                </a:solidFill>
              </a:defRPr>
            </a:lvl4pPr>
            <a:lvl5pPr>
              <a:buClrTx/>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Freeform 15"/>
          <p:cNvSpPr/>
          <p:nvPr userDrawn="1"/>
        </p:nvSpPr>
        <p:spPr>
          <a:xfrm>
            <a:off x="4981575" y="1455737"/>
            <a:ext cx="6667500" cy="0"/>
          </a:xfrm>
          <a:custGeom>
            <a:avLst/>
            <a:gdLst>
              <a:gd name="connsiteX0" fmla="*/ 0 w 6667500"/>
              <a:gd name="connsiteY0" fmla="*/ 0 h 0"/>
              <a:gd name="connsiteX1" fmla="*/ 6667500 w 6667500"/>
              <a:gd name="connsiteY1" fmla="*/ 0 h 0"/>
            </a:gdLst>
            <a:ahLst/>
            <a:cxnLst>
              <a:cxn ang="0">
                <a:pos x="connsiteX0" y="connsiteY0"/>
              </a:cxn>
              <a:cxn ang="0">
                <a:pos x="connsiteX1" y="connsiteY1"/>
              </a:cxn>
            </a:cxnLst>
            <a:rect l="l" t="t" r="r" b="b"/>
            <a:pathLst>
              <a:path w="6667500">
                <a:moveTo>
                  <a:pt x="0" y="0"/>
                </a:moveTo>
                <a:lnTo>
                  <a:pt x="6667500" y="0"/>
                </a:ln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userDrawn="1"/>
        </p:nvSpPr>
        <p:spPr>
          <a:xfrm>
            <a:off x="8420100" y="6657947"/>
            <a:ext cx="3768726"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tx1">
                    <a:lumMod val="50000"/>
                    <a:lumOff val="50000"/>
                  </a:schemeClr>
                </a:solidFill>
              </a:rPr>
              <a:t>©</a:t>
            </a:r>
            <a:fld id="{C4E928E9-032F-4C67-90C8-3230976C52E1}" type="datetimeyyyy">
              <a:rPr lang="en-US" sz="700" smtClean="0">
                <a:solidFill>
                  <a:schemeClr val="tx1">
                    <a:lumMod val="50000"/>
                    <a:lumOff val="50000"/>
                  </a:schemeClr>
                </a:solidFill>
              </a:rPr>
              <a:pPr lvl="0"/>
              <a:t>2026</a:t>
            </a:fld>
            <a:r>
              <a:rPr lang="en-US" sz="700">
                <a:solidFill>
                  <a:schemeClr val="tx1">
                    <a:lumMod val="50000"/>
                    <a:lumOff val="50000"/>
                  </a:schemeClr>
                </a:solidFill>
              </a:rPr>
              <a:t>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a:solidFill>
                <a:schemeClr val="tx1">
                  <a:lumMod val="50000"/>
                  <a:lumOff val="50000"/>
                </a:schemeClr>
              </a:solidFill>
            </a:endParaRPr>
          </a:p>
        </p:txBody>
      </p:sp>
    </p:spTree>
    <p:extLst>
      <p:ext uri="{BB962C8B-B14F-4D97-AF65-F5344CB8AC3E}">
        <p14:creationId xmlns:p14="http://schemas.microsoft.com/office/powerpoint/2010/main" val="3610369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CLICK TO EDIT TITLE STYLE</a:t>
            </a:r>
          </a:p>
        </p:txBody>
      </p:sp>
      <p:sp>
        <p:nvSpPr>
          <p:cNvPr id="3" name="Date Placeholder 2"/>
          <p:cNvSpPr>
            <a:spLocks noGrp="1"/>
          </p:cNvSpPr>
          <p:nvPr>
            <p:ph type="dt" sz="half" idx="10"/>
          </p:nvPr>
        </p:nvSpPr>
        <p:spPr/>
        <p:txBody>
          <a:bodyPr/>
          <a:lstStyle/>
          <a:p>
            <a:fld id="{3465F197-B1B8-4584-8B75-5D45B647D250}" type="datetimeFigureOut">
              <a:rPr lang="en-US" smtClean="0"/>
              <a:t>5/1/2026</a:t>
            </a:fld>
            <a:endParaRPr lang="en-US"/>
          </a:p>
        </p:txBody>
      </p:sp>
      <p:sp>
        <p:nvSpPr>
          <p:cNvPr id="4" name="Footer Placeholder 3"/>
          <p:cNvSpPr>
            <a:spLocks noGrp="1"/>
          </p:cNvSpPr>
          <p:nvPr>
            <p:ph type="ftr" sz="quarter" idx="11"/>
          </p:nvPr>
        </p:nvSpPr>
        <p:spPr/>
        <p:txBody>
          <a:bodyPr/>
          <a:lstStyle/>
          <a:p>
            <a:endParaRPr lang="en-US"/>
          </a:p>
        </p:txBody>
      </p:sp>
      <p:sp>
        <p:nvSpPr>
          <p:cNvPr id="6" name="Rectangle 5"/>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04998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_no lin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 STYLE</a:t>
            </a:r>
          </a:p>
        </p:txBody>
      </p:sp>
      <p:sp>
        <p:nvSpPr>
          <p:cNvPr id="3" name="Date Placeholder 2"/>
          <p:cNvSpPr>
            <a:spLocks noGrp="1"/>
          </p:cNvSpPr>
          <p:nvPr>
            <p:ph type="dt" sz="half" idx="10"/>
          </p:nvPr>
        </p:nvSpPr>
        <p:spPr/>
        <p:txBody>
          <a:bodyPr/>
          <a:lstStyle/>
          <a:p>
            <a:fld id="{3465F197-B1B8-4584-8B75-5D45B647D250}" type="datetimeFigureOut">
              <a:rPr lang="en-US" smtClean="0"/>
              <a:t>5/1/2026</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65573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65F197-B1B8-4584-8B75-5D45B647D250}" type="datetimeFigureOut">
              <a:rPr lang="en-US" smtClean="0"/>
              <a:t>5/1/2026</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172523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Mayo Ending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71774" y="2733676"/>
            <a:ext cx="4452939" cy="1371600"/>
          </a:xfrm>
        </p:spPr>
        <p:txBody>
          <a:bodyPr anchor="ctr" anchorCtr="0"/>
          <a:lstStyle>
            <a:lvl1pPr algn="l">
              <a:defRPr sz="4000" baseline="0"/>
            </a:lvl1pPr>
          </a:lstStyle>
          <a:p>
            <a:r>
              <a:rPr lang="en-US"/>
              <a:t>CLICK TO EDIT MASTER TITLE STYLE</a:t>
            </a:r>
          </a:p>
        </p:txBody>
      </p:sp>
      <p:sp>
        <p:nvSpPr>
          <p:cNvPr id="3" name="Date Placeholder 2"/>
          <p:cNvSpPr>
            <a:spLocks noGrp="1"/>
          </p:cNvSpPr>
          <p:nvPr>
            <p:ph type="dt" sz="half" idx="10"/>
          </p:nvPr>
        </p:nvSpPr>
        <p:spPr/>
        <p:txBody>
          <a:bodyPr/>
          <a:lstStyle/>
          <a:p>
            <a:fld id="{3465F197-B1B8-4584-8B75-5D45B647D250}" type="datetimeFigureOut">
              <a:rPr lang="en-US" smtClean="0"/>
              <a:t>5/1/2026</a:t>
            </a:fld>
            <a:endParaRPr lang="en-US"/>
          </a:p>
        </p:txBody>
      </p:sp>
      <p:sp>
        <p:nvSpPr>
          <p:cNvPr id="4" name="Footer Placeholder 3"/>
          <p:cNvSpPr>
            <a:spLocks noGrp="1"/>
          </p:cNvSpPr>
          <p:nvPr>
            <p:ph type="ftr" sz="quarter" idx="11"/>
          </p:nvPr>
        </p:nvSpPr>
        <p:spPr/>
        <p:txBody>
          <a:bodyPr/>
          <a:lstStyle/>
          <a:p>
            <a:endParaRPr lang="en-US"/>
          </a:p>
        </p:txBody>
      </p:sp>
      <p:sp>
        <p:nvSpPr>
          <p:cNvPr id="6" name="Rectangle 5"/>
          <p:cNvSpPr/>
          <p:nvPr userDrawn="1"/>
        </p:nvSpPr>
        <p:spPr>
          <a:xfrm rot="16200000">
            <a:off x="-1624964" y="3362325"/>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03602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78086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8924052" y="536576"/>
            <a:ext cx="2742486" cy="5435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73138" y="536576"/>
            <a:ext cx="7592510" cy="5435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194990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73138" y="536575"/>
            <a:ext cx="9998921" cy="587375"/>
          </a:xfrm>
          <a:prstGeom prst="rect">
            <a:avLst/>
          </a:prstGeom>
        </p:spPr>
        <p:txBody>
          <a:bodyPr vert="horz" lIns="0" tIns="45724" rIns="0" bIns="45724" rtlCol="0" anchor="t" anchorCtr="0">
            <a:noAutofit/>
          </a:bodyPr>
          <a:lstStyle/>
          <a:p>
            <a:r>
              <a:rPr lang="en-US"/>
              <a:t>CLICK TO EDIT TITLE STYLE</a:t>
            </a:r>
          </a:p>
        </p:txBody>
      </p:sp>
      <p:sp>
        <p:nvSpPr>
          <p:cNvPr id="3" name="Text Placeholder 2"/>
          <p:cNvSpPr>
            <a:spLocks noGrp="1"/>
          </p:cNvSpPr>
          <p:nvPr>
            <p:ph type="body" idx="1"/>
          </p:nvPr>
        </p:nvSpPr>
        <p:spPr>
          <a:xfrm>
            <a:off x="973138" y="1597025"/>
            <a:ext cx="9998921" cy="4389120"/>
          </a:xfrm>
          <a:prstGeom prst="rect">
            <a:avLst/>
          </a:prstGeom>
        </p:spPr>
        <p:txBody>
          <a:bodyPr vert="horz" lIns="0" tIns="0" rIns="0" bIns="45724"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311230" y="6528816"/>
            <a:ext cx="877595" cy="109728"/>
          </a:xfrm>
          <a:prstGeom prst="rect">
            <a:avLst/>
          </a:prstGeom>
        </p:spPr>
        <p:txBody>
          <a:bodyPr vert="horz" lIns="91448" tIns="0" rIns="91448" bIns="0" rtlCol="0" anchor="ctr"/>
          <a:lstStyle>
            <a:lvl1pPr algn="r">
              <a:defRPr sz="700">
                <a:solidFill>
                  <a:schemeClr val="tx1">
                    <a:lumMod val="50000"/>
                    <a:lumOff val="50000"/>
                  </a:schemeClr>
                </a:solidFill>
              </a:defRPr>
            </a:lvl1pPr>
          </a:lstStyle>
          <a:p>
            <a:fld id="{3465F197-B1B8-4584-8B75-5D45B647D250}" type="datetimeFigureOut">
              <a:rPr lang="en-US" smtClean="0"/>
              <a:pPr/>
              <a:t>5/1/2026</a:t>
            </a:fld>
            <a:endParaRPr lang="en-US"/>
          </a:p>
        </p:txBody>
      </p:sp>
      <p:sp>
        <p:nvSpPr>
          <p:cNvPr id="5" name="Footer Placeholder 4"/>
          <p:cNvSpPr>
            <a:spLocks noGrp="1"/>
          </p:cNvSpPr>
          <p:nvPr>
            <p:ph type="ftr" sz="quarter" idx="3"/>
          </p:nvPr>
        </p:nvSpPr>
        <p:spPr>
          <a:xfrm>
            <a:off x="2234618" y="6135688"/>
            <a:ext cx="9431920" cy="365760"/>
          </a:xfrm>
          <a:prstGeom prst="rect">
            <a:avLst/>
          </a:prstGeom>
        </p:spPr>
        <p:txBody>
          <a:bodyPr vert="horz" lIns="0" tIns="45724" rIns="0" bIns="0" rtlCol="0" anchor="b" anchorCtr="0"/>
          <a:lstStyle>
            <a:lvl1pPr algn="r">
              <a:lnSpc>
                <a:spcPct val="90000"/>
              </a:lnSpc>
              <a:defRPr sz="1200">
                <a:solidFill>
                  <a:schemeClr val="tx1">
                    <a:lumMod val="50000"/>
                    <a:lumOff val="50000"/>
                  </a:schemeClr>
                </a:solidFill>
              </a:defRPr>
            </a:lvl1pPr>
          </a:lstStyle>
          <a:p>
            <a:endParaRPr lang="en-US"/>
          </a:p>
        </p:txBody>
      </p:sp>
      <p:sp>
        <p:nvSpPr>
          <p:cNvPr id="7" name="TextBox 6"/>
          <p:cNvSpPr txBox="1"/>
          <p:nvPr/>
        </p:nvSpPr>
        <p:spPr>
          <a:xfrm>
            <a:off x="8420100" y="6657947"/>
            <a:ext cx="3768726"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tx1">
                    <a:lumMod val="50000"/>
                    <a:lumOff val="50000"/>
                  </a:schemeClr>
                </a:solidFill>
              </a:rPr>
              <a:t>©</a:t>
            </a:r>
            <a:fld id="{D558B60A-1145-4F0A-8AF7-E7E89EA3B390}" type="datetimeyyyy">
              <a:rPr lang="en-US" sz="700" smtClean="0">
                <a:solidFill>
                  <a:schemeClr val="tx1">
                    <a:lumMod val="50000"/>
                    <a:lumOff val="50000"/>
                  </a:schemeClr>
                </a:solidFill>
              </a:rPr>
              <a:pPr lvl="0"/>
              <a:t>2026</a:t>
            </a:fld>
            <a:r>
              <a:rPr lang="en-US" sz="700">
                <a:solidFill>
                  <a:schemeClr val="tx1">
                    <a:lumMod val="50000"/>
                    <a:lumOff val="50000"/>
                  </a:schemeClr>
                </a:solidFill>
              </a:rPr>
              <a:t>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a:solidFill>
                <a:schemeClr val="tx1">
                  <a:lumMod val="50000"/>
                  <a:lumOff val="50000"/>
                </a:schemeClr>
              </a:solidFill>
            </a:endParaRPr>
          </a:p>
        </p:txBody>
      </p:sp>
    </p:spTree>
    <p:extLst>
      <p:ext uri="{BB962C8B-B14F-4D97-AF65-F5344CB8AC3E}">
        <p14:creationId xmlns:p14="http://schemas.microsoft.com/office/powerpoint/2010/main" val="1279081648"/>
      </p:ext>
    </p:extLst>
  </p:cSld>
  <p:clrMap bg1="dk1" tx1="lt1" bg2="dk2" tx2="lt2" accent1="accent1" accent2="accent2" accent3="accent3" accent4="accent4" accent5="accent5" accent6="accent6" hlink="hlink" folHlink="folHlink"/>
  <p:sldLayoutIdLst>
    <p:sldLayoutId id="2147483678" r:id="rId1"/>
    <p:sldLayoutId id="2147483695" r:id="rId2"/>
    <p:sldLayoutId id="2147483712" r:id="rId3"/>
    <p:sldLayoutId id="2147483662" r:id="rId4"/>
    <p:sldLayoutId id="2147483699" r:id="rId5"/>
    <p:sldLayoutId id="2147483714" r:id="rId6"/>
    <p:sldLayoutId id="2147483698" r:id="rId7"/>
    <p:sldLayoutId id="2147483681" r:id="rId8"/>
    <p:sldLayoutId id="2147483682" r:id="rId9"/>
    <p:sldLayoutId id="2147483684" r:id="rId10"/>
    <p:sldLayoutId id="2147483683" r:id="rId11"/>
    <p:sldLayoutId id="2147483704" r:id="rId12"/>
    <p:sldLayoutId id="2147483709" r:id="rId13"/>
    <p:sldLayoutId id="2147483705" r:id="rId14"/>
    <p:sldLayoutId id="2147483708" r:id="rId15"/>
    <p:sldLayoutId id="2147483685" r:id="rId16"/>
    <p:sldLayoutId id="2147483675" r:id="rId17"/>
    <p:sldLayoutId id="2147483686" r:id="rId18"/>
    <p:sldLayoutId id="2147483710" r:id="rId19"/>
    <p:sldLayoutId id="2147483687" r:id="rId20"/>
    <p:sldLayoutId id="2147483688" r:id="rId21"/>
    <p:sldLayoutId id="2147483692" r:id="rId22"/>
    <p:sldLayoutId id="2147483694" r:id="rId23"/>
    <p:sldLayoutId id="2147483664" r:id="rId24"/>
    <p:sldLayoutId id="2147483700" r:id="rId25"/>
    <p:sldLayoutId id="2147483665" r:id="rId26"/>
    <p:sldLayoutId id="2147483696" r:id="rId27"/>
    <p:sldLayoutId id="2147483697" r:id="rId28"/>
    <p:sldLayoutId id="2147483666" r:id="rId29"/>
    <p:sldLayoutId id="2147483701" r:id="rId30"/>
    <p:sldLayoutId id="2147483667" r:id="rId31"/>
    <p:sldLayoutId id="2147483670" r:id="rId32"/>
    <p:sldLayoutId id="2147483671" r:id="rId33"/>
    <p:sldLayoutId id="2147483672" r:id="rId34"/>
  </p:sldLayoutIdLst>
  <p:txStyles>
    <p:titleStyle>
      <a:lvl1pPr algn="l" defTabSz="914484" rtl="0" eaLnBrk="1" latinLnBrk="0" hangingPunct="1">
        <a:lnSpc>
          <a:spcPct val="90000"/>
        </a:lnSpc>
        <a:spcBef>
          <a:spcPct val="0"/>
        </a:spcBef>
        <a:buNone/>
        <a:defRPr sz="3200" b="1" kern="1200" cap="all" baseline="0">
          <a:solidFill>
            <a:schemeClr val="tx1"/>
          </a:solidFill>
          <a:latin typeface="+mj-lt"/>
          <a:ea typeface="+mj-ea"/>
          <a:cs typeface="+mj-cs"/>
        </a:defRPr>
      </a:lvl1pPr>
    </p:titleStyle>
    <p:bodyStyle>
      <a:lvl1pPr marL="171450" indent="-171450" algn="l" defTabSz="914484" rtl="0" eaLnBrk="1" latinLnBrk="0" hangingPunct="1">
        <a:lnSpc>
          <a:spcPct val="90000"/>
        </a:lnSpc>
        <a:spcBef>
          <a:spcPts val="1500"/>
        </a:spcBef>
        <a:buClr>
          <a:schemeClr val="accent1"/>
        </a:buClr>
        <a:buFont typeface="Arial" pitchFamily="34" charset="0"/>
        <a:buChar char="•"/>
        <a:defRPr sz="2400" kern="1200">
          <a:solidFill>
            <a:schemeClr val="tx1"/>
          </a:solidFill>
          <a:latin typeface="+mn-lt"/>
          <a:ea typeface="+mn-ea"/>
          <a:cs typeface="+mn-cs"/>
        </a:defRPr>
      </a:lvl1pPr>
      <a:lvl2pPr marL="628650" indent="-171450" algn="l" defTabSz="914484" rtl="0" eaLnBrk="1" latinLnBrk="0" hangingPunct="1">
        <a:lnSpc>
          <a:spcPct val="90000"/>
        </a:lnSpc>
        <a:spcBef>
          <a:spcPts val="600"/>
        </a:spcBef>
        <a:buClr>
          <a:schemeClr val="tx1">
            <a:lumMod val="50000"/>
            <a:lumOff val="50000"/>
          </a:schemeClr>
        </a:buClr>
        <a:buFont typeface="Arial" pitchFamily="34" charset="0"/>
        <a:buChar char="•"/>
        <a:defRPr sz="2400" kern="1200">
          <a:solidFill>
            <a:schemeClr val="tx1"/>
          </a:solidFill>
          <a:latin typeface="+mn-lt"/>
          <a:ea typeface="+mn-ea"/>
          <a:cs typeface="+mn-cs"/>
        </a:defRPr>
      </a:lvl2pPr>
      <a:lvl3pPr marL="1085850" indent="-171450" algn="l" defTabSz="914484" rtl="0" eaLnBrk="1" latinLnBrk="0" hangingPunct="1">
        <a:lnSpc>
          <a:spcPct val="90000"/>
        </a:lnSpc>
        <a:spcBef>
          <a:spcPts val="600"/>
        </a:spcBef>
        <a:buClr>
          <a:schemeClr val="tx1">
            <a:lumMod val="50000"/>
            <a:lumOff val="50000"/>
          </a:schemeClr>
        </a:buClr>
        <a:buFont typeface="Arial" pitchFamily="34" charset="0"/>
        <a:buChar char="•"/>
        <a:defRPr sz="2400" kern="1200">
          <a:solidFill>
            <a:schemeClr val="tx1"/>
          </a:solidFill>
          <a:latin typeface="+mn-lt"/>
          <a:ea typeface="+mn-ea"/>
          <a:cs typeface="+mn-cs"/>
        </a:defRPr>
      </a:lvl3pPr>
      <a:lvl4pPr marL="1543050" indent="-171450" algn="l" defTabSz="914484" rtl="0" eaLnBrk="1" latinLnBrk="0" hangingPunct="1">
        <a:lnSpc>
          <a:spcPct val="90000"/>
        </a:lnSpc>
        <a:spcBef>
          <a:spcPts val="600"/>
        </a:spcBef>
        <a:buClr>
          <a:schemeClr val="tx1">
            <a:lumMod val="50000"/>
            <a:lumOff val="50000"/>
          </a:schemeClr>
        </a:buClr>
        <a:buFont typeface="Arial" pitchFamily="34" charset="0"/>
        <a:buChar char="•"/>
        <a:defRPr sz="2400" kern="1200">
          <a:solidFill>
            <a:schemeClr val="tx1"/>
          </a:solidFill>
          <a:latin typeface="+mn-lt"/>
          <a:ea typeface="+mn-ea"/>
          <a:cs typeface="+mn-cs"/>
        </a:defRPr>
      </a:lvl4pPr>
      <a:lvl5pPr marL="2000250" indent="-171450" algn="l" defTabSz="914484" rtl="0" eaLnBrk="1" latinLnBrk="0" hangingPunct="1">
        <a:lnSpc>
          <a:spcPct val="90000"/>
        </a:lnSpc>
        <a:spcBef>
          <a:spcPts val="600"/>
        </a:spcBef>
        <a:buClr>
          <a:schemeClr val="tx1">
            <a:lumMod val="50000"/>
            <a:lumOff val="50000"/>
          </a:schemeClr>
        </a:buClr>
        <a:buFont typeface="Arial" pitchFamily="34" charset="0"/>
        <a:buChar char="•"/>
        <a:defRPr sz="2400" kern="1200">
          <a:solidFill>
            <a:schemeClr val="tx1"/>
          </a:solidFill>
          <a:latin typeface="+mn-lt"/>
          <a:ea typeface="+mn-ea"/>
          <a:cs typeface="+mn-cs"/>
        </a:defRPr>
      </a:lvl5pPr>
      <a:lvl6pPr marL="2514830" indent="-228621" algn="l" defTabSz="9144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2072" indent="-228621" algn="l" defTabSz="9144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314" indent="-228621" algn="l" defTabSz="9144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556" indent="-228621" algn="l" defTabSz="9144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84" rtl="0" eaLnBrk="1" latinLnBrk="0" hangingPunct="1">
        <a:defRPr sz="1900" kern="1200">
          <a:solidFill>
            <a:schemeClr val="tx1"/>
          </a:solidFill>
          <a:latin typeface="+mn-lt"/>
          <a:ea typeface="+mn-ea"/>
          <a:cs typeface="+mn-cs"/>
        </a:defRPr>
      </a:lvl1pPr>
      <a:lvl2pPr marL="457241" algn="l" defTabSz="914484" rtl="0" eaLnBrk="1" latinLnBrk="0" hangingPunct="1">
        <a:defRPr sz="1900" kern="1200">
          <a:solidFill>
            <a:schemeClr val="tx1"/>
          </a:solidFill>
          <a:latin typeface="+mn-lt"/>
          <a:ea typeface="+mn-ea"/>
          <a:cs typeface="+mn-cs"/>
        </a:defRPr>
      </a:lvl2pPr>
      <a:lvl3pPr marL="914484" algn="l" defTabSz="914484" rtl="0" eaLnBrk="1" latinLnBrk="0" hangingPunct="1">
        <a:defRPr sz="1900" kern="1200">
          <a:solidFill>
            <a:schemeClr val="tx1"/>
          </a:solidFill>
          <a:latin typeface="+mn-lt"/>
          <a:ea typeface="+mn-ea"/>
          <a:cs typeface="+mn-cs"/>
        </a:defRPr>
      </a:lvl3pPr>
      <a:lvl4pPr marL="1371725" algn="l" defTabSz="914484" rtl="0" eaLnBrk="1" latinLnBrk="0" hangingPunct="1">
        <a:defRPr sz="1900" kern="1200">
          <a:solidFill>
            <a:schemeClr val="tx1"/>
          </a:solidFill>
          <a:latin typeface="+mn-lt"/>
          <a:ea typeface="+mn-ea"/>
          <a:cs typeface="+mn-cs"/>
        </a:defRPr>
      </a:lvl4pPr>
      <a:lvl5pPr marL="1828968" algn="l" defTabSz="914484" rtl="0" eaLnBrk="1" latinLnBrk="0" hangingPunct="1">
        <a:defRPr sz="1900" kern="1200">
          <a:solidFill>
            <a:schemeClr val="tx1"/>
          </a:solidFill>
          <a:latin typeface="+mn-lt"/>
          <a:ea typeface="+mn-ea"/>
          <a:cs typeface="+mn-cs"/>
        </a:defRPr>
      </a:lvl5pPr>
      <a:lvl6pPr marL="2286209" algn="l" defTabSz="914484" rtl="0" eaLnBrk="1" latinLnBrk="0" hangingPunct="1">
        <a:defRPr sz="1900" kern="1200">
          <a:solidFill>
            <a:schemeClr val="tx1"/>
          </a:solidFill>
          <a:latin typeface="+mn-lt"/>
          <a:ea typeface="+mn-ea"/>
          <a:cs typeface="+mn-cs"/>
        </a:defRPr>
      </a:lvl6pPr>
      <a:lvl7pPr marL="2743452" algn="l" defTabSz="914484" rtl="0" eaLnBrk="1" latinLnBrk="0" hangingPunct="1">
        <a:defRPr sz="1900" kern="1200">
          <a:solidFill>
            <a:schemeClr val="tx1"/>
          </a:solidFill>
          <a:latin typeface="+mn-lt"/>
          <a:ea typeface="+mn-ea"/>
          <a:cs typeface="+mn-cs"/>
        </a:defRPr>
      </a:lvl7pPr>
      <a:lvl8pPr marL="3200693" algn="l" defTabSz="914484" rtl="0" eaLnBrk="1" latinLnBrk="0" hangingPunct="1">
        <a:defRPr sz="1900" kern="1200">
          <a:solidFill>
            <a:schemeClr val="tx1"/>
          </a:solidFill>
          <a:latin typeface="+mn-lt"/>
          <a:ea typeface="+mn-ea"/>
          <a:cs typeface="+mn-cs"/>
        </a:defRPr>
      </a:lvl8pPr>
      <a:lvl9pPr marL="3657936" algn="l" defTabSz="914484"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ustomXml" Target="../../customXml/item2.xml"/><Relationship Id="rId1" Type="http://schemas.openxmlformats.org/officeDocument/2006/relationships/customXml" Target="../../customXml/item3.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customXml" Target="../../customXml/item1.xml"/><Relationship Id="rId1" Type="http://schemas.openxmlformats.org/officeDocument/2006/relationships/customXml" Target="../../customXml/item4.xml"/><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chart" Target="../charts/chart3.xml"/><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hyperlink" Target="https://pubmed.ncbi.nlm.nih.gov/26037647" TargetMode="External"/><Relationship Id="rId4" Type="http://schemas.openxmlformats.org/officeDocument/2006/relationships/chart" Target="../charts/chart4.xml"/><Relationship Id="rId9"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chart" Target="../charts/chart5.xml"/><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hyperlink" Target="https://pubmed.ncbi.nlm.nih.gov/26037647"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hyperlink" Target="https://pubmed.ncbi.nlm.nih.gov/26037647" TargetMode="External"/><Relationship Id="rId3" Type="http://schemas.openxmlformats.org/officeDocument/2006/relationships/chart" Target="../charts/chart6.xml"/><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2.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png"/></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hyperlink" Target="https://pubmed.ncbi.nlm.nih.gov/26037647" TargetMode="External"/><Relationship Id="rId3" Type="http://schemas.openxmlformats.org/officeDocument/2006/relationships/chart" Target="../charts/chart7.xml"/><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2.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png"/></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chart" Target="../charts/chart8.xml"/><Relationship Id="rId7"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hyperlink" Target="https://pubmed.ncbi.nlm.nih.gov/26037647"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chart" Target="../charts/chart9.xml"/><Relationship Id="rId7"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hyperlink" Target="https://pubmed.ncbi.nlm.nih.gov/26037647"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3571" y="2281287"/>
            <a:ext cx="10798496" cy="1318560"/>
          </a:xfrm>
        </p:spPr>
        <p:txBody>
          <a:bodyPr/>
          <a:lstStyle/>
          <a:p>
            <a:r>
              <a:rPr lang="en-US" sz="2800">
                <a:cs typeface="Arial"/>
              </a:rPr>
              <a:t>KRAS Mutations in Histiocytic Neoplasms: </a:t>
            </a:r>
            <a:br>
              <a:rPr lang="en-US" sz="2800">
                <a:cs typeface="Arial"/>
              </a:rPr>
            </a:br>
            <a:r>
              <a:rPr lang="en-US" sz="2800">
                <a:cs typeface="Arial"/>
              </a:rPr>
              <a:t>Mutation Spectrum and Response to MEK Inhibition</a:t>
            </a:r>
            <a:endParaRPr lang="en-US" sz="6000">
              <a:cs typeface="Arial"/>
            </a:endParaRPr>
          </a:p>
        </p:txBody>
      </p:sp>
      <p:sp>
        <p:nvSpPr>
          <p:cNvPr id="3" name="Subtitle 2"/>
          <p:cNvSpPr>
            <a:spLocks noGrp="1"/>
          </p:cNvSpPr>
          <p:nvPr>
            <p:ph type="subTitle" idx="1"/>
          </p:nvPr>
        </p:nvSpPr>
        <p:spPr/>
        <p:txBody>
          <a:bodyPr vert="horz" lIns="0" tIns="45720" rIns="0" bIns="45724" rtlCol="0" anchor="t">
            <a:noAutofit/>
          </a:bodyPr>
          <a:lstStyle/>
          <a:p>
            <a:r>
              <a:rPr lang="en-US">
                <a:ea typeface="+mn-lt"/>
                <a:cs typeface="+mn-lt"/>
              </a:rPr>
              <a:t>the 11th Annual ECDGA Medical Symposium</a:t>
            </a:r>
            <a:endParaRPr lang="en-US"/>
          </a:p>
        </p:txBody>
      </p:sp>
      <p:sp>
        <p:nvSpPr>
          <p:cNvPr id="4" name="Subtitle 2"/>
          <p:cNvSpPr txBox="1">
            <a:spLocks/>
          </p:cNvSpPr>
          <p:nvPr/>
        </p:nvSpPr>
        <p:spPr>
          <a:xfrm>
            <a:off x="973137" y="4980972"/>
            <a:ext cx="10001503" cy="685800"/>
          </a:xfrm>
          <a:prstGeom prst="rect">
            <a:avLst/>
          </a:prstGeom>
        </p:spPr>
        <p:txBody>
          <a:bodyPr vert="horz" lIns="0" tIns="45720" rIns="0" bIns="45724" rtlCol="0" anchor="ctr" anchorCtr="0">
            <a:noAutofit/>
          </a:bodyPr>
          <a:lstStyle>
            <a:lvl1pPr marL="0" indent="0" algn="l" defTabSz="914484" rtl="0" eaLnBrk="1" latinLnBrk="0" hangingPunct="1">
              <a:lnSpc>
                <a:spcPct val="80000"/>
              </a:lnSpc>
              <a:spcBef>
                <a:spcPts val="0"/>
              </a:spcBef>
              <a:buClr>
                <a:schemeClr val="tx2"/>
              </a:buClr>
              <a:buFont typeface="Arial" pitchFamily="34" charset="0"/>
              <a:buNone/>
              <a:defRPr sz="2400" b="1" kern="1200">
                <a:solidFill>
                  <a:schemeClr val="accent1"/>
                </a:solidFill>
                <a:latin typeface="+mn-lt"/>
                <a:ea typeface="+mn-ea"/>
                <a:cs typeface="+mn-cs"/>
              </a:defRPr>
            </a:lvl1pPr>
            <a:lvl2pPr marL="457241" indent="0" algn="ctr" defTabSz="914484" rtl="0" eaLnBrk="1" latinLnBrk="0" hangingPunct="1">
              <a:lnSpc>
                <a:spcPct val="80000"/>
              </a:lnSpc>
              <a:spcBef>
                <a:spcPts val="600"/>
              </a:spcBef>
              <a:buClr>
                <a:schemeClr val="bg2">
                  <a:lumMod val="75000"/>
                </a:schemeClr>
              </a:buClr>
              <a:buFont typeface="Arial" pitchFamily="34" charset="0"/>
              <a:buNone/>
              <a:defRPr sz="1800" kern="1200">
                <a:solidFill>
                  <a:schemeClr val="tx1">
                    <a:tint val="75000"/>
                  </a:schemeClr>
                </a:solidFill>
                <a:latin typeface="+mn-lt"/>
                <a:ea typeface="+mn-ea"/>
                <a:cs typeface="+mn-cs"/>
              </a:defRPr>
            </a:lvl2pPr>
            <a:lvl3pPr marL="914484" indent="0" algn="ctr" defTabSz="914484" rtl="0" eaLnBrk="1" latinLnBrk="0" hangingPunct="1">
              <a:lnSpc>
                <a:spcPct val="80000"/>
              </a:lnSpc>
              <a:spcBef>
                <a:spcPts val="600"/>
              </a:spcBef>
              <a:buClr>
                <a:srgbClr val="A8A8A8"/>
              </a:buClr>
              <a:buFont typeface="Arial" pitchFamily="34" charset="0"/>
              <a:buNone/>
              <a:defRPr sz="1800" kern="1200">
                <a:solidFill>
                  <a:schemeClr val="tx1">
                    <a:tint val="75000"/>
                  </a:schemeClr>
                </a:solidFill>
                <a:latin typeface="+mn-lt"/>
                <a:ea typeface="+mn-ea"/>
                <a:cs typeface="+mn-cs"/>
              </a:defRPr>
            </a:lvl3pPr>
            <a:lvl4pPr marL="1371725" indent="0" algn="ctr" defTabSz="914484" rtl="0" eaLnBrk="1" latinLnBrk="0" hangingPunct="1">
              <a:lnSpc>
                <a:spcPct val="80000"/>
              </a:lnSpc>
              <a:spcBef>
                <a:spcPts val="600"/>
              </a:spcBef>
              <a:buClr>
                <a:srgbClr val="A8A8A8"/>
              </a:buClr>
              <a:buFont typeface="Arial" pitchFamily="34" charset="0"/>
              <a:buNone/>
              <a:defRPr sz="1800" kern="1200">
                <a:solidFill>
                  <a:schemeClr val="tx1">
                    <a:tint val="75000"/>
                  </a:schemeClr>
                </a:solidFill>
                <a:latin typeface="+mn-lt"/>
                <a:ea typeface="+mn-ea"/>
                <a:cs typeface="+mn-cs"/>
              </a:defRPr>
            </a:lvl4pPr>
            <a:lvl5pPr marL="1828968" indent="0" algn="ctr" defTabSz="914484" rtl="0" eaLnBrk="1" latinLnBrk="0" hangingPunct="1">
              <a:lnSpc>
                <a:spcPct val="80000"/>
              </a:lnSpc>
              <a:spcBef>
                <a:spcPts val="600"/>
              </a:spcBef>
              <a:buClr>
                <a:srgbClr val="A8A8A8"/>
              </a:buClr>
              <a:buFont typeface="Arial" pitchFamily="34" charset="0"/>
              <a:buNone/>
              <a:defRPr sz="1800" kern="1200">
                <a:solidFill>
                  <a:schemeClr val="tx1">
                    <a:tint val="75000"/>
                  </a:schemeClr>
                </a:solidFill>
                <a:latin typeface="+mn-lt"/>
                <a:ea typeface="+mn-ea"/>
                <a:cs typeface="+mn-cs"/>
              </a:defRPr>
            </a:lvl5pPr>
            <a:lvl6pPr marL="2286209" indent="0" algn="ctr" defTabSz="914484"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452" indent="0" algn="ctr" defTabSz="914484"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693" indent="0" algn="ctr" defTabSz="914484"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936" indent="0" algn="ctr" defTabSz="914484"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1800" b="0">
                <a:solidFill>
                  <a:schemeClr val="tx1"/>
                </a:solidFill>
              </a:rPr>
              <a:t>Dongni Yi, M.D.</a:t>
            </a:r>
          </a:p>
          <a:p>
            <a:r>
              <a:rPr lang="en-US" sz="1800" b="0">
                <a:solidFill>
                  <a:schemeClr val="tx1"/>
                </a:solidFill>
              </a:rPr>
              <a:t>Hematology/Oncology Fellow, Clinician Investigator Track</a:t>
            </a:r>
            <a:br>
              <a:rPr lang="en-US" sz="1800" b="0">
                <a:solidFill>
                  <a:schemeClr val="tx1"/>
                </a:solidFill>
              </a:rPr>
            </a:br>
            <a:r>
              <a:rPr lang="en-US" sz="1800" b="0">
                <a:solidFill>
                  <a:schemeClr val="tx1"/>
                </a:solidFill>
              </a:rPr>
              <a:t>Mayo Clinic</a:t>
            </a:r>
          </a:p>
          <a:p>
            <a:r>
              <a:rPr lang="en-US" sz="1800" b="0">
                <a:solidFill>
                  <a:schemeClr val="tx1"/>
                </a:solidFill>
              </a:rPr>
              <a:t>Mayo Clinic, Rochester, MN</a:t>
            </a:r>
          </a:p>
          <a:p>
            <a:endParaRPr lang="en-US" sz="1800" b="0">
              <a:solidFill>
                <a:schemeClr val="tx1"/>
              </a:solidFill>
              <a:cs typeface="Arial"/>
            </a:endParaRPr>
          </a:p>
        </p:txBody>
      </p:sp>
      <p:sp>
        <p:nvSpPr>
          <p:cNvPr id="12" name="TextBox 11"/>
          <p:cNvSpPr txBox="1"/>
          <p:nvPr/>
        </p:nvSpPr>
        <p:spPr>
          <a:xfrm>
            <a:off x="973138" y="5629656"/>
            <a:ext cx="5130800" cy="694944"/>
          </a:xfrm>
          <a:prstGeom prst="rect">
            <a:avLst/>
          </a:prstGeom>
        </p:spPr>
        <p:txBody>
          <a:bodyPr vert="horz" lIns="0" tIns="0" rIns="0" bIns="0" rtlCol="0" anchor="b" anchorCtr="0">
            <a:noAutofit/>
          </a:bodyPr>
          <a:lstStyle>
            <a:lvl1pPr lvl="0" indent="0">
              <a:lnSpc>
                <a:spcPct val="90000"/>
              </a:lnSpc>
              <a:spcBef>
                <a:spcPts val="0"/>
              </a:spcBef>
              <a:buClr>
                <a:schemeClr val="tx2"/>
              </a:buClr>
              <a:buSzPct val="120000"/>
              <a:buFont typeface="Arial" pitchFamily="34" charset="0"/>
              <a:buNone/>
              <a:defRPr lang="en-US" smtClean="0">
                <a:solidFill>
                  <a:schemeClr val="accent5"/>
                </a:solidFill>
              </a:defRPr>
            </a:lvl1pPr>
            <a:lvl2pPr marL="800100" indent="-228600">
              <a:lnSpc>
                <a:spcPct val="90000"/>
              </a:lnSpc>
              <a:spcBef>
                <a:spcPts val="600"/>
              </a:spcBef>
              <a:buClr>
                <a:schemeClr val="accent5"/>
              </a:buClr>
              <a:buSzPct val="120000"/>
              <a:buFont typeface="Arial" pitchFamily="34" charset="0"/>
              <a:buChar char="•"/>
              <a:defRPr lang="en-US" sz="2800" smtClean="0"/>
            </a:lvl2pPr>
            <a:lvl3pPr marL="1143000" indent="-228600">
              <a:lnSpc>
                <a:spcPct val="90000"/>
              </a:lnSpc>
              <a:spcBef>
                <a:spcPts val="600"/>
              </a:spcBef>
              <a:buClr>
                <a:schemeClr val="accent5"/>
              </a:buClr>
              <a:buFont typeface="Arial" pitchFamily="34" charset="0"/>
              <a:buChar char="•"/>
              <a:defRPr lang="en-US" sz="2800" smtClean="0"/>
            </a:lvl3pPr>
            <a:lvl4pPr marL="1600200" indent="-228600">
              <a:lnSpc>
                <a:spcPct val="90000"/>
              </a:lnSpc>
              <a:spcBef>
                <a:spcPts val="600"/>
              </a:spcBef>
              <a:buClr>
                <a:schemeClr val="accent5"/>
              </a:buClr>
              <a:buFont typeface="Arial" pitchFamily="34" charset="0"/>
              <a:buChar char="•"/>
              <a:defRPr lang="en-US" sz="2800" smtClean="0"/>
            </a:lvl4pPr>
            <a:lvl5pPr marL="2057400" indent="-228600">
              <a:lnSpc>
                <a:spcPct val="90000"/>
              </a:lnSpc>
              <a:spcBef>
                <a:spcPts val="600"/>
              </a:spcBef>
              <a:buClr>
                <a:schemeClr val="accent5"/>
              </a:buClr>
              <a:buFont typeface="Arial" pitchFamily="34" charset="0"/>
              <a:buChar char="•"/>
              <a:defRPr lang="en-US" sz="2800" dirty="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sz="1800">
                <a:solidFill>
                  <a:schemeClr val="tx1">
                    <a:lumMod val="50000"/>
                    <a:lumOff val="50000"/>
                  </a:schemeClr>
                </a:solidFill>
              </a:rPr>
              <a:t>5.1.2026</a:t>
            </a:r>
            <a:endParaRPr lang="en-US"/>
          </a:p>
        </p:txBody>
      </p:sp>
    </p:spTree>
    <p:custDataLst>
      <p:custData r:id="rId1"/>
      <p:custData r:id="rId2"/>
    </p:custDataLst>
    <p:extLst>
      <p:ext uri="{BB962C8B-B14F-4D97-AF65-F5344CB8AC3E}">
        <p14:creationId xmlns:p14="http://schemas.microsoft.com/office/powerpoint/2010/main" val="2923110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CF2D527-F73F-6BF3-1578-06806AE0E7B3}"/>
              </a:ext>
            </a:extLst>
          </p:cNvPr>
          <p:cNvPicPr>
            <a:picLocks noChangeAspect="1"/>
          </p:cNvPicPr>
          <p:nvPr/>
        </p:nvPicPr>
        <p:blipFill>
          <a:blip r:embed="rId5"/>
          <a:stretch>
            <a:fillRect/>
          </a:stretch>
        </p:blipFill>
        <p:spPr>
          <a:xfrm>
            <a:off x="453655" y="2267480"/>
            <a:ext cx="11536695" cy="3542240"/>
          </a:xfrm>
          <a:prstGeom prst="rect">
            <a:avLst/>
          </a:prstGeom>
        </p:spPr>
      </p:pic>
      <p:sp>
        <p:nvSpPr>
          <p:cNvPr id="11" name="Title 10">
            <a:extLst>
              <a:ext uri="{FF2B5EF4-FFF2-40B4-BE49-F238E27FC236}">
                <a16:creationId xmlns:a16="http://schemas.microsoft.com/office/drawing/2014/main" id="{519F4136-2710-F9CA-8373-34694213CFD0}"/>
              </a:ext>
            </a:extLst>
          </p:cNvPr>
          <p:cNvSpPr>
            <a:spLocks noGrp="1"/>
          </p:cNvSpPr>
          <p:nvPr>
            <p:ph type="title"/>
          </p:nvPr>
        </p:nvSpPr>
        <p:spPr/>
        <p:txBody>
          <a:bodyPr/>
          <a:lstStyle/>
          <a:p>
            <a:pPr lvl="0" defTabSz="914400" eaLnBrk="0" fontAlgn="base" hangingPunct="0">
              <a:lnSpc>
                <a:spcPct val="100000"/>
              </a:lnSpc>
              <a:spcAft>
                <a:spcPct val="0"/>
              </a:spcAft>
            </a:pPr>
            <a:r>
              <a:rPr lang="en-US" altLang="en-US" cap="none"/>
              <a:t>NCCN Guidelines Version 2.2025</a:t>
            </a:r>
            <a:br>
              <a:rPr lang="en-US" altLang="en-US" cap="none"/>
            </a:br>
            <a:r>
              <a:rPr lang="en-US" altLang="en-US" cap="none"/>
              <a:t>Histiocytic</a:t>
            </a:r>
            <a:r>
              <a:rPr lang="en-US" altLang="en-US" cap="none">
                <a:solidFill>
                  <a:srgbClr val="E4643D"/>
                </a:solidFill>
              </a:rPr>
              <a:t> </a:t>
            </a:r>
            <a:r>
              <a:rPr lang="en-US" altLang="en-US" cap="none"/>
              <a:t>Neoplasms</a:t>
            </a:r>
            <a:br>
              <a:rPr lang="en-US" altLang="en-US" b="0" cap="none"/>
            </a:br>
            <a:r>
              <a:rPr lang="en-US" altLang="en-US" b="0" cap="none">
                <a:latin typeface="Schibsted Grotesk"/>
              </a:rPr>
              <a:t>  </a:t>
            </a:r>
            <a:r>
              <a:rPr lang="en-US" altLang="en-US" sz="1400" b="0" cap="none">
                <a:latin typeface="Schibsted Grotesk"/>
              </a:rPr>
              <a:t>      </a:t>
            </a:r>
            <a:endParaRPr lang="en-US"/>
          </a:p>
        </p:txBody>
      </p:sp>
      <p:sp>
        <p:nvSpPr>
          <p:cNvPr id="14" name="Rectangle: Rounded Corners 13">
            <a:extLst>
              <a:ext uri="{FF2B5EF4-FFF2-40B4-BE49-F238E27FC236}">
                <a16:creationId xmlns:a16="http://schemas.microsoft.com/office/drawing/2014/main" id="{78218587-E3ED-7F6E-9E09-91620A90F91A}"/>
              </a:ext>
            </a:extLst>
          </p:cNvPr>
          <p:cNvSpPr/>
          <p:nvPr/>
        </p:nvSpPr>
        <p:spPr>
          <a:xfrm>
            <a:off x="1906772" y="3211033"/>
            <a:ext cx="680483" cy="311888"/>
          </a:xfrm>
          <a:prstGeom prst="roundRect">
            <a:avLst/>
          </a:prstGeom>
          <a:noFill/>
          <a:ln w="76200">
            <a:solidFill>
              <a:srgbClr val="009C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DB52E84F-7C59-E0AE-2D06-21EC16B56021}"/>
              </a:ext>
            </a:extLst>
          </p:cNvPr>
          <p:cNvSpPr/>
          <p:nvPr/>
        </p:nvSpPr>
        <p:spPr>
          <a:xfrm>
            <a:off x="4128978" y="3207489"/>
            <a:ext cx="393404" cy="311888"/>
          </a:xfrm>
          <a:prstGeom prst="roundRect">
            <a:avLst/>
          </a:prstGeom>
          <a:noFill/>
          <a:ln w="76200">
            <a:solidFill>
              <a:srgbClr val="009C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2C18CBA3-23C6-B195-7DBB-393BC929F94F}"/>
              </a:ext>
            </a:extLst>
          </p:cNvPr>
          <p:cNvSpPr/>
          <p:nvPr/>
        </p:nvSpPr>
        <p:spPr>
          <a:xfrm>
            <a:off x="7077924" y="3207489"/>
            <a:ext cx="393404" cy="311888"/>
          </a:xfrm>
          <a:prstGeom prst="roundRect">
            <a:avLst/>
          </a:prstGeom>
          <a:noFill/>
          <a:ln w="76200">
            <a:solidFill>
              <a:srgbClr val="009C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7E857519-7E1C-4D73-0F2F-59319E5ABDCD}"/>
              </a:ext>
            </a:extLst>
          </p:cNvPr>
          <p:cNvSpPr/>
          <p:nvPr/>
        </p:nvSpPr>
        <p:spPr>
          <a:xfrm>
            <a:off x="9626378" y="3200401"/>
            <a:ext cx="495818" cy="311888"/>
          </a:xfrm>
          <a:prstGeom prst="roundRect">
            <a:avLst/>
          </a:prstGeom>
          <a:noFill/>
          <a:ln w="76200">
            <a:solidFill>
              <a:srgbClr val="009C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custData r:id="rId1"/>
      <p:custData r:id="rId2"/>
    </p:custDataLst>
    <p:extLst>
      <p:ext uri="{BB962C8B-B14F-4D97-AF65-F5344CB8AC3E}">
        <p14:creationId xmlns:p14="http://schemas.microsoft.com/office/powerpoint/2010/main" val="1205946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Effect transition="in" filter="fade">
                                      <p:cBhvr>
                                        <p:cTn id="21" dur="500"/>
                                        <p:tgtEl>
                                          <p:spTgt spid="1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animEffect transition="in" filter="fade">
                                      <p:cBhvr>
                                        <p:cTn id="2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3D821-BE54-9F46-7A8C-7747D50E8F6F}"/>
              </a:ext>
            </a:extLst>
          </p:cNvPr>
          <p:cNvSpPr>
            <a:spLocks noGrp="1"/>
          </p:cNvSpPr>
          <p:nvPr>
            <p:ph type="title"/>
          </p:nvPr>
        </p:nvSpPr>
        <p:spPr/>
        <p:txBody>
          <a:bodyPr/>
          <a:lstStyle/>
          <a:p>
            <a:r>
              <a:rPr lang="en-US"/>
              <a:t>Goals of the study</a:t>
            </a:r>
          </a:p>
        </p:txBody>
      </p:sp>
      <p:sp>
        <p:nvSpPr>
          <p:cNvPr id="3" name="Content Placeholder 2">
            <a:extLst>
              <a:ext uri="{FF2B5EF4-FFF2-40B4-BE49-F238E27FC236}">
                <a16:creationId xmlns:a16="http://schemas.microsoft.com/office/drawing/2014/main" id="{0E495AC1-6362-88C1-680E-BD4F2C336044}"/>
              </a:ext>
            </a:extLst>
          </p:cNvPr>
          <p:cNvSpPr>
            <a:spLocks noGrp="1"/>
          </p:cNvSpPr>
          <p:nvPr>
            <p:ph idx="1"/>
          </p:nvPr>
        </p:nvSpPr>
        <p:spPr/>
        <p:txBody>
          <a:bodyPr/>
          <a:lstStyle/>
          <a:p>
            <a:r>
              <a:rPr lang="en-US"/>
              <a:t>To identify patients with histiocytic neoplasms and KRAS mutations</a:t>
            </a:r>
          </a:p>
          <a:p>
            <a:endParaRPr lang="en-US"/>
          </a:p>
          <a:p>
            <a:r>
              <a:rPr lang="en-US"/>
              <a:t>To learn the types of KRAS mutations in histiocytic neoplasms </a:t>
            </a:r>
          </a:p>
          <a:p>
            <a:pPr marL="0" indent="0">
              <a:buNone/>
            </a:pPr>
            <a:endParaRPr lang="en-US"/>
          </a:p>
          <a:p>
            <a:r>
              <a:rPr lang="en-US"/>
              <a:t>To relate the types of KRAS mutations to response to MEK inhibition</a:t>
            </a:r>
          </a:p>
        </p:txBody>
      </p:sp>
    </p:spTree>
    <p:extLst>
      <p:ext uri="{BB962C8B-B14F-4D97-AF65-F5344CB8AC3E}">
        <p14:creationId xmlns:p14="http://schemas.microsoft.com/office/powerpoint/2010/main" val="3681732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24178BA5-1BB9-B356-D60E-BDED77CAB430}"/>
              </a:ext>
            </a:extLst>
          </p:cNvPr>
          <p:cNvPicPr>
            <a:picLocks noChangeAspect="1"/>
          </p:cNvPicPr>
          <p:nvPr/>
        </p:nvPicPr>
        <p:blipFill>
          <a:blip r:embed="rId3"/>
          <a:stretch>
            <a:fillRect/>
          </a:stretch>
        </p:blipFill>
        <p:spPr>
          <a:xfrm>
            <a:off x="5246568" y="4380697"/>
            <a:ext cx="1695687" cy="1676634"/>
          </a:xfrm>
          <a:prstGeom prst="rect">
            <a:avLst/>
          </a:prstGeom>
        </p:spPr>
      </p:pic>
      <p:pic>
        <p:nvPicPr>
          <p:cNvPr id="32" name="Picture 31">
            <a:extLst>
              <a:ext uri="{FF2B5EF4-FFF2-40B4-BE49-F238E27FC236}">
                <a16:creationId xmlns:a16="http://schemas.microsoft.com/office/drawing/2014/main" id="{C9C575D0-0171-08DD-5DB1-B204AE304DB3}"/>
              </a:ext>
            </a:extLst>
          </p:cNvPr>
          <p:cNvPicPr>
            <a:picLocks noChangeAspect="1"/>
          </p:cNvPicPr>
          <p:nvPr/>
        </p:nvPicPr>
        <p:blipFill>
          <a:blip r:embed="rId4"/>
          <a:stretch>
            <a:fillRect/>
          </a:stretch>
        </p:blipFill>
        <p:spPr>
          <a:xfrm>
            <a:off x="6755485" y="2636179"/>
            <a:ext cx="1162212" cy="2505425"/>
          </a:xfrm>
          <a:prstGeom prst="rect">
            <a:avLst/>
          </a:prstGeom>
        </p:spPr>
      </p:pic>
      <p:pic>
        <p:nvPicPr>
          <p:cNvPr id="30" name="Picture 29">
            <a:extLst>
              <a:ext uri="{FF2B5EF4-FFF2-40B4-BE49-F238E27FC236}">
                <a16:creationId xmlns:a16="http://schemas.microsoft.com/office/drawing/2014/main" id="{6D7CEAC4-4250-1D9D-D72E-36F0D2EB52EA}"/>
              </a:ext>
            </a:extLst>
          </p:cNvPr>
          <p:cNvPicPr>
            <a:picLocks noChangeAspect="1"/>
          </p:cNvPicPr>
          <p:nvPr/>
        </p:nvPicPr>
        <p:blipFill>
          <a:blip r:embed="rId5"/>
          <a:stretch>
            <a:fillRect/>
          </a:stretch>
        </p:blipFill>
        <p:spPr>
          <a:xfrm>
            <a:off x="4085102" y="2512337"/>
            <a:ext cx="1181265" cy="2629267"/>
          </a:xfrm>
          <a:prstGeom prst="rect">
            <a:avLst/>
          </a:prstGeom>
        </p:spPr>
      </p:pic>
      <p:sp>
        <p:nvSpPr>
          <p:cNvPr id="2" name="Title 1">
            <a:extLst>
              <a:ext uri="{FF2B5EF4-FFF2-40B4-BE49-F238E27FC236}">
                <a16:creationId xmlns:a16="http://schemas.microsoft.com/office/drawing/2014/main" id="{525EA310-81F5-6CCB-09BB-95261D72780E}"/>
              </a:ext>
            </a:extLst>
          </p:cNvPr>
          <p:cNvSpPr>
            <a:spLocks noGrp="1"/>
          </p:cNvSpPr>
          <p:nvPr>
            <p:ph type="title"/>
          </p:nvPr>
        </p:nvSpPr>
        <p:spPr/>
        <p:txBody>
          <a:bodyPr/>
          <a:lstStyle/>
          <a:p>
            <a:r>
              <a:rPr lang="en-US" err="1"/>
              <a:t>KRas</a:t>
            </a:r>
            <a:r>
              <a:rPr lang="en-US"/>
              <a:t> is active when bound to GTP</a:t>
            </a:r>
          </a:p>
        </p:txBody>
      </p:sp>
      <p:pic>
        <p:nvPicPr>
          <p:cNvPr id="12" name="Picture 11">
            <a:extLst>
              <a:ext uri="{FF2B5EF4-FFF2-40B4-BE49-F238E27FC236}">
                <a16:creationId xmlns:a16="http://schemas.microsoft.com/office/drawing/2014/main" id="{9D1D91AA-2991-8804-2966-0E1CDA3E4B52}"/>
              </a:ext>
            </a:extLst>
          </p:cNvPr>
          <p:cNvPicPr>
            <a:picLocks noChangeAspect="1"/>
          </p:cNvPicPr>
          <p:nvPr/>
        </p:nvPicPr>
        <p:blipFill>
          <a:blip r:embed="rId6"/>
          <a:stretch>
            <a:fillRect/>
          </a:stretch>
        </p:blipFill>
        <p:spPr>
          <a:xfrm>
            <a:off x="5367673" y="1816748"/>
            <a:ext cx="1305107" cy="1219370"/>
          </a:xfrm>
          <a:prstGeom prst="rect">
            <a:avLst/>
          </a:prstGeom>
        </p:spPr>
      </p:pic>
      <p:pic>
        <p:nvPicPr>
          <p:cNvPr id="16" name="Picture 15">
            <a:extLst>
              <a:ext uri="{FF2B5EF4-FFF2-40B4-BE49-F238E27FC236}">
                <a16:creationId xmlns:a16="http://schemas.microsoft.com/office/drawing/2014/main" id="{EDBCEF62-3826-C43B-6D6F-84C19E4CF2FD}"/>
              </a:ext>
            </a:extLst>
          </p:cNvPr>
          <p:cNvPicPr>
            <a:picLocks noChangeAspect="1"/>
          </p:cNvPicPr>
          <p:nvPr/>
        </p:nvPicPr>
        <p:blipFill>
          <a:blip r:embed="rId7"/>
          <a:stretch>
            <a:fillRect/>
          </a:stretch>
        </p:blipFill>
        <p:spPr>
          <a:xfrm>
            <a:off x="7828477" y="2636179"/>
            <a:ext cx="571580" cy="609685"/>
          </a:xfrm>
          <a:prstGeom prst="rect">
            <a:avLst/>
          </a:prstGeom>
        </p:spPr>
      </p:pic>
      <p:pic>
        <p:nvPicPr>
          <p:cNvPr id="18" name="Picture 17">
            <a:extLst>
              <a:ext uri="{FF2B5EF4-FFF2-40B4-BE49-F238E27FC236}">
                <a16:creationId xmlns:a16="http://schemas.microsoft.com/office/drawing/2014/main" id="{21F12D50-BB5D-4D01-5753-04188451DF49}"/>
              </a:ext>
            </a:extLst>
          </p:cNvPr>
          <p:cNvPicPr>
            <a:picLocks noChangeAspect="1"/>
          </p:cNvPicPr>
          <p:nvPr/>
        </p:nvPicPr>
        <p:blipFill>
          <a:blip r:embed="rId8"/>
          <a:stretch>
            <a:fillRect/>
          </a:stretch>
        </p:blipFill>
        <p:spPr>
          <a:xfrm>
            <a:off x="7917697" y="4208523"/>
            <a:ext cx="600159" cy="609685"/>
          </a:xfrm>
          <a:prstGeom prst="rect">
            <a:avLst/>
          </a:prstGeom>
        </p:spPr>
      </p:pic>
      <p:pic>
        <p:nvPicPr>
          <p:cNvPr id="20" name="Picture 19">
            <a:extLst>
              <a:ext uri="{FF2B5EF4-FFF2-40B4-BE49-F238E27FC236}">
                <a16:creationId xmlns:a16="http://schemas.microsoft.com/office/drawing/2014/main" id="{794181C7-2F35-4869-4C69-EEEE49155219}"/>
              </a:ext>
            </a:extLst>
          </p:cNvPr>
          <p:cNvPicPr>
            <a:picLocks noChangeAspect="1"/>
          </p:cNvPicPr>
          <p:nvPr/>
        </p:nvPicPr>
        <p:blipFill>
          <a:blip r:embed="rId9"/>
          <a:stretch>
            <a:fillRect/>
          </a:stretch>
        </p:blipFill>
        <p:spPr>
          <a:xfrm>
            <a:off x="3875523" y="2904645"/>
            <a:ext cx="419158" cy="447737"/>
          </a:xfrm>
          <a:prstGeom prst="rect">
            <a:avLst/>
          </a:prstGeom>
        </p:spPr>
      </p:pic>
      <p:pic>
        <p:nvPicPr>
          <p:cNvPr id="22" name="Picture 21">
            <a:extLst>
              <a:ext uri="{FF2B5EF4-FFF2-40B4-BE49-F238E27FC236}">
                <a16:creationId xmlns:a16="http://schemas.microsoft.com/office/drawing/2014/main" id="{92BF5D4F-E534-BD11-A703-988B99A47793}"/>
              </a:ext>
            </a:extLst>
          </p:cNvPr>
          <p:cNvPicPr>
            <a:picLocks noChangeAspect="1"/>
          </p:cNvPicPr>
          <p:nvPr/>
        </p:nvPicPr>
        <p:blipFill>
          <a:blip r:embed="rId10"/>
          <a:stretch>
            <a:fillRect/>
          </a:stretch>
        </p:blipFill>
        <p:spPr>
          <a:xfrm>
            <a:off x="3662599" y="3937022"/>
            <a:ext cx="876422" cy="543001"/>
          </a:xfrm>
          <a:prstGeom prst="rect">
            <a:avLst/>
          </a:prstGeom>
        </p:spPr>
      </p:pic>
      <p:pic>
        <p:nvPicPr>
          <p:cNvPr id="26" name="Picture 25">
            <a:extLst>
              <a:ext uri="{FF2B5EF4-FFF2-40B4-BE49-F238E27FC236}">
                <a16:creationId xmlns:a16="http://schemas.microsoft.com/office/drawing/2014/main" id="{A1A33FDC-AE47-CEC6-95C6-4965313A2CBC}"/>
              </a:ext>
            </a:extLst>
          </p:cNvPr>
          <p:cNvPicPr>
            <a:picLocks noChangeAspect="1"/>
          </p:cNvPicPr>
          <p:nvPr/>
        </p:nvPicPr>
        <p:blipFill>
          <a:blip r:embed="rId11"/>
          <a:srcRect l="9607" b="7478"/>
          <a:stretch>
            <a:fillRect/>
          </a:stretch>
        </p:blipFill>
        <p:spPr>
          <a:xfrm>
            <a:off x="7626085" y="3471589"/>
            <a:ext cx="843895" cy="511209"/>
          </a:xfrm>
          <a:prstGeom prst="rect">
            <a:avLst/>
          </a:prstGeom>
        </p:spPr>
      </p:pic>
      <p:sp>
        <p:nvSpPr>
          <p:cNvPr id="3" name="TextBox 2">
            <a:extLst>
              <a:ext uri="{FF2B5EF4-FFF2-40B4-BE49-F238E27FC236}">
                <a16:creationId xmlns:a16="http://schemas.microsoft.com/office/drawing/2014/main" id="{0EBAF46C-A911-847D-6E1B-A01FE7B6BF69}"/>
              </a:ext>
            </a:extLst>
          </p:cNvPr>
          <p:cNvSpPr txBox="1"/>
          <p:nvPr/>
        </p:nvSpPr>
        <p:spPr>
          <a:xfrm>
            <a:off x="5296754" y="5872665"/>
            <a:ext cx="1595309" cy="369332"/>
          </a:xfrm>
          <a:prstGeom prst="rect">
            <a:avLst/>
          </a:prstGeom>
          <a:noFill/>
        </p:spPr>
        <p:txBody>
          <a:bodyPr wrap="none" rtlCol="0">
            <a:spAutoFit/>
          </a:bodyPr>
          <a:lstStyle/>
          <a:p>
            <a:r>
              <a:rPr lang="en-US" sz="1800" b="1">
                <a:solidFill>
                  <a:srgbClr val="FF0000"/>
                </a:solidFill>
              </a:rPr>
              <a:t>Active KRAS</a:t>
            </a:r>
          </a:p>
        </p:txBody>
      </p:sp>
      <p:sp>
        <p:nvSpPr>
          <p:cNvPr id="4" name="TextBox 3">
            <a:extLst>
              <a:ext uri="{FF2B5EF4-FFF2-40B4-BE49-F238E27FC236}">
                <a16:creationId xmlns:a16="http://schemas.microsoft.com/office/drawing/2014/main" id="{3D1905C2-CAD5-D066-58E3-7415830F9B4A}"/>
              </a:ext>
            </a:extLst>
          </p:cNvPr>
          <p:cNvSpPr txBox="1"/>
          <p:nvPr/>
        </p:nvSpPr>
        <p:spPr>
          <a:xfrm>
            <a:off x="5258283" y="2980916"/>
            <a:ext cx="1672253" cy="369332"/>
          </a:xfrm>
          <a:prstGeom prst="rect">
            <a:avLst/>
          </a:prstGeom>
          <a:noFill/>
        </p:spPr>
        <p:txBody>
          <a:bodyPr wrap="none" rtlCol="0">
            <a:spAutoFit/>
          </a:bodyPr>
          <a:lstStyle/>
          <a:p>
            <a:r>
              <a:rPr lang="en-US" sz="1800"/>
              <a:t>Inactive KRAS</a:t>
            </a:r>
          </a:p>
        </p:txBody>
      </p:sp>
      <p:sp>
        <p:nvSpPr>
          <p:cNvPr id="5" name="Arrow: Curved Left 4">
            <a:extLst>
              <a:ext uri="{FF2B5EF4-FFF2-40B4-BE49-F238E27FC236}">
                <a16:creationId xmlns:a16="http://schemas.microsoft.com/office/drawing/2014/main" id="{D2A9845B-0EE9-7940-9CD7-CD9DD17D0966}"/>
              </a:ext>
            </a:extLst>
          </p:cNvPr>
          <p:cNvSpPr/>
          <p:nvPr/>
        </p:nvSpPr>
        <p:spPr>
          <a:xfrm>
            <a:off x="6627768" y="2589748"/>
            <a:ext cx="915612" cy="2629266"/>
          </a:xfrm>
          <a:prstGeom prst="curvedLeftArrow">
            <a:avLst/>
          </a:prstGeom>
          <a:solidFill>
            <a:schemeClr val="accent5"/>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Multiplication Sign 5">
            <a:extLst>
              <a:ext uri="{FF2B5EF4-FFF2-40B4-BE49-F238E27FC236}">
                <a16:creationId xmlns:a16="http://schemas.microsoft.com/office/drawing/2014/main" id="{AA1EC6E5-87C3-C8CD-C323-3480AFABFF14}"/>
              </a:ext>
            </a:extLst>
          </p:cNvPr>
          <p:cNvSpPr/>
          <p:nvPr/>
        </p:nvSpPr>
        <p:spPr>
          <a:xfrm>
            <a:off x="4179653" y="3678765"/>
            <a:ext cx="931580" cy="979967"/>
          </a:xfrm>
          <a:prstGeom prst="mathMultiply">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84E2F47-52B6-0A7B-FD5E-383F16FC25B0}"/>
              </a:ext>
            </a:extLst>
          </p:cNvPr>
          <p:cNvSpPr txBox="1"/>
          <p:nvPr/>
        </p:nvSpPr>
        <p:spPr>
          <a:xfrm>
            <a:off x="652569" y="6114492"/>
            <a:ext cx="4023165" cy="830997"/>
          </a:xfrm>
          <a:prstGeom prst="rect">
            <a:avLst/>
          </a:prstGeom>
          <a:noFill/>
        </p:spPr>
        <p:txBody>
          <a:bodyPr wrap="square" rtlCol="0">
            <a:spAutoFit/>
          </a:bodyPr>
          <a:lstStyle/>
          <a:p>
            <a:r>
              <a:rPr lang="en-US" sz="1600"/>
              <a:t>GEF: Guanine nucleotide exchange factor</a:t>
            </a:r>
          </a:p>
          <a:p>
            <a:r>
              <a:rPr lang="en-US" sz="1600"/>
              <a:t>GAP: GTPase-activating protein</a:t>
            </a:r>
          </a:p>
          <a:p>
            <a:endParaRPr lang="en-US" sz="1600"/>
          </a:p>
        </p:txBody>
      </p:sp>
    </p:spTree>
    <p:extLst>
      <p:ext uri="{BB962C8B-B14F-4D97-AF65-F5344CB8AC3E}">
        <p14:creationId xmlns:p14="http://schemas.microsoft.com/office/powerpoint/2010/main" val="3612064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up)">
                                      <p:cBhvr>
                                        <p:cTn id="29" dur="500"/>
                                        <p:tgtEl>
                                          <p:spTgt spid="32"/>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1000"/>
                                        <p:tgtEl>
                                          <p:spTgt spid="18"/>
                                        </p:tgtEl>
                                      </p:cBhvr>
                                    </p:animEffect>
                                    <p:anim calcmode="lin" valueType="num">
                                      <p:cBhvr>
                                        <p:cTn id="35" dur="1000" fill="hold"/>
                                        <p:tgtEl>
                                          <p:spTgt spid="18"/>
                                        </p:tgtEl>
                                        <p:attrNameLst>
                                          <p:attrName>ppt_x</p:attrName>
                                        </p:attrNameLst>
                                      </p:cBhvr>
                                      <p:tavLst>
                                        <p:tav tm="0">
                                          <p:val>
                                            <p:strVal val="#ppt_x"/>
                                          </p:val>
                                        </p:tav>
                                        <p:tav tm="100000">
                                          <p:val>
                                            <p:strVal val="#ppt_x"/>
                                          </p:val>
                                        </p:tav>
                                      </p:tavLst>
                                    </p:anim>
                                    <p:anim calcmode="lin" valueType="num">
                                      <p:cBhvr>
                                        <p:cTn id="36" dur="1000" fill="hold"/>
                                        <p:tgtEl>
                                          <p:spTgt spid="18"/>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1000"/>
                                        <p:tgtEl>
                                          <p:spTgt spid="24"/>
                                        </p:tgtEl>
                                      </p:cBhvr>
                                    </p:animEffect>
                                    <p:anim calcmode="lin" valueType="num">
                                      <p:cBhvr>
                                        <p:cTn id="40" dur="1000" fill="hold"/>
                                        <p:tgtEl>
                                          <p:spTgt spid="24"/>
                                        </p:tgtEl>
                                        <p:attrNameLst>
                                          <p:attrName>ppt_x</p:attrName>
                                        </p:attrNameLst>
                                      </p:cBhvr>
                                      <p:tavLst>
                                        <p:tav tm="0">
                                          <p:val>
                                            <p:strVal val="#ppt_x"/>
                                          </p:val>
                                        </p:tav>
                                        <p:tav tm="100000">
                                          <p:val>
                                            <p:strVal val="#ppt_x"/>
                                          </p:val>
                                        </p:tav>
                                      </p:tavLst>
                                    </p:anim>
                                    <p:anim calcmode="lin" valueType="num">
                                      <p:cBhvr>
                                        <p:cTn id="4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fltVal val="0"/>
                                          </p:val>
                                        </p:tav>
                                        <p:tav tm="100000">
                                          <p:val>
                                            <p:strVal val="#ppt_w"/>
                                          </p:val>
                                        </p:tav>
                                      </p:tavLst>
                                    </p:anim>
                                    <p:anim calcmode="lin" valueType="num">
                                      <p:cBhvr>
                                        <p:cTn id="47" dur="500" fill="hold"/>
                                        <p:tgtEl>
                                          <p:spTgt spid="3"/>
                                        </p:tgtEl>
                                        <p:attrNameLst>
                                          <p:attrName>ppt_h</p:attrName>
                                        </p:attrNameLst>
                                      </p:cBhvr>
                                      <p:tavLst>
                                        <p:tav tm="0">
                                          <p:val>
                                            <p:fltVal val="0"/>
                                          </p:val>
                                        </p:tav>
                                        <p:tav tm="100000">
                                          <p:val>
                                            <p:strVal val="#ppt_h"/>
                                          </p:val>
                                        </p:tav>
                                      </p:tavLst>
                                    </p:anim>
                                    <p:animEffect transition="in" filter="fade">
                                      <p:cBhvr>
                                        <p:cTn id="48" dur="500"/>
                                        <p:tgtEl>
                                          <p:spTgt spid="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wipe(down)">
                                      <p:cBhvr>
                                        <p:cTn id="58" dur="500"/>
                                        <p:tgtEl>
                                          <p:spTgt spid="30"/>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1000"/>
                                        <p:tgtEl>
                                          <p:spTgt spid="20"/>
                                        </p:tgtEl>
                                      </p:cBhvr>
                                    </p:animEffect>
                                    <p:anim calcmode="lin" valueType="num">
                                      <p:cBhvr>
                                        <p:cTn id="64" dur="1000" fill="hold"/>
                                        <p:tgtEl>
                                          <p:spTgt spid="20"/>
                                        </p:tgtEl>
                                        <p:attrNameLst>
                                          <p:attrName>ppt_x</p:attrName>
                                        </p:attrNameLst>
                                      </p:cBhvr>
                                      <p:tavLst>
                                        <p:tav tm="0">
                                          <p:val>
                                            <p:strVal val="#ppt_x"/>
                                          </p:val>
                                        </p:tav>
                                        <p:tav tm="100000">
                                          <p:val>
                                            <p:strVal val="#ppt_x"/>
                                          </p:val>
                                        </p:tav>
                                      </p:tavLst>
                                    </p:anim>
                                    <p:anim calcmode="lin" valueType="num">
                                      <p:cBhvr>
                                        <p:cTn id="6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6"/>
                                        </p:tgtEl>
                                        <p:attrNameLst>
                                          <p:attrName>style.visibility</p:attrName>
                                        </p:attrNameLst>
                                      </p:cBhvr>
                                      <p:to>
                                        <p:strVal val="visible"/>
                                      </p:to>
                                    </p:set>
                                    <p:anim calcmode="lin" valueType="num">
                                      <p:cBhvr>
                                        <p:cTn id="70" dur="500" fill="hold"/>
                                        <p:tgtEl>
                                          <p:spTgt spid="6"/>
                                        </p:tgtEl>
                                        <p:attrNameLst>
                                          <p:attrName>ppt_w</p:attrName>
                                        </p:attrNameLst>
                                      </p:cBhvr>
                                      <p:tavLst>
                                        <p:tav tm="0">
                                          <p:val>
                                            <p:fltVal val="0"/>
                                          </p:val>
                                        </p:tav>
                                        <p:tav tm="100000">
                                          <p:val>
                                            <p:strVal val="#ppt_w"/>
                                          </p:val>
                                        </p:tav>
                                      </p:tavLst>
                                    </p:anim>
                                    <p:anim calcmode="lin" valueType="num">
                                      <p:cBhvr>
                                        <p:cTn id="71" dur="500" fill="hold"/>
                                        <p:tgtEl>
                                          <p:spTgt spid="6"/>
                                        </p:tgtEl>
                                        <p:attrNameLst>
                                          <p:attrName>ppt_h</p:attrName>
                                        </p:attrNameLst>
                                      </p:cBhvr>
                                      <p:tavLst>
                                        <p:tav tm="0">
                                          <p:val>
                                            <p:fltVal val="0"/>
                                          </p:val>
                                        </p:tav>
                                        <p:tav tm="100000">
                                          <p:val>
                                            <p:strVal val="#ppt_h"/>
                                          </p:val>
                                        </p:tav>
                                      </p:tavLst>
                                    </p:anim>
                                    <p:animEffect transition="in" filter="fade">
                                      <p:cBhvr>
                                        <p:cTn id="72" dur="500"/>
                                        <p:tgtEl>
                                          <p:spTgt spid="6"/>
                                        </p:tgtEl>
                                      </p:cBhvr>
                                    </p:animEffect>
                                  </p:childTnLst>
                                </p:cTn>
                              </p:par>
                            </p:childTnLst>
                          </p:cTn>
                        </p:par>
                      </p:childTnLst>
                    </p:cTn>
                  </p:par>
                  <p:par>
                    <p:cTn id="73" fill="hold">
                      <p:stCondLst>
                        <p:cond delay="indefinite"/>
                      </p:stCondLst>
                      <p:childTnLst>
                        <p:par>
                          <p:cTn id="74" fill="hold">
                            <p:stCondLst>
                              <p:cond delay="0"/>
                            </p:stCondLst>
                            <p:childTnLst>
                              <p:par>
                                <p:cTn id="75" presetID="14" presetClass="entr" presetSubtype="10" fill="hold" grpId="0" nodeType="click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randombar(horizontal)">
                                      <p:cBhvr>
                                        <p:cTn id="7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7E04C-D1FA-08BC-F5FB-F7612F6B94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A1D85E-3F3F-47E5-85C0-D6C92812156E}"/>
              </a:ext>
            </a:extLst>
          </p:cNvPr>
          <p:cNvSpPr>
            <a:spLocks noGrp="1"/>
          </p:cNvSpPr>
          <p:nvPr>
            <p:ph type="title"/>
          </p:nvPr>
        </p:nvSpPr>
        <p:spPr/>
        <p:txBody>
          <a:bodyPr/>
          <a:lstStyle/>
          <a:p>
            <a:r>
              <a:rPr lang="en-US"/>
              <a:t>Ras-</a:t>
            </a:r>
            <a:r>
              <a:rPr lang="en-US" err="1"/>
              <a:t>raf</a:t>
            </a:r>
            <a:r>
              <a:rPr lang="en-US"/>
              <a:t>-</a:t>
            </a:r>
            <a:r>
              <a:rPr lang="en-US" err="1"/>
              <a:t>mek-erk</a:t>
            </a:r>
            <a:r>
              <a:rPr lang="en-US"/>
              <a:t> pathway</a:t>
            </a:r>
          </a:p>
        </p:txBody>
      </p:sp>
      <p:pic>
        <p:nvPicPr>
          <p:cNvPr id="4" name="Picture 3">
            <a:extLst>
              <a:ext uri="{FF2B5EF4-FFF2-40B4-BE49-F238E27FC236}">
                <a16:creationId xmlns:a16="http://schemas.microsoft.com/office/drawing/2014/main" id="{00ACB6C1-339B-70C6-A117-B21112F0A489}"/>
              </a:ext>
            </a:extLst>
          </p:cNvPr>
          <p:cNvPicPr>
            <a:picLocks noChangeAspect="1"/>
          </p:cNvPicPr>
          <p:nvPr/>
        </p:nvPicPr>
        <p:blipFill>
          <a:blip r:embed="rId3"/>
          <a:stretch>
            <a:fillRect/>
          </a:stretch>
        </p:blipFill>
        <p:spPr>
          <a:xfrm>
            <a:off x="2507335" y="1191021"/>
            <a:ext cx="6678230" cy="5604634"/>
          </a:xfrm>
          <a:prstGeom prst="rect">
            <a:avLst/>
          </a:prstGeom>
        </p:spPr>
      </p:pic>
    </p:spTree>
    <p:extLst>
      <p:ext uri="{BB962C8B-B14F-4D97-AF65-F5344CB8AC3E}">
        <p14:creationId xmlns:p14="http://schemas.microsoft.com/office/powerpoint/2010/main" val="3459595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71EEE-311D-9F33-32FF-82B33B8805F7}"/>
              </a:ext>
            </a:extLst>
          </p:cNvPr>
          <p:cNvSpPr>
            <a:spLocks noGrp="1"/>
          </p:cNvSpPr>
          <p:nvPr>
            <p:ph type="title"/>
          </p:nvPr>
        </p:nvSpPr>
        <p:spPr/>
        <p:txBody>
          <a:bodyPr vert="horz" lIns="0" tIns="45724" rIns="0" bIns="45724" rtlCol="0" anchor="t" anchorCtr="0">
            <a:noAutofit/>
          </a:bodyPr>
          <a:lstStyle/>
          <a:p>
            <a:r>
              <a:rPr lang="en-US" sz="2800"/>
              <a:t>Demographic and Clinical Characteristics</a:t>
            </a:r>
          </a:p>
        </p:txBody>
      </p:sp>
      <p:graphicFrame>
        <p:nvGraphicFramePr>
          <p:cNvPr id="11" name="Table 10">
            <a:extLst>
              <a:ext uri="{FF2B5EF4-FFF2-40B4-BE49-F238E27FC236}">
                <a16:creationId xmlns:a16="http://schemas.microsoft.com/office/drawing/2014/main" id="{AB01103A-2E27-474A-C5FA-CAC77B2BA9CD}"/>
              </a:ext>
            </a:extLst>
          </p:cNvPr>
          <p:cNvGraphicFramePr>
            <a:graphicFrameLocks noGrp="1"/>
          </p:cNvGraphicFramePr>
          <p:nvPr>
            <p:extLst>
              <p:ext uri="{D42A27DB-BD31-4B8C-83A1-F6EECF244321}">
                <p14:modId xmlns:p14="http://schemas.microsoft.com/office/powerpoint/2010/main" val="725584724"/>
              </p:ext>
            </p:extLst>
          </p:nvPr>
        </p:nvGraphicFramePr>
        <p:xfrm>
          <a:off x="1514167" y="1292225"/>
          <a:ext cx="8278762" cy="5029200"/>
        </p:xfrm>
        <a:graphic>
          <a:graphicData uri="http://schemas.openxmlformats.org/drawingml/2006/table">
            <a:tbl>
              <a:tblPr/>
              <a:tblGrid>
                <a:gridCol w="5644610">
                  <a:extLst>
                    <a:ext uri="{9D8B030D-6E8A-4147-A177-3AD203B41FA5}">
                      <a16:colId xmlns:a16="http://schemas.microsoft.com/office/drawing/2014/main" val="1437768214"/>
                    </a:ext>
                  </a:extLst>
                </a:gridCol>
                <a:gridCol w="2634152">
                  <a:extLst>
                    <a:ext uri="{9D8B030D-6E8A-4147-A177-3AD203B41FA5}">
                      <a16:colId xmlns:a16="http://schemas.microsoft.com/office/drawing/2014/main" val="474213783"/>
                    </a:ext>
                  </a:extLst>
                </a:gridCol>
              </a:tblGrid>
              <a:tr h="257175">
                <a:tc>
                  <a:txBody>
                    <a:bodyPr/>
                    <a:lstStyle/>
                    <a:p>
                      <a:pPr algn="l" rtl="0" fontAlgn="ctr">
                        <a:buNone/>
                      </a:pPr>
                      <a:r>
                        <a:rPr lang="en-US" sz="2000" b="1" i="0" u="none" strike="noStrike">
                          <a:solidFill>
                            <a:srgbClr val="000000"/>
                          </a:solidFill>
                          <a:effectLst/>
                          <a:latin typeface="Ariel"/>
                        </a:rPr>
                        <a:t>Characteristic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b">
                        <a:buNone/>
                      </a:pPr>
                      <a:r>
                        <a:rPr lang="en-US" sz="2000" b="1" i="0" u="none" strike="noStrike">
                          <a:solidFill>
                            <a:srgbClr val="000000"/>
                          </a:solidFill>
                          <a:effectLst/>
                          <a:latin typeface="Ariel"/>
                        </a:rPr>
                        <a:t>N=36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970535089"/>
                  </a:ext>
                </a:extLst>
              </a:tr>
              <a:tr h="257175">
                <a:tc>
                  <a:txBody>
                    <a:bodyPr/>
                    <a:lstStyle/>
                    <a:p>
                      <a:pPr algn="l" rtl="0" fontAlgn="ctr">
                        <a:buNone/>
                      </a:pPr>
                      <a:r>
                        <a:rPr lang="en-US" sz="2000" b="0" i="0" u="none" strike="noStrike">
                          <a:solidFill>
                            <a:srgbClr val="000000"/>
                          </a:solidFill>
                          <a:effectLst/>
                          <a:latin typeface="Ariel"/>
                        </a:rPr>
                        <a:t>Median age at diagnosis (range) — yr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2000" b="0" i="0" u="none" strike="noStrike">
                          <a:solidFill>
                            <a:srgbClr val="000000"/>
                          </a:solidFill>
                          <a:effectLst/>
                          <a:latin typeface="Ariel"/>
                        </a:rPr>
                        <a:t>64 (20-86)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47301065"/>
                  </a:ext>
                </a:extLst>
              </a:tr>
              <a:tr h="257175">
                <a:tc>
                  <a:txBody>
                    <a:bodyPr/>
                    <a:lstStyle/>
                    <a:p>
                      <a:pPr algn="l" rtl="0" fontAlgn="ctr">
                        <a:buNone/>
                      </a:pPr>
                      <a:r>
                        <a:rPr lang="en-US" sz="2000" b="0" i="0" u="none" strike="noStrike">
                          <a:solidFill>
                            <a:srgbClr val="000000"/>
                          </a:solidFill>
                          <a:effectLst/>
                          <a:latin typeface="Ariel"/>
                        </a:rPr>
                        <a:t>Female sex — no.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2000" b="0" i="0" u="none" strike="noStrike">
                          <a:solidFill>
                            <a:srgbClr val="000000"/>
                          </a:solidFill>
                          <a:effectLst/>
                          <a:latin typeface="Ariel"/>
                        </a:rPr>
                        <a:t>23 (63.9%)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47182956"/>
                  </a:ext>
                </a:extLst>
              </a:tr>
              <a:tr h="257175">
                <a:tc>
                  <a:txBody>
                    <a:bodyPr/>
                    <a:lstStyle/>
                    <a:p>
                      <a:pPr algn="l" rtl="0" fontAlgn="ctr">
                        <a:buNone/>
                      </a:pPr>
                      <a:r>
                        <a:rPr lang="en-US" sz="2000" b="0" i="0" u="none" strike="noStrike">
                          <a:solidFill>
                            <a:srgbClr val="000000"/>
                          </a:solidFill>
                          <a:effectLst/>
                          <a:latin typeface="Ariel"/>
                        </a:rPr>
                        <a:t>Institution of enrollment — no.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2000" b="0" i="0" u="none" strike="noStrike">
                          <a:solidFill>
                            <a:srgbClr val="000000"/>
                          </a:solidFill>
                          <a:effectLst/>
                          <a:latin typeface="Arie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61289653"/>
                  </a:ext>
                </a:extLst>
              </a:tr>
              <a:tr h="257175">
                <a:tc>
                  <a:txBody>
                    <a:bodyPr/>
                    <a:lstStyle/>
                    <a:p>
                      <a:pPr algn="l" rtl="0" fontAlgn="ctr">
                        <a:buNone/>
                      </a:pPr>
                      <a:r>
                        <a:rPr lang="en-US" sz="2000" b="0" i="0" u="none" strike="noStrike">
                          <a:solidFill>
                            <a:srgbClr val="000000"/>
                          </a:solidFill>
                          <a:effectLst/>
                          <a:latin typeface="Ariel"/>
                        </a:rPr>
                        <a:t>          Mayo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2000" b="0" i="0" u="none" strike="noStrike">
                          <a:solidFill>
                            <a:srgbClr val="000000"/>
                          </a:solidFill>
                          <a:effectLst/>
                          <a:latin typeface="Ariel"/>
                        </a:rPr>
                        <a:t>33 (91.7%)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62401690"/>
                  </a:ext>
                </a:extLst>
              </a:tr>
              <a:tr h="257175">
                <a:tc>
                  <a:txBody>
                    <a:bodyPr/>
                    <a:lstStyle/>
                    <a:p>
                      <a:pPr algn="l" fontAlgn="b">
                        <a:buNone/>
                      </a:pPr>
                      <a:r>
                        <a:rPr lang="en-US" sz="2000" b="0" i="0" u="none" strike="noStrike">
                          <a:solidFill>
                            <a:srgbClr val="000000"/>
                          </a:solidFill>
                          <a:effectLst/>
                          <a:latin typeface="Ariel"/>
                        </a:rPr>
                        <a:t>          UAB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2000" b="0" i="0" u="none" strike="noStrike">
                          <a:solidFill>
                            <a:srgbClr val="000000"/>
                          </a:solidFill>
                          <a:effectLst/>
                          <a:latin typeface="Ariel"/>
                        </a:rPr>
                        <a:t>3 (8.3%)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60558314"/>
                  </a:ext>
                </a:extLst>
              </a:tr>
              <a:tr h="257175">
                <a:tc>
                  <a:txBody>
                    <a:bodyPr/>
                    <a:lstStyle/>
                    <a:p>
                      <a:pPr algn="l" fontAlgn="b">
                        <a:buNone/>
                      </a:pPr>
                      <a:r>
                        <a:rPr lang="en-US" sz="2000" b="0" i="0" u="none" strike="noStrike">
                          <a:solidFill>
                            <a:srgbClr val="000000"/>
                          </a:solidFill>
                          <a:effectLst/>
                          <a:latin typeface="Ariel"/>
                        </a:rPr>
                        <a:t>Diagnosis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2000" b="0" i="0" u="none" strike="noStrike">
                          <a:solidFill>
                            <a:srgbClr val="000000"/>
                          </a:solidFill>
                          <a:effectLst/>
                          <a:latin typeface="Arie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66968512"/>
                  </a:ext>
                </a:extLst>
              </a:tr>
              <a:tr h="257175">
                <a:tc>
                  <a:txBody>
                    <a:bodyPr/>
                    <a:lstStyle/>
                    <a:p>
                      <a:pPr algn="l" fontAlgn="b">
                        <a:buNone/>
                      </a:pPr>
                      <a:r>
                        <a:rPr lang="en-US" sz="2000" b="0" i="0" u="none" strike="noStrike">
                          <a:solidFill>
                            <a:srgbClr val="000000"/>
                          </a:solidFill>
                          <a:effectLst/>
                          <a:latin typeface="Ariel"/>
                        </a:rPr>
                        <a:t>          RDD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2000" b="0" i="0" u="none" strike="noStrike">
                          <a:solidFill>
                            <a:srgbClr val="000000"/>
                          </a:solidFill>
                          <a:effectLst/>
                          <a:latin typeface="Ariel"/>
                        </a:rPr>
                        <a:t>20 (55.6%)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0407460"/>
                  </a:ext>
                </a:extLst>
              </a:tr>
              <a:tr h="257175">
                <a:tc>
                  <a:txBody>
                    <a:bodyPr/>
                    <a:lstStyle/>
                    <a:p>
                      <a:pPr algn="l" fontAlgn="b">
                        <a:buNone/>
                      </a:pPr>
                      <a:r>
                        <a:rPr lang="en-US" sz="2000" b="0" i="0" u="none" strike="noStrike">
                          <a:solidFill>
                            <a:srgbClr val="000000"/>
                          </a:solidFill>
                          <a:effectLst/>
                          <a:latin typeface="Ariel"/>
                        </a:rPr>
                        <a:t>          ECD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2000" b="0" i="0" u="none" strike="noStrike">
                          <a:solidFill>
                            <a:srgbClr val="000000"/>
                          </a:solidFill>
                          <a:effectLst/>
                          <a:latin typeface="Ariel"/>
                        </a:rPr>
                        <a:t>6 (16.7%)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35049740"/>
                  </a:ext>
                </a:extLst>
              </a:tr>
              <a:tr h="257175">
                <a:tc>
                  <a:txBody>
                    <a:bodyPr/>
                    <a:lstStyle/>
                    <a:p>
                      <a:pPr algn="l" fontAlgn="b">
                        <a:buNone/>
                      </a:pPr>
                      <a:r>
                        <a:rPr lang="en-US" sz="2000" b="0" i="0" u="none" strike="noStrike">
                          <a:solidFill>
                            <a:srgbClr val="000000"/>
                          </a:solidFill>
                          <a:effectLst/>
                          <a:latin typeface="Ariel"/>
                        </a:rPr>
                        <a:t>          LCH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2000" b="0" i="0" u="none" strike="noStrike">
                          <a:solidFill>
                            <a:srgbClr val="000000"/>
                          </a:solidFill>
                          <a:effectLst/>
                          <a:latin typeface="Ariel"/>
                        </a:rPr>
                        <a:t>2 (5.6%)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98386396"/>
                  </a:ext>
                </a:extLst>
              </a:tr>
              <a:tr h="257175">
                <a:tc>
                  <a:txBody>
                    <a:bodyPr/>
                    <a:lstStyle/>
                    <a:p>
                      <a:pPr algn="l" fontAlgn="b">
                        <a:buNone/>
                      </a:pPr>
                      <a:r>
                        <a:rPr lang="en-US" sz="2000" b="0" i="0" u="none" strike="noStrike">
                          <a:solidFill>
                            <a:srgbClr val="000000"/>
                          </a:solidFill>
                          <a:effectLst/>
                          <a:latin typeface="Ariel"/>
                        </a:rPr>
                        <a:t>          Histiocytic Sarcoma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2000" b="0" i="0" u="none" strike="noStrike">
                          <a:solidFill>
                            <a:srgbClr val="000000"/>
                          </a:solidFill>
                          <a:effectLst/>
                          <a:latin typeface="Ariel"/>
                        </a:rPr>
                        <a:t>3 (8.3%)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73192319"/>
                  </a:ext>
                </a:extLst>
              </a:tr>
              <a:tr h="257175">
                <a:tc>
                  <a:txBody>
                    <a:bodyPr/>
                    <a:lstStyle/>
                    <a:p>
                      <a:pPr algn="l" fontAlgn="b">
                        <a:buNone/>
                      </a:pPr>
                      <a:r>
                        <a:rPr lang="en-US" sz="2000" b="0" i="0" u="none" strike="noStrike">
                          <a:solidFill>
                            <a:srgbClr val="000000"/>
                          </a:solidFill>
                          <a:effectLst/>
                          <a:latin typeface="Ariel"/>
                        </a:rPr>
                        <a:t>          </a:t>
                      </a:r>
                      <a:r>
                        <a:rPr lang="en-US" sz="2000" b="0" i="0" u="none" strike="noStrike" err="1">
                          <a:solidFill>
                            <a:srgbClr val="000000"/>
                          </a:solidFill>
                          <a:effectLst/>
                          <a:latin typeface="Ariel"/>
                        </a:rPr>
                        <a:t>Xanthogranuloma</a:t>
                      </a:r>
                      <a:r>
                        <a:rPr lang="en-US" sz="2000" b="0" i="0" u="none" strike="noStrike">
                          <a:solidFill>
                            <a:srgbClr val="000000"/>
                          </a:solidFill>
                          <a:effectLst/>
                          <a:latin typeface="Arie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2000" b="0" i="0" u="none" strike="noStrike">
                          <a:solidFill>
                            <a:srgbClr val="000000"/>
                          </a:solidFill>
                          <a:effectLst/>
                          <a:latin typeface="Ariel"/>
                        </a:rPr>
                        <a:t>2 (5.6%)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41464489"/>
                  </a:ext>
                </a:extLst>
              </a:tr>
              <a:tr h="257175">
                <a:tc>
                  <a:txBody>
                    <a:bodyPr/>
                    <a:lstStyle/>
                    <a:p>
                      <a:pPr algn="l" fontAlgn="b">
                        <a:buNone/>
                      </a:pPr>
                      <a:r>
                        <a:rPr lang="en-US" sz="2000" b="0" i="0" u="none" strike="noStrike">
                          <a:solidFill>
                            <a:srgbClr val="000000"/>
                          </a:solidFill>
                          <a:effectLst/>
                          <a:latin typeface="Ariel"/>
                        </a:rPr>
                        <a:t>          Others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2000" b="0" i="0" u="none" strike="noStrike">
                          <a:solidFill>
                            <a:srgbClr val="000000"/>
                          </a:solidFill>
                          <a:effectLst/>
                          <a:latin typeface="Ariel"/>
                        </a:rPr>
                        <a:t>3 (8.3%)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76084787"/>
                  </a:ext>
                </a:extLst>
              </a:tr>
              <a:tr h="257175">
                <a:tc>
                  <a:txBody>
                    <a:bodyPr/>
                    <a:lstStyle/>
                    <a:p>
                      <a:pPr algn="l" fontAlgn="b">
                        <a:buNone/>
                      </a:pPr>
                      <a:r>
                        <a:rPr lang="en-US" sz="2000" b="0" i="0" u="none" strike="noStrike">
                          <a:solidFill>
                            <a:srgbClr val="000000"/>
                          </a:solidFill>
                          <a:effectLst/>
                          <a:latin typeface="Ariel"/>
                        </a:rPr>
                        <a:t>Treated with </a:t>
                      </a:r>
                      <a:r>
                        <a:rPr lang="en-US" sz="2000" b="0" i="0" u="none" strike="noStrike" err="1">
                          <a:solidFill>
                            <a:srgbClr val="000000"/>
                          </a:solidFill>
                          <a:effectLst/>
                          <a:latin typeface="Ariel"/>
                        </a:rPr>
                        <a:t>MEKi</a:t>
                      </a:r>
                      <a:endParaRPr lang="en-US" sz="2000" b="0" i="0" u="none" strike="noStrike">
                        <a:solidFill>
                          <a:srgbClr val="000000"/>
                        </a:solidFill>
                        <a:effectLst/>
                        <a:latin typeface="Arie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2000" b="0" i="0" u="none" strike="noStrike">
                          <a:solidFill>
                            <a:srgbClr val="000000"/>
                          </a:solidFill>
                          <a:effectLst/>
                          <a:latin typeface="Ariel"/>
                        </a:rPr>
                        <a:t>16 (44.4%)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88279778"/>
                  </a:ext>
                </a:extLst>
              </a:tr>
              <a:tr h="257175">
                <a:tc>
                  <a:txBody>
                    <a:bodyPr/>
                    <a:lstStyle/>
                    <a:p>
                      <a:pPr algn="l" fontAlgn="b">
                        <a:buNone/>
                      </a:pPr>
                      <a:r>
                        <a:rPr lang="en-US" sz="2000" b="0" i="0" u="none" strike="noStrike">
                          <a:solidFill>
                            <a:srgbClr val="000000"/>
                          </a:solidFill>
                          <a:effectLst/>
                          <a:latin typeface="Ariel"/>
                        </a:rPr>
                        <a:t>          Cobimetinib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2000" b="0" i="0" u="none" strike="noStrike">
                          <a:solidFill>
                            <a:srgbClr val="000000"/>
                          </a:solidFill>
                          <a:effectLst/>
                          <a:latin typeface="Ariel"/>
                        </a:rPr>
                        <a:t>15 (41.7)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12024991"/>
                  </a:ext>
                </a:extLst>
              </a:tr>
              <a:tr h="257175">
                <a:tc>
                  <a:txBody>
                    <a:bodyPr/>
                    <a:lstStyle/>
                    <a:p>
                      <a:pPr algn="l" fontAlgn="b">
                        <a:buNone/>
                      </a:pPr>
                      <a:r>
                        <a:rPr lang="en-US" sz="2000" b="0" i="0" u="none" strike="noStrike">
                          <a:solidFill>
                            <a:srgbClr val="000000"/>
                          </a:solidFill>
                          <a:effectLst/>
                          <a:latin typeface="Ariel"/>
                        </a:rPr>
                        <a:t>          Trametinib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2000" b="0" i="0" u="none" strike="noStrike">
                          <a:solidFill>
                            <a:srgbClr val="000000"/>
                          </a:solidFill>
                          <a:effectLst/>
                          <a:latin typeface="Ariel"/>
                        </a:rPr>
                        <a:t>2 (5.6%)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96593901"/>
                  </a:ext>
                </a:extLst>
              </a:tr>
            </a:tbl>
          </a:graphicData>
        </a:graphic>
      </p:graphicFrame>
      <p:sp>
        <p:nvSpPr>
          <p:cNvPr id="14" name="Rectangle: Rounded Corners 13">
            <a:extLst>
              <a:ext uri="{FF2B5EF4-FFF2-40B4-BE49-F238E27FC236}">
                <a16:creationId xmlns:a16="http://schemas.microsoft.com/office/drawing/2014/main" id="{767C8894-D9F2-B488-0CC1-D3FDF6040CD1}"/>
              </a:ext>
            </a:extLst>
          </p:cNvPr>
          <p:cNvSpPr/>
          <p:nvPr/>
        </p:nvSpPr>
        <p:spPr>
          <a:xfrm>
            <a:off x="7127272" y="3500284"/>
            <a:ext cx="1249812" cy="312478"/>
          </a:xfrm>
          <a:prstGeom prst="roundRect">
            <a:avLst/>
          </a:prstGeom>
          <a:noFill/>
          <a:ln w="571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D52AF9C3-8AA2-4659-F8F7-0BCD411106E1}"/>
              </a:ext>
            </a:extLst>
          </p:cNvPr>
          <p:cNvSpPr/>
          <p:nvPr/>
        </p:nvSpPr>
        <p:spPr>
          <a:xfrm>
            <a:off x="7127272" y="5409536"/>
            <a:ext cx="1249812" cy="312478"/>
          </a:xfrm>
          <a:prstGeom prst="roundRect">
            <a:avLst/>
          </a:prstGeom>
          <a:noFill/>
          <a:ln w="571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984C856A-B196-5C8F-01AE-BC2FD9837FB5}"/>
              </a:ext>
            </a:extLst>
          </p:cNvPr>
          <p:cNvSpPr/>
          <p:nvPr/>
        </p:nvSpPr>
        <p:spPr>
          <a:xfrm>
            <a:off x="7127272" y="3806825"/>
            <a:ext cx="1249812" cy="312478"/>
          </a:xfrm>
          <a:prstGeom prst="roundRect">
            <a:avLst/>
          </a:prstGeom>
          <a:noFill/>
          <a:ln w="571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3313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circle(in)">
                                      <p:cBhvr>
                                        <p:cTn id="1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4F3BE-4524-CBD6-F9A9-3022D6B84D79}"/>
              </a:ext>
            </a:extLst>
          </p:cNvPr>
          <p:cNvSpPr>
            <a:spLocks noGrp="1"/>
          </p:cNvSpPr>
          <p:nvPr>
            <p:ph type="title"/>
          </p:nvPr>
        </p:nvSpPr>
        <p:spPr/>
        <p:txBody>
          <a:bodyPr/>
          <a:lstStyle/>
          <a:p>
            <a:r>
              <a:rPr lang="en-US" sz="2400"/>
              <a:t>All patients had KRAS Gain-of-function mutations</a:t>
            </a:r>
          </a:p>
        </p:txBody>
      </p:sp>
      <p:graphicFrame>
        <p:nvGraphicFramePr>
          <p:cNvPr id="4" name="Chart 3">
            <a:extLst>
              <a:ext uri="{FF2B5EF4-FFF2-40B4-BE49-F238E27FC236}">
                <a16:creationId xmlns:a16="http://schemas.microsoft.com/office/drawing/2014/main" id="{CCC5FE38-0514-50A0-9829-457C29921D69}"/>
              </a:ext>
            </a:extLst>
          </p:cNvPr>
          <p:cNvGraphicFramePr>
            <a:graphicFrameLocks/>
          </p:cNvGraphicFramePr>
          <p:nvPr>
            <p:extLst>
              <p:ext uri="{D42A27DB-BD31-4B8C-83A1-F6EECF244321}">
                <p14:modId xmlns:p14="http://schemas.microsoft.com/office/powerpoint/2010/main" val="3294949514"/>
              </p:ext>
            </p:extLst>
          </p:nvPr>
        </p:nvGraphicFramePr>
        <p:xfrm>
          <a:off x="1714557" y="1123950"/>
          <a:ext cx="8768049" cy="504118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Rounded Corners 4">
            <a:extLst>
              <a:ext uri="{FF2B5EF4-FFF2-40B4-BE49-F238E27FC236}">
                <a16:creationId xmlns:a16="http://schemas.microsoft.com/office/drawing/2014/main" id="{C594E20E-B750-3C0F-11BE-FCF77BB318B8}"/>
              </a:ext>
            </a:extLst>
          </p:cNvPr>
          <p:cNvSpPr/>
          <p:nvPr/>
        </p:nvSpPr>
        <p:spPr>
          <a:xfrm>
            <a:off x="5740924" y="5316718"/>
            <a:ext cx="575035" cy="848412"/>
          </a:xfrm>
          <a:prstGeom prst="roundRect">
            <a:avLst/>
          </a:prstGeom>
          <a:noFill/>
          <a:ln w="57150">
            <a:solidFill>
              <a:srgbClr val="009C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CF5B59C-1229-4A15-A6EE-659A2891807A}"/>
              </a:ext>
            </a:extLst>
          </p:cNvPr>
          <p:cNvSpPr txBox="1"/>
          <p:nvPr/>
        </p:nvSpPr>
        <p:spPr>
          <a:xfrm>
            <a:off x="2064774" y="1711325"/>
            <a:ext cx="910827" cy="400110"/>
          </a:xfrm>
          <a:prstGeom prst="rect">
            <a:avLst/>
          </a:prstGeom>
          <a:noFill/>
        </p:spPr>
        <p:txBody>
          <a:bodyPr wrap="none" rtlCol="0">
            <a:spAutoFit/>
          </a:bodyPr>
          <a:lstStyle/>
          <a:p>
            <a:r>
              <a:rPr lang="en-US" sz="2000">
                <a:solidFill>
                  <a:schemeClr val="accent5"/>
                </a:solidFill>
              </a:rPr>
              <a:t>31.6%</a:t>
            </a:r>
          </a:p>
        </p:txBody>
      </p:sp>
      <p:sp>
        <p:nvSpPr>
          <p:cNvPr id="6" name="TextBox 5">
            <a:extLst>
              <a:ext uri="{FF2B5EF4-FFF2-40B4-BE49-F238E27FC236}">
                <a16:creationId xmlns:a16="http://schemas.microsoft.com/office/drawing/2014/main" id="{3FC203B7-259E-DA16-1E7A-EE1F0F801D94}"/>
              </a:ext>
            </a:extLst>
          </p:cNvPr>
          <p:cNvSpPr txBox="1"/>
          <p:nvPr/>
        </p:nvSpPr>
        <p:spPr>
          <a:xfrm>
            <a:off x="2592322" y="3799728"/>
            <a:ext cx="766557" cy="338554"/>
          </a:xfrm>
          <a:prstGeom prst="rect">
            <a:avLst/>
          </a:prstGeom>
          <a:noFill/>
        </p:spPr>
        <p:txBody>
          <a:bodyPr wrap="none" rtlCol="0">
            <a:spAutoFit/>
          </a:bodyPr>
          <a:lstStyle/>
          <a:p>
            <a:r>
              <a:rPr lang="en-US" sz="1600">
                <a:solidFill>
                  <a:schemeClr val="accent5"/>
                </a:solidFill>
              </a:rPr>
              <a:t>13.9%</a:t>
            </a:r>
          </a:p>
        </p:txBody>
      </p:sp>
      <p:sp>
        <p:nvSpPr>
          <p:cNvPr id="7" name="TextBox 6">
            <a:extLst>
              <a:ext uri="{FF2B5EF4-FFF2-40B4-BE49-F238E27FC236}">
                <a16:creationId xmlns:a16="http://schemas.microsoft.com/office/drawing/2014/main" id="{002E6AD2-DCC1-FA46-CEEE-295CEDA7DA94}"/>
              </a:ext>
            </a:extLst>
          </p:cNvPr>
          <p:cNvSpPr txBox="1"/>
          <p:nvPr/>
        </p:nvSpPr>
        <p:spPr>
          <a:xfrm>
            <a:off x="3163756" y="4225825"/>
            <a:ext cx="607667" cy="276999"/>
          </a:xfrm>
          <a:prstGeom prst="rect">
            <a:avLst/>
          </a:prstGeom>
          <a:noFill/>
        </p:spPr>
        <p:txBody>
          <a:bodyPr wrap="none" rtlCol="0">
            <a:spAutoFit/>
          </a:bodyPr>
          <a:lstStyle/>
          <a:p>
            <a:r>
              <a:rPr lang="en-US" sz="1200">
                <a:solidFill>
                  <a:schemeClr val="accent5"/>
                </a:solidFill>
              </a:rPr>
              <a:t>11.1%</a:t>
            </a:r>
          </a:p>
        </p:txBody>
      </p:sp>
      <p:sp>
        <p:nvSpPr>
          <p:cNvPr id="8" name="TextBox 7">
            <a:extLst>
              <a:ext uri="{FF2B5EF4-FFF2-40B4-BE49-F238E27FC236}">
                <a16:creationId xmlns:a16="http://schemas.microsoft.com/office/drawing/2014/main" id="{0373DA12-3CE6-AEB0-FC9B-1C0530292070}"/>
              </a:ext>
            </a:extLst>
          </p:cNvPr>
          <p:cNvSpPr txBox="1"/>
          <p:nvPr/>
        </p:nvSpPr>
        <p:spPr>
          <a:xfrm>
            <a:off x="3726015" y="4225825"/>
            <a:ext cx="607667" cy="276999"/>
          </a:xfrm>
          <a:prstGeom prst="rect">
            <a:avLst/>
          </a:prstGeom>
          <a:noFill/>
        </p:spPr>
        <p:txBody>
          <a:bodyPr wrap="none" rtlCol="0">
            <a:spAutoFit/>
          </a:bodyPr>
          <a:lstStyle/>
          <a:p>
            <a:r>
              <a:rPr lang="en-US" sz="1200">
                <a:solidFill>
                  <a:schemeClr val="accent5"/>
                </a:solidFill>
              </a:rPr>
              <a:t>11.1%</a:t>
            </a:r>
          </a:p>
        </p:txBody>
      </p:sp>
    </p:spTree>
    <p:extLst>
      <p:ext uri="{BB962C8B-B14F-4D97-AF65-F5344CB8AC3E}">
        <p14:creationId xmlns:p14="http://schemas.microsoft.com/office/powerpoint/2010/main" val="639688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6"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6BF83-F50F-7E3C-2691-9CE06530E980}"/>
              </a:ext>
            </a:extLst>
          </p:cNvPr>
          <p:cNvSpPr>
            <a:spLocks noGrp="1"/>
          </p:cNvSpPr>
          <p:nvPr>
            <p:ph type="title"/>
          </p:nvPr>
        </p:nvSpPr>
        <p:spPr>
          <a:xfrm>
            <a:off x="955031" y="450409"/>
            <a:ext cx="9998921" cy="719751"/>
          </a:xfrm>
        </p:spPr>
        <p:txBody>
          <a:bodyPr/>
          <a:lstStyle/>
          <a:p>
            <a:r>
              <a:rPr lang="en-US" sz="2400"/>
              <a:t>Codons 117 and 12 Are the Most Commonly Mutated</a:t>
            </a:r>
          </a:p>
        </p:txBody>
      </p:sp>
      <p:graphicFrame>
        <p:nvGraphicFramePr>
          <p:cNvPr id="5" name="Chart 4">
            <a:extLst>
              <a:ext uri="{FF2B5EF4-FFF2-40B4-BE49-F238E27FC236}">
                <a16:creationId xmlns:a16="http://schemas.microsoft.com/office/drawing/2014/main" id="{C59B50FD-CD5A-DDAD-005E-71FCC8CD702C}"/>
              </a:ext>
            </a:extLst>
          </p:cNvPr>
          <p:cNvGraphicFramePr>
            <a:graphicFrameLocks/>
          </p:cNvGraphicFramePr>
          <p:nvPr>
            <p:extLst>
              <p:ext uri="{D42A27DB-BD31-4B8C-83A1-F6EECF244321}">
                <p14:modId xmlns:p14="http://schemas.microsoft.com/office/powerpoint/2010/main" val="3283185670"/>
              </p:ext>
            </p:extLst>
          </p:nvPr>
        </p:nvGraphicFramePr>
        <p:xfrm>
          <a:off x="1767067" y="1530036"/>
          <a:ext cx="8517669" cy="4517679"/>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3594F458-9323-C3F3-6FCD-BBF981D024BC}"/>
              </a:ext>
            </a:extLst>
          </p:cNvPr>
          <p:cNvSpPr txBox="1"/>
          <p:nvPr/>
        </p:nvSpPr>
        <p:spPr>
          <a:xfrm>
            <a:off x="2290916" y="2084951"/>
            <a:ext cx="910827" cy="400110"/>
          </a:xfrm>
          <a:prstGeom prst="rect">
            <a:avLst/>
          </a:prstGeom>
          <a:noFill/>
        </p:spPr>
        <p:txBody>
          <a:bodyPr wrap="none" rtlCol="0">
            <a:spAutoFit/>
          </a:bodyPr>
          <a:lstStyle/>
          <a:p>
            <a:r>
              <a:rPr lang="en-US" sz="2000">
                <a:solidFill>
                  <a:schemeClr val="accent3"/>
                </a:solidFill>
              </a:rPr>
              <a:t>31.6%</a:t>
            </a:r>
          </a:p>
        </p:txBody>
      </p:sp>
      <p:sp>
        <p:nvSpPr>
          <p:cNvPr id="4" name="TextBox 3">
            <a:extLst>
              <a:ext uri="{FF2B5EF4-FFF2-40B4-BE49-F238E27FC236}">
                <a16:creationId xmlns:a16="http://schemas.microsoft.com/office/drawing/2014/main" id="{DDB00C21-0D8F-4E83-2209-0EE3D409A353}"/>
              </a:ext>
            </a:extLst>
          </p:cNvPr>
          <p:cNvSpPr txBox="1"/>
          <p:nvPr/>
        </p:nvSpPr>
        <p:spPr>
          <a:xfrm>
            <a:off x="3201743" y="2663453"/>
            <a:ext cx="910827" cy="400110"/>
          </a:xfrm>
          <a:prstGeom prst="rect">
            <a:avLst/>
          </a:prstGeom>
          <a:noFill/>
        </p:spPr>
        <p:txBody>
          <a:bodyPr wrap="none" rtlCol="0">
            <a:spAutoFit/>
          </a:bodyPr>
          <a:lstStyle/>
          <a:p>
            <a:r>
              <a:rPr lang="en-US" sz="2000">
                <a:solidFill>
                  <a:schemeClr val="accent3"/>
                </a:solidFill>
              </a:rPr>
              <a:t>25.0%</a:t>
            </a:r>
          </a:p>
        </p:txBody>
      </p:sp>
      <p:sp>
        <p:nvSpPr>
          <p:cNvPr id="6" name="TextBox 5">
            <a:extLst>
              <a:ext uri="{FF2B5EF4-FFF2-40B4-BE49-F238E27FC236}">
                <a16:creationId xmlns:a16="http://schemas.microsoft.com/office/drawing/2014/main" id="{CA097C29-8357-0E5D-D452-3B55EE001781}"/>
              </a:ext>
            </a:extLst>
          </p:cNvPr>
          <p:cNvSpPr txBox="1"/>
          <p:nvPr/>
        </p:nvSpPr>
        <p:spPr>
          <a:xfrm>
            <a:off x="3993240" y="3223384"/>
            <a:ext cx="910827" cy="400110"/>
          </a:xfrm>
          <a:prstGeom prst="rect">
            <a:avLst/>
          </a:prstGeom>
          <a:noFill/>
        </p:spPr>
        <p:txBody>
          <a:bodyPr wrap="none" rtlCol="0">
            <a:spAutoFit/>
          </a:bodyPr>
          <a:lstStyle/>
          <a:p>
            <a:r>
              <a:rPr lang="en-US" sz="2000">
                <a:solidFill>
                  <a:schemeClr val="accent3"/>
                </a:solidFill>
              </a:rPr>
              <a:t>19.4%</a:t>
            </a:r>
          </a:p>
        </p:txBody>
      </p:sp>
      <p:sp>
        <p:nvSpPr>
          <p:cNvPr id="7" name="TextBox 6">
            <a:extLst>
              <a:ext uri="{FF2B5EF4-FFF2-40B4-BE49-F238E27FC236}">
                <a16:creationId xmlns:a16="http://schemas.microsoft.com/office/drawing/2014/main" id="{013E9AE6-370D-768F-34B1-0BEF013284AF}"/>
              </a:ext>
            </a:extLst>
          </p:cNvPr>
          <p:cNvSpPr txBox="1"/>
          <p:nvPr/>
        </p:nvSpPr>
        <p:spPr>
          <a:xfrm>
            <a:off x="4882173" y="3223384"/>
            <a:ext cx="910827" cy="400110"/>
          </a:xfrm>
          <a:prstGeom prst="rect">
            <a:avLst/>
          </a:prstGeom>
          <a:noFill/>
        </p:spPr>
        <p:txBody>
          <a:bodyPr wrap="none" rtlCol="0">
            <a:spAutoFit/>
          </a:bodyPr>
          <a:lstStyle/>
          <a:p>
            <a:r>
              <a:rPr lang="en-US" sz="2000">
                <a:solidFill>
                  <a:schemeClr val="accent3"/>
                </a:solidFill>
              </a:rPr>
              <a:t>19.4%</a:t>
            </a:r>
          </a:p>
        </p:txBody>
      </p:sp>
    </p:spTree>
    <p:extLst>
      <p:ext uri="{BB962C8B-B14F-4D97-AF65-F5344CB8AC3E}">
        <p14:creationId xmlns:p14="http://schemas.microsoft.com/office/powerpoint/2010/main" val="2162433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1B8F0-2587-011F-C9B2-DA6EB70ADD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9136DF-CB22-80BC-9033-7F577F3D67FB}"/>
              </a:ext>
            </a:extLst>
          </p:cNvPr>
          <p:cNvSpPr>
            <a:spLocks noGrp="1"/>
          </p:cNvSpPr>
          <p:nvPr>
            <p:ph type="title"/>
          </p:nvPr>
        </p:nvSpPr>
        <p:spPr/>
        <p:txBody>
          <a:bodyPr vert="horz" lIns="0" tIns="45724" rIns="0" bIns="45724" rtlCol="0" anchor="t" anchorCtr="0">
            <a:noAutofit/>
          </a:bodyPr>
          <a:lstStyle/>
          <a:p>
            <a:r>
              <a:rPr lang="en-US" sz="2400"/>
              <a:t>Codon 117 mutations accelerate nucleotide exchange </a:t>
            </a:r>
          </a:p>
        </p:txBody>
      </p:sp>
      <p:graphicFrame>
        <p:nvGraphicFramePr>
          <p:cNvPr id="4" name="Chart 3">
            <a:extLst>
              <a:ext uri="{FF2B5EF4-FFF2-40B4-BE49-F238E27FC236}">
                <a16:creationId xmlns:a16="http://schemas.microsoft.com/office/drawing/2014/main" id="{2D38BD7F-1415-993C-C6D2-AADC35E5C28F}"/>
              </a:ext>
            </a:extLst>
          </p:cNvPr>
          <p:cNvGraphicFramePr>
            <a:graphicFrameLocks/>
          </p:cNvGraphicFramePr>
          <p:nvPr>
            <p:extLst>
              <p:ext uri="{D42A27DB-BD31-4B8C-83A1-F6EECF244321}">
                <p14:modId xmlns:p14="http://schemas.microsoft.com/office/powerpoint/2010/main" val="2147888716"/>
              </p:ext>
            </p:extLst>
          </p:nvPr>
        </p:nvGraphicFramePr>
        <p:xfrm>
          <a:off x="1412930" y="1664493"/>
          <a:ext cx="6300788" cy="35290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FC088BBC-847A-9FA6-91B7-5B5B704FAE1B}"/>
              </a:ext>
            </a:extLst>
          </p:cNvPr>
          <p:cNvGraphicFramePr>
            <a:graphicFrameLocks/>
          </p:cNvGraphicFramePr>
          <p:nvPr>
            <p:extLst>
              <p:ext uri="{D42A27DB-BD31-4B8C-83A1-F6EECF244321}">
                <p14:modId xmlns:p14="http://schemas.microsoft.com/office/powerpoint/2010/main" val="4078194517"/>
              </p:ext>
            </p:extLst>
          </p:nvPr>
        </p:nvGraphicFramePr>
        <p:xfrm>
          <a:off x="1412930" y="1659730"/>
          <a:ext cx="6300788" cy="3538539"/>
        </p:xfrm>
        <a:graphic>
          <a:graphicData uri="http://schemas.openxmlformats.org/drawingml/2006/chart">
            <c:chart xmlns:c="http://schemas.openxmlformats.org/drawingml/2006/chart" xmlns:r="http://schemas.openxmlformats.org/officeDocument/2006/relationships" r:id="rId4"/>
          </a:graphicData>
        </a:graphic>
      </p:graphicFrame>
      <p:sp>
        <p:nvSpPr>
          <p:cNvPr id="3" name="Rectangle: Rounded Corners 2">
            <a:extLst>
              <a:ext uri="{FF2B5EF4-FFF2-40B4-BE49-F238E27FC236}">
                <a16:creationId xmlns:a16="http://schemas.microsoft.com/office/drawing/2014/main" id="{4FBA8CA3-B8E6-FC78-490E-CB98F1DA1FFF}"/>
              </a:ext>
            </a:extLst>
          </p:cNvPr>
          <p:cNvSpPr/>
          <p:nvPr/>
        </p:nvSpPr>
        <p:spPr>
          <a:xfrm>
            <a:off x="1863190" y="2264248"/>
            <a:ext cx="753035" cy="2938784"/>
          </a:xfrm>
          <a:prstGeom prst="round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1DB04FD2-C15C-FA3C-A5A1-A43E50EFF18A}"/>
              </a:ext>
            </a:extLst>
          </p:cNvPr>
          <p:cNvPicPr>
            <a:picLocks noChangeAspect="1"/>
          </p:cNvPicPr>
          <p:nvPr/>
        </p:nvPicPr>
        <p:blipFill>
          <a:blip r:embed="rId5"/>
          <a:stretch>
            <a:fillRect/>
          </a:stretch>
        </p:blipFill>
        <p:spPr>
          <a:xfrm>
            <a:off x="8096094" y="4061720"/>
            <a:ext cx="1695687" cy="1676634"/>
          </a:xfrm>
          <a:prstGeom prst="rect">
            <a:avLst/>
          </a:prstGeom>
        </p:spPr>
      </p:pic>
      <p:pic>
        <p:nvPicPr>
          <p:cNvPr id="16" name="Picture 15">
            <a:extLst>
              <a:ext uri="{FF2B5EF4-FFF2-40B4-BE49-F238E27FC236}">
                <a16:creationId xmlns:a16="http://schemas.microsoft.com/office/drawing/2014/main" id="{EAA58615-1529-E5AE-1DD5-387CCA2C914F}"/>
              </a:ext>
            </a:extLst>
          </p:cNvPr>
          <p:cNvPicPr>
            <a:picLocks noChangeAspect="1"/>
          </p:cNvPicPr>
          <p:nvPr/>
        </p:nvPicPr>
        <p:blipFill>
          <a:blip r:embed="rId6"/>
          <a:stretch>
            <a:fillRect/>
          </a:stretch>
        </p:blipFill>
        <p:spPr>
          <a:xfrm>
            <a:off x="9605011" y="2317202"/>
            <a:ext cx="1162212" cy="2505425"/>
          </a:xfrm>
          <a:prstGeom prst="rect">
            <a:avLst/>
          </a:prstGeom>
        </p:spPr>
      </p:pic>
      <p:pic>
        <p:nvPicPr>
          <p:cNvPr id="18" name="Picture 17">
            <a:extLst>
              <a:ext uri="{FF2B5EF4-FFF2-40B4-BE49-F238E27FC236}">
                <a16:creationId xmlns:a16="http://schemas.microsoft.com/office/drawing/2014/main" id="{0A339252-B8EA-DA84-94EC-5A5C5E4C70BE}"/>
              </a:ext>
            </a:extLst>
          </p:cNvPr>
          <p:cNvPicPr>
            <a:picLocks noChangeAspect="1"/>
          </p:cNvPicPr>
          <p:nvPr/>
        </p:nvPicPr>
        <p:blipFill>
          <a:blip r:embed="rId7"/>
          <a:stretch>
            <a:fillRect/>
          </a:stretch>
        </p:blipFill>
        <p:spPr>
          <a:xfrm>
            <a:off x="8217199" y="1497771"/>
            <a:ext cx="1305107" cy="1219370"/>
          </a:xfrm>
          <a:prstGeom prst="rect">
            <a:avLst/>
          </a:prstGeom>
        </p:spPr>
      </p:pic>
      <p:pic>
        <p:nvPicPr>
          <p:cNvPr id="19" name="Picture 18">
            <a:extLst>
              <a:ext uri="{FF2B5EF4-FFF2-40B4-BE49-F238E27FC236}">
                <a16:creationId xmlns:a16="http://schemas.microsoft.com/office/drawing/2014/main" id="{2415D256-BE5D-22AB-CB29-4C82C76ADFE8}"/>
              </a:ext>
            </a:extLst>
          </p:cNvPr>
          <p:cNvPicPr>
            <a:picLocks noChangeAspect="1"/>
          </p:cNvPicPr>
          <p:nvPr/>
        </p:nvPicPr>
        <p:blipFill>
          <a:blip r:embed="rId8"/>
          <a:stretch>
            <a:fillRect/>
          </a:stretch>
        </p:blipFill>
        <p:spPr>
          <a:xfrm>
            <a:off x="10678003" y="2317202"/>
            <a:ext cx="571580" cy="609685"/>
          </a:xfrm>
          <a:prstGeom prst="rect">
            <a:avLst/>
          </a:prstGeom>
        </p:spPr>
      </p:pic>
      <p:pic>
        <p:nvPicPr>
          <p:cNvPr id="20" name="Picture 19">
            <a:extLst>
              <a:ext uri="{FF2B5EF4-FFF2-40B4-BE49-F238E27FC236}">
                <a16:creationId xmlns:a16="http://schemas.microsoft.com/office/drawing/2014/main" id="{A132FD90-5EEB-0B47-F8F5-877CAE3E0A99}"/>
              </a:ext>
            </a:extLst>
          </p:cNvPr>
          <p:cNvPicPr>
            <a:picLocks noChangeAspect="1"/>
          </p:cNvPicPr>
          <p:nvPr/>
        </p:nvPicPr>
        <p:blipFill>
          <a:blip r:embed="rId9"/>
          <a:stretch>
            <a:fillRect/>
          </a:stretch>
        </p:blipFill>
        <p:spPr>
          <a:xfrm>
            <a:off x="10767223" y="3889546"/>
            <a:ext cx="600159" cy="609685"/>
          </a:xfrm>
          <a:prstGeom prst="rect">
            <a:avLst/>
          </a:prstGeom>
        </p:spPr>
      </p:pic>
      <p:sp>
        <p:nvSpPr>
          <p:cNvPr id="6" name="TextBox 5">
            <a:extLst>
              <a:ext uri="{FF2B5EF4-FFF2-40B4-BE49-F238E27FC236}">
                <a16:creationId xmlns:a16="http://schemas.microsoft.com/office/drawing/2014/main" id="{DBEF13E0-77B4-C0C4-920F-070647D0D4A7}"/>
              </a:ext>
            </a:extLst>
          </p:cNvPr>
          <p:cNvSpPr txBox="1"/>
          <p:nvPr/>
        </p:nvSpPr>
        <p:spPr>
          <a:xfrm>
            <a:off x="1815530" y="1859375"/>
            <a:ext cx="910827" cy="400110"/>
          </a:xfrm>
          <a:prstGeom prst="rect">
            <a:avLst/>
          </a:prstGeom>
          <a:noFill/>
        </p:spPr>
        <p:txBody>
          <a:bodyPr wrap="none" rtlCol="0">
            <a:spAutoFit/>
          </a:bodyPr>
          <a:lstStyle/>
          <a:p>
            <a:r>
              <a:rPr lang="en-US" sz="2000">
                <a:solidFill>
                  <a:schemeClr val="accent3"/>
                </a:solidFill>
              </a:rPr>
              <a:t>31.6%</a:t>
            </a:r>
          </a:p>
        </p:txBody>
      </p:sp>
      <p:sp>
        <p:nvSpPr>
          <p:cNvPr id="7" name="TextBox 6">
            <a:extLst>
              <a:ext uri="{FF2B5EF4-FFF2-40B4-BE49-F238E27FC236}">
                <a16:creationId xmlns:a16="http://schemas.microsoft.com/office/drawing/2014/main" id="{8A0C4D58-299C-C0C1-EDAB-9741CCB4EEFE}"/>
              </a:ext>
            </a:extLst>
          </p:cNvPr>
          <p:cNvSpPr txBox="1"/>
          <p:nvPr/>
        </p:nvSpPr>
        <p:spPr>
          <a:xfrm>
            <a:off x="9605011" y="5843810"/>
            <a:ext cx="3153489" cy="600164"/>
          </a:xfrm>
          <a:prstGeom prst="rect">
            <a:avLst/>
          </a:prstGeom>
          <a:noFill/>
        </p:spPr>
        <p:txBody>
          <a:bodyPr wrap="square">
            <a:spAutoFit/>
          </a:bodyPr>
          <a:lstStyle/>
          <a:p>
            <a:pPr algn="l">
              <a:buNone/>
            </a:pPr>
            <a:r>
              <a:rPr lang="da-DK" sz="1100">
                <a:solidFill>
                  <a:schemeClr val="tx1">
                    <a:lumMod val="50000"/>
                    <a:lumOff val="50000"/>
                  </a:schemeClr>
                </a:solidFill>
                <a:latin typeface="Schibsted Grotesk"/>
              </a:rPr>
              <a:t>Hunter, Manandhar et al. 2015</a:t>
            </a:r>
            <a:endParaRPr lang="da-DK" sz="1100">
              <a:solidFill>
                <a:schemeClr val="tx1">
                  <a:lumMod val="50000"/>
                  <a:lumOff val="50000"/>
                </a:schemeClr>
              </a:solidFill>
              <a:latin typeface="Schibsted Grotesk"/>
              <a:hlinkClick r:id="rId10">
                <a:extLst>
                  <a:ext uri="{A12FA001-AC4F-418D-AE19-62706E023703}">
                    <ahyp:hlinkClr xmlns:ahyp="http://schemas.microsoft.com/office/drawing/2018/hyperlinkcolor" val="tx"/>
                  </a:ext>
                </a:extLst>
              </a:hlinkClick>
            </a:endParaRPr>
          </a:p>
          <a:p>
            <a:pPr algn="l">
              <a:buNone/>
            </a:pPr>
            <a:r>
              <a:rPr lang="en-US" sz="1100">
                <a:solidFill>
                  <a:schemeClr val="tx1">
                    <a:lumMod val="50000"/>
                    <a:lumOff val="50000"/>
                  </a:schemeClr>
                </a:solidFill>
                <a:latin typeface="Schibsted Grotesk"/>
              </a:rPr>
              <a:t>Smith, Neel et al. 2013</a:t>
            </a:r>
          </a:p>
          <a:p>
            <a:pPr algn="l">
              <a:buNone/>
            </a:pPr>
            <a:r>
              <a:rPr lang="da-DK" sz="1100">
                <a:solidFill>
                  <a:schemeClr val="tx1">
                    <a:lumMod val="50000"/>
                    <a:lumOff val="50000"/>
                  </a:schemeClr>
                </a:solidFill>
                <a:latin typeface="Schibsted Grotesk"/>
              </a:rPr>
              <a:t>de Borja, Hao Lin et al. 2025</a:t>
            </a:r>
            <a:endParaRPr lang="en-US" sz="1100">
              <a:solidFill>
                <a:schemeClr val="tx1">
                  <a:lumMod val="50000"/>
                  <a:lumOff val="50000"/>
                </a:schemeClr>
              </a:solidFill>
              <a:latin typeface="Schibsted Grotesk"/>
              <a:hlinkClick r:id="rId10">
                <a:extLst>
                  <a:ext uri="{A12FA001-AC4F-418D-AE19-62706E023703}">
                    <ahyp:hlinkClr xmlns:ahyp="http://schemas.microsoft.com/office/drawing/2018/hyperlinkcolor" val="tx"/>
                  </a:ext>
                </a:extLst>
              </a:hlinkClick>
            </a:endParaRPr>
          </a:p>
        </p:txBody>
      </p:sp>
      <p:sp>
        <p:nvSpPr>
          <p:cNvPr id="8" name="Arrow: Curved Left 7">
            <a:extLst>
              <a:ext uri="{FF2B5EF4-FFF2-40B4-BE49-F238E27FC236}">
                <a16:creationId xmlns:a16="http://schemas.microsoft.com/office/drawing/2014/main" id="{394E9AC9-3BB6-9883-14D8-93CBA7C9B282}"/>
              </a:ext>
            </a:extLst>
          </p:cNvPr>
          <p:cNvSpPr/>
          <p:nvPr/>
        </p:nvSpPr>
        <p:spPr>
          <a:xfrm>
            <a:off x="9454017" y="2317202"/>
            <a:ext cx="915612" cy="2629266"/>
          </a:xfrm>
          <a:prstGeom prst="curvedLeftArrow">
            <a:avLst/>
          </a:prstGeom>
          <a:solidFill>
            <a:schemeClr val="accent5"/>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TextBox 11">
            <a:extLst>
              <a:ext uri="{FF2B5EF4-FFF2-40B4-BE49-F238E27FC236}">
                <a16:creationId xmlns:a16="http://schemas.microsoft.com/office/drawing/2014/main" id="{3E2CA3A6-B1AB-5ADA-40E5-D21BBAE36739}"/>
              </a:ext>
            </a:extLst>
          </p:cNvPr>
          <p:cNvSpPr txBox="1"/>
          <p:nvPr/>
        </p:nvSpPr>
        <p:spPr>
          <a:xfrm>
            <a:off x="1714890" y="5490428"/>
            <a:ext cx="6381204" cy="1015663"/>
          </a:xfrm>
          <a:prstGeom prst="rect">
            <a:avLst/>
          </a:prstGeom>
          <a:noFill/>
        </p:spPr>
        <p:txBody>
          <a:bodyPr wrap="square">
            <a:spAutoFit/>
          </a:bodyPr>
          <a:lstStyle/>
          <a:p>
            <a:pPr marL="342900" indent="-342900">
              <a:buFont typeface="Arial" panose="020B0604020202020204" pitchFamily="34" charset="0"/>
              <a:buChar char="•"/>
            </a:pPr>
            <a:r>
              <a:rPr lang="en-US" sz="2000"/>
              <a:t>L</a:t>
            </a:r>
            <a:r>
              <a:rPr lang="en-US" sz="2000" b="0" i="0" kern="1200">
                <a:solidFill>
                  <a:schemeClr val="tx1"/>
                </a:solidFill>
                <a:effectLst/>
                <a:latin typeface="+mn-lt"/>
                <a:ea typeface="+mn-ea"/>
                <a:cs typeface="+mn-cs"/>
              </a:rPr>
              <a:t>ocated in the </a:t>
            </a:r>
            <a:r>
              <a:rPr lang="en-US" sz="2000" b="1" i="0" kern="1200">
                <a:solidFill>
                  <a:schemeClr val="tx1"/>
                </a:solidFill>
                <a:effectLst/>
                <a:latin typeface="+mn-lt"/>
                <a:ea typeface="+mn-ea"/>
                <a:cs typeface="+mn-cs"/>
              </a:rPr>
              <a:t>guanine nucleotide binding pocket</a:t>
            </a:r>
          </a:p>
          <a:p>
            <a:pPr marL="342900" indent="-342900">
              <a:buFont typeface="Arial" panose="020B0604020202020204" pitchFamily="34" charset="0"/>
              <a:buChar char="•"/>
            </a:pPr>
            <a:r>
              <a:rPr lang="en-US" sz="2000" b="1"/>
              <a:t>Mutations at K117 accelerate nucleotide exchange</a:t>
            </a:r>
            <a:r>
              <a:rPr lang="en-US" sz="2000"/>
              <a:t> by promoting rapid GTP loading</a:t>
            </a:r>
          </a:p>
        </p:txBody>
      </p:sp>
    </p:spTree>
    <p:extLst>
      <p:ext uri="{BB962C8B-B14F-4D97-AF65-F5344CB8AC3E}">
        <p14:creationId xmlns:p14="http://schemas.microsoft.com/office/powerpoint/2010/main" val="354880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500"/>
                                        <p:tgtEl>
                                          <p:spTgt spid="1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par>
                                <p:cTn id="32" presetID="14" presetClass="entr" presetSubtype="1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randombar(horizontal)">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4B511-B7FE-EEC4-39E6-78F5C4DBAD2A}"/>
            </a:ext>
          </a:extLst>
        </p:cNvPr>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3BFB6BAA-E560-E29A-8BAD-8366D55EC698}"/>
              </a:ext>
            </a:extLst>
          </p:cNvPr>
          <p:cNvGraphicFramePr>
            <a:graphicFrameLocks/>
          </p:cNvGraphicFramePr>
          <p:nvPr>
            <p:extLst>
              <p:ext uri="{D42A27DB-BD31-4B8C-83A1-F6EECF244321}">
                <p14:modId xmlns:p14="http://schemas.microsoft.com/office/powerpoint/2010/main" val="3083905633"/>
              </p:ext>
            </p:extLst>
          </p:nvPr>
        </p:nvGraphicFramePr>
        <p:xfrm>
          <a:off x="973138" y="1787320"/>
          <a:ext cx="6300788" cy="353853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346115FA-3939-5A11-B9E9-2D87281F8557}"/>
              </a:ext>
            </a:extLst>
          </p:cNvPr>
          <p:cNvSpPr>
            <a:spLocks noGrp="1"/>
          </p:cNvSpPr>
          <p:nvPr>
            <p:ph type="title"/>
          </p:nvPr>
        </p:nvSpPr>
        <p:spPr/>
        <p:txBody>
          <a:bodyPr vert="horz" lIns="0" tIns="45724" rIns="0" bIns="45724" rtlCol="0" anchor="t" anchorCtr="0">
            <a:noAutofit/>
          </a:bodyPr>
          <a:lstStyle/>
          <a:p>
            <a:r>
              <a:rPr lang="en-US" sz="2400"/>
              <a:t>Codon 12 mutations impair GAP-mediated GTP hydrolysis</a:t>
            </a:r>
          </a:p>
        </p:txBody>
      </p:sp>
      <p:sp>
        <p:nvSpPr>
          <p:cNvPr id="3" name="Rectangle: Rounded Corners 2">
            <a:extLst>
              <a:ext uri="{FF2B5EF4-FFF2-40B4-BE49-F238E27FC236}">
                <a16:creationId xmlns:a16="http://schemas.microsoft.com/office/drawing/2014/main" id="{97F34C13-9B56-B878-A5F7-0C81846EE43C}"/>
              </a:ext>
            </a:extLst>
          </p:cNvPr>
          <p:cNvSpPr/>
          <p:nvPr/>
        </p:nvSpPr>
        <p:spPr>
          <a:xfrm>
            <a:off x="2046176" y="2816399"/>
            <a:ext cx="753035" cy="2524056"/>
          </a:xfrm>
          <a:prstGeom prst="round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14FC711-DAAF-B7BB-42D2-E4A649C33896}"/>
              </a:ext>
            </a:extLst>
          </p:cNvPr>
          <p:cNvPicPr>
            <a:picLocks noChangeAspect="1"/>
          </p:cNvPicPr>
          <p:nvPr/>
        </p:nvPicPr>
        <p:blipFill>
          <a:blip r:embed="rId4"/>
          <a:stretch>
            <a:fillRect/>
          </a:stretch>
        </p:blipFill>
        <p:spPr>
          <a:xfrm>
            <a:off x="9789475" y="4224753"/>
            <a:ext cx="1695687" cy="1676634"/>
          </a:xfrm>
          <a:prstGeom prst="rect">
            <a:avLst/>
          </a:prstGeom>
        </p:spPr>
      </p:pic>
      <p:pic>
        <p:nvPicPr>
          <p:cNvPr id="8" name="Picture 7">
            <a:extLst>
              <a:ext uri="{FF2B5EF4-FFF2-40B4-BE49-F238E27FC236}">
                <a16:creationId xmlns:a16="http://schemas.microsoft.com/office/drawing/2014/main" id="{873F2E5E-0EF7-DF6D-41E6-FB3BACDB30A0}"/>
              </a:ext>
            </a:extLst>
          </p:cNvPr>
          <p:cNvPicPr>
            <a:picLocks noChangeAspect="1"/>
          </p:cNvPicPr>
          <p:nvPr/>
        </p:nvPicPr>
        <p:blipFill>
          <a:blip r:embed="rId5"/>
          <a:stretch>
            <a:fillRect/>
          </a:stretch>
        </p:blipFill>
        <p:spPr>
          <a:xfrm>
            <a:off x="8628009" y="2356393"/>
            <a:ext cx="1181265" cy="2629267"/>
          </a:xfrm>
          <a:prstGeom prst="rect">
            <a:avLst/>
          </a:prstGeom>
        </p:spPr>
      </p:pic>
      <p:pic>
        <p:nvPicPr>
          <p:cNvPr id="9" name="Picture 8">
            <a:extLst>
              <a:ext uri="{FF2B5EF4-FFF2-40B4-BE49-F238E27FC236}">
                <a16:creationId xmlns:a16="http://schemas.microsoft.com/office/drawing/2014/main" id="{2226F273-BF10-43AE-2810-092120592B12}"/>
              </a:ext>
            </a:extLst>
          </p:cNvPr>
          <p:cNvPicPr>
            <a:picLocks noChangeAspect="1"/>
          </p:cNvPicPr>
          <p:nvPr/>
        </p:nvPicPr>
        <p:blipFill>
          <a:blip r:embed="rId6"/>
          <a:stretch>
            <a:fillRect/>
          </a:stretch>
        </p:blipFill>
        <p:spPr>
          <a:xfrm>
            <a:off x="9910580" y="1660804"/>
            <a:ext cx="1305107" cy="1219370"/>
          </a:xfrm>
          <a:prstGeom prst="rect">
            <a:avLst/>
          </a:prstGeom>
        </p:spPr>
      </p:pic>
      <p:pic>
        <p:nvPicPr>
          <p:cNvPr id="12" name="Picture 11">
            <a:extLst>
              <a:ext uri="{FF2B5EF4-FFF2-40B4-BE49-F238E27FC236}">
                <a16:creationId xmlns:a16="http://schemas.microsoft.com/office/drawing/2014/main" id="{247B78E9-39B5-BA57-F3DB-4CE350B7CEE2}"/>
              </a:ext>
            </a:extLst>
          </p:cNvPr>
          <p:cNvPicPr>
            <a:picLocks noChangeAspect="1"/>
          </p:cNvPicPr>
          <p:nvPr/>
        </p:nvPicPr>
        <p:blipFill>
          <a:blip r:embed="rId7"/>
          <a:stretch>
            <a:fillRect/>
          </a:stretch>
        </p:blipFill>
        <p:spPr>
          <a:xfrm>
            <a:off x="8418430" y="2748701"/>
            <a:ext cx="419158" cy="447737"/>
          </a:xfrm>
          <a:prstGeom prst="rect">
            <a:avLst/>
          </a:prstGeom>
        </p:spPr>
      </p:pic>
      <p:pic>
        <p:nvPicPr>
          <p:cNvPr id="13" name="Picture 12">
            <a:extLst>
              <a:ext uri="{FF2B5EF4-FFF2-40B4-BE49-F238E27FC236}">
                <a16:creationId xmlns:a16="http://schemas.microsoft.com/office/drawing/2014/main" id="{48F63C78-7747-FCEE-35F1-6F643C9BFE47}"/>
              </a:ext>
            </a:extLst>
          </p:cNvPr>
          <p:cNvPicPr>
            <a:picLocks noChangeAspect="1"/>
          </p:cNvPicPr>
          <p:nvPr/>
        </p:nvPicPr>
        <p:blipFill>
          <a:blip r:embed="rId8"/>
          <a:stretch>
            <a:fillRect/>
          </a:stretch>
        </p:blipFill>
        <p:spPr>
          <a:xfrm>
            <a:off x="8205506" y="3781078"/>
            <a:ext cx="876422" cy="543001"/>
          </a:xfrm>
          <a:prstGeom prst="rect">
            <a:avLst/>
          </a:prstGeom>
        </p:spPr>
      </p:pic>
      <p:sp>
        <p:nvSpPr>
          <p:cNvPr id="15" name="Multiplication Sign 14">
            <a:extLst>
              <a:ext uri="{FF2B5EF4-FFF2-40B4-BE49-F238E27FC236}">
                <a16:creationId xmlns:a16="http://schemas.microsoft.com/office/drawing/2014/main" id="{C717002B-511D-7A99-36A2-6ED5C755C783}"/>
              </a:ext>
            </a:extLst>
          </p:cNvPr>
          <p:cNvSpPr/>
          <p:nvPr/>
        </p:nvSpPr>
        <p:spPr>
          <a:xfrm>
            <a:off x="8886175" y="3556590"/>
            <a:ext cx="931580" cy="979967"/>
          </a:xfrm>
          <a:prstGeom prst="mathMultiply">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F551363-818B-A110-4813-7DF707C28179}"/>
              </a:ext>
            </a:extLst>
          </p:cNvPr>
          <p:cNvSpPr txBox="1"/>
          <p:nvPr/>
        </p:nvSpPr>
        <p:spPr>
          <a:xfrm>
            <a:off x="2046176" y="2401693"/>
            <a:ext cx="910827" cy="400110"/>
          </a:xfrm>
          <a:prstGeom prst="rect">
            <a:avLst/>
          </a:prstGeom>
          <a:noFill/>
        </p:spPr>
        <p:txBody>
          <a:bodyPr wrap="none" rtlCol="0">
            <a:spAutoFit/>
          </a:bodyPr>
          <a:lstStyle/>
          <a:p>
            <a:r>
              <a:rPr lang="en-US" sz="2000">
                <a:solidFill>
                  <a:schemeClr val="accent3"/>
                </a:solidFill>
              </a:rPr>
              <a:t>25.0%</a:t>
            </a:r>
          </a:p>
        </p:txBody>
      </p:sp>
      <p:sp>
        <p:nvSpPr>
          <p:cNvPr id="11" name="TextBox 10">
            <a:extLst>
              <a:ext uri="{FF2B5EF4-FFF2-40B4-BE49-F238E27FC236}">
                <a16:creationId xmlns:a16="http://schemas.microsoft.com/office/drawing/2014/main" id="{49C3D334-794F-5457-4074-F0AB0A1D2908}"/>
              </a:ext>
            </a:extLst>
          </p:cNvPr>
          <p:cNvSpPr txBox="1"/>
          <p:nvPr/>
        </p:nvSpPr>
        <p:spPr>
          <a:xfrm>
            <a:off x="8667129" y="5918021"/>
            <a:ext cx="8138126" cy="600164"/>
          </a:xfrm>
          <a:prstGeom prst="rect">
            <a:avLst/>
          </a:prstGeom>
          <a:noFill/>
        </p:spPr>
        <p:txBody>
          <a:bodyPr wrap="square">
            <a:spAutoFit/>
          </a:bodyPr>
          <a:lstStyle/>
          <a:p>
            <a:pPr algn="l">
              <a:buNone/>
            </a:pPr>
            <a:r>
              <a:rPr lang="da-DK" sz="1100">
                <a:solidFill>
                  <a:schemeClr val="tx1">
                    <a:lumMod val="50000"/>
                    <a:lumOff val="50000"/>
                  </a:schemeClr>
                </a:solidFill>
                <a:latin typeface="Schibsted Grotesk"/>
              </a:rPr>
              <a:t>Hunter, Manandhar et al. 2015</a:t>
            </a:r>
            <a:endParaRPr lang="da-DK" sz="1100">
              <a:solidFill>
                <a:schemeClr val="tx1">
                  <a:lumMod val="50000"/>
                  <a:lumOff val="50000"/>
                </a:schemeClr>
              </a:solidFill>
              <a:latin typeface="Schibsted Grotesk"/>
              <a:hlinkClick r:id="rId9">
                <a:extLst>
                  <a:ext uri="{A12FA001-AC4F-418D-AE19-62706E023703}">
                    <ahyp:hlinkClr xmlns:ahyp="http://schemas.microsoft.com/office/drawing/2018/hyperlinkcolor" val="tx"/>
                  </a:ext>
                </a:extLst>
              </a:hlinkClick>
            </a:endParaRPr>
          </a:p>
          <a:p>
            <a:pPr algn="l">
              <a:buNone/>
            </a:pPr>
            <a:r>
              <a:rPr lang="en-US" sz="1100">
                <a:solidFill>
                  <a:schemeClr val="tx1">
                    <a:lumMod val="50000"/>
                    <a:lumOff val="50000"/>
                  </a:schemeClr>
                </a:solidFill>
                <a:latin typeface="Schibsted Grotesk"/>
              </a:rPr>
              <a:t>Smith, Neel et al. 2013</a:t>
            </a:r>
          </a:p>
          <a:p>
            <a:pPr algn="l">
              <a:buNone/>
            </a:pPr>
            <a:r>
              <a:rPr lang="en-US" sz="1100">
                <a:solidFill>
                  <a:schemeClr val="tx1">
                    <a:lumMod val="50000"/>
                    <a:lumOff val="50000"/>
                  </a:schemeClr>
                </a:solidFill>
                <a:latin typeface="Schibsted Grotesk"/>
              </a:rPr>
              <a:t>Song, Rabara et al. 2025</a:t>
            </a:r>
            <a:endParaRPr lang="en-US" sz="1100">
              <a:solidFill>
                <a:schemeClr val="tx1">
                  <a:lumMod val="50000"/>
                  <a:lumOff val="50000"/>
                </a:schemeClr>
              </a:solidFill>
              <a:latin typeface="Schibsted Grotesk"/>
              <a:hlinkClick r:id="rId9">
                <a:extLst>
                  <a:ext uri="{A12FA001-AC4F-418D-AE19-62706E023703}">
                    <ahyp:hlinkClr xmlns:ahyp="http://schemas.microsoft.com/office/drawing/2018/hyperlinkcolor" val="tx"/>
                  </a:ext>
                </a:extLst>
              </a:hlinkClick>
            </a:endParaRPr>
          </a:p>
        </p:txBody>
      </p:sp>
      <p:sp>
        <p:nvSpPr>
          <p:cNvPr id="5" name="TextBox 4">
            <a:extLst>
              <a:ext uri="{FF2B5EF4-FFF2-40B4-BE49-F238E27FC236}">
                <a16:creationId xmlns:a16="http://schemas.microsoft.com/office/drawing/2014/main" id="{94C3BB40-3B95-AAF0-8F8D-B44D30B6586D}"/>
              </a:ext>
            </a:extLst>
          </p:cNvPr>
          <p:cNvSpPr txBox="1"/>
          <p:nvPr/>
        </p:nvSpPr>
        <p:spPr>
          <a:xfrm>
            <a:off x="973138" y="5416690"/>
            <a:ext cx="6982142" cy="1323439"/>
          </a:xfrm>
          <a:prstGeom prst="rect">
            <a:avLst/>
          </a:prstGeom>
          <a:noFill/>
        </p:spPr>
        <p:txBody>
          <a:bodyPr wrap="square">
            <a:spAutoFit/>
          </a:bodyPr>
          <a:lstStyle/>
          <a:p>
            <a:pPr marL="342900" indent="-342900">
              <a:buFont typeface="Arial" panose="020B0604020202020204" pitchFamily="34" charset="0"/>
              <a:buChar char="•"/>
            </a:pPr>
            <a:r>
              <a:rPr lang="en-US" sz="2000" b="1"/>
              <a:t>Glycine</a:t>
            </a:r>
            <a:r>
              <a:rPr lang="en-US" sz="2000"/>
              <a:t> </a:t>
            </a:r>
            <a:r>
              <a:rPr lang="en-US" sz="2000" b="1"/>
              <a:t>12</a:t>
            </a:r>
            <a:r>
              <a:rPr lang="en-US" sz="2000"/>
              <a:t> is located in the phosphate-binding loop</a:t>
            </a:r>
          </a:p>
          <a:p>
            <a:pPr marL="342900" indent="-342900">
              <a:buFont typeface="Arial" panose="020B0604020202020204" pitchFamily="34" charset="0"/>
              <a:buChar char="•"/>
            </a:pPr>
            <a:r>
              <a:rPr lang="en-US" sz="2000"/>
              <a:t>Substitution at this position </a:t>
            </a:r>
            <a:r>
              <a:rPr lang="en-US" sz="2000" b="1"/>
              <a:t>disrupts GAP binding and positioning</a:t>
            </a:r>
            <a:r>
              <a:rPr lang="en-US" sz="2000"/>
              <a:t> within the active site, thereby impairing GTP hydrolysis</a:t>
            </a:r>
          </a:p>
        </p:txBody>
      </p:sp>
    </p:spTree>
    <p:extLst>
      <p:ext uri="{BB962C8B-B14F-4D97-AF65-F5344CB8AC3E}">
        <p14:creationId xmlns:p14="http://schemas.microsoft.com/office/powerpoint/2010/main" val="3737404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1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39FCC-9D2B-AEBB-5768-133DF3008A95}"/>
            </a:ext>
          </a:extLst>
        </p:cNvPr>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5EA7CDD0-A4CC-C87F-E3BF-740EB6EC4396}"/>
              </a:ext>
            </a:extLst>
          </p:cNvPr>
          <p:cNvGraphicFramePr>
            <a:graphicFrameLocks/>
          </p:cNvGraphicFramePr>
          <p:nvPr>
            <p:extLst>
              <p:ext uri="{D42A27DB-BD31-4B8C-83A1-F6EECF244321}">
                <p14:modId xmlns:p14="http://schemas.microsoft.com/office/powerpoint/2010/main" val="1414210094"/>
              </p:ext>
            </p:extLst>
          </p:nvPr>
        </p:nvGraphicFramePr>
        <p:xfrm>
          <a:off x="1125538" y="1721657"/>
          <a:ext cx="6300788" cy="3538539"/>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a:extLst>
              <a:ext uri="{FF2B5EF4-FFF2-40B4-BE49-F238E27FC236}">
                <a16:creationId xmlns:a16="http://schemas.microsoft.com/office/drawing/2014/main" id="{FFCBEB62-E88A-D2DD-3366-6472068F9B90}"/>
              </a:ext>
            </a:extLst>
          </p:cNvPr>
          <p:cNvPicPr>
            <a:picLocks noChangeAspect="1"/>
          </p:cNvPicPr>
          <p:nvPr/>
        </p:nvPicPr>
        <p:blipFill>
          <a:blip r:embed="rId4"/>
          <a:stretch>
            <a:fillRect/>
          </a:stretch>
        </p:blipFill>
        <p:spPr>
          <a:xfrm>
            <a:off x="10299671" y="2168803"/>
            <a:ext cx="1162212" cy="2505425"/>
          </a:xfrm>
          <a:prstGeom prst="rect">
            <a:avLst/>
          </a:prstGeom>
        </p:spPr>
      </p:pic>
      <p:sp>
        <p:nvSpPr>
          <p:cNvPr id="3" name="Rectangle: Rounded Corners 2">
            <a:extLst>
              <a:ext uri="{FF2B5EF4-FFF2-40B4-BE49-F238E27FC236}">
                <a16:creationId xmlns:a16="http://schemas.microsoft.com/office/drawing/2014/main" id="{6212F76B-CF96-452F-7119-53A38E8548F8}"/>
              </a:ext>
            </a:extLst>
          </p:cNvPr>
          <p:cNvSpPr/>
          <p:nvPr/>
        </p:nvSpPr>
        <p:spPr>
          <a:xfrm>
            <a:off x="2844113" y="3166124"/>
            <a:ext cx="1346863" cy="2094072"/>
          </a:xfrm>
          <a:prstGeom prst="round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3B15A26-868F-EF1B-F0CD-15867C5EC1D6}"/>
              </a:ext>
            </a:extLst>
          </p:cNvPr>
          <p:cNvPicPr>
            <a:picLocks noChangeAspect="1"/>
          </p:cNvPicPr>
          <p:nvPr/>
        </p:nvPicPr>
        <p:blipFill>
          <a:blip r:embed="rId5"/>
          <a:srcRect r="4760"/>
          <a:stretch>
            <a:fillRect/>
          </a:stretch>
        </p:blipFill>
        <p:spPr>
          <a:xfrm>
            <a:off x="8790755" y="3913321"/>
            <a:ext cx="1614976" cy="1676634"/>
          </a:xfrm>
          <a:prstGeom prst="rect">
            <a:avLst/>
          </a:prstGeom>
        </p:spPr>
      </p:pic>
      <p:pic>
        <p:nvPicPr>
          <p:cNvPr id="8" name="Picture 7">
            <a:extLst>
              <a:ext uri="{FF2B5EF4-FFF2-40B4-BE49-F238E27FC236}">
                <a16:creationId xmlns:a16="http://schemas.microsoft.com/office/drawing/2014/main" id="{1F354569-BBAF-DB19-7557-A5484C1590BA}"/>
              </a:ext>
            </a:extLst>
          </p:cNvPr>
          <p:cNvPicPr>
            <a:picLocks noChangeAspect="1"/>
          </p:cNvPicPr>
          <p:nvPr/>
        </p:nvPicPr>
        <p:blipFill>
          <a:blip r:embed="rId6"/>
          <a:stretch>
            <a:fillRect/>
          </a:stretch>
        </p:blipFill>
        <p:spPr>
          <a:xfrm>
            <a:off x="7629288" y="2044961"/>
            <a:ext cx="1181265" cy="2629267"/>
          </a:xfrm>
          <a:prstGeom prst="rect">
            <a:avLst/>
          </a:prstGeom>
        </p:spPr>
      </p:pic>
      <p:pic>
        <p:nvPicPr>
          <p:cNvPr id="9" name="Picture 8">
            <a:extLst>
              <a:ext uri="{FF2B5EF4-FFF2-40B4-BE49-F238E27FC236}">
                <a16:creationId xmlns:a16="http://schemas.microsoft.com/office/drawing/2014/main" id="{6531562D-C628-64D1-1EE0-B4EF992429AF}"/>
              </a:ext>
            </a:extLst>
          </p:cNvPr>
          <p:cNvPicPr>
            <a:picLocks noChangeAspect="1"/>
          </p:cNvPicPr>
          <p:nvPr/>
        </p:nvPicPr>
        <p:blipFill>
          <a:blip r:embed="rId7"/>
          <a:stretch>
            <a:fillRect/>
          </a:stretch>
        </p:blipFill>
        <p:spPr>
          <a:xfrm>
            <a:off x="8911859" y="1349372"/>
            <a:ext cx="1305107" cy="1219370"/>
          </a:xfrm>
          <a:prstGeom prst="rect">
            <a:avLst/>
          </a:prstGeom>
        </p:spPr>
      </p:pic>
      <p:pic>
        <p:nvPicPr>
          <p:cNvPr id="10" name="Picture 9">
            <a:extLst>
              <a:ext uri="{FF2B5EF4-FFF2-40B4-BE49-F238E27FC236}">
                <a16:creationId xmlns:a16="http://schemas.microsoft.com/office/drawing/2014/main" id="{2040660E-42F7-3C0D-2BFF-A688186B7DC8}"/>
              </a:ext>
            </a:extLst>
          </p:cNvPr>
          <p:cNvPicPr>
            <a:picLocks noChangeAspect="1"/>
          </p:cNvPicPr>
          <p:nvPr/>
        </p:nvPicPr>
        <p:blipFill>
          <a:blip r:embed="rId8"/>
          <a:stretch>
            <a:fillRect/>
          </a:stretch>
        </p:blipFill>
        <p:spPr>
          <a:xfrm>
            <a:off x="11372663" y="2168803"/>
            <a:ext cx="571580" cy="609685"/>
          </a:xfrm>
          <a:prstGeom prst="rect">
            <a:avLst/>
          </a:prstGeom>
        </p:spPr>
      </p:pic>
      <p:pic>
        <p:nvPicPr>
          <p:cNvPr id="11" name="Picture 10">
            <a:extLst>
              <a:ext uri="{FF2B5EF4-FFF2-40B4-BE49-F238E27FC236}">
                <a16:creationId xmlns:a16="http://schemas.microsoft.com/office/drawing/2014/main" id="{AADA80DB-4B71-ABB8-9317-38B889E3D8B8}"/>
              </a:ext>
            </a:extLst>
          </p:cNvPr>
          <p:cNvPicPr>
            <a:picLocks noChangeAspect="1"/>
          </p:cNvPicPr>
          <p:nvPr/>
        </p:nvPicPr>
        <p:blipFill>
          <a:blip r:embed="rId9"/>
          <a:stretch>
            <a:fillRect/>
          </a:stretch>
        </p:blipFill>
        <p:spPr>
          <a:xfrm>
            <a:off x="11461883" y="3741147"/>
            <a:ext cx="600159" cy="609685"/>
          </a:xfrm>
          <a:prstGeom prst="rect">
            <a:avLst/>
          </a:prstGeom>
        </p:spPr>
      </p:pic>
      <p:pic>
        <p:nvPicPr>
          <p:cNvPr id="12" name="Picture 11">
            <a:extLst>
              <a:ext uri="{FF2B5EF4-FFF2-40B4-BE49-F238E27FC236}">
                <a16:creationId xmlns:a16="http://schemas.microsoft.com/office/drawing/2014/main" id="{85251AE2-A799-18B3-576B-07086F9F9FFA}"/>
              </a:ext>
            </a:extLst>
          </p:cNvPr>
          <p:cNvPicPr>
            <a:picLocks noChangeAspect="1"/>
          </p:cNvPicPr>
          <p:nvPr/>
        </p:nvPicPr>
        <p:blipFill>
          <a:blip r:embed="rId10"/>
          <a:stretch>
            <a:fillRect/>
          </a:stretch>
        </p:blipFill>
        <p:spPr>
          <a:xfrm>
            <a:off x="7419709" y="2437269"/>
            <a:ext cx="419158" cy="447737"/>
          </a:xfrm>
          <a:prstGeom prst="rect">
            <a:avLst/>
          </a:prstGeom>
        </p:spPr>
      </p:pic>
      <p:pic>
        <p:nvPicPr>
          <p:cNvPr id="13" name="Picture 12">
            <a:extLst>
              <a:ext uri="{FF2B5EF4-FFF2-40B4-BE49-F238E27FC236}">
                <a16:creationId xmlns:a16="http://schemas.microsoft.com/office/drawing/2014/main" id="{928D75F2-2027-9638-6DE3-3969F4C7B4C6}"/>
              </a:ext>
            </a:extLst>
          </p:cNvPr>
          <p:cNvPicPr>
            <a:picLocks noChangeAspect="1"/>
          </p:cNvPicPr>
          <p:nvPr/>
        </p:nvPicPr>
        <p:blipFill>
          <a:blip r:embed="rId11"/>
          <a:stretch>
            <a:fillRect/>
          </a:stretch>
        </p:blipFill>
        <p:spPr>
          <a:xfrm>
            <a:off x="7206785" y="3469646"/>
            <a:ext cx="876422" cy="543001"/>
          </a:xfrm>
          <a:prstGeom prst="rect">
            <a:avLst/>
          </a:prstGeom>
        </p:spPr>
      </p:pic>
      <p:pic>
        <p:nvPicPr>
          <p:cNvPr id="14" name="Picture 13">
            <a:extLst>
              <a:ext uri="{FF2B5EF4-FFF2-40B4-BE49-F238E27FC236}">
                <a16:creationId xmlns:a16="http://schemas.microsoft.com/office/drawing/2014/main" id="{04B1EFE4-D1DC-982E-AB55-6C0668977811}"/>
              </a:ext>
            </a:extLst>
          </p:cNvPr>
          <p:cNvPicPr>
            <a:picLocks noChangeAspect="1"/>
          </p:cNvPicPr>
          <p:nvPr/>
        </p:nvPicPr>
        <p:blipFill>
          <a:blip r:embed="rId12"/>
          <a:srcRect l="9607" b="7478"/>
          <a:stretch>
            <a:fillRect/>
          </a:stretch>
        </p:blipFill>
        <p:spPr>
          <a:xfrm>
            <a:off x="11170271" y="3004213"/>
            <a:ext cx="843895" cy="511209"/>
          </a:xfrm>
          <a:prstGeom prst="rect">
            <a:avLst/>
          </a:prstGeom>
        </p:spPr>
      </p:pic>
      <p:sp>
        <p:nvSpPr>
          <p:cNvPr id="15" name="Title 1">
            <a:extLst>
              <a:ext uri="{FF2B5EF4-FFF2-40B4-BE49-F238E27FC236}">
                <a16:creationId xmlns:a16="http://schemas.microsoft.com/office/drawing/2014/main" id="{F511F698-6E6E-A4C7-7AB6-6B828F92880D}"/>
              </a:ext>
            </a:extLst>
          </p:cNvPr>
          <p:cNvSpPr txBox="1">
            <a:spLocks/>
          </p:cNvSpPr>
          <p:nvPr/>
        </p:nvSpPr>
        <p:spPr>
          <a:xfrm>
            <a:off x="1125538" y="688975"/>
            <a:ext cx="9998921" cy="587375"/>
          </a:xfrm>
          <a:prstGeom prst="rect">
            <a:avLst/>
          </a:prstGeom>
        </p:spPr>
        <p:txBody>
          <a:bodyPr vert="horz" lIns="0" tIns="45724" rIns="0" bIns="45724" rtlCol="0" anchor="t" anchorCtr="0">
            <a:noAutofit/>
          </a:bodyPr>
          <a:lstStyle>
            <a:lvl1pPr algn="l" defTabSz="914484" rtl="0" eaLnBrk="1" latinLnBrk="0" hangingPunct="1">
              <a:lnSpc>
                <a:spcPct val="90000"/>
              </a:lnSpc>
              <a:spcBef>
                <a:spcPct val="0"/>
              </a:spcBef>
              <a:buNone/>
              <a:defRPr sz="3200" b="1" kern="1200" cap="all" baseline="0">
                <a:solidFill>
                  <a:schemeClr val="tx1"/>
                </a:solidFill>
                <a:latin typeface="+mj-lt"/>
                <a:ea typeface="+mj-ea"/>
                <a:cs typeface="+mj-cs"/>
              </a:defRPr>
            </a:lvl1pPr>
          </a:lstStyle>
          <a:p>
            <a:r>
              <a:rPr lang="en-US" sz="2400"/>
              <a:t>Codons 13 and 146 mutations </a:t>
            </a:r>
          </a:p>
          <a:p>
            <a:r>
              <a:rPr lang="en-US" sz="2400"/>
              <a:t>promote rapid nucleotide exchange kinetics</a:t>
            </a:r>
            <a:r>
              <a:rPr lang="en-US" sz="2400" b="0"/>
              <a:t> </a:t>
            </a:r>
            <a:endParaRPr lang="en-US" sz="2400"/>
          </a:p>
        </p:txBody>
      </p:sp>
      <p:sp>
        <p:nvSpPr>
          <p:cNvPr id="18" name="Arrow: Curved Left 17">
            <a:extLst>
              <a:ext uri="{FF2B5EF4-FFF2-40B4-BE49-F238E27FC236}">
                <a16:creationId xmlns:a16="http://schemas.microsoft.com/office/drawing/2014/main" id="{0D4F8C30-1BC4-6C45-6B2C-B054D5758878}"/>
              </a:ext>
            </a:extLst>
          </p:cNvPr>
          <p:cNvSpPr/>
          <p:nvPr/>
        </p:nvSpPr>
        <p:spPr>
          <a:xfrm>
            <a:off x="10160182" y="2122372"/>
            <a:ext cx="915612" cy="2629266"/>
          </a:xfrm>
          <a:prstGeom prst="curvedLeftArrow">
            <a:avLst/>
          </a:prstGeom>
          <a:solidFill>
            <a:schemeClr val="accent5"/>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TextBox 16">
            <a:extLst>
              <a:ext uri="{FF2B5EF4-FFF2-40B4-BE49-F238E27FC236}">
                <a16:creationId xmlns:a16="http://schemas.microsoft.com/office/drawing/2014/main" id="{95964AC5-0086-7342-67C4-529E78702037}"/>
              </a:ext>
            </a:extLst>
          </p:cNvPr>
          <p:cNvSpPr txBox="1"/>
          <p:nvPr/>
        </p:nvSpPr>
        <p:spPr>
          <a:xfrm>
            <a:off x="8911859" y="5710629"/>
            <a:ext cx="8138126" cy="769441"/>
          </a:xfrm>
          <a:prstGeom prst="rect">
            <a:avLst/>
          </a:prstGeom>
          <a:noFill/>
        </p:spPr>
        <p:txBody>
          <a:bodyPr wrap="square">
            <a:spAutoFit/>
          </a:bodyPr>
          <a:lstStyle/>
          <a:p>
            <a:pPr algn="l">
              <a:buNone/>
            </a:pPr>
            <a:r>
              <a:rPr lang="da-DK" sz="1100">
                <a:solidFill>
                  <a:schemeClr val="tx1">
                    <a:lumMod val="50000"/>
                    <a:lumOff val="50000"/>
                  </a:schemeClr>
                </a:solidFill>
                <a:latin typeface="Schibsted Grotesk"/>
              </a:rPr>
              <a:t>Hunter, Manandhar et al. 2015</a:t>
            </a:r>
            <a:endParaRPr lang="da-DK" sz="1100">
              <a:solidFill>
                <a:schemeClr val="tx1">
                  <a:lumMod val="50000"/>
                  <a:lumOff val="50000"/>
                </a:schemeClr>
              </a:solidFill>
              <a:latin typeface="Schibsted Grotesk"/>
              <a:hlinkClick r:id="rId13">
                <a:extLst>
                  <a:ext uri="{A12FA001-AC4F-418D-AE19-62706E023703}">
                    <ahyp:hlinkClr xmlns:ahyp="http://schemas.microsoft.com/office/drawing/2018/hyperlinkcolor" val="tx"/>
                  </a:ext>
                </a:extLst>
              </a:hlinkClick>
            </a:endParaRPr>
          </a:p>
          <a:p>
            <a:pPr algn="l">
              <a:buNone/>
            </a:pPr>
            <a:r>
              <a:rPr lang="en-US" sz="1100">
                <a:solidFill>
                  <a:schemeClr val="tx1">
                    <a:lumMod val="50000"/>
                    <a:lumOff val="50000"/>
                  </a:schemeClr>
                </a:solidFill>
                <a:latin typeface="Schibsted Grotesk"/>
              </a:rPr>
              <a:t>Smith, Neel et al. 2013</a:t>
            </a:r>
            <a:endParaRPr lang="en-US" sz="1100">
              <a:solidFill>
                <a:schemeClr val="tx1">
                  <a:lumMod val="50000"/>
                  <a:lumOff val="50000"/>
                </a:schemeClr>
              </a:solidFill>
              <a:latin typeface="Schibsted Grotesk"/>
              <a:hlinkClick r:id="rId13">
                <a:extLst>
                  <a:ext uri="{A12FA001-AC4F-418D-AE19-62706E023703}">
                    <ahyp:hlinkClr xmlns:ahyp="http://schemas.microsoft.com/office/drawing/2018/hyperlinkcolor" val="tx"/>
                  </a:ext>
                </a:extLst>
              </a:hlinkClick>
            </a:endParaRPr>
          </a:p>
          <a:p>
            <a:pPr algn="l">
              <a:buNone/>
            </a:pPr>
            <a:r>
              <a:rPr lang="en-US" sz="1100">
                <a:solidFill>
                  <a:schemeClr val="tx1">
                    <a:lumMod val="50000"/>
                    <a:lumOff val="50000"/>
                  </a:schemeClr>
                </a:solidFill>
                <a:latin typeface="Schibsted Grotesk"/>
              </a:rPr>
              <a:t>Johnson, Lin et al. 2019</a:t>
            </a:r>
          </a:p>
          <a:p>
            <a:pPr algn="l">
              <a:buNone/>
            </a:pPr>
            <a:r>
              <a:rPr lang="en-US" sz="1100">
                <a:solidFill>
                  <a:schemeClr val="tx1">
                    <a:lumMod val="50000"/>
                    <a:lumOff val="50000"/>
                  </a:schemeClr>
                </a:solidFill>
                <a:latin typeface="Schibsted Grotesk"/>
              </a:rPr>
              <a:t>Feig and Cooper 1988</a:t>
            </a:r>
            <a:endParaRPr lang="en-US" sz="3200"/>
          </a:p>
        </p:txBody>
      </p:sp>
      <p:sp>
        <p:nvSpPr>
          <p:cNvPr id="21" name="TextBox 20">
            <a:extLst>
              <a:ext uri="{FF2B5EF4-FFF2-40B4-BE49-F238E27FC236}">
                <a16:creationId xmlns:a16="http://schemas.microsoft.com/office/drawing/2014/main" id="{25AA58CB-A2A6-E001-96D6-486F48FB675E}"/>
              </a:ext>
            </a:extLst>
          </p:cNvPr>
          <p:cNvSpPr txBox="1"/>
          <p:nvPr/>
        </p:nvSpPr>
        <p:spPr>
          <a:xfrm>
            <a:off x="3062130" y="2754644"/>
            <a:ext cx="910827" cy="400110"/>
          </a:xfrm>
          <a:prstGeom prst="rect">
            <a:avLst/>
          </a:prstGeom>
          <a:noFill/>
        </p:spPr>
        <p:txBody>
          <a:bodyPr wrap="none" rtlCol="0">
            <a:spAutoFit/>
          </a:bodyPr>
          <a:lstStyle/>
          <a:p>
            <a:r>
              <a:rPr lang="en-US" sz="2000">
                <a:solidFill>
                  <a:schemeClr val="accent3"/>
                </a:solidFill>
              </a:rPr>
              <a:t>19.4%</a:t>
            </a:r>
          </a:p>
        </p:txBody>
      </p:sp>
      <p:sp>
        <p:nvSpPr>
          <p:cNvPr id="5" name="TextBox 4">
            <a:extLst>
              <a:ext uri="{FF2B5EF4-FFF2-40B4-BE49-F238E27FC236}">
                <a16:creationId xmlns:a16="http://schemas.microsoft.com/office/drawing/2014/main" id="{F5F94AA8-6822-BD27-912C-A9EADF7AE0AA}"/>
              </a:ext>
            </a:extLst>
          </p:cNvPr>
          <p:cNvSpPr txBox="1"/>
          <p:nvPr/>
        </p:nvSpPr>
        <p:spPr>
          <a:xfrm>
            <a:off x="1125538" y="5363470"/>
            <a:ext cx="7221628" cy="1323439"/>
          </a:xfrm>
          <a:prstGeom prst="rect">
            <a:avLst/>
          </a:prstGeom>
          <a:noFill/>
        </p:spPr>
        <p:txBody>
          <a:bodyPr wrap="square">
            <a:spAutoFit/>
          </a:bodyPr>
          <a:lstStyle/>
          <a:p>
            <a:pPr marL="342900" indent="-342900">
              <a:buFont typeface="Arial" panose="020B0604020202020204" pitchFamily="34" charset="0"/>
              <a:buChar char="•"/>
            </a:pPr>
            <a:r>
              <a:rPr lang="en-US" sz="2000" b="0" i="0" kern="1200">
                <a:solidFill>
                  <a:schemeClr val="tx1"/>
                </a:solidFill>
                <a:effectLst/>
                <a:latin typeface="+mn-lt"/>
                <a:ea typeface="+mn-ea"/>
                <a:cs typeface="+mn-cs"/>
              </a:rPr>
              <a:t>G13D accelerates intrinsic nucleotide exchange approximately 10-fold</a:t>
            </a:r>
          </a:p>
          <a:p>
            <a:pPr marL="342900" indent="-342900">
              <a:buFont typeface="Arial" panose="020B0604020202020204" pitchFamily="34" charset="0"/>
              <a:buChar char="•"/>
            </a:pPr>
            <a:r>
              <a:rPr lang="en-US" sz="2000"/>
              <a:t>Codon 146 mutations dramatically accelerate nucleotide exchange up to 1,000-fold acceleration</a:t>
            </a:r>
          </a:p>
        </p:txBody>
      </p:sp>
    </p:spTree>
    <p:extLst>
      <p:ext uri="{BB962C8B-B14F-4D97-AF65-F5344CB8AC3E}">
        <p14:creationId xmlns:p14="http://schemas.microsoft.com/office/powerpoint/2010/main" val="2394936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85935-D59D-24CF-757E-DB5411487FD9}"/>
            </a:ext>
          </a:extLst>
        </p:cNvPr>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C59B50FD-CD5A-DDAD-005E-71FCC8CD702C}"/>
              </a:ext>
            </a:extLst>
          </p:cNvPr>
          <p:cNvGraphicFramePr>
            <a:graphicFrameLocks/>
          </p:cNvGraphicFramePr>
          <p:nvPr>
            <p:extLst>
              <p:ext uri="{D42A27DB-BD31-4B8C-83A1-F6EECF244321}">
                <p14:modId xmlns:p14="http://schemas.microsoft.com/office/powerpoint/2010/main" val="3900958808"/>
              </p:ext>
            </p:extLst>
          </p:nvPr>
        </p:nvGraphicFramePr>
        <p:xfrm>
          <a:off x="1144714" y="1802143"/>
          <a:ext cx="6300788" cy="353853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D13F858A-8B0C-FC3C-3CB2-73E17629058C}"/>
              </a:ext>
            </a:extLst>
          </p:cNvPr>
          <p:cNvSpPr>
            <a:spLocks noGrp="1"/>
          </p:cNvSpPr>
          <p:nvPr>
            <p:ph type="title"/>
          </p:nvPr>
        </p:nvSpPr>
        <p:spPr>
          <a:xfrm>
            <a:off x="973138" y="536575"/>
            <a:ext cx="10517822" cy="587375"/>
          </a:xfrm>
        </p:spPr>
        <p:txBody>
          <a:bodyPr/>
          <a:lstStyle/>
          <a:p>
            <a:r>
              <a:rPr lang="en-US" sz="2800"/>
              <a:t>Codons 59 and 58 mutations </a:t>
            </a:r>
            <a:br>
              <a:rPr lang="en-US" sz="2800"/>
            </a:br>
            <a:r>
              <a:rPr lang="en-US" sz="2400"/>
              <a:t>impairs GTP hydrolysis and enhances nucleotide exchange</a:t>
            </a:r>
            <a:endParaRPr lang="en-US" sz="2800"/>
          </a:p>
        </p:txBody>
      </p:sp>
      <p:sp>
        <p:nvSpPr>
          <p:cNvPr id="3" name="Rectangle: Rounded Corners 2">
            <a:extLst>
              <a:ext uri="{FF2B5EF4-FFF2-40B4-BE49-F238E27FC236}">
                <a16:creationId xmlns:a16="http://schemas.microsoft.com/office/drawing/2014/main" id="{3F6B34FD-02BC-98AF-C112-178923CABDEE}"/>
              </a:ext>
            </a:extLst>
          </p:cNvPr>
          <p:cNvSpPr/>
          <p:nvPr/>
        </p:nvSpPr>
        <p:spPr>
          <a:xfrm>
            <a:off x="4100728" y="4343890"/>
            <a:ext cx="1342016" cy="996792"/>
          </a:xfrm>
          <a:prstGeom prst="round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C725D5F-0D72-4FD6-61A5-FBABBE2CC124}"/>
              </a:ext>
            </a:extLst>
          </p:cNvPr>
          <p:cNvPicPr>
            <a:picLocks noChangeAspect="1"/>
          </p:cNvPicPr>
          <p:nvPr/>
        </p:nvPicPr>
        <p:blipFill>
          <a:blip r:embed="rId4"/>
          <a:stretch>
            <a:fillRect/>
          </a:stretch>
        </p:blipFill>
        <p:spPr>
          <a:xfrm>
            <a:off x="10299671" y="2335951"/>
            <a:ext cx="1162212" cy="2505425"/>
          </a:xfrm>
          <a:prstGeom prst="rect">
            <a:avLst/>
          </a:prstGeom>
        </p:spPr>
      </p:pic>
      <p:pic>
        <p:nvPicPr>
          <p:cNvPr id="5" name="Picture 4">
            <a:extLst>
              <a:ext uri="{FF2B5EF4-FFF2-40B4-BE49-F238E27FC236}">
                <a16:creationId xmlns:a16="http://schemas.microsoft.com/office/drawing/2014/main" id="{C9580085-8815-BC3D-F86F-A7FA7C2A2723}"/>
              </a:ext>
            </a:extLst>
          </p:cNvPr>
          <p:cNvPicPr>
            <a:picLocks noChangeAspect="1"/>
          </p:cNvPicPr>
          <p:nvPr/>
        </p:nvPicPr>
        <p:blipFill>
          <a:blip r:embed="rId5"/>
          <a:srcRect r="4760"/>
          <a:stretch>
            <a:fillRect/>
          </a:stretch>
        </p:blipFill>
        <p:spPr>
          <a:xfrm>
            <a:off x="8790755" y="4080469"/>
            <a:ext cx="1614976" cy="1676634"/>
          </a:xfrm>
          <a:prstGeom prst="rect">
            <a:avLst/>
          </a:prstGeom>
        </p:spPr>
      </p:pic>
      <p:pic>
        <p:nvPicPr>
          <p:cNvPr id="8" name="Picture 7">
            <a:extLst>
              <a:ext uri="{FF2B5EF4-FFF2-40B4-BE49-F238E27FC236}">
                <a16:creationId xmlns:a16="http://schemas.microsoft.com/office/drawing/2014/main" id="{B6AC7F6F-B0B1-23E2-CF17-5386BB901AFD}"/>
              </a:ext>
            </a:extLst>
          </p:cNvPr>
          <p:cNvPicPr>
            <a:picLocks noChangeAspect="1"/>
          </p:cNvPicPr>
          <p:nvPr/>
        </p:nvPicPr>
        <p:blipFill>
          <a:blip r:embed="rId6"/>
          <a:stretch>
            <a:fillRect/>
          </a:stretch>
        </p:blipFill>
        <p:spPr>
          <a:xfrm>
            <a:off x="7629288" y="2212109"/>
            <a:ext cx="1181265" cy="2629267"/>
          </a:xfrm>
          <a:prstGeom prst="rect">
            <a:avLst/>
          </a:prstGeom>
        </p:spPr>
      </p:pic>
      <p:pic>
        <p:nvPicPr>
          <p:cNvPr id="9" name="Picture 8">
            <a:extLst>
              <a:ext uri="{FF2B5EF4-FFF2-40B4-BE49-F238E27FC236}">
                <a16:creationId xmlns:a16="http://schemas.microsoft.com/office/drawing/2014/main" id="{32E5F9A4-F4CE-5A2A-145A-C54E84FAFF2E}"/>
              </a:ext>
            </a:extLst>
          </p:cNvPr>
          <p:cNvPicPr>
            <a:picLocks noChangeAspect="1"/>
          </p:cNvPicPr>
          <p:nvPr/>
        </p:nvPicPr>
        <p:blipFill>
          <a:blip r:embed="rId7"/>
          <a:stretch>
            <a:fillRect/>
          </a:stretch>
        </p:blipFill>
        <p:spPr>
          <a:xfrm>
            <a:off x="8911859" y="1516520"/>
            <a:ext cx="1305107" cy="1219370"/>
          </a:xfrm>
          <a:prstGeom prst="rect">
            <a:avLst/>
          </a:prstGeom>
        </p:spPr>
      </p:pic>
      <p:pic>
        <p:nvPicPr>
          <p:cNvPr id="10" name="Picture 9">
            <a:extLst>
              <a:ext uri="{FF2B5EF4-FFF2-40B4-BE49-F238E27FC236}">
                <a16:creationId xmlns:a16="http://schemas.microsoft.com/office/drawing/2014/main" id="{DFD976C0-F14F-DF31-0193-C680D88B02ED}"/>
              </a:ext>
            </a:extLst>
          </p:cNvPr>
          <p:cNvPicPr>
            <a:picLocks noChangeAspect="1"/>
          </p:cNvPicPr>
          <p:nvPr/>
        </p:nvPicPr>
        <p:blipFill>
          <a:blip r:embed="rId8"/>
          <a:stretch>
            <a:fillRect/>
          </a:stretch>
        </p:blipFill>
        <p:spPr>
          <a:xfrm>
            <a:off x="11372663" y="2335951"/>
            <a:ext cx="571580" cy="609685"/>
          </a:xfrm>
          <a:prstGeom prst="rect">
            <a:avLst/>
          </a:prstGeom>
        </p:spPr>
      </p:pic>
      <p:pic>
        <p:nvPicPr>
          <p:cNvPr id="11" name="Picture 10">
            <a:extLst>
              <a:ext uri="{FF2B5EF4-FFF2-40B4-BE49-F238E27FC236}">
                <a16:creationId xmlns:a16="http://schemas.microsoft.com/office/drawing/2014/main" id="{91FD56E5-5BBF-4CF6-F255-5FE92FA70FEE}"/>
              </a:ext>
            </a:extLst>
          </p:cNvPr>
          <p:cNvPicPr>
            <a:picLocks noChangeAspect="1"/>
          </p:cNvPicPr>
          <p:nvPr/>
        </p:nvPicPr>
        <p:blipFill>
          <a:blip r:embed="rId9"/>
          <a:stretch>
            <a:fillRect/>
          </a:stretch>
        </p:blipFill>
        <p:spPr>
          <a:xfrm>
            <a:off x="11461883" y="3908295"/>
            <a:ext cx="600159" cy="609685"/>
          </a:xfrm>
          <a:prstGeom prst="rect">
            <a:avLst/>
          </a:prstGeom>
        </p:spPr>
      </p:pic>
      <p:pic>
        <p:nvPicPr>
          <p:cNvPr id="12" name="Picture 11">
            <a:extLst>
              <a:ext uri="{FF2B5EF4-FFF2-40B4-BE49-F238E27FC236}">
                <a16:creationId xmlns:a16="http://schemas.microsoft.com/office/drawing/2014/main" id="{488A7A0F-E227-0528-85EA-B0BE7E0679A2}"/>
              </a:ext>
            </a:extLst>
          </p:cNvPr>
          <p:cNvPicPr>
            <a:picLocks noChangeAspect="1"/>
          </p:cNvPicPr>
          <p:nvPr/>
        </p:nvPicPr>
        <p:blipFill>
          <a:blip r:embed="rId10"/>
          <a:stretch>
            <a:fillRect/>
          </a:stretch>
        </p:blipFill>
        <p:spPr>
          <a:xfrm>
            <a:off x="7419709" y="2604417"/>
            <a:ext cx="419158" cy="447737"/>
          </a:xfrm>
          <a:prstGeom prst="rect">
            <a:avLst/>
          </a:prstGeom>
        </p:spPr>
      </p:pic>
      <p:pic>
        <p:nvPicPr>
          <p:cNvPr id="13" name="Picture 12">
            <a:extLst>
              <a:ext uri="{FF2B5EF4-FFF2-40B4-BE49-F238E27FC236}">
                <a16:creationId xmlns:a16="http://schemas.microsoft.com/office/drawing/2014/main" id="{F687EC6A-94CE-451C-D460-3B87A46410AA}"/>
              </a:ext>
            </a:extLst>
          </p:cNvPr>
          <p:cNvPicPr>
            <a:picLocks noChangeAspect="1"/>
          </p:cNvPicPr>
          <p:nvPr/>
        </p:nvPicPr>
        <p:blipFill>
          <a:blip r:embed="rId11"/>
          <a:stretch>
            <a:fillRect/>
          </a:stretch>
        </p:blipFill>
        <p:spPr>
          <a:xfrm>
            <a:off x="7206785" y="3636794"/>
            <a:ext cx="876422" cy="543001"/>
          </a:xfrm>
          <a:prstGeom prst="rect">
            <a:avLst/>
          </a:prstGeom>
        </p:spPr>
      </p:pic>
      <p:pic>
        <p:nvPicPr>
          <p:cNvPr id="14" name="Picture 13">
            <a:extLst>
              <a:ext uri="{FF2B5EF4-FFF2-40B4-BE49-F238E27FC236}">
                <a16:creationId xmlns:a16="http://schemas.microsoft.com/office/drawing/2014/main" id="{90AC123B-7C2C-9CC5-6769-6613376AE6CD}"/>
              </a:ext>
            </a:extLst>
          </p:cNvPr>
          <p:cNvPicPr>
            <a:picLocks noChangeAspect="1"/>
          </p:cNvPicPr>
          <p:nvPr/>
        </p:nvPicPr>
        <p:blipFill>
          <a:blip r:embed="rId12"/>
          <a:srcRect l="9607" b="7478"/>
          <a:stretch>
            <a:fillRect/>
          </a:stretch>
        </p:blipFill>
        <p:spPr>
          <a:xfrm>
            <a:off x="11170271" y="3171361"/>
            <a:ext cx="843895" cy="511209"/>
          </a:xfrm>
          <a:prstGeom prst="rect">
            <a:avLst/>
          </a:prstGeom>
        </p:spPr>
      </p:pic>
      <p:sp>
        <p:nvSpPr>
          <p:cNvPr id="15" name="Arrow: Curved Left 14">
            <a:extLst>
              <a:ext uri="{FF2B5EF4-FFF2-40B4-BE49-F238E27FC236}">
                <a16:creationId xmlns:a16="http://schemas.microsoft.com/office/drawing/2014/main" id="{A9927EEF-F007-24CB-C5AB-88B0E83E3557}"/>
              </a:ext>
            </a:extLst>
          </p:cNvPr>
          <p:cNvSpPr/>
          <p:nvPr/>
        </p:nvSpPr>
        <p:spPr>
          <a:xfrm>
            <a:off x="10160182" y="2289520"/>
            <a:ext cx="915612" cy="2629266"/>
          </a:xfrm>
          <a:prstGeom prst="curvedLeftArrow">
            <a:avLst/>
          </a:prstGeom>
          <a:solidFill>
            <a:schemeClr val="accent5"/>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7A6F6231-CDD4-A63D-C1AA-D28C3AF0C17F}"/>
              </a:ext>
            </a:extLst>
          </p:cNvPr>
          <p:cNvSpPr txBox="1"/>
          <p:nvPr/>
        </p:nvSpPr>
        <p:spPr>
          <a:xfrm>
            <a:off x="9083369" y="5862559"/>
            <a:ext cx="8138126" cy="769441"/>
          </a:xfrm>
          <a:prstGeom prst="rect">
            <a:avLst/>
          </a:prstGeom>
          <a:noFill/>
        </p:spPr>
        <p:txBody>
          <a:bodyPr wrap="square">
            <a:spAutoFit/>
          </a:bodyPr>
          <a:lstStyle/>
          <a:p>
            <a:pPr algn="l">
              <a:buNone/>
            </a:pPr>
            <a:r>
              <a:rPr lang="da-DK" sz="1100">
                <a:solidFill>
                  <a:schemeClr val="tx1">
                    <a:lumMod val="50000"/>
                    <a:lumOff val="50000"/>
                  </a:schemeClr>
                </a:solidFill>
                <a:latin typeface="Schibsted Grotesk"/>
              </a:rPr>
              <a:t>Hunter, Manandhar et al. 2015</a:t>
            </a:r>
            <a:endParaRPr lang="da-DK" sz="1100">
              <a:solidFill>
                <a:schemeClr val="tx1">
                  <a:lumMod val="50000"/>
                  <a:lumOff val="50000"/>
                </a:schemeClr>
              </a:solidFill>
              <a:latin typeface="Schibsted Grotesk"/>
              <a:hlinkClick r:id="rId13">
                <a:extLst>
                  <a:ext uri="{A12FA001-AC4F-418D-AE19-62706E023703}">
                    <ahyp:hlinkClr xmlns:ahyp="http://schemas.microsoft.com/office/drawing/2018/hyperlinkcolor" val="tx"/>
                  </a:ext>
                </a:extLst>
              </a:hlinkClick>
            </a:endParaRPr>
          </a:p>
          <a:p>
            <a:pPr algn="l">
              <a:buNone/>
            </a:pPr>
            <a:r>
              <a:rPr lang="en-US" sz="1100">
                <a:solidFill>
                  <a:schemeClr val="tx1">
                    <a:lumMod val="50000"/>
                    <a:lumOff val="50000"/>
                  </a:schemeClr>
                </a:solidFill>
                <a:latin typeface="Schibsted Grotesk"/>
              </a:rPr>
              <a:t>Smith, Neel et al. 2013</a:t>
            </a:r>
          </a:p>
          <a:p>
            <a:pPr algn="l">
              <a:buNone/>
            </a:pPr>
            <a:r>
              <a:rPr lang="en-US" sz="1100">
                <a:solidFill>
                  <a:schemeClr val="tx1">
                    <a:lumMod val="50000"/>
                    <a:lumOff val="50000"/>
                  </a:schemeClr>
                </a:solidFill>
                <a:latin typeface="Schibsted Grotesk"/>
              </a:rPr>
              <a:t>Iwata, Masuhara et al. 2016</a:t>
            </a:r>
          </a:p>
          <a:p>
            <a:pPr algn="l">
              <a:buNone/>
            </a:pPr>
            <a:r>
              <a:rPr lang="fr-FR" sz="1100">
                <a:solidFill>
                  <a:schemeClr val="tx1">
                    <a:lumMod val="50000"/>
                    <a:lumOff val="50000"/>
                  </a:schemeClr>
                </a:solidFill>
                <a:latin typeface="Schibsted Grotesk"/>
              </a:rPr>
              <a:t>Johnson, </a:t>
            </a:r>
            <a:r>
              <a:rPr lang="fr-FR" sz="1100" err="1">
                <a:solidFill>
                  <a:schemeClr val="tx1">
                    <a:lumMod val="50000"/>
                    <a:lumOff val="50000"/>
                  </a:schemeClr>
                </a:solidFill>
                <a:latin typeface="Schibsted Grotesk"/>
              </a:rPr>
              <a:t>Oladimeji</a:t>
            </a:r>
            <a:r>
              <a:rPr lang="fr-FR" sz="1100">
                <a:solidFill>
                  <a:schemeClr val="tx1">
                    <a:lumMod val="50000"/>
                    <a:lumOff val="50000"/>
                  </a:schemeClr>
                </a:solidFill>
                <a:latin typeface="Schibsted Grotesk"/>
              </a:rPr>
              <a:t> et al. 2026</a:t>
            </a:r>
            <a:endParaRPr lang="en-US" sz="1100">
              <a:solidFill>
                <a:schemeClr val="tx1">
                  <a:lumMod val="50000"/>
                  <a:lumOff val="50000"/>
                </a:schemeClr>
              </a:solidFill>
              <a:latin typeface="Schibsted Grotesk"/>
              <a:hlinkClick r:id="rId13">
                <a:extLst>
                  <a:ext uri="{A12FA001-AC4F-418D-AE19-62706E023703}">
                    <ahyp:hlinkClr xmlns:ahyp="http://schemas.microsoft.com/office/drawing/2018/hyperlinkcolor" val="tx"/>
                  </a:ext>
                </a:extLst>
              </a:hlinkClick>
            </a:endParaRPr>
          </a:p>
        </p:txBody>
      </p:sp>
      <p:sp>
        <p:nvSpPr>
          <p:cNvPr id="19" name="TextBox 18">
            <a:extLst>
              <a:ext uri="{FF2B5EF4-FFF2-40B4-BE49-F238E27FC236}">
                <a16:creationId xmlns:a16="http://schemas.microsoft.com/office/drawing/2014/main" id="{6A42F929-87E1-D799-0F9C-C8FD825B63FD}"/>
              </a:ext>
            </a:extLst>
          </p:cNvPr>
          <p:cNvSpPr txBox="1"/>
          <p:nvPr/>
        </p:nvSpPr>
        <p:spPr>
          <a:xfrm>
            <a:off x="4071873" y="3946295"/>
            <a:ext cx="710451" cy="369332"/>
          </a:xfrm>
          <a:prstGeom prst="rect">
            <a:avLst/>
          </a:prstGeom>
          <a:noFill/>
        </p:spPr>
        <p:txBody>
          <a:bodyPr wrap="none" rtlCol="0">
            <a:spAutoFit/>
          </a:bodyPr>
          <a:lstStyle/>
          <a:p>
            <a:r>
              <a:rPr lang="en-US" sz="1800">
                <a:solidFill>
                  <a:schemeClr val="accent3"/>
                </a:solidFill>
              </a:rPr>
              <a:t>5.6%</a:t>
            </a:r>
          </a:p>
        </p:txBody>
      </p:sp>
      <p:sp>
        <p:nvSpPr>
          <p:cNvPr id="20" name="TextBox 19">
            <a:extLst>
              <a:ext uri="{FF2B5EF4-FFF2-40B4-BE49-F238E27FC236}">
                <a16:creationId xmlns:a16="http://schemas.microsoft.com/office/drawing/2014/main" id="{2929BA76-A9BB-A2F8-5BEF-727D9E0D2B52}"/>
              </a:ext>
            </a:extLst>
          </p:cNvPr>
          <p:cNvSpPr txBox="1"/>
          <p:nvPr/>
        </p:nvSpPr>
        <p:spPr>
          <a:xfrm>
            <a:off x="4741936" y="3946295"/>
            <a:ext cx="710451" cy="369332"/>
          </a:xfrm>
          <a:prstGeom prst="rect">
            <a:avLst/>
          </a:prstGeom>
          <a:noFill/>
        </p:spPr>
        <p:txBody>
          <a:bodyPr wrap="none" rtlCol="0">
            <a:spAutoFit/>
          </a:bodyPr>
          <a:lstStyle/>
          <a:p>
            <a:r>
              <a:rPr lang="en-US" sz="1800">
                <a:solidFill>
                  <a:schemeClr val="accent3"/>
                </a:solidFill>
              </a:rPr>
              <a:t>2.8%</a:t>
            </a:r>
          </a:p>
        </p:txBody>
      </p:sp>
      <p:sp>
        <p:nvSpPr>
          <p:cNvPr id="6" name="Multiplication Sign 5">
            <a:extLst>
              <a:ext uri="{FF2B5EF4-FFF2-40B4-BE49-F238E27FC236}">
                <a16:creationId xmlns:a16="http://schemas.microsoft.com/office/drawing/2014/main" id="{E003CF7E-25EF-21D1-6E5A-8E3F88C7DF87}"/>
              </a:ext>
            </a:extLst>
          </p:cNvPr>
          <p:cNvSpPr/>
          <p:nvPr/>
        </p:nvSpPr>
        <p:spPr>
          <a:xfrm>
            <a:off x="7868818" y="3335660"/>
            <a:ext cx="931580" cy="979967"/>
          </a:xfrm>
          <a:prstGeom prst="mathMultiply">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1958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E4206-80A4-8293-A646-D82490BA7FBE}"/>
            </a:ext>
          </a:extLst>
        </p:cNvPr>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DD68F2D5-4329-19BB-9085-B0271F96DDED}"/>
              </a:ext>
            </a:extLst>
          </p:cNvPr>
          <p:cNvGraphicFramePr>
            <a:graphicFrameLocks/>
          </p:cNvGraphicFramePr>
          <p:nvPr>
            <p:extLst>
              <p:ext uri="{D42A27DB-BD31-4B8C-83A1-F6EECF244321}">
                <p14:modId xmlns:p14="http://schemas.microsoft.com/office/powerpoint/2010/main" val="1659995933"/>
              </p:ext>
            </p:extLst>
          </p:nvPr>
        </p:nvGraphicFramePr>
        <p:xfrm>
          <a:off x="952658" y="1526841"/>
          <a:ext cx="6300788" cy="353853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33876C3F-FCE6-69ED-516A-1ED5B8B01B3E}"/>
              </a:ext>
            </a:extLst>
          </p:cNvPr>
          <p:cNvSpPr>
            <a:spLocks noGrp="1"/>
          </p:cNvSpPr>
          <p:nvPr>
            <p:ph type="title"/>
          </p:nvPr>
        </p:nvSpPr>
        <p:spPr/>
        <p:txBody>
          <a:bodyPr vert="horz" lIns="0" tIns="45724" rIns="0" bIns="45724" rtlCol="0" anchor="t" anchorCtr="0">
            <a:noAutofit/>
          </a:bodyPr>
          <a:lstStyle/>
          <a:p>
            <a:r>
              <a:rPr lang="en-US" sz="2400"/>
              <a:t>substitutions at Q61 abolish </a:t>
            </a:r>
            <a:br>
              <a:rPr lang="en-US" sz="2400"/>
            </a:br>
            <a:r>
              <a:rPr lang="en-US" sz="2400"/>
              <a:t>both intrinsic and GAP-mediated hydrolysis </a:t>
            </a:r>
          </a:p>
        </p:txBody>
      </p:sp>
      <p:sp>
        <p:nvSpPr>
          <p:cNvPr id="3" name="Rectangle: Rounded Corners 2">
            <a:extLst>
              <a:ext uri="{FF2B5EF4-FFF2-40B4-BE49-F238E27FC236}">
                <a16:creationId xmlns:a16="http://schemas.microsoft.com/office/drawing/2014/main" id="{CB6197D1-80FF-9BBC-870A-2CED6B94D7B6}"/>
              </a:ext>
            </a:extLst>
          </p:cNvPr>
          <p:cNvSpPr/>
          <p:nvPr/>
        </p:nvSpPr>
        <p:spPr>
          <a:xfrm>
            <a:off x="5170544" y="4306332"/>
            <a:ext cx="753035" cy="759048"/>
          </a:xfrm>
          <a:prstGeom prst="round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10537F6-A468-64EF-727E-0C1016998DDC}"/>
              </a:ext>
            </a:extLst>
          </p:cNvPr>
          <p:cNvPicPr>
            <a:picLocks noChangeAspect="1"/>
          </p:cNvPicPr>
          <p:nvPr/>
        </p:nvPicPr>
        <p:blipFill>
          <a:blip r:embed="rId4"/>
          <a:stretch>
            <a:fillRect/>
          </a:stretch>
        </p:blipFill>
        <p:spPr>
          <a:xfrm>
            <a:off x="9789475" y="3389009"/>
            <a:ext cx="1695687" cy="1676634"/>
          </a:xfrm>
          <a:prstGeom prst="rect">
            <a:avLst/>
          </a:prstGeom>
        </p:spPr>
      </p:pic>
      <p:pic>
        <p:nvPicPr>
          <p:cNvPr id="5" name="Picture 4">
            <a:extLst>
              <a:ext uri="{FF2B5EF4-FFF2-40B4-BE49-F238E27FC236}">
                <a16:creationId xmlns:a16="http://schemas.microsoft.com/office/drawing/2014/main" id="{0DAFD111-847E-F0E1-62DE-41B3D59AE828}"/>
              </a:ext>
            </a:extLst>
          </p:cNvPr>
          <p:cNvPicPr>
            <a:picLocks noChangeAspect="1"/>
          </p:cNvPicPr>
          <p:nvPr/>
        </p:nvPicPr>
        <p:blipFill>
          <a:blip r:embed="rId5"/>
          <a:stretch>
            <a:fillRect/>
          </a:stretch>
        </p:blipFill>
        <p:spPr>
          <a:xfrm>
            <a:off x="8628009" y="1520649"/>
            <a:ext cx="1181265" cy="2629267"/>
          </a:xfrm>
          <a:prstGeom prst="rect">
            <a:avLst/>
          </a:prstGeom>
        </p:spPr>
      </p:pic>
      <p:pic>
        <p:nvPicPr>
          <p:cNvPr id="8" name="Picture 7">
            <a:extLst>
              <a:ext uri="{FF2B5EF4-FFF2-40B4-BE49-F238E27FC236}">
                <a16:creationId xmlns:a16="http://schemas.microsoft.com/office/drawing/2014/main" id="{2B51A6B6-3845-77A3-79DB-2B94F4D10E75}"/>
              </a:ext>
            </a:extLst>
          </p:cNvPr>
          <p:cNvPicPr>
            <a:picLocks noChangeAspect="1"/>
          </p:cNvPicPr>
          <p:nvPr/>
        </p:nvPicPr>
        <p:blipFill>
          <a:blip r:embed="rId6"/>
          <a:stretch>
            <a:fillRect/>
          </a:stretch>
        </p:blipFill>
        <p:spPr>
          <a:xfrm>
            <a:off x="9910580" y="825060"/>
            <a:ext cx="1305107" cy="1219370"/>
          </a:xfrm>
          <a:prstGeom prst="rect">
            <a:avLst/>
          </a:prstGeom>
        </p:spPr>
      </p:pic>
      <p:pic>
        <p:nvPicPr>
          <p:cNvPr id="9" name="Picture 8">
            <a:extLst>
              <a:ext uri="{FF2B5EF4-FFF2-40B4-BE49-F238E27FC236}">
                <a16:creationId xmlns:a16="http://schemas.microsoft.com/office/drawing/2014/main" id="{6DBA926A-0AF6-4723-23E8-C83EE595ADB6}"/>
              </a:ext>
            </a:extLst>
          </p:cNvPr>
          <p:cNvPicPr>
            <a:picLocks noChangeAspect="1"/>
          </p:cNvPicPr>
          <p:nvPr/>
        </p:nvPicPr>
        <p:blipFill>
          <a:blip r:embed="rId7"/>
          <a:stretch>
            <a:fillRect/>
          </a:stretch>
        </p:blipFill>
        <p:spPr>
          <a:xfrm>
            <a:off x="8418430" y="1912957"/>
            <a:ext cx="419158" cy="447737"/>
          </a:xfrm>
          <a:prstGeom prst="rect">
            <a:avLst/>
          </a:prstGeom>
        </p:spPr>
      </p:pic>
      <p:pic>
        <p:nvPicPr>
          <p:cNvPr id="10" name="Picture 9">
            <a:extLst>
              <a:ext uri="{FF2B5EF4-FFF2-40B4-BE49-F238E27FC236}">
                <a16:creationId xmlns:a16="http://schemas.microsoft.com/office/drawing/2014/main" id="{751C0C8E-44BF-1121-2EAE-D8B39B289558}"/>
              </a:ext>
            </a:extLst>
          </p:cNvPr>
          <p:cNvPicPr>
            <a:picLocks noChangeAspect="1"/>
          </p:cNvPicPr>
          <p:nvPr/>
        </p:nvPicPr>
        <p:blipFill>
          <a:blip r:embed="rId8"/>
          <a:stretch>
            <a:fillRect/>
          </a:stretch>
        </p:blipFill>
        <p:spPr>
          <a:xfrm>
            <a:off x="8205506" y="2945334"/>
            <a:ext cx="876422" cy="543001"/>
          </a:xfrm>
          <a:prstGeom prst="rect">
            <a:avLst/>
          </a:prstGeom>
        </p:spPr>
      </p:pic>
      <p:sp>
        <p:nvSpPr>
          <p:cNvPr id="11" name="Multiplication Sign 10">
            <a:extLst>
              <a:ext uri="{FF2B5EF4-FFF2-40B4-BE49-F238E27FC236}">
                <a16:creationId xmlns:a16="http://schemas.microsoft.com/office/drawing/2014/main" id="{25D4B9FE-1A89-D00A-FF1E-FCDB97CA0F17}"/>
              </a:ext>
            </a:extLst>
          </p:cNvPr>
          <p:cNvSpPr/>
          <p:nvPr/>
        </p:nvSpPr>
        <p:spPr>
          <a:xfrm>
            <a:off x="8886175" y="2720846"/>
            <a:ext cx="931580" cy="979967"/>
          </a:xfrm>
          <a:prstGeom prst="mathMultiply">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E32F2EC-89FD-E5AB-C024-2B2933FA2886}"/>
              </a:ext>
            </a:extLst>
          </p:cNvPr>
          <p:cNvSpPr txBox="1"/>
          <p:nvPr/>
        </p:nvSpPr>
        <p:spPr>
          <a:xfrm>
            <a:off x="9081928" y="5494495"/>
            <a:ext cx="8138126" cy="600164"/>
          </a:xfrm>
          <a:prstGeom prst="rect">
            <a:avLst/>
          </a:prstGeom>
          <a:noFill/>
        </p:spPr>
        <p:txBody>
          <a:bodyPr wrap="square">
            <a:spAutoFit/>
          </a:bodyPr>
          <a:lstStyle/>
          <a:p>
            <a:pPr algn="l">
              <a:buNone/>
            </a:pPr>
            <a:r>
              <a:rPr lang="da-DK" sz="1100">
                <a:solidFill>
                  <a:schemeClr val="tx1">
                    <a:lumMod val="50000"/>
                    <a:lumOff val="50000"/>
                  </a:schemeClr>
                </a:solidFill>
                <a:latin typeface="Schibsted Grotesk"/>
              </a:rPr>
              <a:t>Hunter, Manandhar et al. 2015</a:t>
            </a:r>
            <a:endParaRPr lang="da-DK" sz="1100">
              <a:solidFill>
                <a:schemeClr val="tx1">
                  <a:lumMod val="50000"/>
                  <a:lumOff val="50000"/>
                </a:schemeClr>
              </a:solidFill>
              <a:latin typeface="Schibsted Grotesk"/>
              <a:hlinkClick r:id="rId9">
                <a:extLst>
                  <a:ext uri="{A12FA001-AC4F-418D-AE19-62706E023703}">
                    <ahyp:hlinkClr xmlns:ahyp="http://schemas.microsoft.com/office/drawing/2018/hyperlinkcolor" val="tx"/>
                  </a:ext>
                </a:extLst>
              </a:hlinkClick>
            </a:endParaRPr>
          </a:p>
          <a:p>
            <a:pPr algn="l">
              <a:buNone/>
            </a:pPr>
            <a:r>
              <a:rPr lang="en-US" sz="1100">
                <a:solidFill>
                  <a:schemeClr val="tx1">
                    <a:lumMod val="50000"/>
                    <a:lumOff val="50000"/>
                  </a:schemeClr>
                </a:solidFill>
                <a:latin typeface="Schibsted Grotesk"/>
              </a:rPr>
              <a:t>Smith, Neel et al. 2013</a:t>
            </a:r>
          </a:p>
          <a:p>
            <a:pPr algn="l">
              <a:buNone/>
            </a:pPr>
            <a:r>
              <a:rPr lang="en-US" sz="1100">
                <a:solidFill>
                  <a:schemeClr val="tx1">
                    <a:lumMod val="50000"/>
                    <a:lumOff val="50000"/>
                  </a:schemeClr>
                </a:solidFill>
                <a:latin typeface="Schibsted Grotesk"/>
              </a:rPr>
              <a:t>Song, Rabara et al. 2025</a:t>
            </a:r>
            <a:endParaRPr lang="en-US" sz="1100">
              <a:solidFill>
                <a:schemeClr val="tx1">
                  <a:lumMod val="50000"/>
                  <a:lumOff val="50000"/>
                </a:schemeClr>
              </a:solidFill>
              <a:latin typeface="Schibsted Grotesk"/>
              <a:hlinkClick r:id="rId9">
                <a:extLst>
                  <a:ext uri="{A12FA001-AC4F-418D-AE19-62706E023703}">
                    <ahyp:hlinkClr xmlns:ahyp="http://schemas.microsoft.com/office/drawing/2018/hyperlinkcolor" val="tx"/>
                  </a:ext>
                </a:extLst>
              </a:hlinkClick>
            </a:endParaRPr>
          </a:p>
        </p:txBody>
      </p:sp>
      <p:sp>
        <p:nvSpPr>
          <p:cNvPr id="13" name="TextBox 12">
            <a:extLst>
              <a:ext uri="{FF2B5EF4-FFF2-40B4-BE49-F238E27FC236}">
                <a16:creationId xmlns:a16="http://schemas.microsoft.com/office/drawing/2014/main" id="{F1BE5C3D-F2CE-0714-DC57-987266C2BAB1}"/>
              </a:ext>
            </a:extLst>
          </p:cNvPr>
          <p:cNvSpPr txBox="1"/>
          <p:nvPr/>
        </p:nvSpPr>
        <p:spPr>
          <a:xfrm>
            <a:off x="5201930" y="3937000"/>
            <a:ext cx="710451" cy="369332"/>
          </a:xfrm>
          <a:prstGeom prst="rect">
            <a:avLst/>
          </a:prstGeom>
          <a:noFill/>
        </p:spPr>
        <p:txBody>
          <a:bodyPr wrap="none" rtlCol="0">
            <a:spAutoFit/>
          </a:bodyPr>
          <a:lstStyle/>
          <a:p>
            <a:r>
              <a:rPr lang="en-US" sz="1800">
                <a:solidFill>
                  <a:schemeClr val="accent3"/>
                </a:solidFill>
              </a:rPr>
              <a:t>2.8%</a:t>
            </a:r>
          </a:p>
        </p:txBody>
      </p:sp>
    </p:spTree>
    <p:extLst>
      <p:ext uri="{BB962C8B-B14F-4D97-AF65-F5344CB8AC3E}">
        <p14:creationId xmlns:p14="http://schemas.microsoft.com/office/powerpoint/2010/main" val="1296279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1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4F0CB-309B-C9B6-F36D-9D671725D0B1}"/>
              </a:ext>
            </a:extLst>
          </p:cNvPr>
          <p:cNvSpPr>
            <a:spLocks noGrp="1"/>
          </p:cNvSpPr>
          <p:nvPr>
            <p:ph type="title"/>
          </p:nvPr>
        </p:nvSpPr>
        <p:spPr/>
        <p:txBody>
          <a:bodyPr/>
          <a:lstStyle/>
          <a:p>
            <a:r>
              <a:rPr lang="en-US" sz="2800"/>
              <a:t>Codon 22 mutations decrease GTP hydrolysis</a:t>
            </a:r>
          </a:p>
        </p:txBody>
      </p:sp>
      <p:graphicFrame>
        <p:nvGraphicFramePr>
          <p:cNvPr id="4" name="Chart 3">
            <a:extLst>
              <a:ext uri="{FF2B5EF4-FFF2-40B4-BE49-F238E27FC236}">
                <a16:creationId xmlns:a16="http://schemas.microsoft.com/office/drawing/2014/main" id="{AF01D832-44EB-31BE-0A01-546F9789730D}"/>
              </a:ext>
            </a:extLst>
          </p:cNvPr>
          <p:cNvGraphicFramePr>
            <a:graphicFrameLocks/>
          </p:cNvGraphicFramePr>
          <p:nvPr>
            <p:extLst>
              <p:ext uri="{D42A27DB-BD31-4B8C-83A1-F6EECF244321}">
                <p14:modId xmlns:p14="http://schemas.microsoft.com/office/powerpoint/2010/main" val="2741796590"/>
              </p:ext>
            </p:extLst>
          </p:nvPr>
        </p:nvGraphicFramePr>
        <p:xfrm>
          <a:off x="1144714" y="1910299"/>
          <a:ext cx="6300788" cy="3538539"/>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Rounded Corners 4">
            <a:extLst>
              <a:ext uri="{FF2B5EF4-FFF2-40B4-BE49-F238E27FC236}">
                <a16:creationId xmlns:a16="http://schemas.microsoft.com/office/drawing/2014/main" id="{46036FA9-35F1-13F5-B689-78826768C28D}"/>
              </a:ext>
            </a:extLst>
          </p:cNvPr>
          <p:cNvSpPr/>
          <p:nvPr/>
        </p:nvSpPr>
        <p:spPr>
          <a:xfrm>
            <a:off x="6666271" y="4700794"/>
            <a:ext cx="666148" cy="748043"/>
          </a:xfrm>
          <a:prstGeom prst="round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1C2FCD6-A129-32B1-C20B-7C271547D38E}"/>
              </a:ext>
            </a:extLst>
          </p:cNvPr>
          <p:cNvPicPr>
            <a:picLocks noChangeAspect="1"/>
          </p:cNvPicPr>
          <p:nvPr/>
        </p:nvPicPr>
        <p:blipFill>
          <a:blip r:embed="rId4"/>
          <a:srcRect r="4760"/>
          <a:stretch>
            <a:fillRect/>
          </a:stretch>
        </p:blipFill>
        <p:spPr>
          <a:xfrm>
            <a:off x="8790755" y="4001811"/>
            <a:ext cx="1614976" cy="1676634"/>
          </a:xfrm>
          <a:prstGeom prst="rect">
            <a:avLst/>
          </a:prstGeom>
        </p:spPr>
      </p:pic>
      <p:pic>
        <p:nvPicPr>
          <p:cNvPr id="8" name="Picture 7">
            <a:extLst>
              <a:ext uri="{FF2B5EF4-FFF2-40B4-BE49-F238E27FC236}">
                <a16:creationId xmlns:a16="http://schemas.microsoft.com/office/drawing/2014/main" id="{C329A144-0C7D-C37B-F56C-2756664C3DAA}"/>
              </a:ext>
            </a:extLst>
          </p:cNvPr>
          <p:cNvPicPr>
            <a:picLocks noChangeAspect="1"/>
          </p:cNvPicPr>
          <p:nvPr/>
        </p:nvPicPr>
        <p:blipFill>
          <a:blip r:embed="rId5"/>
          <a:stretch>
            <a:fillRect/>
          </a:stretch>
        </p:blipFill>
        <p:spPr>
          <a:xfrm>
            <a:off x="7629288" y="2133451"/>
            <a:ext cx="1181265" cy="2629267"/>
          </a:xfrm>
          <a:prstGeom prst="rect">
            <a:avLst/>
          </a:prstGeom>
        </p:spPr>
      </p:pic>
      <p:pic>
        <p:nvPicPr>
          <p:cNvPr id="9" name="Picture 8">
            <a:extLst>
              <a:ext uri="{FF2B5EF4-FFF2-40B4-BE49-F238E27FC236}">
                <a16:creationId xmlns:a16="http://schemas.microsoft.com/office/drawing/2014/main" id="{A852ACEC-6AD4-863B-AA9D-0FE3F74F1E4E}"/>
              </a:ext>
            </a:extLst>
          </p:cNvPr>
          <p:cNvPicPr>
            <a:picLocks noChangeAspect="1"/>
          </p:cNvPicPr>
          <p:nvPr/>
        </p:nvPicPr>
        <p:blipFill>
          <a:blip r:embed="rId6"/>
          <a:stretch>
            <a:fillRect/>
          </a:stretch>
        </p:blipFill>
        <p:spPr>
          <a:xfrm>
            <a:off x="8911859" y="1437862"/>
            <a:ext cx="1305107" cy="1219370"/>
          </a:xfrm>
          <a:prstGeom prst="rect">
            <a:avLst/>
          </a:prstGeom>
        </p:spPr>
      </p:pic>
      <p:pic>
        <p:nvPicPr>
          <p:cNvPr id="12" name="Picture 11">
            <a:extLst>
              <a:ext uri="{FF2B5EF4-FFF2-40B4-BE49-F238E27FC236}">
                <a16:creationId xmlns:a16="http://schemas.microsoft.com/office/drawing/2014/main" id="{EF01E236-5706-714F-E6B1-331D202895A0}"/>
              </a:ext>
            </a:extLst>
          </p:cNvPr>
          <p:cNvPicPr>
            <a:picLocks noChangeAspect="1"/>
          </p:cNvPicPr>
          <p:nvPr/>
        </p:nvPicPr>
        <p:blipFill>
          <a:blip r:embed="rId7"/>
          <a:stretch>
            <a:fillRect/>
          </a:stretch>
        </p:blipFill>
        <p:spPr>
          <a:xfrm>
            <a:off x="7419709" y="2525759"/>
            <a:ext cx="419158" cy="447737"/>
          </a:xfrm>
          <a:prstGeom prst="rect">
            <a:avLst/>
          </a:prstGeom>
        </p:spPr>
      </p:pic>
      <p:pic>
        <p:nvPicPr>
          <p:cNvPr id="13" name="Picture 12">
            <a:extLst>
              <a:ext uri="{FF2B5EF4-FFF2-40B4-BE49-F238E27FC236}">
                <a16:creationId xmlns:a16="http://schemas.microsoft.com/office/drawing/2014/main" id="{8EDD10D7-F8DA-0E30-C98F-6A1694F63D9A}"/>
              </a:ext>
            </a:extLst>
          </p:cNvPr>
          <p:cNvPicPr>
            <a:picLocks noChangeAspect="1"/>
          </p:cNvPicPr>
          <p:nvPr/>
        </p:nvPicPr>
        <p:blipFill>
          <a:blip r:embed="rId8"/>
          <a:stretch>
            <a:fillRect/>
          </a:stretch>
        </p:blipFill>
        <p:spPr>
          <a:xfrm>
            <a:off x="7206785" y="3558136"/>
            <a:ext cx="876422" cy="543001"/>
          </a:xfrm>
          <a:prstGeom prst="rect">
            <a:avLst/>
          </a:prstGeom>
        </p:spPr>
      </p:pic>
      <p:sp>
        <p:nvSpPr>
          <p:cNvPr id="17" name="Multiplication Sign 16">
            <a:extLst>
              <a:ext uri="{FF2B5EF4-FFF2-40B4-BE49-F238E27FC236}">
                <a16:creationId xmlns:a16="http://schemas.microsoft.com/office/drawing/2014/main" id="{9D28AF4A-BEB8-D3FA-D355-4EF67C6D960F}"/>
              </a:ext>
            </a:extLst>
          </p:cNvPr>
          <p:cNvSpPr/>
          <p:nvPr/>
        </p:nvSpPr>
        <p:spPr>
          <a:xfrm>
            <a:off x="8141179" y="3353561"/>
            <a:ext cx="591604" cy="648250"/>
          </a:xfrm>
          <a:prstGeom prst="mathMultiply">
            <a:avLst/>
          </a:prstGeom>
          <a:solidFill>
            <a:schemeClr val="accent6">
              <a:lumMod val="75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29D4502-2C3D-8637-C36C-93DD1FA7CCD8}"/>
              </a:ext>
            </a:extLst>
          </p:cNvPr>
          <p:cNvSpPr txBox="1"/>
          <p:nvPr/>
        </p:nvSpPr>
        <p:spPr>
          <a:xfrm>
            <a:off x="8911859" y="5876684"/>
            <a:ext cx="8138126" cy="600164"/>
          </a:xfrm>
          <a:prstGeom prst="rect">
            <a:avLst/>
          </a:prstGeom>
          <a:noFill/>
        </p:spPr>
        <p:txBody>
          <a:bodyPr wrap="square">
            <a:spAutoFit/>
          </a:bodyPr>
          <a:lstStyle/>
          <a:p>
            <a:pPr algn="l">
              <a:buNone/>
            </a:pPr>
            <a:r>
              <a:rPr lang="da-DK" sz="1100">
                <a:solidFill>
                  <a:schemeClr val="tx1">
                    <a:lumMod val="50000"/>
                    <a:lumOff val="50000"/>
                  </a:schemeClr>
                </a:solidFill>
                <a:latin typeface="Schibsted Grotesk"/>
              </a:rPr>
              <a:t>Hunter, Manandhar et al. 2015</a:t>
            </a:r>
            <a:endParaRPr lang="da-DK" sz="1100">
              <a:solidFill>
                <a:schemeClr val="tx1">
                  <a:lumMod val="50000"/>
                  <a:lumOff val="50000"/>
                </a:schemeClr>
              </a:solidFill>
              <a:latin typeface="Schibsted Grotesk"/>
              <a:hlinkClick r:id="rId9">
                <a:extLst>
                  <a:ext uri="{A12FA001-AC4F-418D-AE19-62706E023703}">
                    <ahyp:hlinkClr xmlns:ahyp="http://schemas.microsoft.com/office/drawing/2018/hyperlinkcolor" val="tx"/>
                  </a:ext>
                </a:extLst>
              </a:hlinkClick>
            </a:endParaRPr>
          </a:p>
          <a:p>
            <a:pPr algn="l">
              <a:buNone/>
            </a:pPr>
            <a:r>
              <a:rPr lang="en-US" sz="1100">
                <a:solidFill>
                  <a:schemeClr val="tx1">
                    <a:lumMod val="50000"/>
                    <a:lumOff val="50000"/>
                  </a:schemeClr>
                </a:solidFill>
                <a:latin typeface="Schibsted Grotesk"/>
              </a:rPr>
              <a:t>Smith, Neel et al. 2013</a:t>
            </a:r>
          </a:p>
          <a:p>
            <a:pPr algn="l">
              <a:buNone/>
            </a:pPr>
            <a:r>
              <a:rPr lang="en-US" sz="1100">
                <a:solidFill>
                  <a:schemeClr val="tx1">
                    <a:lumMod val="50000"/>
                    <a:lumOff val="50000"/>
                  </a:schemeClr>
                </a:solidFill>
                <a:latin typeface="Schibsted Grotesk"/>
              </a:rPr>
              <a:t>Tsukuda, Tanino et al. 2000</a:t>
            </a:r>
            <a:endParaRPr lang="en-US" sz="1100">
              <a:solidFill>
                <a:schemeClr val="tx1">
                  <a:lumMod val="50000"/>
                  <a:lumOff val="50000"/>
                </a:schemeClr>
              </a:solidFill>
              <a:latin typeface="Schibsted Grotesk"/>
              <a:hlinkClick r:id="rId9">
                <a:extLst>
                  <a:ext uri="{A12FA001-AC4F-418D-AE19-62706E023703}">
                    <ahyp:hlinkClr xmlns:ahyp="http://schemas.microsoft.com/office/drawing/2018/hyperlinkcolor" val="tx"/>
                  </a:ext>
                </a:extLst>
              </a:hlinkClick>
            </a:endParaRPr>
          </a:p>
        </p:txBody>
      </p:sp>
      <p:sp>
        <p:nvSpPr>
          <p:cNvPr id="20" name="TextBox 19">
            <a:extLst>
              <a:ext uri="{FF2B5EF4-FFF2-40B4-BE49-F238E27FC236}">
                <a16:creationId xmlns:a16="http://schemas.microsoft.com/office/drawing/2014/main" id="{B0D5BEDB-B73F-F9CE-75AE-E87322A81AD8}"/>
              </a:ext>
            </a:extLst>
          </p:cNvPr>
          <p:cNvSpPr txBox="1"/>
          <p:nvPr/>
        </p:nvSpPr>
        <p:spPr>
          <a:xfrm>
            <a:off x="6666271" y="4296504"/>
            <a:ext cx="710451" cy="369332"/>
          </a:xfrm>
          <a:prstGeom prst="rect">
            <a:avLst/>
          </a:prstGeom>
          <a:noFill/>
        </p:spPr>
        <p:txBody>
          <a:bodyPr wrap="none" rtlCol="0">
            <a:spAutoFit/>
          </a:bodyPr>
          <a:lstStyle/>
          <a:p>
            <a:r>
              <a:rPr lang="en-US" sz="1800">
                <a:solidFill>
                  <a:schemeClr val="accent3"/>
                </a:solidFill>
              </a:rPr>
              <a:t>2.8%</a:t>
            </a:r>
          </a:p>
        </p:txBody>
      </p:sp>
      <p:sp>
        <p:nvSpPr>
          <p:cNvPr id="11" name="TextBox 10">
            <a:extLst>
              <a:ext uri="{FF2B5EF4-FFF2-40B4-BE49-F238E27FC236}">
                <a16:creationId xmlns:a16="http://schemas.microsoft.com/office/drawing/2014/main" id="{BEB0A3AC-6E19-75FA-FF27-ACDE6DD0048C}"/>
              </a:ext>
            </a:extLst>
          </p:cNvPr>
          <p:cNvSpPr txBox="1"/>
          <p:nvPr/>
        </p:nvSpPr>
        <p:spPr>
          <a:xfrm>
            <a:off x="1144714" y="5550084"/>
            <a:ext cx="7246621" cy="1015663"/>
          </a:xfrm>
          <a:prstGeom prst="rect">
            <a:avLst/>
          </a:prstGeom>
          <a:noFill/>
        </p:spPr>
        <p:txBody>
          <a:bodyPr wrap="square">
            <a:spAutoFit/>
          </a:bodyPr>
          <a:lstStyle/>
          <a:p>
            <a:pPr marL="342900" indent="-342900">
              <a:buFont typeface="Arial" panose="020B0604020202020204" pitchFamily="34" charset="0"/>
              <a:buChar char="•"/>
            </a:pPr>
            <a:r>
              <a:rPr lang="en-US" sz="2000" b="0" i="0" kern="1200">
                <a:solidFill>
                  <a:schemeClr val="tx1"/>
                </a:solidFill>
                <a:effectLst/>
                <a:latin typeface="+mn-lt"/>
                <a:ea typeface="+mn-ea"/>
                <a:cs typeface="+mn-cs"/>
              </a:rPr>
              <a:t>Q22K or Q22R</a:t>
            </a:r>
          </a:p>
          <a:p>
            <a:pPr marL="342900" indent="-342900">
              <a:buFont typeface="Arial" panose="020B0604020202020204" pitchFamily="34" charset="0"/>
              <a:buChar char="•"/>
            </a:pPr>
            <a:r>
              <a:rPr lang="en-US" sz="2000" b="1"/>
              <a:t>Partial constitutive activation</a:t>
            </a:r>
            <a:r>
              <a:rPr lang="en-US" sz="2000"/>
              <a:t> of the KRAS GTPase with weaker transforming potential compared to G12 and Q61</a:t>
            </a:r>
          </a:p>
        </p:txBody>
      </p:sp>
    </p:spTree>
    <p:extLst>
      <p:ext uri="{BB962C8B-B14F-4D97-AF65-F5344CB8AC3E}">
        <p14:creationId xmlns:p14="http://schemas.microsoft.com/office/powerpoint/2010/main" val="2929465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1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8F667-DF96-79C2-C28F-8108E910FD0C}"/>
              </a:ext>
            </a:extLst>
          </p:cNvPr>
          <p:cNvSpPr>
            <a:spLocks noGrp="1"/>
          </p:cNvSpPr>
          <p:nvPr>
            <p:ph type="title"/>
          </p:nvPr>
        </p:nvSpPr>
        <p:spPr>
          <a:xfrm>
            <a:off x="973138" y="647411"/>
            <a:ext cx="9998921" cy="587375"/>
          </a:xfrm>
        </p:spPr>
        <p:txBody>
          <a:bodyPr/>
          <a:lstStyle/>
          <a:p>
            <a:r>
              <a:rPr lang="en-US" sz="2800"/>
              <a:t>Response to MEK inhibitor by mutation types</a:t>
            </a:r>
          </a:p>
        </p:txBody>
      </p:sp>
      <p:graphicFrame>
        <p:nvGraphicFramePr>
          <p:cNvPr id="9" name="Table 8">
            <a:extLst>
              <a:ext uri="{FF2B5EF4-FFF2-40B4-BE49-F238E27FC236}">
                <a16:creationId xmlns:a16="http://schemas.microsoft.com/office/drawing/2014/main" id="{A9D35723-7786-461C-56B3-FBF8BF676F33}"/>
              </a:ext>
            </a:extLst>
          </p:cNvPr>
          <p:cNvGraphicFramePr>
            <a:graphicFrameLocks noGrp="1"/>
          </p:cNvGraphicFramePr>
          <p:nvPr>
            <p:extLst>
              <p:ext uri="{D42A27DB-BD31-4B8C-83A1-F6EECF244321}">
                <p14:modId xmlns:p14="http://schemas.microsoft.com/office/powerpoint/2010/main" val="332850182"/>
              </p:ext>
            </p:extLst>
          </p:nvPr>
        </p:nvGraphicFramePr>
        <p:xfrm>
          <a:off x="324465" y="1720645"/>
          <a:ext cx="11661060" cy="4754046"/>
        </p:xfrm>
        <a:graphic>
          <a:graphicData uri="http://schemas.openxmlformats.org/drawingml/2006/table">
            <a:tbl>
              <a:tblPr/>
              <a:tblGrid>
                <a:gridCol w="395990">
                  <a:extLst>
                    <a:ext uri="{9D8B030D-6E8A-4147-A177-3AD203B41FA5}">
                      <a16:colId xmlns:a16="http://schemas.microsoft.com/office/drawing/2014/main" val="3593708127"/>
                    </a:ext>
                  </a:extLst>
                </a:gridCol>
                <a:gridCol w="412490">
                  <a:extLst>
                    <a:ext uri="{9D8B030D-6E8A-4147-A177-3AD203B41FA5}">
                      <a16:colId xmlns:a16="http://schemas.microsoft.com/office/drawing/2014/main" val="3363148509"/>
                    </a:ext>
                  </a:extLst>
                </a:gridCol>
                <a:gridCol w="798484">
                  <a:extLst>
                    <a:ext uri="{9D8B030D-6E8A-4147-A177-3AD203B41FA5}">
                      <a16:colId xmlns:a16="http://schemas.microsoft.com/office/drawing/2014/main" val="3328380205"/>
                    </a:ext>
                  </a:extLst>
                </a:gridCol>
                <a:gridCol w="3515642">
                  <a:extLst>
                    <a:ext uri="{9D8B030D-6E8A-4147-A177-3AD203B41FA5}">
                      <a16:colId xmlns:a16="http://schemas.microsoft.com/office/drawing/2014/main" val="3692838884"/>
                    </a:ext>
                  </a:extLst>
                </a:gridCol>
                <a:gridCol w="904568">
                  <a:extLst>
                    <a:ext uri="{9D8B030D-6E8A-4147-A177-3AD203B41FA5}">
                      <a16:colId xmlns:a16="http://schemas.microsoft.com/office/drawing/2014/main" val="2100819001"/>
                    </a:ext>
                  </a:extLst>
                </a:gridCol>
                <a:gridCol w="1214734">
                  <a:extLst>
                    <a:ext uri="{9D8B030D-6E8A-4147-A177-3AD203B41FA5}">
                      <a16:colId xmlns:a16="http://schemas.microsoft.com/office/drawing/2014/main" val="4217912844"/>
                    </a:ext>
                  </a:extLst>
                </a:gridCol>
                <a:gridCol w="1017188">
                  <a:extLst>
                    <a:ext uri="{9D8B030D-6E8A-4147-A177-3AD203B41FA5}">
                      <a16:colId xmlns:a16="http://schemas.microsoft.com/office/drawing/2014/main" val="3865688487"/>
                    </a:ext>
                  </a:extLst>
                </a:gridCol>
                <a:gridCol w="1170039">
                  <a:extLst>
                    <a:ext uri="{9D8B030D-6E8A-4147-A177-3AD203B41FA5}">
                      <a16:colId xmlns:a16="http://schemas.microsoft.com/office/drawing/2014/main" val="2746637040"/>
                    </a:ext>
                  </a:extLst>
                </a:gridCol>
                <a:gridCol w="1012723">
                  <a:extLst>
                    <a:ext uri="{9D8B030D-6E8A-4147-A177-3AD203B41FA5}">
                      <a16:colId xmlns:a16="http://schemas.microsoft.com/office/drawing/2014/main" val="764696357"/>
                    </a:ext>
                  </a:extLst>
                </a:gridCol>
                <a:gridCol w="1219202">
                  <a:extLst>
                    <a:ext uri="{9D8B030D-6E8A-4147-A177-3AD203B41FA5}">
                      <a16:colId xmlns:a16="http://schemas.microsoft.com/office/drawing/2014/main" val="2609582937"/>
                    </a:ext>
                  </a:extLst>
                </a:gridCol>
              </a:tblGrid>
              <a:tr h="402099">
                <a:tc>
                  <a:txBody>
                    <a:bodyPr/>
                    <a:lstStyle/>
                    <a:p>
                      <a:pPr algn="ctr" fontAlgn="b">
                        <a:buNone/>
                      </a:pPr>
                      <a:r>
                        <a:rPr lang="en-US" sz="1200" b="1" i="0" u="none" strike="noStrike">
                          <a:solidFill>
                            <a:schemeClr val="bg1"/>
                          </a:solidFill>
                          <a:effectLst/>
                          <a:latin typeface="Trebuchet MS" panose="020B0603020202020204" pitchFamily="34" charset="0"/>
                        </a:rPr>
                        <a:t>ID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algn="ctr" fontAlgn="b">
                        <a:buNone/>
                      </a:pPr>
                      <a:r>
                        <a:rPr lang="en-US" sz="1200" b="1" i="0" u="none" strike="noStrike">
                          <a:solidFill>
                            <a:schemeClr val="bg1"/>
                          </a:solidFill>
                          <a:effectLst/>
                          <a:latin typeface="Trebuchet MS" panose="020B0603020202020204" pitchFamily="34" charset="0"/>
                        </a:rPr>
                        <a:t>Sex</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algn="ctr" fontAlgn="b">
                        <a:buNone/>
                      </a:pPr>
                      <a:r>
                        <a:rPr lang="en-US" sz="1200" b="1" i="0" u="none" strike="noStrike">
                          <a:solidFill>
                            <a:schemeClr val="bg1"/>
                          </a:solidFill>
                          <a:effectLst/>
                          <a:latin typeface="Trebuchet MS" panose="020B0603020202020204" pitchFamily="34" charset="0"/>
                        </a:rPr>
                        <a:t>Mutations</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algn="ctr" fontAlgn="b">
                        <a:buNone/>
                      </a:pPr>
                      <a:r>
                        <a:rPr lang="en-US" sz="1200" b="1" i="0" u="none" strike="noStrike">
                          <a:solidFill>
                            <a:schemeClr val="bg1"/>
                          </a:solidFill>
                          <a:effectLst/>
                          <a:latin typeface="Trebuchet MS" panose="020B0603020202020204" pitchFamily="34" charset="0"/>
                        </a:rPr>
                        <a:t>Other Altered Genes</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algn="ctr" fontAlgn="b">
                        <a:buNone/>
                      </a:pPr>
                      <a:r>
                        <a:rPr lang="en-US" sz="1200" b="1" i="0" u="none" strike="noStrike">
                          <a:solidFill>
                            <a:schemeClr val="bg1"/>
                          </a:solidFill>
                          <a:effectLst/>
                          <a:latin typeface="Trebuchet MS" panose="020B0603020202020204" pitchFamily="34" charset="0"/>
                        </a:rPr>
                        <a:t>Diagnosis</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algn="ctr" fontAlgn="b">
                        <a:buNone/>
                      </a:pPr>
                      <a:r>
                        <a:rPr lang="en-US" sz="1200" b="1" i="0" u="none" strike="noStrike">
                          <a:solidFill>
                            <a:schemeClr val="bg1"/>
                          </a:solidFill>
                          <a:effectLst/>
                          <a:latin typeface="Trebuchet MS" panose="020B0603020202020204" pitchFamily="34" charset="0"/>
                        </a:rPr>
                        <a:t>1st MEKi</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algn="ctr" fontAlgn="b">
                        <a:buNone/>
                      </a:pPr>
                      <a:r>
                        <a:rPr lang="en-US" sz="1200" b="1" i="0" u="none" strike="noStrike">
                          <a:solidFill>
                            <a:schemeClr val="bg1"/>
                          </a:solidFill>
                          <a:effectLst/>
                          <a:latin typeface="Trebuchet MS" panose="020B0603020202020204" pitchFamily="34" charset="0"/>
                        </a:rPr>
                        <a:t>Response</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algn="ctr" fontAlgn="b">
                        <a:buNone/>
                      </a:pPr>
                      <a:r>
                        <a:rPr lang="en-US" sz="1200" b="1" i="0" u="none" strike="noStrike">
                          <a:solidFill>
                            <a:schemeClr val="bg1"/>
                          </a:solidFill>
                          <a:effectLst/>
                          <a:latin typeface="Trebuchet MS" panose="020B0603020202020204" pitchFamily="34" charset="0"/>
                        </a:rPr>
                        <a:t>Time to Best Response</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algn="ctr" fontAlgn="b">
                        <a:buNone/>
                      </a:pPr>
                      <a:r>
                        <a:rPr lang="en-US" sz="1200" b="1" i="0" u="none" strike="noStrike">
                          <a:solidFill>
                            <a:schemeClr val="bg1"/>
                          </a:solidFill>
                          <a:effectLst/>
                          <a:latin typeface="Trebuchet MS" panose="020B0603020202020204" pitchFamily="34" charset="0"/>
                        </a:rPr>
                        <a:t>2nd MEKi</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algn="ctr" fontAlgn="b">
                        <a:buNone/>
                      </a:pPr>
                      <a:r>
                        <a:rPr lang="en-US" sz="1200" b="1" i="0" u="none" strike="noStrike">
                          <a:solidFill>
                            <a:schemeClr val="bg1"/>
                          </a:solidFill>
                          <a:effectLst/>
                          <a:latin typeface="Trebuchet MS" panose="020B0603020202020204" pitchFamily="34" charset="0"/>
                        </a:rPr>
                        <a:t>Response</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50000"/>
                        <a:lumOff val="50000"/>
                      </a:schemeClr>
                    </a:solidFill>
                  </a:tcPr>
                </a:tc>
                <a:extLst>
                  <a:ext uri="{0D108BD9-81ED-4DB2-BD59-A6C34878D82A}">
                    <a16:rowId xmlns:a16="http://schemas.microsoft.com/office/drawing/2014/main" val="804294980"/>
                  </a:ext>
                </a:extLst>
              </a:tr>
              <a:tr h="402099">
                <a:tc>
                  <a:txBody>
                    <a:bodyPr/>
                    <a:lstStyle/>
                    <a:p>
                      <a:pPr algn="ctr" fontAlgn="ctr">
                        <a:buNone/>
                      </a:pPr>
                      <a:r>
                        <a:rPr lang="en-US" sz="1200" b="0" i="0" u="none" strike="noStrike">
                          <a:solidFill>
                            <a:srgbClr val="000000"/>
                          </a:solidFill>
                          <a:effectLst/>
                          <a:latin typeface="Trebuchet MS" panose="020B0603020202020204" pitchFamily="34" charset="0"/>
                        </a:rPr>
                        <a:t>1</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p.K117N</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l" fontAlgn="ctr">
                        <a:buNone/>
                      </a:pPr>
                      <a:r>
                        <a:rPr lang="en-US" sz="1200" b="0" i="0" u="none" strike="noStrike">
                          <a:solidFill>
                            <a:srgbClr val="000000"/>
                          </a:solidFill>
                          <a:effectLst/>
                          <a:latin typeface="Trebuchet MS" panose="020B0603020202020204" pitchFamily="34" charset="0"/>
                        </a:rPr>
                        <a:t>FANCD2; IDH1; MAP3K1; MLL; NOTCH2; PDGFRB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CR</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13 mo</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4070268435"/>
                  </a:ext>
                </a:extLst>
              </a:tr>
              <a:tr h="402099">
                <a:tc>
                  <a:txBody>
                    <a:bodyPr/>
                    <a:lstStyle/>
                    <a:p>
                      <a:pPr algn="ctr" fontAlgn="ctr">
                        <a:buNone/>
                      </a:pPr>
                      <a:r>
                        <a:rPr lang="en-US" sz="1200" b="0" i="0" u="none" strike="noStrike">
                          <a:solidFill>
                            <a:srgbClr val="000000"/>
                          </a:solidFill>
                          <a:effectLst/>
                          <a:latin typeface="Trebuchet MS" panose="020B0603020202020204" pitchFamily="34" charset="0"/>
                        </a:rPr>
                        <a:t>2</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M</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p.K117N</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l" fontAlgn="ctr">
                        <a:buNone/>
                      </a:pPr>
                      <a:r>
                        <a:rPr lang="en-US" sz="1200" b="0" i="0" u="none" strike="noStrike">
                          <a:solidFill>
                            <a:srgbClr val="000000"/>
                          </a:solidFill>
                          <a:effectLst/>
                          <a:latin typeface="Trebuchet MS" panose="020B0603020202020204" pitchFamily="34" charset="0"/>
                        </a:rPr>
                        <a:t>DNMT3A; BCL2L11, KIT, NOTCH1, NTRK1, SETBP1, SETD2, ZFHX4</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PR</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5 mo</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2052201931"/>
                  </a:ext>
                </a:extLst>
              </a:tr>
              <a:tr h="214036">
                <a:tc>
                  <a:txBody>
                    <a:bodyPr/>
                    <a:lstStyle/>
                    <a:p>
                      <a:pPr algn="ctr" fontAlgn="ctr">
                        <a:buNone/>
                      </a:pPr>
                      <a:r>
                        <a:rPr lang="en-US" sz="1200" b="0" i="0" u="none" strike="noStrike">
                          <a:solidFill>
                            <a:srgbClr val="000000"/>
                          </a:solidFill>
                          <a:effectLst/>
                          <a:latin typeface="Trebuchet MS" panose="020B0603020202020204" pitchFamily="34" charset="0"/>
                        </a:rPr>
                        <a:t>3</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p.K117N</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l" fontAlgn="ctr">
                        <a:buNone/>
                      </a:pPr>
                      <a:r>
                        <a:rPr lang="en-US" sz="1200" b="0" i="0" u="none" strike="noStrike">
                          <a:solidFill>
                            <a:srgbClr val="000000"/>
                          </a:solidFill>
                          <a:effectLst/>
                          <a:latin typeface="Trebuchet MS" panose="020B0603020202020204" pitchFamily="34" charset="0"/>
                        </a:rPr>
                        <a:t>MUTYH</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PR</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4 mo</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1385341109"/>
                  </a:ext>
                </a:extLst>
              </a:tr>
              <a:tr h="402099">
                <a:tc>
                  <a:txBody>
                    <a:bodyPr/>
                    <a:lstStyle/>
                    <a:p>
                      <a:pPr algn="ctr" fontAlgn="ctr">
                        <a:buNone/>
                      </a:pPr>
                      <a:r>
                        <a:rPr lang="en-US" sz="1200" b="0" i="0" u="none" strike="noStrike">
                          <a:solidFill>
                            <a:srgbClr val="000000"/>
                          </a:solidFill>
                          <a:effectLst/>
                          <a:latin typeface="Trebuchet MS" panose="020B0603020202020204" pitchFamily="34" charset="0"/>
                        </a:rPr>
                        <a:t>4</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p.K117N</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l" fontAlgn="ctr">
                        <a:buNone/>
                      </a:pPr>
                      <a:r>
                        <a:rPr lang="en-US" sz="1200" b="0" i="0" u="none" strike="noStrike">
                          <a:solidFill>
                            <a:srgbClr val="000000"/>
                          </a:solidFill>
                          <a:effectLst/>
                          <a:latin typeface="Trebuchet MS" panose="020B0603020202020204" pitchFamily="34" charset="0"/>
                        </a:rPr>
                        <a:t>ASIC5, ASXL1, C15orf57::CBX3, IGKV2D-28::IGKJ5, PCDHGC5</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No response</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2 </a:t>
                      </a:r>
                      <a:r>
                        <a:rPr lang="en-US" sz="1200" b="0" i="0" u="none" strike="noStrike" err="1">
                          <a:solidFill>
                            <a:srgbClr val="000000"/>
                          </a:solidFill>
                          <a:effectLst/>
                          <a:latin typeface="Trebuchet MS" panose="020B0603020202020204" pitchFamily="34" charset="0"/>
                        </a:rPr>
                        <a:t>mo</a:t>
                      </a:r>
                      <a:endParaRPr lang="en-US" sz="1200" b="0" i="0" u="none" strike="noStrike">
                        <a:solidFill>
                          <a:srgbClr val="000000"/>
                        </a:solidFill>
                        <a:effectLst/>
                        <a:latin typeface="Trebuchet MS" panose="020B0603020202020204" pitchFamily="34" charset="0"/>
                      </a:endParaRP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4270801894"/>
                  </a:ext>
                </a:extLst>
              </a:tr>
              <a:tr h="214036">
                <a:tc>
                  <a:txBody>
                    <a:bodyPr/>
                    <a:lstStyle/>
                    <a:p>
                      <a:pPr algn="ctr" fontAlgn="ctr">
                        <a:buNone/>
                      </a:pPr>
                      <a:r>
                        <a:rPr lang="en-US" sz="1200" b="0" i="0" u="none" strike="noStrike">
                          <a:solidFill>
                            <a:srgbClr val="000000"/>
                          </a:solidFill>
                          <a:effectLst/>
                          <a:latin typeface="Trebuchet MS" panose="020B0603020202020204" pitchFamily="34" charset="0"/>
                        </a:rPr>
                        <a:t>5</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p.K117N</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l" fontAlgn="ctr">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No response</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22 mo</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20954581"/>
                  </a:ext>
                </a:extLst>
              </a:tr>
              <a:tr h="214036">
                <a:tc>
                  <a:txBody>
                    <a:bodyPr/>
                    <a:lstStyle/>
                    <a:p>
                      <a:pPr algn="ctr" fontAlgn="ctr">
                        <a:buNone/>
                      </a:pPr>
                      <a:r>
                        <a:rPr lang="en-US" sz="1200" b="0" i="0" u="none" strike="noStrike">
                          <a:solidFill>
                            <a:srgbClr val="000000"/>
                          </a:solidFill>
                          <a:effectLst/>
                          <a:latin typeface="Trebuchet MS" panose="020B0603020202020204" pitchFamily="34" charset="0"/>
                        </a:rPr>
                        <a:t>6</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p.K117N</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l" fontAlgn="ctr">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No response</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5 mo</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Trametinib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PR in 2 </a:t>
                      </a:r>
                      <a:r>
                        <a:rPr lang="en-US" sz="1200" b="0" i="0" u="none" strike="noStrike" err="1">
                          <a:solidFill>
                            <a:srgbClr val="000000"/>
                          </a:solidFill>
                          <a:effectLst/>
                          <a:latin typeface="Trebuchet MS" panose="020B0603020202020204" pitchFamily="34" charset="0"/>
                        </a:rPr>
                        <a:t>mo</a:t>
                      </a:r>
                      <a:endParaRPr lang="en-US" sz="1200" b="0" i="0" u="none" strike="noStrike">
                        <a:solidFill>
                          <a:srgbClr val="000000"/>
                        </a:solidFill>
                        <a:effectLst/>
                        <a:latin typeface="Trebuchet MS" panose="020B0603020202020204" pitchFamily="34" charset="0"/>
                      </a:endParaRP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2968849441"/>
                  </a:ext>
                </a:extLst>
              </a:tr>
              <a:tr h="214036">
                <a:tc>
                  <a:txBody>
                    <a:bodyPr/>
                    <a:lstStyle/>
                    <a:p>
                      <a:pPr algn="ctr" fontAlgn="ctr">
                        <a:buNone/>
                      </a:pPr>
                      <a:r>
                        <a:rPr lang="en-US" sz="1200" b="0" i="0" u="none" strike="noStrike">
                          <a:solidFill>
                            <a:srgbClr val="000000"/>
                          </a:solidFill>
                          <a:effectLst/>
                          <a:latin typeface="Trebuchet MS" panose="020B0603020202020204" pitchFamily="34" charset="0"/>
                        </a:rPr>
                        <a:t>7</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p.G12D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US" sz="1200" b="0" i="0" u="none" strike="noStrike">
                          <a:solidFill>
                            <a:srgbClr val="000000"/>
                          </a:solidFill>
                          <a:effectLst/>
                          <a:latin typeface="Trebuchet MS" panose="020B0603020202020204" pitchFamily="34" charset="0"/>
                        </a:rPr>
                        <a:t>MAP2K1; GEN1; RAD51D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ECD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CR</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23 mo</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350796151"/>
                  </a:ext>
                </a:extLst>
              </a:tr>
              <a:tr h="214036">
                <a:tc>
                  <a:txBody>
                    <a:bodyPr/>
                    <a:lstStyle/>
                    <a:p>
                      <a:pPr algn="ctr" fontAlgn="ctr">
                        <a:buNone/>
                      </a:pPr>
                      <a:r>
                        <a:rPr lang="en-US" sz="1200" b="0" i="0" u="none" strike="noStrike">
                          <a:solidFill>
                            <a:srgbClr val="000000"/>
                          </a:solidFill>
                          <a:effectLst/>
                          <a:latin typeface="Trebuchet MS" panose="020B0603020202020204" pitchFamily="34" charset="0"/>
                        </a:rPr>
                        <a:t>8</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p.G12D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No response</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3 </a:t>
                      </a:r>
                      <a:r>
                        <a:rPr lang="en-US" sz="1200" b="0" i="0" u="none" strike="noStrike" err="1">
                          <a:solidFill>
                            <a:srgbClr val="000000"/>
                          </a:solidFill>
                          <a:effectLst/>
                          <a:latin typeface="Trebuchet MS" panose="020B0603020202020204" pitchFamily="34" charset="0"/>
                        </a:rPr>
                        <a:t>mo</a:t>
                      </a:r>
                      <a:endParaRPr lang="en-US" sz="1200" b="0" i="0" u="none" strike="noStrike">
                        <a:solidFill>
                          <a:srgbClr val="000000"/>
                        </a:solidFill>
                        <a:effectLst/>
                        <a:latin typeface="Trebuchet MS" panose="020B0603020202020204" pitchFamily="34" charset="0"/>
                      </a:endParaRP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327100190"/>
                  </a:ext>
                </a:extLst>
              </a:tr>
              <a:tr h="214036">
                <a:tc>
                  <a:txBody>
                    <a:bodyPr/>
                    <a:lstStyle/>
                    <a:p>
                      <a:pPr algn="ctr" fontAlgn="ctr">
                        <a:buNone/>
                      </a:pPr>
                      <a:r>
                        <a:rPr lang="en-US" sz="1200" b="0" i="0" u="none" strike="noStrike">
                          <a:solidFill>
                            <a:srgbClr val="000000"/>
                          </a:solidFill>
                          <a:effectLst/>
                          <a:latin typeface="Trebuchet MS" panose="020B0603020202020204" pitchFamily="34" charset="0"/>
                        </a:rPr>
                        <a:t>9</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p.G13C</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l" fontAlgn="ctr">
                        <a:buNone/>
                      </a:pPr>
                      <a:r>
                        <a:rPr lang="en-US" sz="1200" b="0" i="0" u="none" strike="noStrike">
                          <a:solidFill>
                            <a:srgbClr val="000000"/>
                          </a:solidFill>
                          <a:effectLst/>
                          <a:latin typeface="Trebuchet MS" panose="020B0603020202020204" pitchFamily="34" charset="0"/>
                        </a:rPr>
                        <a:t>FANCA</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PR</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10 </a:t>
                      </a:r>
                      <a:r>
                        <a:rPr lang="en-US" sz="1200" b="0" i="0" u="none" strike="noStrike" err="1">
                          <a:solidFill>
                            <a:srgbClr val="000000"/>
                          </a:solidFill>
                          <a:effectLst/>
                          <a:latin typeface="Trebuchet MS" panose="020B0603020202020204" pitchFamily="34" charset="0"/>
                        </a:rPr>
                        <a:t>mo</a:t>
                      </a:r>
                      <a:endParaRPr lang="en-US" sz="1200" b="0" i="0" u="none" strike="noStrike">
                        <a:solidFill>
                          <a:srgbClr val="000000"/>
                        </a:solidFill>
                        <a:effectLst/>
                        <a:latin typeface="Trebuchet MS" panose="020B0603020202020204" pitchFamily="34" charset="0"/>
                      </a:endParaRP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1643867767"/>
                  </a:ext>
                </a:extLst>
              </a:tr>
              <a:tr h="214036">
                <a:tc>
                  <a:txBody>
                    <a:bodyPr/>
                    <a:lstStyle/>
                    <a:p>
                      <a:pPr algn="ctr" fontAlgn="ctr">
                        <a:buNone/>
                      </a:pPr>
                      <a:r>
                        <a:rPr lang="en-US" sz="1200" b="0" i="0" u="none" strike="noStrike">
                          <a:solidFill>
                            <a:srgbClr val="000000"/>
                          </a:solidFill>
                          <a:effectLst/>
                          <a:latin typeface="Trebuchet MS" panose="020B0603020202020204" pitchFamily="34" charset="0"/>
                        </a:rPr>
                        <a:t>10</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p.G13D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l" fontAlgn="ctr">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No response</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3 </a:t>
                      </a:r>
                      <a:r>
                        <a:rPr lang="en-US" sz="1200" b="0" i="0" u="none" strike="noStrike" err="1">
                          <a:solidFill>
                            <a:srgbClr val="000000"/>
                          </a:solidFill>
                          <a:effectLst/>
                          <a:latin typeface="Trebuchet MS" panose="020B0603020202020204" pitchFamily="34" charset="0"/>
                        </a:rPr>
                        <a:t>mo</a:t>
                      </a:r>
                      <a:endParaRPr lang="en-US" sz="1200" b="0" i="0" u="none" strike="noStrike">
                        <a:solidFill>
                          <a:srgbClr val="000000"/>
                        </a:solidFill>
                        <a:effectLst/>
                        <a:latin typeface="Trebuchet MS" panose="020B0603020202020204" pitchFamily="34" charset="0"/>
                      </a:endParaRP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3306200895"/>
                  </a:ext>
                </a:extLst>
              </a:tr>
              <a:tr h="214036">
                <a:tc>
                  <a:txBody>
                    <a:bodyPr/>
                    <a:lstStyle/>
                    <a:p>
                      <a:pPr algn="ctr" fontAlgn="ctr">
                        <a:buNone/>
                      </a:pPr>
                      <a:r>
                        <a:rPr lang="en-US" sz="1200" b="0" i="0" u="none" strike="noStrike">
                          <a:solidFill>
                            <a:srgbClr val="000000"/>
                          </a:solidFill>
                          <a:effectLst/>
                          <a:latin typeface="Trebuchet MS" panose="020B0603020202020204" pitchFamily="34" charset="0"/>
                        </a:rPr>
                        <a:t>11</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p.A146T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US" sz="1200" b="0" i="0" u="none" strike="noStrike">
                          <a:solidFill>
                            <a:srgbClr val="000000"/>
                          </a:solidFill>
                          <a:effectLst/>
                          <a:latin typeface="Trebuchet MS" panose="020B0603020202020204" pitchFamily="34" charset="0"/>
                        </a:rPr>
                        <a:t>NBN</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PR</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5 </a:t>
                      </a:r>
                      <a:r>
                        <a:rPr lang="en-US" sz="1200" b="0" i="0" u="none" strike="noStrike" err="1">
                          <a:solidFill>
                            <a:srgbClr val="000000"/>
                          </a:solidFill>
                          <a:effectLst/>
                          <a:latin typeface="Trebuchet MS" panose="020B0603020202020204" pitchFamily="34" charset="0"/>
                        </a:rPr>
                        <a:t>mo</a:t>
                      </a:r>
                      <a:endParaRPr lang="en-US" sz="1200" b="0" i="0" u="none" strike="noStrike">
                        <a:solidFill>
                          <a:srgbClr val="000000"/>
                        </a:solidFill>
                        <a:effectLst/>
                        <a:latin typeface="Trebuchet MS" panose="020B0603020202020204" pitchFamily="34" charset="0"/>
                      </a:endParaRP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190678623"/>
                  </a:ext>
                </a:extLst>
              </a:tr>
              <a:tr h="214036">
                <a:tc>
                  <a:txBody>
                    <a:bodyPr/>
                    <a:lstStyle/>
                    <a:p>
                      <a:pPr algn="ctr" fontAlgn="ctr">
                        <a:buNone/>
                      </a:pPr>
                      <a:r>
                        <a:rPr lang="en-US" sz="1200" b="0" i="0" u="none" strike="noStrike">
                          <a:solidFill>
                            <a:srgbClr val="000000"/>
                          </a:solidFill>
                          <a:effectLst/>
                          <a:latin typeface="Trebuchet MS" panose="020B0603020202020204" pitchFamily="34" charset="0"/>
                        </a:rPr>
                        <a:t>12</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p.A146T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PR</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6 mo</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167937146"/>
                  </a:ext>
                </a:extLst>
              </a:tr>
              <a:tr h="214036">
                <a:tc>
                  <a:txBody>
                    <a:bodyPr/>
                    <a:lstStyle/>
                    <a:p>
                      <a:pPr algn="ctr" fontAlgn="ctr">
                        <a:buNone/>
                      </a:pPr>
                      <a:r>
                        <a:rPr lang="en-US" sz="1200" b="0" i="0" u="none" strike="noStrike">
                          <a:solidFill>
                            <a:srgbClr val="000000"/>
                          </a:solidFill>
                          <a:effectLst/>
                          <a:latin typeface="Trebuchet MS" panose="020B0603020202020204" pitchFamily="34" charset="0"/>
                        </a:rPr>
                        <a:t>13</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p.A146P</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PR</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4 mo</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949609408"/>
                  </a:ext>
                </a:extLst>
              </a:tr>
              <a:tr h="389155">
                <a:tc>
                  <a:txBody>
                    <a:bodyPr/>
                    <a:lstStyle/>
                    <a:p>
                      <a:pPr algn="ctr" fontAlgn="ctr">
                        <a:buNone/>
                      </a:pPr>
                      <a:r>
                        <a:rPr lang="en-US" sz="1200" b="0" i="0" u="none" strike="noStrike">
                          <a:solidFill>
                            <a:srgbClr val="000000"/>
                          </a:solidFill>
                          <a:effectLst/>
                          <a:latin typeface="Trebuchet MS" panose="020B0603020202020204" pitchFamily="34" charset="0"/>
                        </a:rPr>
                        <a:t>14</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M</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p.A146V</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US" sz="1200" b="0" i="0" u="none" strike="noStrike">
                          <a:solidFill>
                            <a:srgbClr val="000000"/>
                          </a:solidFill>
                          <a:effectLst/>
                          <a:latin typeface="Trebuchet MS" panose="020B0603020202020204" pitchFamily="34" charset="0"/>
                        </a:rPr>
                        <a:t>NRAS; TET2; TRAF7; CBL; GLI1; FOXA1</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ECD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PR</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3 </a:t>
                      </a:r>
                      <a:r>
                        <a:rPr lang="en-US" sz="1200" b="0" i="0" u="none" strike="noStrike" err="1">
                          <a:solidFill>
                            <a:srgbClr val="000000"/>
                          </a:solidFill>
                          <a:effectLst/>
                          <a:latin typeface="Trebuchet MS" panose="020B0603020202020204" pitchFamily="34" charset="0"/>
                        </a:rPr>
                        <a:t>mo</a:t>
                      </a:r>
                      <a:endParaRPr lang="en-US" sz="1200" b="0" i="0" u="none" strike="noStrike">
                        <a:solidFill>
                          <a:srgbClr val="000000"/>
                        </a:solidFill>
                        <a:effectLst/>
                        <a:latin typeface="Trebuchet MS" panose="020B0603020202020204" pitchFamily="34" charset="0"/>
                      </a:endParaRP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4227107846"/>
                  </a:ext>
                </a:extLst>
              </a:tr>
              <a:tr h="214036">
                <a:tc>
                  <a:txBody>
                    <a:bodyPr/>
                    <a:lstStyle/>
                    <a:p>
                      <a:pPr algn="ctr" fontAlgn="ctr">
                        <a:buNone/>
                      </a:pPr>
                      <a:r>
                        <a:rPr lang="en-US" sz="1200" b="0" i="0" u="none" strike="noStrike">
                          <a:solidFill>
                            <a:srgbClr val="000000"/>
                          </a:solidFill>
                          <a:effectLst/>
                          <a:latin typeface="Trebuchet MS" panose="020B0603020202020204" pitchFamily="34" charset="0"/>
                        </a:rPr>
                        <a:t>15</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M</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p.A146T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US" sz="1200" b="0" i="0" u="none" strike="noStrike">
                          <a:solidFill>
                            <a:srgbClr val="000000"/>
                          </a:solidFill>
                          <a:effectLst/>
                          <a:latin typeface="Trebuchet MS" panose="020B0603020202020204" pitchFamily="34" charset="0"/>
                        </a:rPr>
                        <a:t>NOTCH1, BCOR, FANCA,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LCS</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Trametinib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No response</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2 mo</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270936636"/>
                  </a:ext>
                </a:extLst>
              </a:tr>
              <a:tr h="402099">
                <a:tc>
                  <a:txBody>
                    <a:bodyPr/>
                    <a:lstStyle/>
                    <a:p>
                      <a:pPr algn="ctr" fontAlgn="ctr">
                        <a:buNone/>
                      </a:pPr>
                      <a:r>
                        <a:rPr lang="en-US" sz="1200" b="0" i="0" u="none" strike="noStrike">
                          <a:solidFill>
                            <a:srgbClr val="000000"/>
                          </a:solidFill>
                          <a:effectLst/>
                          <a:latin typeface="Trebuchet MS" panose="020B0603020202020204" pitchFamily="34" charset="0"/>
                        </a:rPr>
                        <a:t>16</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p.T58I</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l" fontAlgn="ctr">
                        <a:buNone/>
                      </a:pPr>
                      <a:r>
                        <a:rPr lang="en-US" sz="1200" b="0" i="0" u="none" strike="noStrike">
                          <a:solidFill>
                            <a:srgbClr val="000000"/>
                          </a:solidFill>
                          <a:effectLst/>
                          <a:latin typeface="Trebuchet MS" panose="020B0603020202020204" pitchFamily="34" charset="0"/>
                        </a:rPr>
                        <a:t>CDKN2A/B; BRCA2; CUX1; DNMT3A; HDAC7; KMT2C, PCLO; RET; SDHA; SUFU; ZNF217; ATM</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CR</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2 </a:t>
                      </a:r>
                      <a:r>
                        <a:rPr lang="en-US" sz="1200" b="0" i="0" u="none" strike="noStrike" err="1">
                          <a:solidFill>
                            <a:srgbClr val="000000"/>
                          </a:solidFill>
                          <a:effectLst/>
                          <a:latin typeface="Trebuchet MS" panose="020B0603020202020204" pitchFamily="34" charset="0"/>
                        </a:rPr>
                        <a:t>mo</a:t>
                      </a:r>
                      <a:endParaRPr lang="en-US" sz="1200" b="0" i="0" u="none" strike="noStrike">
                        <a:solidFill>
                          <a:srgbClr val="000000"/>
                        </a:solidFill>
                        <a:effectLst/>
                        <a:latin typeface="Trebuchet MS" panose="020B0603020202020204" pitchFamily="34" charset="0"/>
                      </a:endParaRP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1814197231"/>
                  </a:ext>
                </a:extLst>
              </a:tr>
            </a:tbl>
          </a:graphicData>
        </a:graphic>
      </p:graphicFrame>
      <p:sp>
        <p:nvSpPr>
          <p:cNvPr id="3" name="Rectangle: Rounded Corners 2">
            <a:extLst>
              <a:ext uri="{FF2B5EF4-FFF2-40B4-BE49-F238E27FC236}">
                <a16:creationId xmlns:a16="http://schemas.microsoft.com/office/drawing/2014/main" id="{5A33EFF8-0790-C8B6-81FF-132EE27BC74A}"/>
              </a:ext>
            </a:extLst>
          </p:cNvPr>
          <p:cNvSpPr/>
          <p:nvPr/>
        </p:nvSpPr>
        <p:spPr>
          <a:xfrm>
            <a:off x="6322140" y="4806007"/>
            <a:ext cx="2261421" cy="1289993"/>
          </a:xfrm>
          <a:prstGeom prst="round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EE37F0E-49BE-CBF3-FB5A-C3CF1262042C}"/>
              </a:ext>
            </a:extLst>
          </p:cNvPr>
          <p:cNvSpPr txBox="1"/>
          <p:nvPr/>
        </p:nvSpPr>
        <p:spPr>
          <a:xfrm>
            <a:off x="886641" y="1124465"/>
            <a:ext cx="4172937" cy="461665"/>
          </a:xfrm>
          <a:prstGeom prst="rect">
            <a:avLst/>
          </a:prstGeom>
          <a:noFill/>
        </p:spPr>
        <p:txBody>
          <a:bodyPr wrap="none" rtlCol="0">
            <a:spAutoFit/>
          </a:bodyPr>
          <a:lstStyle/>
          <a:p>
            <a:r>
              <a:rPr lang="en-US"/>
              <a:t>Overall response rate: 62.5%</a:t>
            </a:r>
          </a:p>
        </p:txBody>
      </p:sp>
    </p:spTree>
    <p:extLst>
      <p:ext uri="{BB962C8B-B14F-4D97-AF65-F5344CB8AC3E}">
        <p14:creationId xmlns:p14="http://schemas.microsoft.com/office/powerpoint/2010/main" val="423800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ED6C7-AD4D-092E-2AAB-B4F6841E0116}"/>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53BB23F0-F13A-549E-B3EE-E40441E76F1E}"/>
              </a:ext>
            </a:extLst>
          </p:cNvPr>
          <p:cNvGraphicFramePr>
            <a:graphicFrameLocks noGrp="1"/>
          </p:cNvGraphicFramePr>
          <p:nvPr>
            <p:extLst>
              <p:ext uri="{D42A27DB-BD31-4B8C-83A1-F6EECF244321}">
                <p14:modId xmlns:p14="http://schemas.microsoft.com/office/powerpoint/2010/main" val="2956624686"/>
              </p:ext>
            </p:extLst>
          </p:nvPr>
        </p:nvGraphicFramePr>
        <p:xfrm>
          <a:off x="324465" y="1720645"/>
          <a:ext cx="11661060" cy="4754046"/>
        </p:xfrm>
        <a:graphic>
          <a:graphicData uri="http://schemas.openxmlformats.org/drawingml/2006/table">
            <a:tbl>
              <a:tblPr/>
              <a:tblGrid>
                <a:gridCol w="395990">
                  <a:extLst>
                    <a:ext uri="{9D8B030D-6E8A-4147-A177-3AD203B41FA5}">
                      <a16:colId xmlns:a16="http://schemas.microsoft.com/office/drawing/2014/main" val="3593708127"/>
                    </a:ext>
                  </a:extLst>
                </a:gridCol>
                <a:gridCol w="412490">
                  <a:extLst>
                    <a:ext uri="{9D8B030D-6E8A-4147-A177-3AD203B41FA5}">
                      <a16:colId xmlns:a16="http://schemas.microsoft.com/office/drawing/2014/main" val="3363148509"/>
                    </a:ext>
                  </a:extLst>
                </a:gridCol>
                <a:gridCol w="798484">
                  <a:extLst>
                    <a:ext uri="{9D8B030D-6E8A-4147-A177-3AD203B41FA5}">
                      <a16:colId xmlns:a16="http://schemas.microsoft.com/office/drawing/2014/main" val="3328380205"/>
                    </a:ext>
                  </a:extLst>
                </a:gridCol>
                <a:gridCol w="3515642">
                  <a:extLst>
                    <a:ext uri="{9D8B030D-6E8A-4147-A177-3AD203B41FA5}">
                      <a16:colId xmlns:a16="http://schemas.microsoft.com/office/drawing/2014/main" val="3692838884"/>
                    </a:ext>
                  </a:extLst>
                </a:gridCol>
                <a:gridCol w="904568">
                  <a:extLst>
                    <a:ext uri="{9D8B030D-6E8A-4147-A177-3AD203B41FA5}">
                      <a16:colId xmlns:a16="http://schemas.microsoft.com/office/drawing/2014/main" val="2100819001"/>
                    </a:ext>
                  </a:extLst>
                </a:gridCol>
                <a:gridCol w="1214734">
                  <a:extLst>
                    <a:ext uri="{9D8B030D-6E8A-4147-A177-3AD203B41FA5}">
                      <a16:colId xmlns:a16="http://schemas.microsoft.com/office/drawing/2014/main" val="4217912844"/>
                    </a:ext>
                  </a:extLst>
                </a:gridCol>
                <a:gridCol w="1017188">
                  <a:extLst>
                    <a:ext uri="{9D8B030D-6E8A-4147-A177-3AD203B41FA5}">
                      <a16:colId xmlns:a16="http://schemas.microsoft.com/office/drawing/2014/main" val="3865688487"/>
                    </a:ext>
                  </a:extLst>
                </a:gridCol>
                <a:gridCol w="1170039">
                  <a:extLst>
                    <a:ext uri="{9D8B030D-6E8A-4147-A177-3AD203B41FA5}">
                      <a16:colId xmlns:a16="http://schemas.microsoft.com/office/drawing/2014/main" val="2746637040"/>
                    </a:ext>
                  </a:extLst>
                </a:gridCol>
                <a:gridCol w="1012723">
                  <a:extLst>
                    <a:ext uri="{9D8B030D-6E8A-4147-A177-3AD203B41FA5}">
                      <a16:colId xmlns:a16="http://schemas.microsoft.com/office/drawing/2014/main" val="764696357"/>
                    </a:ext>
                  </a:extLst>
                </a:gridCol>
                <a:gridCol w="1219202">
                  <a:extLst>
                    <a:ext uri="{9D8B030D-6E8A-4147-A177-3AD203B41FA5}">
                      <a16:colId xmlns:a16="http://schemas.microsoft.com/office/drawing/2014/main" val="2609582937"/>
                    </a:ext>
                  </a:extLst>
                </a:gridCol>
              </a:tblGrid>
              <a:tr h="402099">
                <a:tc>
                  <a:txBody>
                    <a:bodyPr/>
                    <a:lstStyle/>
                    <a:p>
                      <a:pPr algn="ctr" fontAlgn="b">
                        <a:buNone/>
                      </a:pPr>
                      <a:r>
                        <a:rPr lang="en-US" sz="1200" b="1" i="0" u="none" strike="noStrike">
                          <a:solidFill>
                            <a:schemeClr val="bg1"/>
                          </a:solidFill>
                          <a:effectLst/>
                          <a:latin typeface="Trebuchet MS" panose="020B0603020202020204" pitchFamily="34" charset="0"/>
                        </a:rPr>
                        <a:t>ID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algn="ctr" fontAlgn="b">
                        <a:buNone/>
                      </a:pPr>
                      <a:r>
                        <a:rPr lang="en-US" sz="1200" b="1" i="0" u="none" strike="noStrike">
                          <a:solidFill>
                            <a:schemeClr val="bg1"/>
                          </a:solidFill>
                          <a:effectLst/>
                          <a:latin typeface="Trebuchet MS" panose="020B0603020202020204" pitchFamily="34" charset="0"/>
                        </a:rPr>
                        <a:t>Sex</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algn="ctr" fontAlgn="b">
                        <a:buNone/>
                      </a:pPr>
                      <a:r>
                        <a:rPr lang="en-US" sz="1200" b="1" i="0" u="none" strike="noStrike">
                          <a:solidFill>
                            <a:schemeClr val="bg1"/>
                          </a:solidFill>
                          <a:effectLst/>
                          <a:latin typeface="Trebuchet MS" panose="020B0603020202020204" pitchFamily="34" charset="0"/>
                        </a:rPr>
                        <a:t>Mutations</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algn="ctr" fontAlgn="b">
                        <a:buNone/>
                      </a:pPr>
                      <a:r>
                        <a:rPr lang="en-US" sz="1200" b="1" i="0" u="none" strike="noStrike">
                          <a:solidFill>
                            <a:schemeClr val="bg1"/>
                          </a:solidFill>
                          <a:effectLst/>
                          <a:latin typeface="Trebuchet MS" panose="020B0603020202020204" pitchFamily="34" charset="0"/>
                        </a:rPr>
                        <a:t>Other Altered Genes</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algn="ctr" fontAlgn="b">
                        <a:buNone/>
                      </a:pPr>
                      <a:r>
                        <a:rPr lang="en-US" sz="1200" b="1" i="0" u="none" strike="noStrike">
                          <a:solidFill>
                            <a:schemeClr val="bg1"/>
                          </a:solidFill>
                          <a:effectLst/>
                          <a:latin typeface="Trebuchet MS" panose="020B0603020202020204" pitchFamily="34" charset="0"/>
                        </a:rPr>
                        <a:t>Diagnosis</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algn="ctr" fontAlgn="b">
                        <a:buNone/>
                      </a:pPr>
                      <a:r>
                        <a:rPr lang="en-US" sz="1200" b="1" i="0" u="none" strike="noStrike">
                          <a:solidFill>
                            <a:schemeClr val="bg1"/>
                          </a:solidFill>
                          <a:effectLst/>
                          <a:latin typeface="Trebuchet MS" panose="020B0603020202020204" pitchFamily="34" charset="0"/>
                        </a:rPr>
                        <a:t>1st </a:t>
                      </a:r>
                      <a:r>
                        <a:rPr lang="en-US" sz="1200" b="1" i="0" u="none" strike="noStrike" err="1">
                          <a:solidFill>
                            <a:schemeClr val="bg1"/>
                          </a:solidFill>
                          <a:effectLst/>
                          <a:latin typeface="Trebuchet MS" panose="020B0603020202020204" pitchFamily="34" charset="0"/>
                        </a:rPr>
                        <a:t>MEKi</a:t>
                      </a:r>
                      <a:endParaRPr lang="en-US" sz="1200" b="1" i="0" u="none" strike="noStrike">
                        <a:solidFill>
                          <a:schemeClr val="bg1"/>
                        </a:solidFill>
                        <a:effectLst/>
                        <a:latin typeface="Trebuchet MS" panose="020B0603020202020204" pitchFamily="34" charset="0"/>
                      </a:endParaRP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algn="ctr" fontAlgn="b">
                        <a:buNone/>
                      </a:pPr>
                      <a:r>
                        <a:rPr lang="en-US" sz="1200" b="1" i="0" u="none" strike="noStrike">
                          <a:solidFill>
                            <a:schemeClr val="bg1"/>
                          </a:solidFill>
                          <a:effectLst/>
                          <a:latin typeface="Trebuchet MS" panose="020B0603020202020204" pitchFamily="34" charset="0"/>
                        </a:rPr>
                        <a:t>Response</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algn="ctr" fontAlgn="b">
                        <a:buNone/>
                      </a:pPr>
                      <a:r>
                        <a:rPr lang="en-US" sz="1200" b="1" i="0" u="none" strike="noStrike">
                          <a:solidFill>
                            <a:schemeClr val="bg1"/>
                          </a:solidFill>
                          <a:effectLst/>
                          <a:latin typeface="Trebuchet MS" panose="020B0603020202020204" pitchFamily="34" charset="0"/>
                        </a:rPr>
                        <a:t>Time to Best Response</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algn="ctr" fontAlgn="b">
                        <a:buNone/>
                      </a:pPr>
                      <a:r>
                        <a:rPr lang="en-US" sz="1200" b="1" i="0" u="none" strike="noStrike">
                          <a:solidFill>
                            <a:schemeClr val="bg1"/>
                          </a:solidFill>
                          <a:effectLst/>
                          <a:latin typeface="Trebuchet MS" panose="020B0603020202020204" pitchFamily="34" charset="0"/>
                        </a:rPr>
                        <a:t>2nd </a:t>
                      </a:r>
                      <a:r>
                        <a:rPr lang="en-US" sz="1200" b="1" i="0" u="none" strike="noStrike" err="1">
                          <a:solidFill>
                            <a:schemeClr val="bg1"/>
                          </a:solidFill>
                          <a:effectLst/>
                          <a:latin typeface="Trebuchet MS" panose="020B0603020202020204" pitchFamily="34" charset="0"/>
                        </a:rPr>
                        <a:t>MEKi</a:t>
                      </a:r>
                      <a:endParaRPr lang="en-US" sz="1200" b="1" i="0" u="none" strike="noStrike">
                        <a:solidFill>
                          <a:schemeClr val="bg1"/>
                        </a:solidFill>
                        <a:effectLst/>
                        <a:latin typeface="Trebuchet MS" panose="020B0603020202020204" pitchFamily="34" charset="0"/>
                      </a:endParaRP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algn="ctr" fontAlgn="b">
                        <a:buNone/>
                      </a:pPr>
                      <a:r>
                        <a:rPr lang="en-US" sz="1200" b="1" i="0" u="none" strike="noStrike">
                          <a:solidFill>
                            <a:schemeClr val="bg1"/>
                          </a:solidFill>
                          <a:effectLst/>
                          <a:latin typeface="Trebuchet MS" panose="020B0603020202020204" pitchFamily="34" charset="0"/>
                        </a:rPr>
                        <a:t>Response</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50000"/>
                        <a:lumOff val="50000"/>
                      </a:schemeClr>
                    </a:solidFill>
                  </a:tcPr>
                </a:tc>
                <a:extLst>
                  <a:ext uri="{0D108BD9-81ED-4DB2-BD59-A6C34878D82A}">
                    <a16:rowId xmlns:a16="http://schemas.microsoft.com/office/drawing/2014/main" val="804294980"/>
                  </a:ext>
                </a:extLst>
              </a:tr>
              <a:tr h="402099">
                <a:tc>
                  <a:txBody>
                    <a:bodyPr/>
                    <a:lstStyle/>
                    <a:p>
                      <a:pPr algn="ctr" fontAlgn="ctr">
                        <a:buNone/>
                      </a:pPr>
                      <a:r>
                        <a:rPr lang="en-US" sz="1200" b="0" i="0" u="none" strike="noStrike">
                          <a:solidFill>
                            <a:srgbClr val="000000"/>
                          </a:solidFill>
                          <a:effectLst/>
                          <a:latin typeface="Trebuchet MS" panose="020B0603020202020204" pitchFamily="34" charset="0"/>
                        </a:rPr>
                        <a:t>1</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p.K117N</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l" fontAlgn="ctr">
                        <a:buNone/>
                      </a:pPr>
                      <a:r>
                        <a:rPr lang="en-US" sz="1200" b="0" i="0" u="none" strike="noStrike">
                          <a:solidFill>
                            <a:srgbClr val="000000"/>
                          </a:solidFill>
                          <a:effectLst/>
                          <a:latin typeface="Trebuchet MS" panose="020B0603020202020204" pitchFamily="34" charset="0"/>
                        </a:rPr>
                        <a:t>FANCD2; IDH1; MAP3K1; MLL; NOTCH2; PDGFRB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CR</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13 mo</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4070268435"/>
                  </a:ext>
                </a:extLst>
              </a:tr>
              <a:tr h="402099">
                <a:tc>
                  <a:txBody>
                    <a:bodyPr/>
                    <a:lstStyle/>
                    <a:p>
                      <a:pPr algn="ctr" fontAlgn="ctr">
                        <a:buNone/>
                      </a:pPr>
                      <a:r>
                        <a:rPr lang="en-US" sz="1200" b="0" i="0" u="none" strike="noStrike">
                          <a:solidFill>
                            <a:srgbClr val="000000"/>
                          </a:solidFill>
                          <a:effectLst/>
                          <a:latin typeface="Trebuchet MS" panose="020B0603020202020204" pitchFamily="34" charset="0"/>
                        </a:rPr>
                        <a:t>2</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M</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p.K117N</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l" fontAlgn="ctr">
                        <a:buNone/>
                      </a:pPr>
                      <a:r>
                        <a:rPr lang="en-US" sz="1200" b="0" i="0" u="none" strike="noStrike">
                          <a:solidFill>
                            <a:srgbClr val="000000"/>
                          </a:solidFill>
                          <a:effectLst/>
                          <a:latin typeface="Trebuchet MS" panose="020B0603020202020204" pitchFamily="34" charset="0"/>
                        </a:rPr>
                        <a:t>DNMT3A; BCL2L11, KIT, NOTCH1, NTRK1, SETBP1, SETD2, ZFHX4</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PR</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5 mo</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2052201931"/>
                  </a:ext>
                </a:extLst>
              </a:tr>
              <a:tr h="214036">
                <a:tc>
                  <a:txBody>
                    <a:bodyPr/>
                    <a:lstStyle/>
                    <a:p>
                      <a:pPr algn="ctr" fontAlgn="ctr">
                        <a:buNone/>
                      </a:pPr>
                      <a:r>
                        <a:rPr lang="en-US" sz="1200" b="0" i="0" u="none" strike="noStrike">
                          <a:solidFill>
                            <a:srgbClr val="000000"/>
                          </a:solidFill>
                          <a:effectLst/>
                          <a:latin typeface="Trebuchet MS" panose="020B0603020202020204" pitchFamily="34" charset="0"/>
                        </a:rPr>
                        <a:t>3</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p.K117N</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l" fontAlgn="ctr">
                        <a:buNone/>
                      </a:pPr>
                      <a:r>
                        <a:rPr lang="en-US" sz="1200" b="0" i="0" u="none" strike="noStrike">
                          <a:solidFill>
                            <a:srgbClr val="000000"/>
                          </a:solidFill>
                          <a:effectLst/>
                          <a:latin typeface="Trebuchet MS" panose="020B0603020202020204" pitchFamily="34" charset="0"/>
                        </a:rPr>
                        <a:t>MUTYH</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PR</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4 mo</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1385341109"/>
                  </a:ext>
                </a:extLst>
              </a:tr>
              <a:tr h="402099">
                <a:tc>
                  <a:txBody>
                    <a:bodyPr/>
                    <a:lstStyle/>
                    <a:p>
                      <a:pPr algn="ctr" fontAlgn="ctr">
                        <a:buNone/>
                      </a:pPr>
                      <a:r>
                        <a:rPr lang="en-US" sz="1200" b="0" i="0" u="none" strike="noStrike">
                          <a:solidFill>
                            <a:srgbClr val="000000"/>
                          </a:solidFill>
                          <a:effectLst/>
                          <a:latin typeface="Trebuchet MS" panose="020B0603020202020204" pitchFamily="34" charset="0"/>
                        </a:rPr>
                        <a:t>4</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p.K117N</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l" fontAlgn="ctr">
                        <a:buNone/>
                      </a:pPr>
                      <a:r>
                        <a:rPr lang="en-US" sz="1200" b="0" i="0" u="none" strike="noStrike">
                          <a:solidFill>
                            <a:srgbClr val="000000"/>
                          </a:solidFill>
                          <a:effectLst/>
                          <a:latin typeface="Trebuchet MS" panose="020B0603020202020204" pitchFamily="34" charset="0"/>
                        </a:rPr>
                        <a:t>ASIC5, ASXL1, C15orf57::CBX3, IGKV2D-28::IGKJ5, PCDHGC5</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No response</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2 </a:t>
                      </a:r>
                      <a:r>
                        <a:rPr lang="en-US" sz="1200" b="0" i="0" u="none" strike="noStrike" err="1">
                          <a:solidFill>
                            <a:srgbClr val="000000"/>
                          </a:solidFill>
                          <a:effectLst/>
                          <a:latin typeface="Trebuchet MS" panose="020B0603020202020204" pitchFamily="34" charset="0"/>
                        </a:rPr>
                        <a:t>mo</a:t>
                      </a:r>
                      <a:endParaRPr lang="en-US" sz="1200" b="0" i="0" u="none" strike="noStrike">
                        <a:solidFill>
                          <a:srgbClr val="000000"/>
                        </a:solidFill>
                        <a:effectLst/>
                        <a:latin typeface="Trebuchet MS" panose="020B0603020202020204" pitchFamily="34" charset="0"/>
                      </a:endParaRP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4270801894"/>
                  </a:ext>
                </a:extLst>
              </a:tr>
              <a:tr h="214036">
                <a:tc>
                  <a:txBody>
                    <a:bodyPr/>
                    <a:lstStyle/>
                    <a:p>
                      <a:pPr algn="ctr" fontAlgn="ctr">
                        <a:buNone/>
                      </a:pPr>
                      <a:r>
                        <a:rPr lang="en-US" sz="1200" b="0" i="0" u="none" strike="noStrike">
                          <a:solidFill>
                            <a:srgbClr val="000000"/>
                          </a:solidFill>
                          <a:effectLst/>
                          <a:latin typeface="Trebuchet MS" panose="020B0603020202020204" pitchFamily="34" charset="0"/>
                        </a:rPr>
                        <a:t>5</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p.K117N</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l" fontAlgn="ctr">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No response</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22 mo</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20954581"/>
                  </a:ext>
                </a:extLst>
              </a:tr>
              <a:tr h="214036">
                <a:tc>
                  <a:txBody>
                    <a:bodyPr/>
                    <a:lstStyle/>
                    <a:p>
                      <a:pPr algn="ctr" fontAlgn="ctr">
                        <a:buNone/>
                      </a:pPr>
                      <a:r>
                        <a:rPr lang="en-US" sz="1200" b="0" i="0" u="none" strike="noStrike">
                          <a:solidFill>
                            <a:srgbClr val="000000"/>
                          </a:solidFill>
                          <a:effectLst/>
                          <a:latin typeface="Trebuchet MS" panose="020B0603020202020204" pitchFamily="34" charset="0"/>
                        </a:rPr>
                        <a:t>6</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p.K117N</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l" fontAlgn="ctr">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No response</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5 mo</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Trametinib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PR in 2 </a:t>
                      </a:r>
                      <a:r>
                        <a:rPr lang="en-US" sz="1200" b="0" i="0" u="none" strike="noStrike" err="1">
                          <a:solidFill>
                            <a:srgbClr val="000000"/>
                          </a:solidFill>
                          <a:effectLst/>
                          <a:latin typeface="Trebuchet MS" panose="020B0603020202020204" pitchFamily="34" charset="0"/>
                        </a:rPr>
                        <a:t>mo</a:t>
                      </a:r>
                      <a:endParaRPr lang="en-US" sz="1200" b="0" i="0" u="none" strike="noStrike">
                        <a:solidFill>
                          <a:srgbClr val="000000"/>
                        </a:solidFill>
                        <a:effectLst/>
                        <a:latin typeface="Trebuchet MS" panose="020B0603020202020204" pitchFamily="34" charset="0"/>
                      </a:endParaRP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2968849441"/>
                  </a:ext>
                </a:extLst>
              </a:tr>
              <a:tr h="214036">
                <a:tc>
                  <a:txBody>
                    <a:bodyPr/>
                    <a:lstStyle/>
                    <a:p>
                      <a:pPr algn="ctr" fontAlgn="ctr">
                        <a:buNone/>
                      </a:pPr>
                      <a:r>
                        <a:rPr lang="en-US" sz="1200" b="0" i="0" u="none" strike="noStrike">
                          <a:solidFill>
                            <a:srgbClr val="000000"/>
                          </a:solidFill>
                          <a:effectLst/>
                          <a:latin typeface="Trebuchet MS" panose="020B0603020202020204" pitchFamily="34" charset="0"/>
                        </a:rPr>
                        <a:t>7</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p.G12D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US" sz="1200" b="0" i="0" u="none" strike="noStrike">
                          <a:solidFill>
                            <a:srgbClr val="000000"/>
                          </a:solidFill>
                          <a:effectLst/>
                          <a:latin typeface="Trebuchet MS" panose="020B0603020202020204" pitchFamily="34" charset="0"/>
                        </a:rPr>
                        <a:t>MAP2K1; GEN1; RAD51D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ECD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CR</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23 mo</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350796151"/>
                  </a:ext>
                </a:extLst>
              </a:tr>
              <a:tr h="214036">
                <a:tc>
                  <a:txBody>
                    <a:bodyPr/>
                    <a:lstStyle/>
                    <a:p>
                      <a:pPr algn="ctr" fontAlgn="ctr">
                        <a:buNone/>
                      </a:pPr>
                      <a:r>
                        <a:rPr lang="en-US" sz="1200" b="0" i="0" u="none" strike="noStrike">
                          <a:solidFill>
                            <a:srgbClr val="000000"/>
                          </a:solidFill>
                          <a:effectLst/>
                          <a:latin typeface="Trebuchet MS" panose="020B0603020202020204" pitchFamily="34" charset="0"/>
                        </a:rPr>
                        <a:t>8</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p.G12D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No response</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3 </a:t>
                      </a:r>
                      <a:r>
                        <a:rPr lang="en-US" sz="1200" b="0" i="0" u="none" strike="noStrike" err="1">
                          <a:solidFill>
                            <a:srgbClr val="000000"/>
                          </a:solidFill>
                          <a:effectLst/>
                          <a:latin typeface="Trebuchet MS" panose="020B0603020202020204" pitchFamily="34" charset="0"/>
                        </a:rPr>
                        <a:t>mo</a:t>
                      </a:r>
                      <a:endParaRPr lang="en-US" sz="1200" b="0" i="0" u="none" strike="noStrike">
                        <a:solidFill>
                          <a:srgbClr val="000000"/>
                        </a:solidFill>
                        <a:effectLst/>
                        <a:latin typeface="Trebuchet MS" panose="020B0603020202020204" pitchFamily="34" charset="0"/>
                      </a:endParaRP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327100190"/>
                  </a:ext>
                </a:extLst>
              </a:tr>
              <a:tr h="214036">
                <a:tc>
                  <a:txBody>
                    <a:bodyPr/>
                    <a:lstStyle/>
                    <a:p>
                      <a:pPr algn="ctr" fontAlgn="ctr">
                        <a:buNone/>
                      </a:pPr>
                      <a:r>
                        <a:rPr lang="en-US" sz="1200" b="0" i="0" u="none" strike="noStrike">
                          <a:solidFill>
                            <a:srgbClr val="000000"/>
                          </a:solidFill>
                          <a:effectLst/>
                          <a:latin typeface="Trebuchet MS" panose="020B0603020202020204" pitchFamily="34" charset="0"/>
                        </a:rPr>
                        <a:t>9</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p.G13C</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l" fontAlgn="ctr">
                        <a:buNone/>
                      </a:pPr>
                      <a:r>
                        <a:rPr lang="en-US" sz="1200" b="0" i="0" u="none" strike="noStrike">
                          <a:solidFill>
                            <a:srgbClr val="000000"/>
                          </a:solidFill>
                          <a:effectLst/>
                          <a:latin typeface="Trebuchet MS" panose="020B0603020202020204" pitchFamily="34" charset="0"/>
                        </a:rPr>
                        <a:t>FANCA</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PR</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10 </a:t>
                      </a:r>
                      <a:r>
                        <a:rPr lang="en-US" sz="1200" b="0" i="0" u="none" strike="noStrike" err="1">
                          <a:solidFill>
                            <a:srgbClr val="000000"/>
                          </a:solidFill>
                          <a:effectLst/>
                          <a:latin typeface="Trebuchet MS" panose="020B0603020202020204" pitchFamily="34" charset="0"/>
                        </a:rPr>
                        <a:t>mo</a:t>
                      </a:r>
                      <a:endParaRPr lang="en-US" sz="1200" b="0" i="0" u="none" strike="noStrike">
                        <a:solidFill>
                          <a:srgbClr val="000000"/>
                        </a:solidFill>
                        <a:effectLst/>
                        <a:latin typeface="Trebuchet MS" panose="020B0603020202020204" pitchFamily="34" charset="0"/>
                      </a:endParaRP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1643867767"/>
                  </a:ext>
                </a:extLst>
              </a:tr>
              <a:tr h="214036">
                <a:tc>
                  <a:txBody>
                    <a:bodyPr/>
                    <a:lstStyle/>
                    <a:p>
                      <a:pPr algn="ctr" fontAlgn="ctr">
                        <a:buNone/>
                      </a:pPr>
                      <a:r>
                        <a:rPr lang="en-US" sz="1200" b="0" i="0" u="none" strike="noStrike">
                          <a:solidFill>
                            <a:srgbClr val="000000"/>
                          </a:solidFill>
                          <a:effectLst/>
                          <a:latin typeface="Trebuchet MS" panose="020B0603020202020204" pitchFamily="34" charset="0"/>
                        </a:rPr>
                        <a:t>10</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p.G13D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l" fontAlgn="ctr">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No response</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3 </a:t>
                      </a:r>
                      <a:r>
                        <a:rPr lang="en-US" sz="1200" b="0" i="0" u="none" strike="noStrike" err="1">
                          <a:solidFill>
                            <a:srgbClr val="000000"/>
                          </a:solidFill>
                          <a:effectLst/>
                          <a:latin typeface="Trebuchet MS" panose="020B0603020202020204" pitchFamily="34" charset="0"/>
                        </a:rPr>
                        <a:t>mo</a:t>
                      </a:r>
                      <a:endParaRPr lang="en-US" sz="1200" b="0" i="0" u="none" strike="noStrike">
                        <a:solidFill>
                          <a:srgbClr val="000000"/>
                        </a:solidFill>
                        <a:effectLst/>
                        <a:latin typeface="Trebuchet MS" panose="020B0603020202020204" pitchFamily="34" charset="0"/>
                      </a:endParaRP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3306200895"/>
                  </a:ext>
                </a:extLst>
              </a:tr>
              <a:tr h="214036">
                <a:tc>
                  <a:txBody>
                    <a:bodyPr/>
                    <a:lstStyle/>
                    <a:p>
                      <a:pPr algn="ctr" fontAlgn="ctr">
                        <a:buNone/>
                      </a:pPr>
                      <a:r>
                        <a:rPr lang="en-US" sz="1200" b="0" i="0" u="none" strike="noStrike">
                          <a:solidFill>
                            <a:srgbClr val="000000"/>
                          </a:solidFill>
                          <a:effectLst/>
                          <a:latin typeface="Trebuchet MS" panose="020B0603020202020204" pitchFamily="34" charset="0"/>
                        </a:rPr>
                        <a:t>11</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p.A146T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US" sz="1200" b="0" i="0" u="none" strike="noStrike">
                          <a:solidFill>
                            <a:srgbClr val="000000"/>
                          </a:solidFill>
                          <a:effectLst/>
                          <a:latin typeface="Trebuchet MS" panose="020B0603020202020204" pitchFamily="34" charset="0"/>
                        </a:rPr>
                        <a:t>NBN</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PR</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5 </a:t>
                      </a:r>
                      <a:r>
                        <a:rPr lang="en-US" sz="1200" b="0" i="0" u="none" strike="noStrike" err="1">
                          <a:solidFill>
                            <a:srgbClr val="000000"/>
                          </a:solidFill>
                          <a:effectLst/>
                          <a:latin typeface="Trebuchet MS" panose="020B0603020202020204" pitchFamily="34" charset="0"/>
                        </a:rPr>
                        <a:t>mo</a:t>
                      </a:r>
                      <a:endParaRPr lang="en-US" sz="1200" b="0" i="0" u="none" strike="noStrike">
                        <a:solidFill>
                          <a:srgbClr val="000000"/>
                        </a:solidFill>
                        <a:effectLst/>
                        <a:latin typeface="Trebuchet MS" panose="020B0603020202020204" pitchFamily="34" charset="0"/>
                      </a:endParaRP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190678623"/>
                  </a:ext>
                </a:extLst>
              </a:tr>
              <a:tr h="214036">
                <a:tc>
                  <a:txBody>
                    <a:bodyPr/>
                    <a:lstStyle/>
                    <a:p>
                      <a:pPr algn="ctr" fontAlgn="ctr">
                        <a:buNone/>
                      </a:pPr>
                      <a:r>
                        <a:rPr lang="en-US" sz="1200" b="0" i="0" u="none" strike="noStrike">
                          <a:solidFill>
                            <a:srgbClr val="000000"/>
                          </a:solidFill>
                          <a:effectLst/>
                          <a:latin typeface="Trebuchet MS" panose="020B0603020202020204" pitchFamily="34" charset="0"/>
                        </a:rPr>
                        <a:t>12</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p.A146T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PR</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6 mo</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167937146"/>
                  </a:ext>
                </a:extLst>
              </a:tr>
              <a:tr h="214036">
                <a:tc>
                  <a:txBody>
                    <a:bodyPr/>
                    <a:lstStyle/>
                    <a:p>
                      <a:pPr algn="ctr" fontAlgn="ctr">
                        <a:buNone/>
                      </a:pPr>
                      <a:r>
                        <a:rPr lang="en-US" sz="1200" b="0" i="0" u="none" strike="noStrike">
                          <a:solidFill>
                            <a:srgbClr val="000000"/>
                          </a:solidFill>
                          <a:effectLst/>
                          <a:latin typeface="Trebuchet MS" panose="020B0603020202020204" pitchFamily="34" charset="0"/>
                        </a:rPr>
                        <a:t>13</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p.A146P</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PR</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4 mo</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949609408"/>
                  </a:ext>
                </a:extLst>
              </a:tr>
              <a:tr h="389155">
                <a:tc>
                  <a:txBody>
                    <a:bodyPr/>
                    <a:lstStyle/>
                    <a:p>
                      <a:pPr algn="ctr" fontAlgn="ctr">
                        <a:buNone/>
                      </a:pPr>
                      <a:r>
                        <a:rPr lang="en-US" sz="1200" b="0" i="0" u="none" strike="noStrike">
                          <a:solidFill>
                            <a:srgbClr val="000000"/>
                          </a:solidFill>
                          <a:effectLst/>
                          <a:latin typeface="Trebuchet MS" panose="020B0603020202020204" pitchFamily="34" charset="0"/>
                        </a:rPr>
                        <a:t>14</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M</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p.A146V</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US" sz="1200" b="0" i="0" u="none" strike="noStrike">
                          <a:solidFill>
                            <a:srgbClr val="000000"/>
                          </a:solidFill>
                          <a:effectLst/>
                          <a:latin typeface="Trebuchet MS" panose="020B0603020202020204" pitchFamily="34" charset="0"/>
                        </a:rPr>
                        <a:t>NRAS; TET2; TRAF7; CBL; GLI1; FOXA1</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ECD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PR</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3 </a:t>
                      </a:r>
                      <a:r>
                        <a:rPr lang="en-US" sz="1200" b="0" i="0" u="none" strike="noStrike" err="1">
                          <a:solidFill>
                            <a:srgbClr val="000000"/>
                          </a:solidFill>
                          <a:effectLst/>
                          <a:latin typeface="Trebuchet MS" panose="020B0603020202020204" pitchFamily="34" charset="0"/>
                        </a:rPr>
                        <a:t>mo</a:t>
                      </a:r>
                      <a:endParaRPr lang="en-US" sz="1200" b="0" i="0" u="none" strike="noStrike">
                        <a:solidFill>
                          <a:srgbClr val="000000"/>
                        </a:solidFill>
                        <a:effectLst/>
                        <a:latin typeface="Trebuchet MS" panose="020B0603020202020204" pitchFamily="34" charset="0"/>
                      </a:endParaRP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4227107846"/>
                  </a:ext>
                </a:extLst>
              </a:tr>
              <a:tr h="214036">
                <a:tc>
                  <a:txBody>
                    <a:bodyPr/>
                    <a:lstStyle/>
                    <a:p>
                      <a:pPr algn="ctr" fontAlgn="ctr">
                        <a:buNone/>
                      </a:pPr>
                      <a:r>
                        <a:rPr lang="en-US" sz="1200" b="0" i="0" u="none" strike="noStrike">
                          <a:solidFill>
                            <a:srgbClr val="000000"/>
                          </a:solidFill>
                          <a:effectLst/>
                          <a:latin typeface="Trebuchet MS" panose="020B0603020202020204" pitchFamily="34" charset="0"/>
                        </a:rPr>
                        <a:t>15</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M</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p.A146T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US" sz="1200" b="0" i="0" u="none" strike="noStrike">
                          <a:solidFill>
                            <a:srgbClr val="000000"/>
                          </a:solidFill>
                          <a:effectLst/>
                          <a:latin typeface="Trebuchet MS" panose="020B0603020202020204" pitchFamily="34" charset="0"/>
                        </a:rPr>
                        <a:t>NOTCH1, BCOR, FANCA,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LCS</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Trametinib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No response</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2 </a:t>
                      </a:r>
                      <a:r>
                        <a:rPr lang="en-US" sz="1200" b="0" i="0" u="none" strike="noStrike" err="1">
                          <a:solidFill>
                            <a:srgbClr val="000000"/>
                          </a:solidFill>
                          <a:effectLst/>
                          <a:latin typeface="Trebuchet MS" panose="020B0603020202020204" pitchFamily="34" charset="0"/>
                        </a:rPr>
                        <a:t>mo</a:t>
                      </a:r>
                      <a:endParaRPr lang="en-US" sz="1200" b="0" i="0" u="none" strike="noStrike">
                        <a:solidFill>
                          <a:srgbClr val="000000"/>
                        </a:solidFill>
                        <a:effectLst/>
                        <a:latin typeface="Trebuchet MS" panose="020B0603020202020204" pitchFamily="34" charset="0"/>
                      </a:endParaRP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270936636"/>
                  </a:ext>
                </a:extLst>
              </a:tr>
              <a:tr h="402099">
                <a:tc>
                  <a:txBody>
                    <a:bodyPr/>
                    <a:lstStyle/>
                    <a:p>
                      <a:pPr algn="ctr" fontAlgn="ctr">
                        <a:buNone/>
                      </a:pPr>
                      <a:r>
                        <a:rPr lang="en-US" sz="1200" b="0" i="0" u="none" strike="noStrike">
                          <a:solidFill>
                            <a:srgbClr val="000000"/>
                          </a:solidFill>
                          <a:effectLst/>
                          <a:latin typeface="Trebuchet MS" panose="020B0603020202020204" pitchFamily="34" charset="0"/>
                        </a:rPr>
                        <a:t>16</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F</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p.T58I</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l" fontAlgn="ctr">
                        <a:buNone/>
                      </a:pPr>
                      <a:r>
                        <a:rPr lang="en-US" sz="1200" b="0" i="0" u="none" strike="noStrike">
                          <a:solidFill>
                            <a:srgbClr val="000000"/>
                          </a:solidFill>
                          <a:effectLst/>
                          <a:latin typeface="Trebuchet MS" panose="020B0603020202020204" pitchFamily="34" charset="0"/>
                        </a:rPr>
                        <a:t>CDKN2A/B; BRCA2; CUX1; DNMT3A; HDAC7; KMT2C, PCLO; RET; SDHA; SUFU; ZNF217; ATM</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RDD</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Cobimetinib</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CR</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1200" b="0" i="0" u="none" strike="noStrike">
                          <a:solidFill>
                            <a:srgbClr val="000000"/>
                          </a:solidFill>
                          <a:effectLst/>
                          <a:latin typeface="Trebuchet MS" panose="020B0603020202020204" pitchFamily="34" charset="0"/>
                        </a:rPr>
                        <a:t>2 </a:t>
                      </a:r>
                      <a:r>
                        <a:rPr lang="en-US" sz="1200" b="0" i="0" u="none" strike="noStrike" err="1">
                          <a:solidFill>
                            <a:srgbClr val="000000"/>
                          </a:solidFill>
                          <a:effectLst/>
                          <a:latin typeface="Trebuchet MS" panose="020B0603020202020204" pitchFamily="34" charset="0"/>
                        </a:rPr>
                        <a:t>mo</a:t>
                      </a:r>
                      <a:endParaRPr lang="en-US" sz="1200" b="0" i="0" u="none" strike="noStrike">
                        <a:solidFill>
                          <a:srgbClr val="000000"/>
                        </a:solidFill>
                        <a:effectLst/>
                        <a:latin typeface="Trebuchet MS" panose="020B0603020202020204" pitchFamily="34" charset="0"/>
                      </a:endParaRP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buNone/>
                      </a:pPr>
                      <a:r>
                        <a:rPr lang="en-US" sz="1200" b="0" i="0" u="none" strike="noStrike">
                          <a:solidFill>
                            <a:srgbClr val="000000"/>
                          </a:solidFill>
                          <a:effectLst/>
                          <a:latin typeface="Trebuchet MS" panose="020B0603020202020204" pitchFamily="34" charset="0"/>
                        </a:rPr>
                        <a:t> </a:t>
                      </a:r>
                    </a:p>
                  </a:txBody>
                  <a:tcPr marL="9069" marR="9069" marT="9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1814197231"/>
                  </a:ext>
                </a:extLst>
              </a:tr>
            </a:tbl>
          </a:graphicData>
        </a:graphic>
      </p:graphicFrame>
      <p:sp>
        <p:nvSpPr>
          <p:cNvPr id="3" name="Rectangle: Rounded Corners 2">
            <a:extLst>
              <a:ext uri="{FF2B5EF4-FFF2-40B4-BE49-F238E27FC236}">
                <a16:creationId xmlns:a16="http://schemas.microsoft.com/office/drawing/2014/main" id="{DC5E70BB-62E6-2850-59CD-1A58376B2D43}"/>
              </a:ext>
            </a:extLst>
          </p:cNvPr>
          <p:cNvSpPr/>
          <p:nvPr/>
        </p:nvSpPr>
        <p:spPr>
          <a:xfrm>
            <a:off x="6341806" y="3746090"/>
            <a:ext cx="5643718" cy="235975"/>
          </a:xfrm>
          <a:prstGeom prst="round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D02B52EF-E2B0-2351-2A05-142A746690DB}"/>
              </a:ext>
            </a:extLst>
          </p:cNvPr>
          <p:cNvSpPr txBox="1">
            <a:spLocks/>
          </p:cNvSpPr>
          <p:nvPr/>
        </p:nvSpPr>
        <p:spPr>
          <a:xfrm>
            <a:off x="973138" y="647411"/>
            <a:ext cx="9998921" cy="587375"/>
          </a:xfrm>
          <a:prstGeom prst="rect">
            <a:avLst/>
          </a:prstGeom>
        </p:spPr>
        <p:txBody>
          <a:bodyPr vert="horz" lIns="0" tIns="45724" rIns="0" bIns="45724" rtlCol="0" anchor="t" anchorCtr="0">
            <a:noAutofit/>
          </a:bodyPr>
          <a:lstStyle>
            <a:lvl1pPr algn="l" defTabSz="914484" rtl="0" eaLnBrk="1" latinLnBrk="0" hangingPunct="1">
              <a:lnSpc>
                <a:spcPct val="90000"/>
              </a:lnSpc>
              <a:spcBef>
                <a:spcPct val="0"/>
              </a:spcBef>
              <a:buNone/>
              <a:defRPr sz="3200" b="1" kern="1200" cap="all" baseline="0">
                <a:solidFill>
                  <a:schemeClr val="tx1"/>
                </a:solidFill>
                <a:latin typeface="+mj-lt"/>
                <a:ea typeface="+mj-ea"/>
                <a:cs typeface="+mj-cs"/>
              </a:defRPr>
            </a:lvl1pPr>
          </a:lstStyle>
          <a:p>
            <a:r>
              <a:rPr lang="en-US" sz="2800"/>
              <a:t>Response to MEK inhibitor by mutation types</a:t>
            </a:r>
          </a:p>
        </p:txBody>
      </p:sp>
    </p:spTree>
    <p:extLst>
      <p:ext uri="{BB962C8B-B14F-4D97-AF65-F5344CB8AC3E}">
        <p14:creationId xmlns:p14="http://schemas.microsoft.com/office/powerpoint/2010/main" val="2712980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A7E3B-1BE1-01BA-F460-4FB5A6459D50}"/>
              </a:ext>
            </a:extLst>
          </p:cNvPr>
          <p:cNvSpPr>
            <a:spLocks noGrp="1"/>
          </p:cNvSpPr>
          <p:nvPr>
            <p:ph type="title"/>
          </p:nvPr>
        </p:nvSpPr>
        <p:spPr/>
        <p:txBody>
          <a:bodyPr/>
          <a:lstStyle/>
          <a:p>
            <a:r>
              <a:rPr lang="en-US"/>
              <a:t>Summary</a:t>
            </a:r>
          </a:p>
        </p:txBody>
      </p:sp>
      <p:sp>
        <p:nvSpPr>
          <p:cNvPr id="3" name="Content Placeholder 2">
            <a:extLst>
              <a:ext uri="{FF2B5EF4-FFF2-40B4-BE49-F238E27FC236}">
                <a16:creationId xmlns:a16="http://schemas.microsoft.com/office/drawing/2014/main" id="{8C5D208C-8E00-D005-A226-EC53EAC29DE6}"/>
              </a:ext>
            </a:extLst>
          </p:cNvPr>
          <p:cNvSpPr>
            <a:spLocks noGrp="1"/>
          </p:cNvSpPr>
          <p:nvPr>
            <p:ph idx="1"/>
          </p:nvPr>
        </p:nvSpPr>
        <p:spPr/>
        <p:txBody>
          <a:bodyPr/>
          <a:lstStyle/>
          <a:p>
            <a:r>
              <a:rPr lang="en-US"/>
              <a:t>Frequency of the different KRAS mutations</a:t>
            </a:r>
          </a:p>
          <a:p>
            <a:r>
              <a:rPr lang="en-US"/>
              <a:t>Most are gain-of-functions with different mechanisms</a:t>
            </a:r>
          </a:p>
          <a:p>
            <a:r>
              <a:rPr lang="en-US"/>
              <a:t>Trend towards better response rate in codon 146 mutations</a:t>
            </a:r>
          </a:p>
          <a:p>
            <a:r>
              <a:rPr lang="en-US"/>
              <a:t>Future directions: to confirm these findings in a larger patient cohort for potential clinical implications</a:t>
            </a:r>
          </a:p>
        </p:txBody>
      </p:sp>
    </p:spTree>
    <p:extLst>
      <p:ext uri="{BB962C8B-B14F-4D97-AF65-F5344CB8AC3E}">
        <p14:creationId xmlns:p14="http://schemas.microsoft.com/office/powerpoint/2010/main" val="1497005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13FAF-7D75-9ACF-584E-99CA9DB856DD}"/>
              </a:ext>
            </a:extLst>
          </p:cNvPr>
          <p:cNvSpPr>
            <a:spLocks noGrp="1"/>
          </p:cNvSpPr>
          <p:nvPr>
            <p:ph type="title"/>
          </p:nvPr>
        </p:nvSpPr>
        <p:spPr/>
        <p:txBody>
          <a:bodyPr/>
          <a:lstStyle/>
          <a:p>
            <a:r>
              <a:rPr lang="en-US"/>
              <a:t>Acknowledgments</a:t>
            </a:r>
          </a:p>
        </p:txBody>
      </p:sp>
      <p:sp>
        <p:nvSpPr>
          <p:cNvPr id="4" name="Content Placeholder 3">
            <a:extLst>
              <a:ext uri="{FF2B5EF4-FFF2-40B4-BE49-F238E27FC236}">
                <a16:creationId xmlns:a16="http://schemas.microsoft.com/office/drawing/2014/main" id="{6F51F396-765B-4325-4F6F-209528EB73DA}"/>
              </a:ext>
            </a:extLst>
          </p:cNvPr>
          <p:cNvSpPr>
            <a:spLocks noGrp="1"/>
          </p:cNvSpPr>
          <p:nvPr>
            <p:ph idx="1"/>
          </p:nvPr>
        </p:nvSpPr>
        <p:spPr>
          <a:xfrm>
            <a:off x="973139" y="1590674"/>
            <a:ext cx="4211604" cy="4389120"/>
          </a:xfrm>
        </p:spPr>
        <p:txBody>
          <a:bodyPr/>
          <a:lstStyle/>
          <a:p>
            <a:r>
              <a:rPr lang="en-US" sz="1800" b="1"/>
              <a:t>Mentors</a:t>
            </a:r>
          </a:p>
          <a:p>
            <a:pPr lvl="1"/>
            <a:r>
              <a:rPr lang="en-US" sz="1800"/>
              <a:t>Jithma P. Abeykoon, M.D.</a:t>
            </a:r>
          </a:p>
          <a:p>
            <a:pPr lvl="1"/>
            <a:r>
              <a:rPr lang="en-US" sz="1800"/>
              <a:t>Ronald S. Go, M.D.</a:t>
            </a:r>
          </a:p>
          <a:p>
            <a:pPr lvl="1"/>
            <a:r>
              <a:rPr lang="en-US" sz="1800"/>
              <a:t>Thomas E. Witzig, M.D.</a:t>
            </a:r>
          </a:p>
          <a:p>
            <a:pPr marL="171450" lvl="1">
              <a:spcBef>
                <a:spcPts val="1500"/>
              </a:spcBef>
              <a:buClr>
                <a:schemeClr val="accent1"/>
              </a:buClr>
            </a:pPr>
            <a:r>
              <a:rPr lang="en-US" sz="1800" b="1"/>
              <a:t>Key Collaborators</a:t>
            </a:r>
          </a:p>
          <a:p>
            <a:pPr lvl="1"/>
            <a:r>
              <a:rPr lang="en-US" sz="1800"/>
              <a:t>Gaurav Goyal, M.D.</a:t>
            </a:r>
          </a:p>
          <a:p>
            <a:pPr lvl="1"/>
            <a:r>
              <a:rPr lang="en-US" sz="1800"/>
              <a:t>Karen L. Rech, M.D.</a:t>
            </a:r>
          </a:p>
          <a:p>
            <a:pPr lvl="1"/>
            <a:r>
              <a:rPr lang="en-US" sz="1800"/>
              <a:t>Aishwarya Ravindran, M.B.B.S</a:t>
            </a:r>
          </a:p>
          <a:p>
            <a:pPr lvl="1"/>
            <a:r>
              <a:rPr lang="it-IT" sz="1800"/>
              <a:t>Carla I. Borre, M.D., M.P.H.</a:t>
            </a:r>
          </a:p>
          <a:p>
            <a:pPr lvl="1"/>
            <a:r>
              <a:rPr lang="en-US" sz="1800"/>
              <a:t>Mia </a:t>
            </a:r>
            <a:r>
              <a:rPr lang="en-US" sz="1800" err="1"/>
              <a:t>Poleksic</a:t>
            </a:r>
            <a:r>
              <a:rPr lang="en-US" sz="1800"/>
              <a:t>, M.D.</a:t>
            </a:r>
          </a:p>
          <a:p>
            <a:pPr marL="457200" lvl="1" indent="0">
              <a:buNone/>
            </a:pPr>
            <a:endParaRPr lang="en-US" sz="1800"/>
          </a:p>
        </p:txBody>
      </p:sp>
      <p:sp>
        <p:nvSpPr>
          <p:cNvPr id="5" name="TextBox 4">
            <a:extLst>
              <a:ext uri="{FF2B5EF4-FFF2-40B4-BE49-F238E27FC236}">
                <a16:creationId xmlns:a16="http://schemas.microsoft.com/office/drawing/2014/main" id="{17C53918-6C99-D15E-190C-6804D4C6919D}"/>
              </a:ext>
            </a:extLst>
          </p:cNvPr>
          <p:cNvSpPr txBox="1"/>
          <p:nvPr/>
        </p:nvSpPr>
        <p:spPr>
          <a:xfrm>
            <a:off x="5810864" y="1590674"/>
            <a:ext cx="6096000" cy="994118"/>
          </a:xfrm>
          <a:prstGeom prst="rect">
            <a:avLst/>
          </a:prstGeom>
        </p:spPr>
        <p:txBody>
          <a:bodyPr vert="horz" lIns="0" tIns="0" rIns="0" bIns="45724" rtlCol="0">
            <a:noAutofit/>
          </a:bodyPr>
          <a:lstStyle>
            <a:lvl1pPr marL="171450" indent="-171450" defTabSz="914484">
              <a:lnSpc>
                <a:spcPct val="90000"/>
              </a:lnSpc>
              <a:spcBef>
                <a:spcPts val="1500"/>
              </a:spcBef>
              <a:buClr>
                <a:schemeClr val="accent1"/>
              </a:buClr>
              <a:buFont typeface="Arial" pitchFamily="34" charset="0"/>
              <a:buChar char="•"/>
              <a:defRPr sz="1800" b="1"/>
            </a:lvl1pPr>
            <a:lvl2pPr marL="628650" lvl="1" indent="-171450" defTabSz="914484">
              <a:lnSpc>
                <a:spcPct val="90000"/>
              </a:lnSpc>
              <a:spcBef>
                <a:spcPts val="600"/>
              </a:spcBef>
              <a:buClr>
                <a:schemeClr val="tx1">
                  <a:lumMod val="50000"/>
                  <a:lumOff val="50000"/>
                </a:schemeClr>
              </a:buClr>
              <a:buFont typeface="Arial" pitchFamily="34" charset="0"/>
              <a:buChar char="•"/>
              <a:defRPr sz="1800"/>
            </a:lvl2pPr>
            <a:lvl3pPr marL="1085850" indent="-171450" defTabSz="914484">
              <a:lnSpc>
                <a:spcPct val="90000"/>
              </a:lnSpc>
              <a:spcBef>
                <a:spcPts val="600"/>
              </a:spcBef>
              <a:buClr>
                <a:schemeClr val="tx1">
                  <a:lumMod val="50000"/>
                  <a:lumOff val="50000"/>
                </a:schemeClr>
              </a:buClr>
              <a:buFont typeface="Arial" pitchFamily="34" charset="0"/>
              <a:buChar char="•"/>
            </a:lvl3pPr>
            <a:lvl4pPr marL="1543050" indent="-171450" defTabSz="914484">
              <a:lnSpc>
                <a:spcPct val="90000"/>
              </a:lnSpc>
              <a:spcBef>
                <a:spcPts val="600"/>
              </a:spcBef>
              <a:buClr>
                <a:schemeClr val="tx1">
                  <a:lumMod val="50000"/>
                  <a:lumOff val="50000"/>
                </a:schemeClr>
              </a:buClr>
              <a:buFont typeface="Arial" pitchFamily="34" charset="0"/>
              <a:buChar char="•"/>
            </a:lvl4pPr>
            <a:lvl5pPr marL="2000250" indent="-171450" defTabSz="914484">
              <a:lnSpc>
                <a:spcPct val="90000"/>
              </a:lnSpc>
              <a:spcBef>
                <a:spcPts val="600"/>
              </a:spcBef>
              <a:buClr>
                <a:schemeClr val="tx1">
                  <a:lumMod val="50000"/>
                  <a:lumOff val="50000"/>
                </a:schemeClr>
              </a:buClr>
              <a:buFont typeface="Arial" pitchFamily="34" charset="0"/>
              <a:buChar char="•"/>
            </a:lvl5pPr>
            <a:lvl6pPr marL="2514830" indent="-228621" defTabSz="914484">
              <a:spcBef>
                <a:spcPct val="20000"/>
              </a:spcBef>
              <a:buFont typeface="Arial" pitchFamily="34" charset="0"/>
              <a:buChar char="•"/>
              <a:defRPr sz="2000"/>
            </a:lvl6pPr>
            <a:lvl7pPr marL="2972072" indent="-228621" defTabSz="914484">
              <a:spcBef>
                <a:spcPct val="20000"/>
              </a:spcBef>
              <a:buFont typeface="Arial" pitchFamily="34" charset="0"/>
              <a:buChar char="•"/>
              <a:defRPr sz="2000"/>
            </a:lvl7pPr>
            <a:lvl8pPr marL="3429314" indent="-228621" defTabSz="914484">
              <a:spcBef>
                <a:spcPct val="20000"/>
              </a:spcBef>
              <a:buFont typeface="Arial" pitchFamily="34" charset="0"/>
              <a:buChar char="•"/>
              <a:defRPr sz="2000"/>
            </a:lvl8pPr>
            <a:lvl9pPr marL="3886556" indent="-228621" defTabSz="914484">
              <a:spcBef>
                <a:spcPct val="20000"/>
              </a:spcBef>
              <a:buFont typeface="Arial" pitchFamily="34" charset="0"/>
              <a:buChar char="•"/>
              <a:defRPr sz="2000"/>
            </a:lvl9pPr>
          </a:lstStyle>
          <a:p>
            <a:pPr marL="171450" lvl="1">
              <a:spcBef>
                <a:spcPts val="1500"/>
              </a:spcBef>
              <a:buClr>
                <a:schemeClr val="accent1"/>
              </a:buClr>
            </a:pPr>
            <a:r>
              <a:rPr lang="en-US" b="1"/>
              <a:t>Organization</a:t>
            </a:r>
          </a:p>
          <a:p>
            <a:pPr lvl="1"/>
            <a:r>
              <a:rPr lang="en-US" err="1"/>
              <a:t>Histio</a:t>
            </a:r>
            <a:r>
              <a:rPr lang="en-US"/>
              <a:t>-Care Network</a:t>
            </a:r>
          </a:p>
          <a:p>
            <a:pPr lvl="1"/>
            <a:r>
              <a:rPr lang="en-US"/>
              <a:t>The University of Alabama at Birmingham</a:t>
            </a:r>
          </a:p>
        </p:txBody>
      </p:sp>
    </p:spTree>
    <p:extLst>
      <p:ext uri="{BB962C8B-B14F-4D97-AF65-F5344CB8AC3E}">
        <p14:creationId xmlns:p14="http://schemas.microsoft.com/office/powerpoint/2010/main" val="3204009527"/>
      </p:ext>
    </p:extLst>
  </p:cSld>
  <p:clrMapOvr>
    <a:masterClrMapping/>
  </p:clrMapOvr>
</p:sld>
</file>

<file path=ppt/theme/theme1.xml><?xml version="1.0" encoding="utf-8"?>
<a:theme xmlns:a="http://schemas.openxmlformats.org/drawingml/2006/main" name="2020_MC_White (12-28-2020)">
  <a:themeElements>
    <a:clrScheme name="2020_MC_White">
      <a:dk1>
        <a:srgbClr val="FFFFFF"/>
      </a:dk1>
      <a:lt1>
        <a:srgbClr val="000000"/>
      </a:lt1>
      <a:dk2>
        <a:srgbClr val="D2D2D2"/>
      </a:dk2>
      <a:lt2>
        <a:srgbClr val="0057B8"/>
      </a:lt2>
      <a:accent1>
        <a:srgbClr val="009CDE"/>
      </a:accent1>
      <a:accent2>
        <a:srgbClr val="0057B8"/>
      </a:accent2>
      <a:accent3>
        <a:srgbClr val="00873E"/>
      </a:accent3>
      <a:accent4>
        <a:srgbClr val="8246AF"/>
      </a:accent4>
      <a:accent5>
        <a:srgbClr val="FE5000"/>
      </a:accent5>
      <a:accent6>
        <a:srgbClr val="FFC845"/>
      </a:accent6>
      <a:hlink>
        <a:srgbClr val="009CDE"/>
      </a:hlink>
      <a:folHlink>
        <a:srgbClr val="A8A8A8"/>
      </a:folHlink>
    </a:clrScheme>
    <a:fontScheme name="mc-white-widescreen">
      <a:majorFont>
        <a:latin typeface="Arial"/>
        <a:ea typeface=""/>
        <a:cs typeface=""/>
      </a:majorFont>
      <a:minorFont>
        <a:latin typeface="Arial"/>
        <a:ea typeface=""/>
        <a:cs typeface=""/>
      </a:minorFont>
    </a:fontScheme>
    <a:fmtScheme name="mc-white-widescree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C_White (1-7-2022).pptx" id="{4C1E72E5-557B-40B3-BBCF-0B7A17932551}" vid="{BAC48968-F803-42BA-A513-A19305D7E4D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TemplafySlideTemplateConfiguration><![CDATA[{"slideVersion":1,"isValidatorEnabled":false,"isLocked":false,"elementsMetadata":[],"slideId":"861026044834480130","enableDocumentContentUpdater":false,"version":"2.0"}]]></TemplafySlideTemplateConfiguration>
</file>

<file path=customXml/item2.xml><?xml version="1.0" encoding="utf-8"?>
<TemplafySlideFormConfiguration><![CDATA[{"formFields":[],"formDataEntries":[]}]]></TemplafySlideFormConfiguration>
</file>

<file path=customXml/item3.xml><?xml version="1.0" encoding="utf-8"?>
<TemplafySlideTemplateConfiguration><![CDATA[{"slideVersion":1,"isValidatorEnabled":false,"isLocked":false,"elementsMetadata":[],"slideId":"861026044834480132","enableDocumentContentUpdater":false,"version":"2.0"}]]></TemplafySlideTemplateConfiguration>
</file>

<file path=customXml/item4.xml><?xml version="1.0" encoding="utf-8"?>
<TemplafySlideFormConfiguration><![CDATA[{"formFields":[],"formDataEntries":[]}]]></TemplafySlideFormConfiguration>
</file>

<file path=customXml/item5.xml><?xml version="1.0" encoding="utf-8"?>
<ct:contentTypeSchema xmlns:ct="http://schemas.microsoft.com/office/2006/metadata/contentType" xmlns:ma="http://schemas.microsoft.com/office/2006/metadata/properties/metaAttributes" ct:_="" ma:_="" ma:contentTypeName="Document" ma:contentTypeID="0x010100624FF780BC63824D8531A24244433FB7" ma:contentTypeVersion="18" ma:contentTypeDescription="Create a new document." ma:contentTypeScope="" ma:versionID="722470c33f68b32f93b9fdb3e682f6f9">
  <xsd:schema xmlns:xsd="http://www.w3.org/2001/XMLSchema" xmlns:xs="http://www.w3.org/2001/XMLSchema" xmlns:p="http://schemas.microsoft.com/office/2006/metadata/properties" xmlns:ns2="ab4e1aff-ca9b-482e-b103-5edf16d0868d" xmlns:ns3="b428c153-a3e5-4436-8cd3-bbed743e9f27" targetNamespace="http://schemas.microsoft.com/office/2006/metadata/properties" ma:root="true" ma:fieldsID="a5068b30f5fe29312d434b812d3003f0" ns2:_="" ns3:_="">
    <xsd:import namespace="ab4e1aff-ca9b-482e-b103-5edf16d0868d"/>
    <xsd:import namespace="b428c153-a3e5-4436-8cd3-bbed743e9f2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GenerationTime" minOccurs="0"/>
                <xsd:element ref="ns2:MediaServiceEventHashCode" minOccurs="0"/>
                <xsd:element ref="ns2:MediaServiceDateTaken" minOccurs="0"/>
                <xsd:element ref="ns2:MediaServiceOCR" minOccurs="0"/>
                <xsd:element ref="ns2:lcf76f155ced4ddcb4097134ff3c332f" minOccurs="0"/>
                <xsd:element ref="ns3:TaxCatchAll" minOccurs="0"/>
                <xsd:element ref="ns2:MediaLengthInSeconds" minOccurs="0"/>
                <xsd:element ref="ns2:MediaServiceObjectDetectorVersions" minOccurs="0"/>
                <xsd:element ref="ns3:SharedWithUsers" minOccurs="0"/>
                <xsd:element ref="ns3:SharedWithDetail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e1aff-ca9b-482e-b103-5edf16d086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0afc756-41f4-452f-81cc-3d01026f6dab" ma:termSetId="09814cd3-568e-fe90-9814-8d621ff8fb84" ma:anchorId="fba54fb3-c3e1-fe81-a776-ca4b69148c4d" ma:open="true" ma:isKeyword="false">
      <xsd:complexType>
        <xsd:sequence>
          <xsd:element ref="pc:Terms" minOccurs="0" maxOccurs="1"/>
        </xsd:sequence>
      </xsd:complex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28c153-a3e5-4436-8cd3-bbed743e9f2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8e1285b-5ece-4f15-b32e-180393852ab1}" ma:internalName="TaxCatchAll" ma:showField="CatchAllData" ma:web="b428c153-a3e5-4436-8cd3-bbed743e9f2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6.xml><?xml version="1.0" encoding="utf-8"?>
<?mso-contentType ?>
<FormTemplates xmlns="http://schemas.microsoft.com/sharepoint/v3/contenttype/forms">
  <Display>DocumentLibraryForm</Display>
  <Edit>DocumentLibraryForm</Edit>
  <New>DocumentLibraryForm</New>
</FormTemplates>
</file>

<file path=customXml/item7.xml><?xml version="1.0" encoding="utf-8"?>
<p:properties xmlns:p="http://schemas.microsoft.com/office/2006/metadata/properties" xmlns:xsi="http://www.w3.org/2001/XMLSchema-instance" xmlns:pc="http://schemas.microsoft.com/office/infopath/2007/PartnerControls">
  <documentManagement>
    <TaxCatchAll xmlns="b428c153-a3e5-4436-8cd3-bbed743e9f27" xsi:nil="true"/>
    <lcf76f155ced4ddcb4097134ff3c332f xmlns="ab4e1aff-ca9b-482e-b103-5edf16d0868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592550A-5DB4-4C1B-8AE3-362F976D9A6C}">
  <ds:schemaRefs/>
</ds:datastoreItem>
</file>

<file path=customXml/itemProps2.xml><?xml version="1.0" encoding="utf-8"?>
<ds:datastoreItem xmlns:ds="http://schemas.openxmlformats.org/officeDocument/2006/customXml" ds:itemID="{4424BA84-48A8-4DCF-A4E7-F7D28D135AE3}">
  <ds:schemaRefs/>
</ds:datastoreItem>
</file>

<file path=customXml/itemProps3.xml><?xml version="1.0" encoding="utf-8"?>
<ds:datastoreItem xmlns:ds="http://schemas.openxmlformats.org/officeDocument/2006/customXml" ds:itemID="{D9B05E76-F333-4E51-8CD7-DF8908383E66}">
  <ds:schemaRefs/>
</ds:datastoreItem>
</file>

<file path=customXml/itemProps4.xml><?xml version="1.0" encoding="utf-8"?>
<ds:datastoreItem xmlns:ds="http://schemas.openxmlformats.org/officeDocument/2006/customXml" ds:itemID="{18DD42AB-B12C-4A48-9253-10A2C111B78C}">
  <ds:schemaRefs/>
</ds:datastoreItem>
</file>

<file path=customXml/itemProps5.xml><?xml version="1.0" encoding="utf-8"?>
<ds:datastoreItem xmlns:ds="http://schemas.openxmlformats.org/officeDocument/2006/customXml" ds:itemID="{706673E9-3F65-4C03-A96C-94C274AEFFBD}"/>
</file>

<file path=customXml/itemProps6.xml><?xml version="1.0" encoding="utf-8"?>
<ds:datastoreItem xmlns:ds="http://schemas.openxmlformats.org/officeDocument/2006/customXml" ds:itemID="{3AA95CCF-3A24-4DCB-A033-984A3B625819}"/>
</file>

<file path=customXml/itemProps7.xml><?xml version="1.0" encoding="utf-8"?>
<ds:datastoreItem xmlns:ds="http://schemas.openxmlformats.org/officeDocument/2006/customXml" ds:itemID="{00DA5873-4164-4A5C-AE8F-BD71C1BD3587}"/>
</file>

<file path=docMetadata/LabelInfo.xml><?xml version="1.0" encoding="utf-8"?>
<clbl:labelList xmlns:clbl="http://schemas.microsoft.com/office/2020/mipLabelMetadata">
  <clbl:label id="{990794cc-8ced-4156-9787-a1fbf819c752}" enabled="1" method="Standard" siteId="{a25fff9c-3f63-4fb2-9a8a-d9bdd0321f9a}" removed="0"/>
</clbl:labelList>
</file>

<file path=docProps/app.xml><?xml version="1.0" encoding="utf-8"?>
<Properties xmlns="http://schemas.openxmlformats.org/officeDocument/2006/extended-properties" xmlns:vt="http://schemas.openxmlformats.org/officeDocument/2006/docPropsVTypes">
  <Template>MC_White-1-7-2022</Template>
  <TotalTime>0</TotalTime>
  <Words>1995</Words>
  <Application>Microsoft Office PowerPoint</Application>
  <PresentationFormat>Custom</PresentationFormat>
  <Paragraphs>522</Paragraphs>
  <Slides>18</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Arial Narrow</vt:lpstr>
      <vt:lpstr>Ariel</vt:lpstr>
      <vt:lpstr>Calibri</vt:lpstr>
      <vt:lpstr>Schibsted Grotesk</vt:lpstr>
      <vt:lpstr>Trebuchet MS</vt:lpstr>
      <vt:lpstr>2020_MC_White (12-28-2020)</vt:lpstr>
      <vt:lpstr>KRAS Mutations in Histiocytic Neoplasms:  Mutation Spectrum and Response to MEK Inhibition</vt:lpstr>
      <vt:lpstr>NCCN Guidelines Version 2.2025 Histiocytic Neoplasms         </vt:lpstr>
      <vt:lpstr>Goals of the study</vt:lpstr>
      <vt:lpstr>KRas is active when bound to GTP</vt:lpstr>
      <vt:lpstr>Ras-raf-mek-erk pathway</vt:lpstr>
      <vt:lpstr>Demographic and Clinical Characteristics</vt:lpstr>
      <vt:lpstr>All patients had KRAS Gain-of-function mutations</vt:lpstr>
      <vt:lpstr>Codons 117 and 12 Are the Most Commonly Mutated</vt:lpstr>
      <vt:lpstr>Codon 117 mutations accelerate nucleotide exchange </vt:lpstr>
      <vt:lpstr>Codon 12 mutations impair GAP-mediated GTP hydrolysis</vt:lpstr>
      <vt:lpstr>PowerPoint Presentation</vt:lpstr>
      <vt:lpstr>Codons 59 and 58 mutations  impairs GTP hydrolysis and enhances nucleotide exchange</vt:lpstr>
      <vt:lpstr>substitutions at Q61 abolish  both intrinsic and GAP-mediated hydrolysis </vt:lpstr>
      <vt:lpstr>Codon 22 mutations decrease GTP hydrolysis</vt:lpstr>
      <vt:lpstr>Response to MEK inhibitor by mutation types</vt:lpstr>
      <vt:lpstr>PowerPoint Presentation</vt:lpstr>
      <vt:lpstr>Summary</vt:lpstr>
      <vt:lpstr>Acknowledgments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Yi, Dongni, M.D.</dc:creator>
  <dc:description>v2.15. 2020_MC_White</dc:description>
  <cp:lastModifiedBy>Renita Page</cp:lastModifiedBy>
  <cp:revision>2</cp:revision>
  <dcterms:created xsi:type="dcterms:W3CDTF">2023-03-05T16:37:49Z</dcterms:created>
  <dcterms:modified xsi:type="dcterms:W3CDTF">2026-05-01T12:56:59Z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0x010100624FF780BC63824D8531A24244433FB7</vt:lpwstr>
  </property>
  <property fmtid="{D5CDD505-2E9C-101B-9397-08002B2CF9AE}" pid="3" name="Order">
    <vt:r8>948600</vt:r8>
  </property>
  <property fmtid="{D5CDD505-2E9C-101B-9397-08002B2CF9AE}" pid="4" name="xd_Signature">
    <vt:bool>false</vt:bool>
  </property>
  <property fmtid="{D5CDD505-2E9C-101B-9397-08002B2CF9AE}" pid="5" name="xd_ProgID">
    <vt:lpwstr/>
  </property>
  <property fmtid="{D5CDD505-2E9C-101B-9397-08002B2CF9AE}" pid="6" name="TriggerFlowInfo">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MediaServiceImageTags">
    <vt:lpwstr/>
  </property>
</Properties>
</file>