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sldIdLst>
    <p:sldId id="1904" r:id="rId2"/>
    <p:sldId id="1905" r:id="rId3"/>
    <p:sldId id="1907" r:id="rId4"/>
    <p:sldId id="1908" r:id="rId5"/>
    <p:sldId id="1945" r:id="rId6"/>
    <p:sldId id="1896" r:id="rId7"/>
    <p:sldId id="1895" r:id="rId8"/>
    <p:sldId id="1953" r:id="rId9"/>
    <p:sldId id="1958" r:id="rId10"/>
    <p:sldId id="1943" r:id="rId11"/>
    <p:sldId id="1951" r:id="rId12"/>
    <p:sldId id="1947" r:id="rId13"/>
    <p:sldId id="1948" r:id="rId14"/>
    <p:sldId id="1956" r:id="rId15"/>
    <p:sldId id="1950" r:id="rId16"/>
    <p:sldId id="1954" r:id="rId17"/>
    <p:sldId id="1955" r:id="rId18"/>
    <p:sldId id="1898" r:id="rId19"/>
    <p:sldId id="1957" r:id="rId20"/>
    <p:sldId id="1902" r:id="rId21"/>
    <p:sldId id="1946" r:id="rId22"/>
    <p:sldId id="1899" r:id="rId23"/>
    <p:sldId id="1894" r:id="rId24"/>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32FF"/>
    <a:srgbClr val="4BACC6"/>
    <a:srgbClr val="1156C3"/>
    <a:srgbClr val="05356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821"/>
    <p:restoredTop sz="86281"/>
  </p:normalViewPr>
  <p:slideViewPr>
    <p:cSldViewPr snapToGrid="0" snapToObjects="1">
      <p:cViewPr varScale="1">
        <p:scale>
          <a:sx n="103" d="100"/>
          <a:sy n="103" d="100"/>
        </p:scale>
        <p:origin x="61" y="155"/>
      </p:cViewPr>
      <p:guideLst>
        <p:guide orient="horz" pos="1620"/>
        <p:guide pos="2880"/>
      </p:guideLst>
    </p:cSldViewPr>
  </p:slideViewPr>
  <p:notesTextViewPr>
    <p:cViewPr>
      <p:scale>
        <a:sx n="100" d="100"/>
        <a:sy n="100" d="100"/>
      </p:scale>
      <p:origin x="0" y="0"/>
    </p:cViewPr>
  </p:notesTextViewPr>
  <p:sorterViewPr>
    <p:cViewPr>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450755-F9CD-E74A-B014-504F3E2057D4}" type="datetimeFigureOut">
              <a:rPr lang="en-US" smtClean="0"/>
              <a:t>5/1/2026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4CA7EE-1533-2340-A79E-93236FCC0184}" type="slidenum">
              <a:rPr lang="en-US" smtClean="0"/>
              <a:t>‹#›</a:t>
            </a:fld>
            <a:endParaRPr lang="en-US"/>
          </a:p>
        </p:txBody>
      </p:sp>
    </p:spTree>
    <p:extLst>
      <p:ext uri="{BB962C8B-B14F-4D97-AF65-F5344CB8AC3E}">
        <p14:creationId xmlns:p14="http://schemas.microsoft.com/office/powerpoint/2010/main" val="28979196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spcAft>
                <a:spcPts val="600"/>
              </a:spcAft>
              <a:buFont typeface="Arial" panose="020B0604020202020204" pitchFamily="34" charset="0"/>
              <a:buChar char="•"/>
            </a:pPr>
            <a:r>
              <a:rPr lang="en-US" dirty="0"/>
              <a:t>Within an individual all cells arise from a single ancestor – the zygote</a:t>
            </a:r>
            <a:endParaRPr kumimoji="0" lang="en-US" altLang="en-US" b="0" i="0" u="none" strike="noStrike" cap="none" normalizeH="0" baseline="0" dirty="0">
              <a:ln>
                <a:noFill/>
              </a:ln>
              <a:solidFill>
                <a:schemeClr val="tx1"/>
              </a:solidFill>
              <a:effectLst/>
              <a:ea typeface="Times New Roman" panose="02020603050405020304" pitchFamily="18" charset="0"/>
              <a:cs typeface="Arial" panose="020B0604020202020204" pitchFamily="34" charset="0"/>
            </a:endParaRPr>
          </a:p>
          <a:p>
            <a:pPr marL="285750" marR="0" lvl="0" indent="-285750" algn="just" defTabSz="914400" rtl="0" eaLnBrk="0" fontAlgn="base" latinLnBrk="0" hangingPunct="0">
              <a:spcAft>
                <a:spcPts val="600"/>
              </a:spcAft>
              <a:buClrTx/>
              <a:buSzTx/>
              <a:buFont typeface="Arial" panose="020B0604020202020204" pitchFamily="34" charset="0"/>
              <a:buChar char="•"/>
              <a:tabLst/>
            </a:pPr>
            <a:r>
              <a:rPr kumimoji="0" lang="en-US" altLang="en-US" b="0" i="0" u="none" strike="noStrike" cap="none" normalizeH="0" baseline="0" dirty="0">
                <a:ln>
                  <a:noFill/>
                </a:ln>
                <a:solidFill>
                  <a:schemeClr val="tx1"/>
                </a:solidFill>
                <a:effectLst/>
                <a:ea typeface="Times New Roman" panose="02020603050405020304" pitchFamily="18" charset="0"/>
                <a:cs typeface="Arial" panose="020B0604020202020204" pitchFamily="34" charset="0"/>
              </a:rPr>
              <a:t>Somatic mutations occur at a predictable rate in all cells and accumulate with ageing. </a:t>
            </a:r>
            <a:endParaRPr lang="en-US" altLang="en-US" dirty="0">
              <a:ea typeface="Times New Roman" panose="02020603050405020304" pitchFamily="18" charset="0"/>
              <a:cs typeface="Arial" panose="020B0604020202020204" pitchFamily="34" charset="0"/>
            </a:endParaRPr>
          </a:p>
          <a:p>
            <a:pPr marL="285750" marR="0" lvl="0" indent="-285750" algn="just" defTabSz="914400" rtl="0" eaLnBrk="0" fontAlgn="base" latinLnBrk="0" hangingPunct="0">
              <a:spcAft>
                <a:spcPts val="600"/>
              </a:spcAft>
              <a:buClrTx/>
              <a:buSzTx/>
              <a:buFont typeface="Arial" panose="020B0604020202020204" pitchFamily="34" charset="0"/>
              <a:buChar char="•"/>
              <a:tabLst/>
            </a:pPr>
            <a:r>
              <a:rPr kumimoji="0" lang="en-US" altLang="en-US" b="0" i="0" u="none" strike="noStrike" cap="none" normalizeH="0" baseline="0" dirty="0">
                <a:ln>
                  <a:noFill/>
                </a:ln>
                <a:solidFill>
                  <a:schemeClr val="tx1"/>
                </a:solidFill>
                <a:effectLst/>
                <a:ea typeface="Times New Roman" panose="02020603050405020304" pitchFamily="18" charset="0"/>
                <a:cs typeface="Arial" panose="020B0604020202020204" pitchFamily="34" charset="0"/>
              </a:rPr>
              <a:t>Mostly intergenic and harmless.</a:t>
            </a:r>
            <a:endParaRPr lang="en-US" altLang="en-US" dirty="0">
              <a:ea typeface="Times New Roman" panose="02020603050405020304" pitchFamily="18" charset="0"/>
              <a:cs typeface="Arial" panose="020B0604020202020204" pitchFamily="34" charset="0"/>
            </a:endParaRPr>
          </a:p>
          <a:p>
            <a:pPr marL="742950" lvl="1" indent="-285750" algn="just" defTabSz="914400" eaLnBrk="0" fontAlgn="base" hangingPunct="0">
              <a:spcAft>
                <a:spcPts val="600"/>
              </a:spcAft>
              <a:buFont typeface="Arial" panose="020B0604020202020204" pitchFamily="34" charset="0"/>
              <a:buChar char="•"/>
            </a:pPr>
            <a:r>
              <a:rPr lang="en-US" altLang="en-US" dirty="0">
                <a:ea typeface="Times New Roman" panose="02020603050405020304" pitchFamily="18" charset="0"/>
                <a:cs typeface="Arial" panose="020B0604020202020204" pitchFamily="34" charset="0"/>
              </a:rPr>
              <a:t>Initial burst of ~50 pre-birth</a:t>
            </a:r>
          </a:p>
          <a:p>
            <a:pPr marL="742950" lvl="1" indent="-285750" algn="just" defTabSz="914400" eaLnBrk="0" fontAlgn="base" hangingPunct="0">
              <a:spcAft>
                <a:spcPts val="600"/>
              </a:spcAft>
              <a:buFont typeface="Arial" panose="020B0604020202020204" pitchFamily="34" charset="0"/>
              <a:buChar char="•"/>
            </a:pPr>
            <a:r>
              <a:rPr lang="en-US" altLang="en-US" dirty="0">
                <a:ea typeface="Times New Roman" panose="02020603050405020304" pitchFamily="18" charset="0"/>
                <a:cs typeface="Arial" panose="020B0604020202020204" pitchFamily="34" charset="0"/>
              </a:rPr>
              <a:t>15-20/year (immune cells)</a:t>
            </a:r>
          </a:p>
          <a:p>
            <a:pPr marL="285750" marR="0" lvl="0" indent="-285750" algn="just" defTabSz="914400" rtl="0" eaLnBrk="0" fontAlgn="base" latinLnBrk="0" hangingPunct="0">
              <a:spcAft>
                <a:spcPts val="600"/>
              </a:spcAft>
              <a:buClrTx/>
              <a:buSzTx/>
              <a:buFont typeface="Arial" panose="020B0604020202020204" pitchFamily="34" charset="0"/>
              <a:buChar char="•"/>
              <a:tabLst/>
            </a:pPr>
            <a:r>
              <a:rPr kumimoji="0" lang="en-US" altLang="en-US" b="0" i="0" u="none" strike="noStrike" cap="none" normalizeH="0" baseline="0" dirty="0">
                <a:ln>
                  <a:noFill/>
                </a:ln>
                <a:solidFill>
                  <a:schemeClr val="tx1"/>
                </a:solidFill>
                <a:effectLst/>
                <a:ea typeface="Times New Roman" panose="02020603050405020304" pitchFamily="18" charset="0"/>
                <a:cs typeface="Arial" panose="020B0604020202020204" pitchFamily="34" charset="0"/>
              </a:rPr>
              <a:t>At cell division and DNA replication, mutations are immortalized in subsequent generations</a:t>
            </a:r>
            <a:endParaRPr lang="en-US" dirty="0"/>
          </a:p>
          <a:p>
            <a:endParaRPr lang="en-US" dirty="0"/>
          </a:p>
          <a:p>
            <a:r>
              <a:rPr lang="en-US" dirty="0"/>
              <a:t>How do we build these phylogenetic trees? Well, imagine 3 cells from an individual, each </a:t>
            </a:r>
            <a:r>
              <a:rPr lang="en-US" dirty="0" err="1"/>
              <a:t>harbouring</a:t>
            </a:r>
            <a:r>
              <a:rPr lang="en-US" dirty="0"/>
              <a:t> its own set of somatic mutations.</a:t>
            </a:r>
          </a:p>
          <a:p>
            <a:r>
              <a:rPr lang="en-US" dirty="0"/>
              <a:t>You can see that Cells 1 &amp; 2 both share the blue circle &amp; red star mutations.  Therefore, these cells must have had a common ancestor that already had these 2 mutations. However, Cell 3 has no mutations shared with the other cells and therefore is unrelated until you go back to an ancestor with no mutations. So these are ancestors that we haven't directly observed, but can infer.</a:t>
            </a:r>
          </a:p>
          <a:p>
            <a:endParaRPr lang="en-US" dirty="0"/>
          </a:p>
          <a:p>
            <a:r>
              <a:rPr lang="en-US" dirty="0"/>
              <a:t>You can represent this as a phylogeny, where each tip is a cell that you have sequenced, the branch points (or nodes) are ancestor cells that you can infer, and the mutations can be assigned to branches - representing the ancestral lineages in which they were acquired, and we generally scale the branch length to be proportional to the number of mutations assigned to that branch.  And because the rate of mutation acquisition is fairly constant throughout life, the branch length is approximately proportional to the amount of time passed in that lineage.</a:t>
            </a:r>
          </a:p>
          <a:p>
            <a:endParaRPr lang="en-US" dirty="0"/>
          </a:p>
        </p:txBody>
      </p:sp>
      <p:sp>
        <p:nvSpPr>
          <p:cNvPr id="4" name="Slide Number Placeholder 3"/>
          <p:cNvSpPr>
            <a:spLocks noGrp="1"/>
          </p:cNvSpPr>
          <p:nvPr>
            <p:ph type="sldNum" sz="quarter" idx="5"/>
          </p:nvPr>
        </p:nvSpPr>
        <p:spPr/>
        <p:txBody>
          <a:bodyPr/>
          <a:lstStyle/>
          <a:p>
            <a:fld id="{244CA7EE-1533-2340-A79E-93236FCC0184}" type="slidenum">
              <a:rPr lang="en-US" smtClean="0"/>
              <a:t>3</a:t>
            </a:fld>
            <a:endParaRPr lang="en-US"/>
          </a:p>
        </p:txBody>
      </p:sp>
    </p:spTree>
    <p:extLst>
      <p:ext uri="{BB962C8B-B14F-4D97-AF65-F5344CB8AC3E}">
        <p14:creationId xmlns:p14="http://schemas.microsoft.com/office/powerpoint/2010/main" val="28437301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to have mutations in the tree</a:t>
            </a:r>
          </a:p>
        </p:txBody>
      </p:sp>
      <p:sp>
        <p:nvSpPr>
          <p:cNvPr id="4" name="Slide Number Placeholder 3"/>
          <p:cNvSpPr>
            <a:spLocks noGrp="1"/>
          </p:cNvSpPr>
          <p:nvPr>
            <p:ph type="sldNum" sz="quarter" idx="5"/>
          </p:nvPr>
        </p:nvSpPr>
        <p:spPr/>
        <p:txBody>
          <a:bodyPr/>
          <a:lstStyle/>
          <a:p>
            <a:fld id="{244CA7EE-1533-2340-A79E-93236FCC0184}" type="slidenum">
              <a:rPr lang="en-US" smtClean="0"/>
              <a:t>5</a:t>
            </a:fld>
            <a:endParaRPr lang="en-US"/>
          </a:p>
        </p:txBody>
      </p:sp>
    </p:spTree>
    <p:extLst>
      <p:ext uri="{BB962C8B-B14F-4D97-AF65-F5344CB8AC3E}">
        <p14:creationId xmlns:p14="http://schemas.microsoft.com/office/powerpoint/2010/main" val="15847844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Mutations are rare in ECD, roughly proportional to PBMC mutation level, and our two patients although at the high end, are not complete outliers</a:t>
            </a:r>
          </a:p>
          <a:p>
            <a:endParaRPr lang="en-US" dirty="0"/>
          </a:p>
        </p:txBody>
      </p:sp>
      <p:sp>
        <p:nvSpPr>
          <p:cNvPr id="4" name="Slide Number Placeholder 3"/>
          <p:cNvSpPr>
            <a:spLocks noGrp="1"/>
          </p:cNvSpPr>
          <p:nvPr>
            <p:ph type="sldNum" sz="quarter" idx="5"/>
          </p:nvPr>
        </p:nvSpPr>
        <p:spPr/>
        <p:txBody>
          <a:bodyPr/>
          <a:lstStyle/>
          <a:p>
            <a:fld id="{244CA7EE-1533-2340-A79E-93236FCC0184}" type="slidenum">
              <a:rPr lang="en-US" smtClean="0"/>
              <a:t>7</a:t>
            </a:fld>
            <a:endParaRPr lang="en-US"/>
          </a:p>
        </p:txBody>
      </p:sp>
    </p:spTree>
    <p:extLst>
      <p:ext uri="{BB962C8B-B14F-4D97-AF65-F5344CB8AC3E}">
        <p14:creationId xmlns:p14="http://schemas.microsoft.com/office/powerpoint/2010/main" val="9459727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8AD7F-9535-F60A-285F-18B3612C11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9CA9A4-7380-13E7-8965-E0AF65DC0D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140669-D7F2-88B5-9320-98A310E04D02}"/>
              </a:ext>
            </a:extLst>
          </p:cNvPr>
          <p:cNvSpPr>
            <a:spLocks noGrp="1"/>
          </p:cNvSpPr>
          <p:nvPr>
            <p:ph type="body" idx="1"/>
          </p:nvPr>
        </p:nvSpPr>
        <p:spPr/>
        <p:txBody>
          <a:bodyPr/>
          <a:lstStyle/>
          <a:p>
            <a:r>
              <a:rPr lang="en-US" dirty="0"/>
              <a:t>Range of BRAF VAFs.  Paul grew over 1000 colonies and we got 14 with BRAF mutation in these two patients</a:t>
            </a:r>
          </a:p>
          <a:p>
            <a:r>
              <a:rPr lang="en-US" dirty="0"/>
              <a:t>Quite heavily loaded with clonal </a:t>
            </a:r>
            <a:r>
              <a:rPr lang="en-US" dirty="0" err="1"/>
              <a:t>haematopoiesis</a:t>
            </a:r>
            <a:r>
              <a:rPr lang="en-US" dirty="0"/>
              <a:t> – which we found out in retrospect but which did not play a part in the selection of the patients</a:t>
            </a:r>
          </a:p>
          <a:p>
            <a:r>
              <a:rPr lang="en-US" dirty="0"/>
              <a:t>BRAF mutation does not impair clone growth in vitro</a:t>
            </a:r>
          </a:p>
        </p:txBody>
      </p:sp>
      <p:sp>
        <p:nvSpPr>
          <p:cNvPr id="4" name="Slide Number Placeholder 3">
            <a:extLst>
              <a:ext uri="{FF2B5EF4-FFF2-40B4-BE49-F238E27FC236}">
                <a16:creationId xmlns:a16="http://schemas.microsoft.com/office/drawing/2014/main" id="{CAB65BD4-5AD7-C75D-5F7B-5E157C0A1401}"/>
              </a:ext>
            </a:extLst>
          </p:cNvPr>
          <p:cNvSpPr>
            <a:spLocks noGrp="1"/>
          </p:cNvSpPr>
          <p:nvPr>
            <p:ph type="sldNum" sz="quarter" idx="5"/>
          </p:nvPr>
        </p:nvSpPr>
        <p:spPr/>
        <p:txBody>
          <a:bodyPr/>
          <a:lstStyle/>
          <a:p>
            <a:fld id="{244CA7EE-1533-2340-A79E-93236FCC0184}" type="slidenum">
              <a:rPr lang="en-US" smtClean="0"/>
              <a:t>8</a:t>
            </a:fld>
            <a:endParaRPr lang="en-US"/>
          </a:p>
        </p:txBody>
      </p:sp>
    </p:spTree>
    <p:extLst>
      <p:ext uri="{BB962C8B-B14F-4D97-AF65-F5344CB8AC3E}">
        <p14:creationId xmlns:p14="http://schemas.microsoft.com/office/powerpoint/2010/main" val="22217774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D4ED2-723A-A0F1-3986-7DA9DCFF1A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6046C4-165D-E2FC-493B-3CE3CEB4E4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639B07-D771-264B-3005-9AC325E7D33F}"/>
              </a:ext>
            </a:extLst>
          </p:cNvPr>
          <p:cNvSpPr>
            <a:spLocks noGrp="1"/>
          </p:cNvSpPr>
          <p:nvPr>
            <p:ph type="body" idx="1"/>
          </p:nvPr>
        </p:nvSpPr>
        <p:spPr/>
        <p:txBody>
          <a:bodyPr/>
          <a:lstStyle/>
          <a:p>
            <a:r>
              <a:rPr lang="en-US" dirty="0"/>
              <a:t>Range of BRAF VAFs.  Paul grew over 1000 colonies and we got 14 with BRAF mutation in these two patients</a:t>
            </a:r>
          </a:p>
          <a:p>
            <a:r>
              <a:rPr lang="en-US" dirty="0"/>
              <a:t>Quite heavily loaded with clonal </a:t>
            </a:r>
            <a:r>
              <a:rPr lang="en-US" dirty="0" err="1"/>
              <a:t>haematopoiesis</a:t>
            </a:r>
            <a:r>
              <a:rPr lang="en-US" dirty="0"/>
              <a:t> – which we found out in retrospect but which did not play a part in the selection of the </a:t>
            </a:r>
            <a:r>
              <a:rPr lang="en-US" dirty="0" err="1"/>
              <a:t>patientrs</a:t>
            </a:r>
            <a:endParaRPr lang="en-US" dirty="0"/>
          </a:p>
        </p:txBody>
      </p:sp>
      <p:sp>
        <p:nvSpPr>
          <p:cNvPr id="4" name="Slide Number Placeholder 3">
            <a:extLst>
              <a:ext uri="{FF2B5EF4-FFF2-40B4-BE49-F238E27FC236}">
                <a16:creationId xmlns:a16="http://schemas.microsoft.com/office/drawing/2014/main" id="{E846C0EB-9FB0-3C35-C0A3-BFA75CECACAF}"/>
              </a:ext>
            </a:extLst>
          </p:cNvPr>
          <p:cNvSpPr>
            <a:spLocks noGrp="1"/>
          </p:cNvSpPr>
          <p:nvPr>
            <p:ph type="sldNum" sz="quarter" idx="5"/>
          </p:nvPr>
        </p:nvSpPr>
        <p:spPr/>
        <p:txBody>
          <a:bodyPr/>
          <a:lstStyle/>
          <a:p>
            <a:fld id="{244CA7EE-1533-2340-A79E-93236FCC0184}" type="slidenum">
              <a:rPr lang="en-US" smtClean="0"/>
              <a:t>9</a:t>
            </a:fld>
            <a:endParaRPr lang="en-US"/>
          </a:p>
        </p:txBody>
      </p:sp>
    </p:spTree>
    <p:extLst>
      <p:ext uri="{BB962C8B-B14F-4D97-AF65-F5344CB8AC3E}">
        <p14:creationId xmlns:p14="http://schemas.microsoft.com/office/powerpoint/2010/main" val="9669070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to here*</a:t>
            </a:r>
          </a:p>
          <a:p>
            <a:r>
              <a:rPr lang="en-US" dirty="0"/>
              <a:t>Sequencing the germline to confirm</a:t>
            </a:r>
          </a:p>
          <a:p>
            <a:r>
              <a:rPr lang="en-US" dirty="0"/>
              <a:t>Acquired bi-</a:t>
            </a:r>
            <a:r>
              <a:rPr lang="en-US" dirty="0" err="1"/>
              <a:t>alleleic</a:t>
            </a:r>
            <a:r>
              <a:rPr lang="en-US" dirty="0"/>
              <a:t> TET2 mutation in early adulthood from which around mid-40s there emerged 3 MAPK-mutated clones, NRAS, BRAFV600E and KRAS within five years of life</a:t>
            </a:r>
          </a:p>
          <a:p>
            <a:r>
              <a:rPr lang="en-US" dirty="0"/>
              <a:t>Then over a decade or so evolved to LCH and ECD </a:t>
            </a:r>
          </a:p>
          <a:p>
            <a:r>
              <a:rPr lang="en-US" dirty="0"/>
              <a:t>Genome still evolving with additional mutations at v low VAF</a:t>
            </a:r>
          </a:p>
        </p:txBody>
      </p:sp>
      <p:sp>
        <p:nvSpPr>
          <p:cNvPr id="4" name="Slide Number Placeholder 3"/>
          <p:cNvSpPr>
            <a:spLocks noGrp="1"/>
          </p:cNvSpPr>
          <p:nvPr>
            <p:ph type="sldNum" sz="quarter" idx="5"/>
          </p:nvPr>
        </p:nvSpPr>
        <p:spPr/>
        <p:txBody>
          <a:bodyPr/>
          <a:lstStyle/>
          <a:p>
            <a:fld id="{244CA7EE-1533-2340-A79E-93236FCC0184}" type="slidenum">
              <a:rPr lang="en-US" smtClean="0"/>
              <a:t>12</a:t>
            </a:fld>
            <a:endParaRPr lang="en-US"/>
          </a:p>
        </p:txBody>
      </p:sp>
    </p:spTree>
    <p:extLst>
      <p:ext uri="{BB962C8B-B14F-4D97-AF65-F5344CB8AC3E}">
        <p14:creationId xmlns:p14="http://schemas.microsoft.com/office/powerpoint/2010/main" val="16558778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mid 40s had acquired bi-allelic loss of TET2 through splice site mutation and LOH through loss of 4q</a:t>
            </a:r>
          </a:p>
          <a:p>
            <a:r>
              <a:rPr lang="en-US" dirty="0"/>
              <a:t>Between 55 and 60 acquired KRAS, NRAS and BRAF mutated subclones</a:t>
            </a:r>
          </a:p>
          <a:p>
            <a:r>
              <a:rPr lang="en-US" dirty="0"/>
              <a:t>Another decade later developed LCH and ECD</a:t>
            </a:r>
          </a:p>
          <a:p>
            <a:r>
              <a:rPr lang="en-US" dirty="0"/>
              <a:t>Triple hit within 7 years</a:t>
            </a:r>
          </a:p>
          <a:p>
            <a:r>
              <a:rPr lang="en-US" dirty="0"/>
              <a:t>Still evolving </a:t>
            </a:r>
            <a:r>
              <a:rPr lang="en-US"/>
              <a:t>with many </a:t>
            </a:r>
            <a:r>
              <a:rPr lang="en-US" dirty="0"/>
              <a:t>other mutations at low VAF</a:t>
            </a:r>
          </a:p>
        </p:txBody>
      </p:sp>
      <p:sp>
        <p:nvSpPr>
          <p:cNvPr id="4" name="Slide Number Placeholder 3"/>
          <p:cNvSpPr>
            <a:spLocks noGrp="1"/>
          </p:cNvSpPr>
          <p:nvPr>
            <p:ph type="sldNum" sz="quarter" idx="5"/>
          </p:nvPr>
        </p:nvSpPr>
        <p:spPr/>
        <p:txBody>
          <a:bodyPr/>
          <a:lstStyle/>
          <a:p>
            <a:fld id="{244CA7EE-1533-2340-A79E-93236FCC0184}" type="slidenum">
              <a:rPr lang="en-US" smtClean="0"/>
              <a:t>13</a:t>
            </a:fld>
            <a:endParaRPr lang="en-US"/>
          </a:p>
        </p:txBody>
      </p:sp>
    </p:spTree>
    <p:extLst>
      <p:ext uri="{BB962C8B-B14F-4D97-AF65-F5344CB8AC3E}">
        <p14:creationId xmlns:p14="http://schemas.microsoft.com/office/powerpoint/2010/main" val="35838367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Range of BRAF VAFs.  Paul grew over 1000 colonies and we got 14 with BRAF mutation in these two patients</a:t>
            </a:r>
          </a:p>
          <a:p>
            <a:r>
              <a:rPr lang="en-US" dirty="0"/>
              <a:t>Quite heavily loaded with clonal </a:t>
            </a:r>
            <a:r>
              <a:rPr lang="en-US" dirty="0" err="1"/>
              <a:t>haematopoiesis</a:t>
            </a:r>
            <a:r>
              <a:rPr lang="en-US" dirty="0"/>
              <a:t> – which we found out in retrospect but which did not play a part in the selection of the </a:t>
            </a:r>
            <a:r>
              <a:rPr lang="en-US" dirty="0" err="1"/>
              <a:t>patientrs</a:t>
            </a:r>
            <a:endParaRPr lang="en-US" dirty="0"/>
          </a:p>
        </p:txBody>
      </p:sp>
      <p:sp>
        <p:nvSpPr>
          <p:cNvPr id="4" name="Slide Number Placeholder 3"/>
          <p:cNvSpPr>
            <a:spLocks noGrp="1"/>
          </p:cNvSpPr>
          <p:nvPr>
            <p:ph type="sldNum" sz="quarter" idx="5"/>
          </p:nvPr>
        </p:nvSpPr>
        <p:spPr/>
        <p:txBody>
          <a:bodyPr/>
          <a:lstStyle/>
          <a:p>
            <a:fld id="{244CA7EE-1533-2340-A79E-93236FCC0184}" type="slidenum">
              <a:rPr lang="en-US" smtClean="0"/>
              <a:t>21</a:t>
            </a:fld>
            <a:endParaRPr lang="en-US"/>
          </a:p>
        </p:txBody>
      </p:sp>
    </p:spTree>
    <p:extLst>
      <p:ext uri="{BB962C8B-B14F-4D97-AF65-F5344CB8AC3E}">
        <p14:creationId xmlns:p14="http://schemas.microsoft.com/office/powerpoint/2010/main" val="3572981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4"/>
            <a:ext cx="7772400" cy="1102519"/>
          </a:xfrm>
        </p:spPr>
        <p:txBody>
          <a:bodyPr/>
          <a:lstStyle/>
          <a:p>
            <a:r>
              <a:rPr lang="en-GB"/>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rgbClr val="7030A0"/>
                </a:solidFill>
              </a:defRPr>
            </a:lvl1pPr>
            <a:lvl2pPr marL="342875" indent="0" algn="ctr">
              <a:buNone/>
              <a:defRPr>
                <a:solidFill>
                  <a:schemeClr val="tx1">
                    <a:tint val="75000"/>
                  </a:schemeClr>
                </a:solidFill>
              </a:defRPr>
            </a:lvl2pPr>
            <a:lvl3pPr marL="685750" indent="0" algn="ctr">
              <a:buNone/>
              <a:defRPr>
                <a:solidFill>
                  <a:schemeClr val="tx1">
                    <a:tint val="75000"/>
                  </a:schemeClr>
                </a:solidFill>
              </a:defRPr>
            </a:lvl3pPr>
            <a:lvl4pPr marL="1028624" indent="0" algn="ctr">
              <a:buNone/>
              <a:defRPr>
                <a:solidFill>
                  <a:schemeClr val="tx1">
                    <a:tint val="75000"/>
                  </a:schemeClr>
                </a:solidFill>
              </a:defRPr>
            </a:lvl4pPr>
            <a:lvl5pPr marL="1371498" indent="0" algn="ctr">
              <a:buNone/>
              <a:defRPr>
                <a:solidFill>
                  <a:schemeClr val="tx1">
                    <a:tint val="75000"/>
                  </a:schemeClr>
                </a:solidFill>
              </a:defRPr>
            </a:lvl5pPr>
            <a:lvl6pPr marL="1714372" indent="0" algn="ctr">
              <a:buNone/>
              <a:defRPr>
                <a:solidFill>
                  <a:schemeClr val="tx1">
                    <a:tint val="75000"/>
                  </a:schemeClr>
                </a:solidFill>
              </a:defRPr>
            </a:lvl6pPr>
            <a:lvl7pPr marL="2057246" indent="0" algn="ctr">
              <a:buNone/>
              <a:defRPr>
                <a:solidFill>
                  <a:schemeClr val="tx1">
                    <a:tint val="75000"/>
                  </a:schemeClr>
                </a:solidFill>
              </a:defRPr>
            </a:lvl7pPr>
            <a:lvl8pPr marL="2400120" indent="0" algn="ctr">
              <a:buNone/>
              <a:defRPr>
                <a:solidFill>
                  <a:schemeClr val="tx1">
                    <a:tint val="75000"/>
                  </a:schemeClr>
                </a:solidFill>
              </a:defRPr>
            </a:lvl8pPr>
            <a:lvl9pPr marL="2742995"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a:xfrm>
            <a:off x="4083630" y="4963174"/>
            <a:ext cx="696191" cy="180326"/>
          </a:xfrm>
          <a:prstGeom prst="rect">
            <a:avLst/>
          </a:prstGeom>
        </p:spPr>
        <p:txBody>
          <a:bodyPr/>
          <a:lstStyle>
            <a:lvl1pPr>
              <a:defRPr sz="1000"/>
            </a:lvl1pPr>
          </a:lstStyle>
          <a:p>
            <a:fld id="{7C0771ED-7139-E74F-B27A-B729C013501B}" type="datetimeFigureOut">
              <a:rPr lang="en-US" smtClean="0"/>
              <a:pPr/>
              <a:t>5/1/2026</a:t>
            </a:fld>
            <a:endParaRPr lang="en-US"/>
          </a:p>
        </p:txBody>
      </p:sp>
    </p:spTree>
    <p:extLst>
      <p:ext uri="{BB962C8B-B14F-4D97-AF65-F5344CB8AC3E}">
        <p14:creationId xmlns:p14="http://schemas.microsoft.com/office/powerpoint/2010/main" val="4181845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3">
            <a:extLst>
              <a:ext uri="{FF2B5EF4-FFF2-40B4-BE49-F238E27FC236}">
                <a16:creationId xmlns:a16="http://schemas.microsoft.com/office/drawing/2014/main" id="{55666628-E4E2-A6E7-EDE0-34D1B39AB66C}"/>
              </a:ext>
            </a:extLst>
          </p:cNvPr>
          <p:cNvSpPr>
            <a:spLocks noGrp="1"/>
          </p:cNvSpPr>
          <p:nvPr>
            <p:ph type="dt" sz="half" idx="10"/>
          </p:nvPr>
        </p:nvSpPr>
        <p:spPr>
          <a:xfrm>
            <a:off x="4083630" y="4963174"/>
            <a:ext cx="696191" cy="180326"/>
          </a:xfrm>
          <a:prstGeom prst="rect">
            <a:avLst/>
          </a:prstGeom>
        </p:spPr>
        <p:txBody>
          <a:bodyPr/>
          <a:lstStyle>
            <a:lvl1pPr>
              <a:defRPr sz="1000"/>
            </a:lvl1pPr>
          </a:lstStyle>
          <a:p>
            <a:fld id="{7C0771ED-7139-E74F-B27A-B729C013501B}" type="datetimeFigureOut">
              <a:rPr lang="en-US" smtClean="0"/>
              <a:pPr/>
              <a:t>5/1/2026</a:t>
            </a:fld>
            <a:endParaRPr lang="en-US"/>
          </a:p>
        </p:txBody>
      </p:sp>
    </p:spTree>
    <p:extLst>
      <p:ext uri="{BB962C8B-B14F-4D97-AF65-F5344CB8AC3E}">
        <p14:creationId xmlns:p14="http://schemas.microsoft.com/office/powerpoint/2010/main" val="40684327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normAutofit/>
          </a:bodyPr>
          <a:lstStyle>
            <a:lvl1pPr>
              <a:defRPr sz="1500"/>
            </a:lvl1pPr>
            <a:lvl2pPr>
              <a:defRPr sz="1351"/>
            </a:lvl2pPr>
            <a:lvl3pPr>
              <a:defRPr sz="1200"/>
            </a:lvl3pPr>
            <a:lvl4pPr>
              <a:defRPr sz="1051"/>
            </a:lvl4pPr>
            <a:lvl5pPr>
              <a:defRPr sz="1051"/>
            </a:lvl5pPr>
            <a:lvl6pPr>
              <a:defRPr sz="1351"/>
            </a:lvl6pPr>
            <a:lvl7pPr>
              <a:defRPr sz="1351"/>
            </a:lvl7pPr>
            <a:lvl8pPr>
              <a:defRPr sz="1351"/>
            </a:lvl8pPr>
            <a:lvl9pPr>
              <a:defRPr sz="1351"/>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48200" y="1200151"/>
            <a:ext cx="4038600" cy="3394472"/>
          </a:xfrm>
        </p:spPr>
        <p:txBody>
          <a:bodyPr>
            <a:normAutofit/>
          </a:bodyPr>
          <a:lstStyle>
            <a:lvl1pPr>
              <a:defRPr sz="1500"/>
            </a:lvl1pPr>
            <a:lvl2pPr>
              <a:defRPr sz="1351"/>
            </a:lvl2pPr>
            <a:lvl3pPr>
              <a:defRPr sz="1200"/>
            </a:lvl3pPr>
            <a:lvl4pPr>
              <a:defRPr sz="1051"/>
            </a:lvl4pPr>
            <a:lvl5pPr>
              <a:defRPr sz="1051"/>
            </a:lvl5pPr>
            <a:lvl6pPr>
              <a:defRPr sz="1351"/>
            </a:lvl6pPr>
            <a:lvl7pPr>
              <a:defRPr sz="1351"/>
            </a:lvl7pPr>
            <a:lvl8pPr>
              <a:defRPr sz="1351"/>
            </a:lvl8pPr>
            <a:lvl9pPr>
              <a:defRPr sz="1351"/>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Date Placeholder 3">
            <a:extLst>
              <a:ext uri="{FF2B5EF4-FFF2-40B4-BE49-F238E27FC236}">
                <a16:creationId xmlns:a16="http://schemas.microsoft.com/office/drawing/2014/main" id="{B52C48C4-2553-65B1-0810-684661D1C3E8}"/>
              </a:ext>
            </a:extLst>
          </p:cNvPr>
          <p:cNvSpPr>
            <a:spLocks noGrp="1"/>
          </p:cNvSpPr>
          <p:nvPr>
            <p:ph type="dt" sz="half" idx="10"/>
          </p:nvPr>
        </p:nvSpPr>
        <p:spPr>
          <a:xfrm>
            <a:off x="4083630" y="4963174"/>
            <a:ext cx="696191" cy="180326"/>
          </a:xfrm>
          <a:prstGeom prst="rect">
            <a:avLst/>
          </a:prstGeom>
        </p:spPr>
        <p:txBody>
          <a:bodyPr/>
          <a:lstStyle>
            <a:lvl1pPr>
              <a:defRPr sz="1000"/>
            </a:lvl1pPr>
          </a:lstStyle>
          <a:p>
            <a:fld id="{7C0771ED-7139-E74F-B27A-B729C013501B}" type="datetimeFigureOut">
              <a:rPr lang="en-US" smtClean="0"/>
              <a:pPr/>
              <a:t>5/1/2026</a:t>
            </a:fld>
            <a:endParaRPr lang="en-US"/>
          </a:p>
        </p:txBody>
      </p:sp>
    </p:spTree>
    <p:extLst>
      <p:ext uri="{BB962C8B-B14F-4D97-AF65-F5344CB8AC3E}">
        <p14:creationId xmlns:p14="http://schemas.microsoft.com/office/powerpoint/2010/main" val="18943063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ctr">
            <a:normAutofit/>
          </a:bodyPr>
          <a:lstStyle>
            <a:lvl1pPr marL="0" indent="0">
              <a:buNone/>
              <a:defRPr sz="1500" b="1"/>
            </a:lvl1pPr>
            <a:lvl2pPr marL="342875" indent="0">
              <a:buNone/>
              <a:defRPr sz="1500" b="1"/>
            </a:lvl2pPr>
            <a:lvl3pPr marL="685750" indent="0">
              <a:buNone/>
              <a:defRPr sz="1351" b="1"/>
            </a:lvl3pPr>
            <a:lvl4pPr marL="1028624" indent="0">
              <a:buNone/>
              <a:defRPr sz="1200" b="1"/>
            </a:lvl4pPr>
            <a:lvl5pPr marL="1371498" indent="0">
              <a:buNone/>
              <a:defRPr sz="1200" b="1"/>
            </a:lvl5pPr>
            <a:lvl6pPr marL="1714372" indent="0">
              <a:buNone/>
              <a:defRPr sz="1200" b="1"/>
            </a:lvl6pPr>
            <a:lvl7pPr marL="2057246" indent="0">
              <a:buNone/>
              <a:defRPr sz="1200" b="1"/>
            </a:lvl7pPr>
            <a:lvl8pPr marL="2400120" indent="0">
              <a:buNone/>
              <a:defRPr sz="1200" b="1"/>
            </a:lvl8pPr>
            <a:lvl9pPr marL="2742995" indent="0">
              <a:buNone/>
              <a:defRPr sz="1200" b="1"/>
            </a:lvl9pPr>
          </a:lstStyle>
          <a:p>
            <a:pPr lvl="0"/>
            <a:r>
              <a:rPr lang="en-GB"/>
              <a:t>Click to edit Master text styles</a:t>
            </a:r>
          </a:p>
        </p:txBody>
      </p:sp>
      <p:sp>
        <p:nvSpPr>
          <p:cNvPr id="4" name="Content Placeholder 3"/>
          <p:cNvSpPr>
            <a:spLocks noGrp="1"/>
          </p:cNvSpPr>
          <p:nvPr>
            <p:ph sz="half" idx="2"/>
          </p:nvPr>
        </p:nvSpPr>
        <p:spPr>
          <a:xfrm>
            <a:off x="457200" y="1631156"/>
            <a:ext cx="4040188" cy="2963466"/>
          </a:xfrm>
        </p:spPr>
        <p:txBody>
          <a:bodyPr>
            <a:normAutofit/>
          </a:bodyPr>
          <a:lstStyle>
            <a:lvl1pPr>
              <a:defRPr sz="1500"/>
            </a:lvl1pPr>
            <a:lvl2pPr>
              <a:defRPr sz="1351"/>
            </a:lvl2pPr>
            <a:lvl3pPr>
              <a:defRPr sz="1200"/>
            </a:lvl3pPr>
            <a:lvl4pPr>
              <a:defRPr sz="1051"/>
            </a:lvl4pPr>
            <a:lvl5pPr>
              <a:defRPr sz="1051"/>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45033" y="1151335"/>
            <a:ext cx="4041775" cy="479822"/>
          </a:xfrm>
        </p:spPr>
        <p:txBody>
          <a:bodyPr anchor="ctr">
            <a:normAutofit/>
          </a:bodyPr>
          <a:lstStyle>
            <a:lvl1pPr marL="0" indent="0">
              <a:buNone/>
              <a:defRPr sz="1500" b="1"/>
            </a:lvl1pPr>
            <a:lvl2pPr marL="342875" indent="0">
              <a:buNone/>
              <a:defRPr sz="1500" b="1"/>
            </a:lvl2pPr>
            <a:lvl3pPr marL="685750" indent="0">
              <a:buNone/>
              <a:defRPr sz="1351" b="1"/>
            </a:lvl3pPr>
            <a:lvl4pPr marL="1028624" indent="0">
              <a:buNone/>
              <a:defRPr sz="1200" b="1"/>
            </a:lvl4pPr>
            <a:lvl5pPr marL="1371498" indent="0">
              <a:buNone/>
              <a:defRPr sz="1200" b="1"/>
            </a:lvl5pPr>
            <a:lvl6pPr marL="1714372" indent="0">
              <a:buNone/>
              <a:defRPr sz="1200" b="1"/>
            </a:lvl6pPr>
            <a:lvl7pPr marL="2057246" indent="0">
              <a:buNone/>
              <a:defRPr sz="1200" b="1"/>
            </a:lvl7pPr>
            <a:lvl8pPr marL="2400120" indent="0">
              <a:buNone/>
              <a:defRPr sz="1200" b="1"/>
            </a:lvl8pPr>
            <a:lvl9pPr marL="2742995"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645033" y="1631156"/>
            <a:ext cx="4041775" cy="2963466"/>
          </a:xfrm>
        </p:spPr>
        <p:txBody>
          <a:bodyPr>
            <a:normAutofit/>
          </a:bodyPr>
          <a:lstStyle>
            <a:lvl1pPr>
              <a:defRPr sz="1500"/>
            </a:lvl1pPr>
            <a:lvl2pPr>
              <a:defRPr sz="1351"/>
            </a:lvl2pPr>
            <a:lvl3pPr>
              <a:defRPr sz="1200"/>
            </a:lvl3pPr>
            <a:lvl4pPr>
              <a:defRPr sz="1051"/>
            </a:lvl4pPr>
            <a:lvl5pPr>
              <a:defRPr sz="1051"/>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Date Placeholder 3">
            <a:extLst>
              <a:ext uri="{FF2B5EF4-FFF2-40B4-BE49-F238E27FC236}">
                <a16:creationId xmlns:a16="http://schemas.microsoft.com/office/drawing/2014/main" id="{E799400D-30F2-55E5-17DF-97A4E08DDE8E}"/>
              </a:ext>
            </a:extLst>
          </p:cNvPr>
          <p:cNvSpPr>
            <a:spLocks noGrp="1"/>
          </p:cNvSpPr>
          <p:nvPr>
            <p:ph type="dt" sz="half" idx="10"/>
          </p:nvPr>
        </p:nvSpPr>
        <p:spPr>
          <a:xfrm>
            <a:off x="4083630" y="4963174"/>
            <a:ext cx="696191" cy="180326"/>
          </a:xfrm>
          <a:prstGeom prst="rect">
            <a:avLst/>
          </a:prstGeom>
        </p:spPr>
        <p:txBody>
          <a:bodyPr/>
          <a:lstStyle>
            <a:lvl1pPr>
              <a:defRPr sz="1000"/>
            </a:lvl1pPr>
          </a:lstStyle>
          <a:p>
            <a:fld id="{7C0771ED-7139-E74F-B27A-B729C013501B}" type="datetimeFigureOut">
              <a:rPr lang="en-US" smtClean="0"/>
              <a:pPr/>
              <a:t>5/1/2026</a:t>
            </a:fld>
            <a:endParaRPr lang="en-US"/>
          </a:p>
        </p:txBody>
      </p:sp>
    </p:spTree>
    <p:extLst>
      <p:ext uri="{BB962C8B-B14F-4D97-AF65-F5344CB8AC3E}">
        <p14:creationId xmlns:p14="http://schemas.microsoft.com/office/powerpoint/2010/main" val="4695369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6" name="Date Placeholder 3">
            <a:extLst>
              <a:ext uri="{FF2B5EF4-FFF2-40B4-BE49-F238E27FC236}">
                <a16:creationId xmlns:a16="http://schemas.microsoft.com/office/drawing/2014/main" id="{98ABFB64-D6AE-E1A3-1968-F08321DF3D65}"/>
              </a:ext>
            </a:extLst>
          </p:cNvPr>
          <p:cNvSpPr>
            <a:spLocks noGrp="1"/>
          </p:cNvSpPr>
          <p:nvPr>
            <p:ph type="dt" sz="half" idx="10"/>
          </p:nvPr>
        </p:nvSpPr>
        <p:spPr>
          <a:xfrm>
            <a:off x="4083630" y="4963174"/>
            <a:ext cx="696191" cy="180326"/>
          </a:xfrm>
          <a:prstGeom prst="rect">
            <a:avLst/>
          </a:prstGeom>
        </p:spPr>
        <p:txBody>
          <a:bodyPr/>
          <a:lstStyle>
            <a:lvl1pPr>
              <a:defRPr sz="1000"/>
            </a:lvl1pPr>
          </a:lstStyle>
          <a:p>
            <a:fld id="{7C0771ED-7139-E74F-B27A-B729C013501B}" type="datetimeFigureOut">
              <a:rPr lang="en-US" smtClean="0"/>
              <a:pPr/>
              <a:t>5/1/2026</a:t>
            </a:fld>
            <a:endParaRPr lang="en-US"/>
          </a:p>
        </p:txBody>
      </p:sp>
    </p:spTree>
    <p:extLst>
      <p:ext uri="{BB962C8B-B14F-4D97-AF65-F5344CB8AC3E}">
        <p14:creationId xmlns:p14="http://schemas.microsoft.com/office/powerpoint/2010/main" val="648486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Date Placeholder 3">
            <a:extLst>
              <a:ext uri="{FF2B5EF4-FFF2-40B4-BE49-F238E27FC236}">
                <a16:creationId xmlns:a16="http://schemas.microsoft.com/office/drawing/2014/main" id="{C2C1502F-4E12-8898-5A2B-899539F505A0}"/>
              </a:ext>
            </a:extLst>
          </p:cNvPr>
          <p:cNvSpPr>
            <a:spLocks noGrp="1"/>
          </p:cNvSpPr>
          <p:nvPr>
            <p:ph type="dt" sz="half" idx="10"/>
          </p:nvPr>
        </p:nvSpPr>
        <p:spPr>
          <a:xfrm>
            <a:off x="4083630" y="4963174"/>
            <a:ext cx="696191" cy="180326"/>
          </a:xfrm>
          <a:prstGeom prst="rect">
            <a:avLst/>
          </a:prstGeom>
        </p:spPr>
        <p:txBody>
          <a:bodyPr/>
          <a:lstStyle>
            <a:lvl1pPr>
              <a:defRPr sz="1000"/>
            </a:lvl1pPr>
          </a:lstStyle>
          <a:p>
            <a:fld id="{7C0771ED-7139-E74F-B27A-B729C013501B}" type="datetimeFigureOut">
              <a:rPr lang="en-US" smtClean="0"/>
              <a:pPr/>
              <a:t>5/1/2026</a:t>
            </a:fld>
            <a:endParaRPr lang="en-US"/>
          </a:p>
        </p:txBody>
      </p:sp>
    </p:spTree>
    <p:extLst>
      <p:ext uri="{BB962C8B-B14F-4D97-AF65-F5344CB8AC3E}">
        <p14:creationId xmlns:p14="http://schemas.microsoft.com/office/powerpoint/2010/main" val="8533498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1" y="204787"/>
            <a:ext cx="3008313" cy="871538"/>
          </a:xfrm>
        </p:spPr>
        <p:txBody>
          <a:bodyPr anchor="b"/>
          <a:lstStyle>
            <a:lvl1pPr algn="l">
              <a:defRPr sz="1500" b="1"/>
            </a:lvl1pPr>
          </a:lstStyle>
          <a:p>
            <a:r>
              <a:rPr lang="en-GB"/>
              <a:t>Click to edit Master title style</a:t>
            </a:r>
            <a:endParaRPr lang="en-US"/>
          </a:p>
        </p:txBody>
      </p:sp>
      <p:sp>
        <p:nvSpPr>
          <p:cNvPr id="3" name="Content Placeholder 2"/>
          <p:cNvSpPr>
            <a:spLocks noGrp="1"/>
          </p:cNvSpPr>
          <p:nvPr>
            <p:ph idx="1"/>
          </p:nvPr>
        </p:nvSpPr>
        <p:spPr>
          <a:xfrm>
            <a:off x="3575050" y="204793"/>
            <a:ext cx="5111750" cy="4389835"/>
          </a:xfrm>
        </p:spPr>
        <p:txBody>
          <a:bodyPr>
            <a:normAutofit/>
          </a:bodyPr>
          <a:lstStyle>
            <a:lvl1pPr>
              <a:defRPr sz="1800"/>
            </a:lvl1pPr>
            <a:lvl2pPr>
              <a:defRPr sz="1500"/>
            </a:lvl2pPr>
            <a:lvl3pPr>
              <a:defRPr sz="1351"/>
            </a:lvl3pPr>
            <a:lvl4pPr>
              <a:defRPr sz="1200"/>
            </a:lvl4pPr>
            <a:lvl5pPr>
              <a:defRPr sz="12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11" y="1076328"/>
            <a:ext cx="3008313" cy="3518297"/>
          </a:xfrm>
        </p:spPr>
        <p:txBody>
          <a:bodyPr/>
          <a:lstStyle>
            <a:lvl1pPr marL="0" indent="0">
              <a:buNone/>
              <a:defRPr sz="1051"/>
            </a:lvl1pPr>
            <a:lvl2pPr marL="342875" indent="0">
              <a:buNone/>
              <a:defRPr sz="900"/>
            </a:lvl2pPr>
            <a:lvl3pPr marL="685750" indent="0">
              <a:buNone/>
              <a:defRPr sz="751"/>
            </a:lvl3pPr>
            <a:lvl4pPr marL="1028624" indent="0">
              <a:buNone/>
              <a:defRPr sz="675"/>
            </a:lvl4pPr>
            <a:lvl5pPr marL="1371498" indent="0">
              <a:buNone/>
              <a:defRPr sz="675"/>
            </a:lvl5pPr>
            <a:lvl6pPr marL="1714372" indent="0">
              <a:buNone/>
              <a:defRPr sz="675"/>
            </a:lvl6pPr>
            <a:lvl7pPr marL="2057246" indent="0">
              <a:buNone/>
              <a:defRPr sz="675"/>
            </a:lvl7pPr>
            <a:lvl8pPr marL="2400120" indent="0">
              <a:buNone/>
              <a:defRPr sz="675"/>
            </a:lvl8pPr>
            <a:lvl9pPr marL="2742995" indent="0">
              <a:buNone/>
              <a:defRPr sz="675"/>
            </a:lvl9pPr>
          </a:lstStyle>
          <a:p>
            <a:pPr lvl="0"/>
            <a:r>
              <a:rPr lang="en-GB"/>
              <a:t>Click to edit Master text styles</a:t>
            </a:r>
          </a:p>
        </p:txBody>
      </p:sp>
      <p:sp>
        <p:nvSpPr>
          <p:cNvPr id="5" name="Date Placeholder 4"/>
          <p:cNvSpPr>
            <a:spLocks noGrp="1"/>
          </p:cNvSpPr>
          <p:nvPr>
            <p:ph type="dt" sz="half" idx="10"/>
          </p:nvPr>
        </p:nvSpPr>
        <p:spPr>
          <a:xfrm>
            <a:off x="457200" y="4767264"/>
            <a:ext cx="2133600" cy="273844"/>
          </a:xfrm>
          <a:prstGeom prst="rect">
            <a:avLst/>
          </a:prstGeom>
        </p:spPr>
        <p:txBody>
          <a:bodyPr/>
          <a:lstStyle/>
          <a:p>
            <a:fld id="{7C0771ED-7139-E74F-B27A-B729C013501B}" type="datetimeFigureOut">
              <a:rPr lang="en-US" smtClean="0"/>
              <a:t>5/1/2026</a:t>
            </a:fld>
            <a:endParaRPr lang="en-US"/>
          </a:p>
        </p:txBody>
      </p:sp>
      <p:sp>
        <p:nvSpPr>
          <p:cNvPr id="6" name="Footer Placeholder 5"/>
          <p:cNvSpPr>
            <a:spLocks noGrp="1"/>
          </p:cNvSpPr>
          <p:nvPr>
            <p:ph type="ftr" sz="quarter" idx="11"/>
          </p:nvPr>
        </p:nvSpPr>
        <p:spPr>
          <a:xfrm>
            <a:off x="3124200" y="4767264"/>
            <a:ext cx="2895600" cy="273844"/>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4767264"/>
            <a:ext cx="2133600" cy="273844"/>
          </a:xfrm>
          <a:prstGeom prst="rect">
            <a:avLst/>
          </a:prstGeom>
        </p:spPr>
        <p:txBody>
          <a:bodyPr/>
          <a:lstStyle/>
          <a:p>
            <a:fld id="{32630CAE-7589-6848-B012-6DA13339E341}" type="slidenum">
              <a:rPr lang="en-US" smtClean="0"/>
              <a:t>‹#›</a:t>
            </a:fld>
            <a:endParaRPr lang="en-US"/>
          </a:p>
        </p:txBody>
      </p:sp>
    </p:spTree>
    <p:extLst>
      <p:ext uri="{BB962C8B-B14F-4D97-AF65-F5344CB8AC3E}">
        <p14:creationId xmlns:p14="http://schemas.microsoft.com/office/powerpoint/2010/main" val="29609614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1500" b="1"/>
            </a:lvl1pPr>
          </a:lstStyle>
          <a:p>
            <a:r>
              <a:rPr lang="en-GB"/>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875" indent="0">
              <a:buNone/>
              <a:defRPr sz="2100"/>
            </a:lvl2pPr>
            <a:lvl3pPr marL="685750" indent="0">
              <a:buNone/>
              <a:defRPr sz="1800"/>
            </a:lvl3pPr>
            <a:lvl4pPr marL="1028624" indent="0">
              <a:buNone/>
              <a:defRPr sz="1500"/>
            </a:lvl4pPr>
            <a:lvl5pPr marL="1371498" indent="0">
              <a:buNone/>
              <a:defRPr sz="1500"/>
            </a:lvl5pPr>
            <a:lvl6pPr marL="1714372" indent="0">
              <a:buNone/>
              <a:defRPr sz="1500"/>
            </a:lvl6pPr>
            <a:lvl7pPr marL="2057246" indent="0">
              <a:buNone/>
              <a:defRPr sz="1500"/>
            </a:lvl7pPr>
            <a:lvl8pPr marL="2400120" indent="0">
              <a:buNone/>
              <a:defRPr sz="1500"/>
            </a:lvl8pPr>
            <a:lvl9pPr marL="2742995" indent="0">
              <a:buNone/>
              <a:defRPr sz="1500"/>
            </a:lvl9pPr>
          </a:lstStyle>
          <a:p>
            <a:r>
              <a:rPr lang="en-GB"/>
              <a:t>Click icon to add picture</a:t>
            </a:r>
            <a:endParaRPr lang="en-US"/>
          </a:p>
        </p:txBody>
      </p:sp>
      <p:sp>
        <p:nvSpPr>
          <p:cNvPr id="4" name="Text Placeholder 3"/>
          <p:cNvSpPr>
            <a:spLocks noGrp="1"/>
          </p:cNvSpPr>
          <p:nvPr>
            <p:ph type="body" sz="half" idx="2"/>
          </p:nvPr>
        </p:nvSpPr>
        <p:spPr>
          <a:xfrm>
            <a:off x="1792288" y="4025508"/>
            <a:ext cx="5486400" cy="603647"/>
          </a:xfrm>
        </p:spPr>
        <p:txBody>
          <a:bodyPr/>
          <a:lstStyle>
            <a:lvl1pPr marL="0" indent="0">
              <a:buNone/>
              <a:defRPr sz="1051"/>
            </a:lvl1pPr>
            <a:lvl2pPr marL="342875" indent="0">
              <a:buNone/>
              <a:defRPr sz="900"/>
            </a:lvl2pPr>
            <a:lvl3pPr marL="685750" indent="0">
              <a:buNone/>
              <a:defRPr sz="751"/>
            </a:lvl3pPr>
            <a:lvl4pPr marL="1028624" indent="0">
              <a:buNone/>
              <a:defRPr sz="675"/>
            </a:lvl4pPr>
            <a:lvl5pPr marL="1371498" indent="0">
              <a:buNone/>
              <a:defRPr sz="675"/>
            </a:lvl5pPr>
            <a:lvl6pPr marL="1714372" indent="0">
              <a:buNone/>
              <a:defRPr sz="675"/>
            </a:lvl6pPr>
            <a:lvl7pPr marL="2057246" indent="0">
              <a:buNone/>
              <a:defRPr sz="675"/>
            </a:lvl7pPr>
            <a:lvl8pPr marL="2400120" indent="0">
              <a:buNone/>
              <a:defRPr sz="675"/>
            </a:lvl8pPr>
            <a:lvl9pPr marL="2742995" indent="0">
              <a:buNone/>
              <a:defRPr sz="675"/>
            </a:lvl9pPr>
          </a:lstStyle>
          <a:p>
            <a:pPr lvl="0"/>
            <a:r>
              <a:rPr lang="en-GB"/>
              <a:t>Click to edit Master text styles</a:t>
            </a:r>
          </a:p>
        </p:txBody>
      </p:sp>
      <p:sp>
        <p:nvSpPr>
          <p:cNvPr id="5" name="Date Placeholder 4"/>
          <p:cNvSpPr>
            <a:spLocks noGrp="1"/>
          </p:cNvSpPr>
          <p:nvPr>
            <p:ph type="dt" sz="half" idx="10"/>
          </p:nvPr>
        </p:nvSpPr>
        <p:spPr>
          <a:xfrm>
            <a:off x="457200" y="4767264"/>
            <a:ext cx="2133600" cy="273844"/>
          </a:xfrm>
          <a:prstGeom prst="rect">
            <a:avLst/>
          </a:prstGeom>
        </p:spPr>
        <p:txBody>
          <a:bodyPr/>
          <a:lstStyle/>
          <a:p>
            <a:fld id="{7C0771ED-7139-E74F-B27A-B729C013501B}" type="datetimeFigureOut">
              <a:rPr lang="en-US" smtClean="0"/>
              <a:t>5/1/2026</a:t>
            </a:fld>
            <a:endParaRPr lang="en-US"/>
          </a:p>
        </p:txBody>
      </p:sp>
      <p:sp>
        <p:nvSpPr>
          <p:cNvPr id="6" name="Footer Placeholder 5"/>
          <p:cNvSpPr>
            <a:spLocks noGrp="1"/>
          </p:cNvSpPr>
          <p:nvPr>
            <p:ph type="ftr" sz="quarter" idx="11"/>
          </p:nvPr>
        </p:nvSpPr>
        <p:spPr>
          <a:xfrm>
            <a:off x="3124200" y="4767264"/>
            <a:ext cx="2895600" cy="273844"/>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4767264"/>
            <a:ext cx="2133600" cy="273844"/>
          </a:xfrm>
          <a:prstGeom prst="rect">
            <a:avLst/>
          </a:prstGeom>
        </p:spPr>
        <p:txBody>
          <a:bodyPr/>
          <a:lstStyle/>
          <a:p>
            <a:fld id="{32630CAE-7589-6848-B012-6DA13339E341}" type="slidenum">
              <a:rPr lang="en-US" smtClean="0"/>
              <a:t>‹#›</a:t>
            </a:fld>
            <a:endParaRPr lang="en-US"/>
          </a:p>
        </p:txBody>
      </p:sp>
    </p:spTree>
    <p:extLst>
      <p:ext uri="{BB962C8B-B14F-4D97-AF65-F5344CB8AC3E}">
        <p14:creationId xmlns:p14="http://schemas.microsoft.com/office/powerpoint/2010/main" val="33163881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a:xfrm>
            <a:off x="457200" y="4767264"/>
            <a:ext cx="2133600" cy="273844"/>
          </a:xfrm>
          <a:prstGeom prst="rect">
            <a:avLst/>
          </a:prstGeom>
        </p:spPr>
        <p:txBody>
          <a:bodyPr/>
          <a:lstStyle/>
          <a:p>
            <a:fld id="{7C0771ED-7139-E74F-B27A-B729C013501B}" type="datetimeFigureOut">
              <a:rPr lang="en-US" smtClean="0"/>
              <a:t>5/1/2026</a:t>
            </a:fld>
            <a:endParaRPr lang="en-US"/>
          </a:p>
        </p:txBody>
      </p:sp>
      <p:sp>
        <p:nvSpPr>
          <p:cNvPr id="5" name="Footer Placeholder 4"/>
          <p:cNvSpPr>
            <a:spLocks noGrp="1"/>
          </p:cNvSpPr>
          <p:nvPr>
            <p:ph type="ftr" sz="quarter" idx="11"/>
          </p:nvPr>
        </p:nvSpPr>
        <p:spPr>
          <a:xfrm>
            <a:off x="3124200" y="4767264"/>
            <a:ext cx="2895600" cy="273844"/>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4767264"/>
            <a:ext cx="2133600" cy="273844"/>
          </a:xfrm>
          <a:prstGeom prst="rect">
            <a:avLst/>
          </a:prstGeom>
        </p:spPr>
        <p:txBody>
          <a:bodyPr/>
          <a:lstStyle/>
          <a:p>
            <a:fld id="{32630CAE-7589-6848-B012-6DA13339E341}" type="slidenum">
              <a:rPr lang="en-US" smtClean="0"/>
              <a:t>‹#›</a:t>
            </a:fld>
            <a:endParaRPr lang="en-US"/>
          </a:p>
        </p:txBody>
      </p:sp>
    </p:spTree>
    <p:extLst>
      <p:ext uri="{BB962C8B-B14F-4D97-AF65-F5344CB8AC3E}">
        <p14:creationId xmlns:p14="http://schemas.microsoft.com/office/powerpoint/2010/main" val="38102957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a:xfrm>
            <a:off x="457200" y="4767264"/>
            <a:ext cx="2133600" cy="273844"/>
          </a:xfrm>
          <a:prstGeom prst="rect">
            <a:avLst/>
          </a:prstGeom>
        </p:spPr>
        <p:txBody>
          <a:bodyPr/>
          <a:lstStyle/>
          <a:p>
            <a:fld id="{7C0771ED-7139-E74F-B27A-B729C013501B}" type="datetimeFigureOut">
              <a:rPr lang="en-US" smtClean="0"/>
              <a:t>5/1/2026</a:t>
            </a:fld>
            <a:endParaRPr lang="en-US"/>
          </a:p>
        </p:txBody>
      </p:sp>
      <p:sp>
        <p:nvSpPr>
          <p:cNvPr id="5" name="Footer Placeholder 4"/>
          <p:cNvSpPr>
            <a:spLocks noGrp="1"/>
          </p:cNvSpPr>
          <p:nvPr>
            <p:ph type="ftr" sz="quarter" idx="11"/>
          </p:nvPr>
        </p:nvSpPr>
        <p:spPr>
          <a:xfrm>
            <a:off x="3124200" y="4767264"/>
            <a:ext cx="2895600" cy="273844"/>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4767264"/>
            <a:ext cx="2133600" cy="273844"/>
          </a:xfrm>
          <a:prstGeom prst="rect">
            <a:avLst/>
          </a:prstGeom>
        </p:spPr>
        <p:txBody>
          <a:bodyPr/>
          <a:lstStyle/>
          <a:p>
            <a:fld id="{32630CAE-7589-6848-B012-6DA13339E341}" type="slidenum">
              <a:rPr lang="en-US" smtClean="0"/>
              <a:t>‹#›</a:t>
            </a:fld>
            <a:endParaRPr lang="en-US"/>
          </a:p>
        </p:txBody>
      </p:sp>
    </p:spTree>
    <p:extLst>
      <p:ext uri="{BB962C8B-B14F-4D97-AF65-F5344CB8AC3E}">
        <p14:creationId xmlns:p14="http://schemas.microsoft.com/office/powerpoint/2010/main" val="27175423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2" y="196013"/>
            <a:ext cx="8229599" cy="857250"/>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457200" y="1200152"/>
            <a:ext cx="8229600" cy="3436792"/>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pic>
        <p:nvPicPr>
          <p:cNvPr id="5" name="Picture 4">
            <a:extLst>
              <a:ext uri="{FF2B5EF4-FFF2-40B4-BE49-F238E27FC236}">
                <a16:creationId xmlns:a16="http://schemas.microsoft.com/office/drawing/2014/main" id="{7DDA1AC0-FE61-2448-94B5-68EFAC5C27B0}"/>
              </a:ext>
            </a:extLst>
          </p:cNvPr>
          <p:cNvPicPr>
            <a:picLocks noChangeAspect="1"/>
          </p:cNvPicPr>
          <p:nvPr userDrawn="1"/>
        </p:nvPicPr>
        <p:blipFill rotWithShape="1">
          <a:blip r:embed="rId12" cstate="email">
            <a:extLst>
              <a:ext uri="{28A0092B-C50C-407E-A947-70E740481C1C}">
                <a14:useLocalDpi xmlns:a14="http://schemas.microsoft.com/office/drawing/2010/main"/>
              </a:ext>
            </a:extLst>
          </a:blip>
          <a:srcRect/>
          <a:stretch/>
        </p:blipFill>
        <p:spPr>
          <a:xfrm>
            <a:off x="0" y="4783833"/>
            <a:ext cx="922149" cy="319385"/>
          </a:xfrm>
          <a:prstGeom prst="rect">
            <a:avLst/>
          </a:prstGeom>
        </p:spPr>
      </p:pic>
      <p:pic>
        <p:nvPicPr>
          <p:cNvPr id="6" name="Picture 5">
            <a:extLst>
              <a:ext uri="{FF2B5EF4-FFF2-40B4-BE49-F238E27FC236}">
                <a16:creationId xmlns:a16="http://schemas.microsoft.com/office/drawing/2014/main" id="{22C66B62-4ABE-54E3-E741-7434B9A3610A}"/>
              </a:ext>
            </a:extLst>
          </p:cNvPr>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a:xfrm>
            <a:off x="8074617" y="4689024"/>
            <a:ext cx="1069386" cy="453295"/>
          </a:xfrm>
          <a:prstGeom prst="rect">
            <a:avLst/>
          </a:prstGeom>
        </p:spPr>
      </p:pic>
      <p:sp>
        <p:nvSpPr>
          <p:cNvPr id="7" name="Date Placeholder 3">
            <a:extLst>
              <a:ext uri="{FF2B5EF4-FFF2-40B4-BE49-F238E27FC236}">
                <a16:creationId xmlns:a16="http://schemas.microsoft.com/office/drawing/2014/main" id="{EBCD2B68-CC74-5014-E8DE-0EC6E52CAD78}"/>
              </a:ext>
            </a:extLst>
          </p:cNvPr>
          <p:cNvSpPr>
            <a:spLocks noGrp="1"/>
          </p:cNvSpPr>
          <p:nvPr>
            <p:ph type="dt" sz="half" idx="2"/>
          </p:nvPr>
        </p:nvSpPr>
        <p:spPr>
          <a:xfrm>
            <a:off x="4083630" y="4963174"/>
            <a:ext cx="696191" cy="180326"/>
          </a:xfrm>
          <a:prstGeom prst="rect">
            <a:avLst/>
          </a:prstGeom>
        </p:spPr>
        <p:txBody>
          <a:bodyPr/>
          <a:lstStyle>
            <a:lvl1pPr>
              <a:defRPr sz="1000"/>
            </a:lvl1pPr>
          </a:lstStyle>
          <a:p>
            <a:fld id="{7C0771ED-7139-E74F-B27A-B729C013501B}" type="datetimeFigureOut">
              <a:rPr lang="en-US" smtClean="0"/>
              <a:pPr/>
              <a:t>5/1/2026</a:t>
            </a:fld>
            <a:endParaRPr lang="en-US"/>
          </a:p>
        </p:txBody>
      </p:sp>
    </p:spTree>
    <p:extLst>
      <p:ext uri="{BB962C8B-B14F-4D97-AF65-F5344CB8AC3E}">
        <p14:creationId xmlns:p14="http://schemas.microsoft.com/office/powerpoint/2010/main" val="39214535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txStyles>
    <p:titleStyle>
      <a:lvl1pPr algn="ctr" defTabSz="342875" rtl="0" eaLnBrk="1" latinLnBrk="0" hangingPunct="1">
        <a:spcBef>
          <a:spcPct val="0"/>
        </a:spcBef>
        <a:buNone/>
        <a:defRPr sz="2100" kern="1200">
          <a:solidFill>
            <a:schemeClr val="tx1"/>
          </a:solidFill>
          <a:latin typeface="+mj-lt"/>
          <a:ea typeface="+mj-ea"/>
          <a:cs typeface="+mj-cs"/>
        </a:defRPr>
      </a:lvl1pPr>
    </p:titleStyle>
    <p:bodyStyle>
      <a:lvl1pPr marL="257156" indent="-257156" algn="l" defTabSz="342875" rtl="0" eaLnBrk="1" latinLnBrk="0" hangingPunct="1">
        <a:spcBef>
          <a:spcPct val="20000"/>
        </a:spcBef>
        <a:buFont typeface="Arial"/>
        <a:buChar char="•"/>
        <a:defRPr sz="1500" kern="1200">
          <a:solidFill>
            <a:schemeClr val="tx1"/>
          </a:solidFill>
          <a:latin typeface="+mn-lt"/>
          <a:ea typeface="+mn-ea"/>
          <a:cs typeface="+mn-cs"/>
        </a:defRPr>
      </a:lvl1pPr>
      <a:lvl2pPr marL="557171" indent="-214297" algn="l" defTabSz="342875" rtl="0" eaLnBrk="1" latinLnBrk="0" hangingPunct="1">
        <a:spcBef>
          <a:spcPct val="20000"/>
        </a:spcBef>
        <a:buFont typeface="Arial"/>
        <a:buChar char="–"/>
        <a:defRPr sz="1351" kern="1200">
          <a:solidFill>
            <a:schemeClr val="tx1"/>
          </a:solidFill>
          <a:latin typeface="+mn-lt"/>
          <a:ea typeface="+mn-ea"/>
          <a:cs typeface="+mn-cs"/>
        </a:defRPr>
      </a:lvl2pPr>
      <a:lvl3pPr marL="857185" indent="-171438" algn="l" defTabSz="342875" rtl="0" eaLnBrk="1" latinLnBrk="0" hangingPunct="1">
        <a:spcBef>
          <a:spcPct val="20000"/>
        </a:spcBef>
        <a:buFont typeface="Arial"/>
        <a:buChar char="•"/>
        <a:defRPr sz="1200" kern="1200">
          <a:solidFill>
            <a:schemeClr val="tx1"/>
          </a:solidFill>
          <a:latin typeface="+mn-lt"/>
          <a:ea typeface="+mn-ea"/>
          <a:cs typeface="+mn-cs"/>
        </a:defRPr>
      </a:lvl3pPr>
      <a:lvl4pPr marL="1200061" indent="-171438" algn="l" defTabSz="342875" rtl="0" eaLnBrk="1" latinLnBrk="0" hangingPunct="1">
        <a:spcBef>
          <a:spcPct val="20000"/>
        </a:spcBef>
        <a:buFont typeface="Arial"/>
        <a:buChar char="–"/>
        <a:defRPr sz="1200" kern="1200">
          <a:solidFill>
            <a:schemeClr val="tx1"/>
          </a:solidFill>
          <a:latin typeface="+mn-lt"/>
          <a:ea typeface="+mn-ea"/>
          <a:cs typeface="+mn-cs"/>
        </a:defRPr>
      </a:lvl4pPr>
      <a:lvl5pPr marL="1542936" indent="-171438" algn="l" defTabSz="342875" rtl="0" eaLnBrk="1" latinLnBrk="0" hangingPunct="1">
        <a:spcBef>
          <a:spcPct val="20000"/>
        </a:spcBef>
        <a:buFont typeface="Arial"/>
        <a:buChar char="»"/>
        <a:defRPr sz="1200" kern="1200">
          <a:solidFill>
            <a:schemeClr val="tx1"/>
          </a:solidFill>
          <a:latin typeface="+mn-lt"/>
          <a:ea typeface="+mn-ea"/>
          <a:cs typeface="+mn-cs"/>
        </a:defRPr>
      </a:lvl5pPr>
      <a:lvl6pPr marL="1885809" indent="-171438" algn="l" defTabSz="342875" rtl="0" eaLnBrk="1" latinLnBrk="0" hangingPunct="1">
        <a:spcBef>
          <a:spcPct val="20000"/>
        </a:spcBef>
        <a:buFont typeface="Arial"/>
        <a:buChar char="•"/>
        <a:defRPr sz="1500" kern="1200">
          <a:solidFill>
            <a:schemeClr val="tx1"/>
          </a:solidFill>
          <a:latin typeface="+mn-lt"/>
          <a:ea typeface="+mn-ea"/>
          <a:cs typeface="+mn-cs"/>
        </a:defRPr>
      </a:lvl6pPr>
      <a:lvl7pPr marL="2228683" indent="-171438" algn="l" defTabSz="342875" rtl="0" eaLnBrk="1" latinLnBrk="0" hangingPunct="1">
        <a:spcBef>
          <a:spcPct val="20000"/>
        </a:spcBef>
        <a:buFont typeface="Arial"/>
        <a:buChar char="•"/>
        <a:defRPr sz="1500" kern="1200">
          <a:solidFill>
            <a:schemeClr val="tx1"/>
          </a:solidFill>
          <a:latin typeface="+mn-lt"/>
          <a:ea typeface="+mn-ea"/>
          <a:cs typeface="+mn-cs"/>
        </a:defRPr>
      </a:lvl7pPr>
      <a:lvl8pPr marL="2571558" indent="-171438" algn="l" defTabSz="342875" rtl="0" eaLnBrk="1" latinLnBrk="0" hangingPunct="1">
        <a:spcBef>
          <a:spcPct val="20000"/>
        </a:spcBef>
        <a:buFont typeface="Arial"/>
        <a:buChar char="•"/>
        <a:defRPr sz="1500" kern="1200">
          <a:solidFill>
            <a:schemeClr val="tx1"/>
          </a:solidFill>
          <a:latin typeface="+mn-lt"/>
          <a:ea typeface="+mn-ea"/>
          <a:cs typeface="+mn-cs"/>
        </a:defRPr>
      </a:lvl8pPr>
      <a:lvl9pPr marL="2914432" indent="-171438" algn="l" defTabSz="342875"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875" rtl="0" eaLnBrk="1" latinLnBrk="0" hangingPunct="1">
        <a:defRPr sz="1351" kern="1200">
          <a:solidFill>
            <a:schemeClr val="tx1"/>
          </a:solidFill>
          <a:latin typeface="+mn-lt"/>
          <a:ea typeface="+mn-ea"/>
          <a:cs typeface="+mn-cs"/>
        </a:defRPr>
      </a:lvl1pPr>
      <a:lvl2pPr marL="342875" algn="l" defTabSz="342875" rtl="0" eaLnBrk="1" latinLnBrk="0" hangingPunct="1">
        <a:defRPr sz="1351" kern="1200">
          <a:solidFill>
            <a:schemeClr val="tx1"/>
          </a:solidFill>
          <a:latin typeface="+mn-lt"/>
          <a:ea typeface="+mn-ea"/>
          <a:cs typeface="+mn-cs"/>
        </a:defRPr>
      </a:lvl2pPr>
      <a:lvl3pPr marL="685750" algn="l" defTabSz="342875" rtl="0" eaLnBrk="1" latinLnBrk="0" hangingPunct="1">
        <a:defRPr sz="1351" kern="1200">
          <a:solidFill>
            <a:schemeClr val="tx1"/>
          </a:solidFill>
          <a:latin typeface="+mn-lt"/>
          <a:ea typeface="+mn-ea"/>
          <a:cs typeface="+mn-cs"/>
        </a:defRPr>
      </a:lvl3pPr>
      <a:lvl4pPr marL="1028624" algn="l" defTabSz="342875" rtl="0" eaLnBrk="1" latinLnBrk="0" hangingPunct="1">
        <a:defRPr sz="1351" kern="1200">
          <a:solidFill>
            <a:schemeClr val="tx1"/>
          </a:solidFill>
          <a:latin typeface="+mn-lt"/>
          <a:ea typeface="+mn-ea"/>
          <a:cs typeface="+mn-cs"/>
        </a:defRPr>
      </a:lvl4pPr>
      <a:lvl5pPr marL="1371498" algn="l" defTabSz="342875" rtl="0" eaLnBrk="1" latinLnBrk="0" hangingPunct="1">
        <a:defRPr sz="1351" kern="1200">
          <a:solidFill>
            <a:schemeClr val="tx1"/>
          </a:solidFill>
          <a:latin typeface="+mn-lt"/>
          <a:ea typeface="+mn-ea"/>
          <a:cs typeface="+mn-cs"/>
        </a:defRPr>
      </a:lvl5pPr>
      <a:lvl6pPr marL="1714372" algn="l" defTabSz="342875" rtl="0" eaLnBrk="1" latinLnBrk="0" hangingPunct="1">
        <a:defRPr sz="1351" kern="1200">
          <a:solidFill>
            <a:schemeClr val="tx1"/>
          </a:solidFill>
          <a:latin typeface="+mn-lt"/>
          <a:ea typeface="+mn-ea"/>
          <a:cs typeface="+mn-cs"/>
        </a:defRPr>
      </a:lvl6pPr>
      <a:lvl7pPr marL="2057246" algn="l" defTabSz="342875" rtl="0" eaLnBrk="1" latinLnBrk="0" hangingPunct="1">
        <a:defRPr sz="1351" kern="1200">
          <a:solidFill>
            <a:schemeClr val="tx1"/>
          </a:solidFill>
          <a:latin typeface="+mn-lt"/>
          <a:ea typeface="+mn-ea"/>
          <a:cs typeface="+mn-cs"/>
        </a:defRPr>
      </a:lvl7pPr>
      <a:lvl8pPr marL="2400120" algn="l" defTabSz="342875" rtl="0" eaLnBrk="1" latinLnBrk="0" hangingPunct="1">
        <a:defRPr sz="1351" kern="1200">
          <a:solidFill>
            <a:schemeClr val="tx1"/>
          </a:solidFill>
          <a:latin typeface="+mn-lt"/>
          <a:ea typeface="+mn-ea"/>
          <a:cs typeface="+mn-cs"/>
        </a:defRPr>
      </a:lvl8pPr>
      <a:lvl9pPr marL="2742995" algn="l" defTabSz="342875" rtl="0" eaLnBrk="1" latinLnBrk="0" hangingPunct="1">
        <a:defRPr sz="135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7.png"/><Relationship Id="rId12"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Layout" Target="../slideLayouts/slideLayout6.xml"/><Relationship Id="rId6" Type="http://schemas.microsoft.com/office/2007/relationships/hdphoto" Target="../media/hdphoto1.wdp"/><Relationship Id="rId11" Type="http://schemas.microsoft.com/office/2007/relationships/hdphoto" Target="../media/hdphoto4.wdp"/><Relationship Id="rId5" Type="http://schemas.openxmlformats.org/officeDocument/2006/relationships/image" Target="../media/image6.png"/><Relationship Id="rId10" Type="http://schemas.microsoft.com/office/2007/relationships/hdphoto" Target="../media/hdphoto3.wdp"/><Relationship Id="rId4" Type="http://schemas.openxmlformats.org/officeDocument/2006/relationships/image" Target="../media/image5.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hdphoto" Target="../media/hdphoto5.wdp"/><Relationship Id="rId7"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19.emf"/></Relationships>
</file>

<file path=ppt/slides/_rels/slide7.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21.emf"/></Relationships>
</file>

<file path=ppt/slides/_rels/slide9.xml.rels><?xml version="1.0" encoding="UTF-8" standalone="yes"?>
<Relationships xmlns="http://schemas.openxmlformats.org/package/2006/relationships"><Relationship Id="rId8" Type="http://schemas.openxmlformats.org/officeDocument/2006/relationships/image" Target="../media/image25.jpg"/><Relationship Id="rId3" Type="http://schemas.openxmlformats.org/officeDocument/2006/relationships/image" Target="../media/image12.png"/><Relationship Id="rId7"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emf"/></Relationships>
</file>

<file path=ppt/slides/_rels/slide10.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27.png"/><Relationship Id="rId7" Type="http://schemas.openxmlformats.org/officeDocument/2006/relationships/image" Target="../media/image29.png"/><Relationship Id="rId2" Type="http://schemas.openxmlformats.org/officeDocument/2006/relationships/image" Target="../media/image26.png"/><Relationship Id="rId1" Type="http://schemas.openxmlformats.org/officeDocument/2006/relationships/slideLayout" Target="../slideLayouts/slideLayout6.xml"/><Relationship Id="rId6" Type="http://schemas.microsoft.com/office/2007/relationships/hdphoto" Target="../media/hdphoto7.wdp"/><Relationship Id="rId5" Type="http://schemas.openxmlformats.org/officeDocument/2006/relationships/image" Target="../media/image28.png"/><Relationship Id="rId10" Type="http://schemas.openxmlformats.org/officeDocument/2006/relationships/image" Target="../media/image31.png"/><Relationship Id="rId4" Type="http://schemas.microsoft.com/office/2007/relationships/hdphoto" Target="../media/hdphoto6.wdp"/><Relationship Id="rId9" Type="http://schemas.openxmlformats.org/officeDocument/2006/relationships/image" Target="../media/image30.png"/></Relationships>
</file>

<file path=ppt/slides/_rels/slide1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2.png"/><Relationship Id="rId1" Type="http://schemas.openxmlformats.org/officeDocument/2006/relationships/slideLayout" Target="../slideLayouts/slideLayout6.xml"/><Relationship Id="rId5" Type="http://schemas.openxmlformats.org/officeDocument/2006/relationships/image" Target="../media/image37.emf"/><Relationship Id="rId4" Type="http://schemas.openxmlformats.org/officeDocument/2006/relationships/image" Target="../media/image36.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39.jpg"/><Relationship Id="rId1" Type="http://schemas.openxmlformats.org/officeDocument/2006/relationships/slideLayout" Target="../slideLayouts/slideLayout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8.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emf"/><Relationship Id="rId1" Type="http://schemas.openxmlformats.org/officeDocument/2006/relationships/slideLayout" Target="../slideLayouts/slideLayout6.xml"/><Relationship Id="rId6" Type="http://schemas.openxmlformats.org/officeDocument/2006/relationships/image" Target="../media/image24.png"/><Relationship Id="rId5" Type="http://schemas.openxmlformats.org/officeDocument/2006/relationships/image" Target="../media/image45.png"/><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733F8F7-2935-A77E-B547-166C186BD37B}"/>
              </a:ext>
            </a:extLst>
          </p:cNvPr>
          <p:cNvSpPr txBox="1"/>
          <p:nvPr/>
        </p:nvSpPr>
        <p:spPr>
          <a:xfrm>
            <a:off x="1137138" y="2379785"/>
            <a:ext cx="6789038" cy="369332"/>
          </a:xfrm>
          <a:prstGeom prst="rect">
            <a:avLst/>
          </a:prstGeom>
          <a:noFill/>
        </p:spPr>
        <p:txBody>
          <a:bodyPr wrap="none" rtlCol="0">
            <a:spAutoFit/>
          </a:bodyPr>
          <a:lstStyle/>
          <a:p>
            <a:pPr algn="l"/>
            <a:r>
              <a:rPr lang="en-US" dirty="0"/>
              <a:t>The clonal origin and evolution of high risk histiocytosis in adults </a:t>
            </a:r>
          </a:p>
        </p:txBody>
      </p:sp>
      <p:sp>
        <p:nvSpPr>
          <p:cNvPr id="3" name="TextBox 2">
            <a:extLst>
              <a:ext uri="{FF2B5EF4-FFF2-40B4-BE49-F238E27FC236}">
                <a16:creationId xmlns:a16="http://schemas.microsoft.com/office/drawing/2014/main" id="{392916B4-5CE7-DDA8-74BE-E93DF41AD280}"/>
              </a:ext>
            </a:extLst>
          </p:cNvPr>
          <p:cNvSpPr txBox="1"/>
          <p:nvPr/>
        </p:nvSpPr>
        <p:spPr>
          <a:xfrm>
            <a:off x="3563815" y="3036277"/>
            <a:ext cx="1527982" cy="338554"/>
          </a:xfrm>
          <a:prstGeom prst="rect">
            <a:avLst/>
          </a:prstGeom>
          <a:noFill/>
        </p:spPr>
        <p:txBody>
          <a:bodyPr wrap="none" rtlCol="0">
            <a:spAutoFit/>
          </a:bodyPr>
          <a:lstStyle/>
          <a:p>
            <a:pPr algn="l"/>
            <a:r>
              <a:rPr lang="en-US" sz="1600" dirty="0">
                <a:solidFill>
                  <a:srgbClr val="7030A0"/>
                </a:solidFill>
              </a:rPr>
              <a:t>Matthew Collin</a:t>
            </a:r>
          </a:p>
        </p:txBody>
      </p:sp>
      <p:pic>
        <p:nvPicPr>
          <p:cNvPr id="4" name="Picture 3">
            <a:extLst>
              <a:ext uri="{FF2B5EF4-FFF2-40B4-BE49-F238E27FC236}">
                <a16:creationId xmlns:a16="http://schemas.microsoft.com/office/drawing/2014/main" id="{CC2C249D-191C-1444-25D1-E7396AAE8DAB}"/>
              </a:ext>
            </a:extLst>
          </p:cNvPr>
          <p:cNvPicPr>
            <a:picLocks noChangeAspect="1"/>
          </p:cNvPicPr>
          <p:nvPr/>
        </p:nvPicPr>
        <p:blipFill>
          <a:blip r:embed="rId2"/>
          <a:stretch>
            <a:fillRect/>
          </a:stretch>
        </p:blipFill>
        <p:spPr>
          <a:xfrm>
            <a:off x="2304247" y="228175"/>
            <a:ext cx="1756930" cy="1421231"/>
          </a:xfrm>
          <a:prstGeom prst="rect">
            <a:avLst/>
          </a:prstGeom>
        </p:spPr>
      </p:pic>
      <p:pic>
        <p:nvPicPr>
          <p:cNvPr id="5" name="Picture 4">
            <a:extLst>
              <a:ext uri="{FF2B5EF4-FFF2-40B4-BE49-F238E27FC236}">
                <a16:creationId xmlns:a16="http://schemas.microsoft.com/office/drawing/2014/main" id="{3ABF3BAE-D2C7-88A0-6671-FEEDA8637FAF}"/>
              </a:ext>
            </a:extLst>
          </p:cNvPr>
          <p:cNvPicPr>
            <a:picLocks noChangeAspect="1"/>
          </p:cNvPicPr>
          <p:nvPr/>
        </p:nvPicPr>
        <p:blipFill rotWithShape="1">
          <a:blip r:embed="rId3"/>
          <a:srcRect l="12478" r="8256"/>
          <a:stretch/>
        </p:blipFill>
        <p:spPr>
          <a:xfrm>
            <a:off x="391074" y="220006"/>
            <a:ext cx="1401271" cy="1422879"/>
          </a:xfrm>
          <a:prstGeom prst="rect">
            <a:avLst/>
          </a:prstGeom>
        </p:spPr>
      </p:pic>
      <p:pic>
        <p:nvPicPr>
          <p:cNvPr id="6" name="Picture 5">
            <a:extLst>
              <a:ext uri="{FF2B5EF4-FFF2-40B4-BE49-F238E27FC236}">
                <a16:creationId xmlns:a16="http://schemas.microsoft.com/office/drawing/2014/main" id="{D914311A-B0F9-66F6-5FE2-8DC5626644AB}"/>
              </a:ext>
            </a:extLst>
          </p:cNvPr>
          <p:cNvPicPr>
            <a:picLocks noChangeAspect="1"/>
          </p:cNvPicPr>
          <p:nvPr/>
        </p:nvPicPr>
        <p:blipFill rotWithShape="1">
          <a:blip r:embed="rId4"/>
          <a:srcRect l="2297" t="3657" r="8543" b="43839"/>
          <a:stretch/>
        </p:blipFill>
        <p:spPr>
          <a:xfrm>
            <a:off x="4746922" y="286677"/>
            <a:ext cx="1671039" cy="1390869"/>
          </a:xfrm>
          <a:prstGeom prst="rect">
            <a:avLst/>
          </a:prstGeom>
        </p:spPr>
      </p:pic>
      <p:grpSp>
        <p:nvGrpSpPr>
          <p:cNvPr id="7" name="Group 6">
            <a:extLst>
              <a:ext uri="{FF2B5EF4-FFF2-40B4-BE49-F238E27FC236}">
                <a16:creationId xmlns:a16="http://schemas.microsoft.com/office/drawing/2014/main" id="{E4783845-84EF-558E-07DD-6AA4AF98331A}"/>
              </a:ext>
            </a:extLst>
          </p:cNvPr>
          <p:cNvGrpSpPr/>
          <p:nvPr/>
        </p:nvGrpSpPr>
        <p:grpSpPr>
          <a:xfrm rot="5400000">
            <a:off x="7058267" y="65970"/>
            <a:ext cx="1390636" cy="1956278"/>
            <a:chOff x="10271006" y="6257618"/>
            <a:chExt cx="1482097" cy="2084942"/>
          </a:xfrm>
        </p:grpSpPr>
        <p:pic>
          <p:nvPicPr>
            <p:cNvPr id="8" name="Picture 7" descr="A picture containing porcelain, ceramic ware&#10;&#10;Description automatically generated">
              <a:extLst>
                <a:ext uri="{FF2B5EF4-FFF2-40B4-BE49-F238E27FC236}">
                  <a16:creationId xmlns:a16="http://schemas.microsoft.com/office/drawing/2014/main" id="{7DE76BA9-2C23-E2E8-79FA-458F3F983740}"/>
                </a:ext>
              </a:extLst>
            </p:cNvPr>
            <p:cNvPicPr>
              <a:picLocks noChangeAspect="1"/>
            </p:cNvPicPr>
            <p:nvPr/>
          </p:nvPicPr>
          <p:blipFill rotWithShape="1">
            <a:blip r:embed="rId5">
              <a:extLst>
                <a:ext uri="{BEBA8EAE-BF5A-486C-A8C5-ECC9F3942E4B}">
                  <a14:imgProps xmlns:a14="http://schemas.microsoft.com/office/drawing/2010/main">
                    <a14:imgLayer r:embed="rId6">
                      <a14:imgEffect>
                        <a14:colorTemperature colorTemp="8477"/>
                      </a14:imgEffect>
                      <a14:imgEffect>
                        <a14:saturation sat="130000"/>
                      </a14:imgEffect>
                      <a14:imgEffect>
                        <a14:brightnessContrast bright="5000" contrast="-20000"/>
                      </a14:imgEffect>
                    </a14:imgLayer>
                  </a14:imgProps>
                </a:ext>
              </a:extLst>
            </a:blip>
            <a:srcRect t="10719" r="72186"/>
            <a:stretch/>
          </p:blipFill>
          <p:spPr>
            <a:xfrm rot="16146276">
              <a:off x="10609489" y="7198946"/>
              <a:ext cx="1452630" cy="834598"/>
            </a:xfrm>
            <a:prstGeom prst="rect">
              <a:avLst/>
            </a:prstGeom>
          </p:spPr>
        </p:pic>
        <p:pic>
          <p:nvPicPr>
            <p:cNvPr id="9" name="Picture 8" descr="A picture containing porcelain, ceramic ware&#10;&#10;Description automatically generated">
              <a:extLst>
                <a:ext uri="{FF2B5EF4-FFF2-40B4-BE49-F238E27FC236}">
                  <a16:creationId xmlns:a16="http://schemas.microsoft.com/office/drawing/2014/main" id="{35E2A5B2-8261-57C3-7FF4-59980872C82B}"/>
                </a:ext>
              </a:extLst>
            </p:cNvPr>
            <p:cNvPicPr>
              <a:picLocks noChangeAspect="1"/>
            </p:cNvPicPr>
            <p:nvPr/>
          </p:nvPicPr>
          <p:blipFill rotWithShape="1">
            <a:blip r:embed="rId7">
              <a:extLst>
                <a:ext uri="{BEBA8EAE-BF5A-486C-A8C5-ECC9F3942E4B}">
                  <a14:imgProps xmlns:a14="http://schemas.microsoft.com/office/drawing/2010/main">
                    <a14:imgLayer r:embed="rId8">
                      <a14:imgEffect>
                        <a14:colorTemperature colorTemp="8188"/>
                      </a14:imgEffect>
                      <a14:imgEffect>
                        <a14:saturation sat="170000"/>
                      </a14:imgEffect>
                      <a14:imgEffect>
                        <a14:brightnessContrast bright="4000" contrast="1000"/>
                      </a14:imgEffect>
                    </a14:imgLayer>
                  </a14:imgProps>
                </a:ext>
              </a:extLst>
            </a:blip>
            <a:srcRect l="58971" t="14265" r="14274" b="17272"/>
            <a:stretch/>
          </p:blipFill>
          <p:spPr>
            <a:xfrm rot="16618150">
              <a:off x="9892340" y="6729336"/>
              <a:ext cx="1397327" cy="639995"/>
            </a:xfrm>
            <a:prstGeom prst="rect">
              <a:avLst/>
            </a:prstGeom>
          </p:spPr>
        </p:pic>
        <p:pic>
          <p:nvPicPr>
            <p:cNvPr id="10" name="Picture 9" descr="A picture containing porcelain, ceramic ware&#10;&#10;Description automatically generated">
              <a:extLst>
                <a:ext uri="{FF2B5EF4-FFF2-40B4-BE49-F238E27FC236}">
                  <a16:creationId xmlns:a16="http://schemas.microsoft.com/office/drawing/2014/main" id="{B6FE7603-CDE4-32F1-2E8E-2784EAE76F74}"/>
                </a:ext>
              </a:extLst>
            </p:cNvPr>
            <p:cNvPicPr>
              <a:picLocks noChangeAspect="1"/>
            </p:cNvPicPr>
            <p:nvPr/>
          </p:nvPicPr>
          <p:blipFill rotWithShape="1">
            <a:blip r:embed="rId9">
              <a:extLst>
                <a:ext uri="{BEBA8EAE-BF5A-486C-A8C5-ECC9F3942E4B}">
                  <a14:imgProps xmlns:a14="http://schemas.microsoft.com/office/drawing/2010/main">
                    <a14:imgLayer r:embed="rId10">
                      <a14:imgEffect>
                        <a14:colorTemperature colorTemp="8188"/>
                      </a14:imgEffect>
                      <a14:imgEffect>
                        <a14:saturation sat="170000"/>
                      </a14:imgEffect>
                      <a14:imgEffect>
                        <a14:brightnessContrast bright="5000" contrast="-36000"/>
                      </a14:imgEffect>
                    </a14:imgLayer>
                  </a14:imgProps>
                </a:ext>
              </a:extLst>
            </a:blip>
            <a:srcRect l="44553" t="23494" r="43565" b="17272"/>
            <a:stretch/>
          </p:blipFill>
          <p:spPr>
            <a:xfrm rot="23308">
              <a:off x="10277225" y="7676235"/>
              <a:ext cx="620550" cy="553727"/>
            </a:xfrm>
            <a:prstGeom prst="rect">
              <a:avLst/>
            </a:prstGeom>
          </p:spPr>
        </p:pic>
        <p:pic>
          <p:nvPicPr>
            <p:cNvPr id="11" name="Picture 10" descr="A picture containing porcelain, ceramic ware&#10;&#10;Description automatically generated">
              <a:extLst>
                <a:ext uri="{FF2B5EF4-FFF2-40B4-BE49-F238E27FC236}">
                  <a16:creationId xmlns:a16="http://schemas.microsoft.com/office/drawing/2014/main" id="{FBB39834-D74E-093D-B727-C1B6FD59E33C}"/>
                </a:ext>
              </a:extLst>
            </p:cNvPr>
            <p:cNvPicPr>
              <a:picLocks noChangeAspect="1"/>
            </p:cNvPicPr>
            <p:nvPr/>
          </p:nvPicPr>
          <p:blipFill rotWithShape="1">
            <a:blip r:embed="rId5">
              <a:extLst>
                <a:ext uri="{BEBA8EAE-BF5A-486C-A8C5-ECC9F3942E4B}">
                  <a14:imgProps xmlns:a14="http://schemas.microsoft.com/office/drawing/2010/main">
                    <a14:imgLayer r:embed="rId11">
                      <a14:imgEffect>
                        <a14:colorTemperature colorTemp="8477"/>
                      </a14:imgEffect>
                      <a14:imgEffect>
                        <a14:saturation sat="130000"/>
                      </a14:imgEffect>
                      <a14:imgEffect>
                        <a14:brightnessContrast bright="5000" contrast="-20000"/>
                      </a14:imgEffect>
                    </a14:imgLayer>
                  </a14:imgProps>
                </a:ext>
              </a:extLst>
            </a:blip>
            <a:srcRect l="30492" t="18662" r="56829"/>
            <a:stretch/>
          </p:blipFill>
          <p:spPr>
            <a:xfrm rot="16146276">
              <a:off x="10996847" y="6208544"/>
              <a:ext cx="662200" cy="760347"/>
            </a:xfrm>
            <a:prstGeom prst="rect">
              <a:avLst/>
            </a:prstGeom>
          </p:spPr>
        </p:pic>
      </p:grpSp>
      <p:pic>
        <p:nvPicPr>
          <p:cNvPr id="28" name="Picture 27">
            <a:extLst>
              <a:ext uri="{FF2B5EF4-FFF2-40B4-BE49-F238E27FC236}">
                <a16:creationId xmlns:a16="http://schemas.microsoft.com/office/drawing/2014/main" id="{73567BFD-0D2F-1150-69BA-1D07F113E08B}"/>
              </a:ext>
            </a:extLst>
          </p:cNvPr>
          <p:cNvPicPr>
            <a:picLocks noChangeAspect="1"/>
          </p:cNvPicPr>
          <p:nvPr/>
        </p:nvPicPr>
        <p:blipFill>
          <a:blip r:embed="rId12"/>
          <a:stretch>
            <a:fillRect/>
          </a:stretch>
        </p:blipFill>
        <p:spPr>
          <a:xfrm>
            <a:off x="2977661" y="4502186"/>
            <a:ext cx="3167673" cy="464980"/>
          </a:xfrm>
          <a:prstGeom prst="rect">
            <a:avLst/>
          </a:prstGeom>
        </p:spPr>
      </p:pic>
    </p:spTree>
    <p:extLst>
      <p:ext uri="{BB962C8B-B14F-4D97-AF65-F5344CB8AC3E}">
        <p14:creationId xmlns:p14="http://schemas.microsoft.com/office/powerpoint/2010/main" val="40887212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4EF7DB7-D650-442F-2CDC-C86384E87979}"/>
              </a:ext>
            </a:extLst>
          </p:cNvPr>
          <p:cNvSpPr txBox="1"/>
          <p:nvPr/>
        </p:nvSpPr>
        <p:spPr>
          <a:xfrm>
            <a:off x="339969" y="433754"/>
            <a:ext cx="1063112" cy="338554"/>
          </a:xfrm>
          <a:prstGeom prst="rect">
            <a:avLst/>
          </a:prstGeom>
          <a:noFill/>
        </p:spPr>
        <p:txBody>
          <a:bodyPr wrap="none" rtlCol="0">
            <a:spAutoFit/>
          </a:bodyPr>
          <a:lstStyle/>
          <a:p>
            <a:pPr algn="l"/>
            <a:r>
              <a:rPr lang="en-US" sz="1600" dirty="0">
                <a:solidFill>
                  <a:srgbClr val="7030A0"/>
                </a:solidFill>
              </a:rPr>
              <a:t>Question:</a:t>
            </a:r>
          </a:p>
        </p:txBody>
      </p:sp>
      <p:sp>
        <p:nvSpPr>
          <p:cNvPr id="3" name="TextBox 2">
            <a:extLst>
              <a:ext uri="{FF2B5EF4-FFF2-40B4-BE49-F238E27FC236}">
                <a16:creationId xmlns:a16="http://schemas.microsoft.com/office/drawing/2014/main" id="{0DCEC1A5-3DF3-36E5-FEBE-B3E08EBB06D3}"/>
              </a:ext>
            </a:extLst>
          </p:cNvPr>
          <p:cNvSpPr txBox="1"/>
          <p:nvPr/>
        </p:nvSpPr>
        <p:spPr>
          <a:xfrm>
            <a:off x="750277" y="1125415"/>
            <a:ext cx="7664278" cy="338554"/>
          </a:xfrm>
          <a:prstGeom prst="rect">
            <a:avLst/>
          </a:prstGeom>
          <a:noFill/>
        </p:spPr>
        <p:txBody>
          <a:bodyPr wrap="none" rtlCol="0">
            <a:spAutoFit/>
          </a:bodyPr>
          <a:lstStyle/>
          <a:p>
            <a:pPr algn="l"/>
            <a:r>
              <a:rPr lang="en-US" sz="1600" dirty="0"/>
              <a:t>How does mutation in a </a:t>
            </a:r>
            <a:r>
              <a:rPr lang="en-US" sz="1600" dirty="0" err="1"/>
              <a:t>haematopoietic</a:t>
            </a:r>
            <a:r>
              <a:rPr lang="en-US" sz="1600" dirty="0"/>
              <a:t> stem cell cause multisystem histiocytosis?</a:t>
            </a:r>
          </a:p>
        </p:txBody>
      </p:sp>
      <p:sp>
        <p:nvSpPr>
          <p:cNvPr id="4" name="TextBox 3">
            <a:extLst>
              <a:ext uri="{FF2B5EF4-FFF2-40B4-BE49-F238E27FC236}">
                <a16:creationId xmlns:a16="http://schemas.microsoft.com/office/drawing/2014/main" id="{2782ADAC-D2FE-45A9-F905-738037183707}"/>
              </a:ext>
            </a:extLst>
          </p:cNvPr>
          <p:cNvSpPr txBox="1"/>
          <p:nvPr/>
        </p:nvSpPr>
        <p:spPr>
          <a:xfrm>
            <a:off x="1687706" y="1554453"/>
            <a:ext cx="3557384" cy="1021883"/>
          </a:xfrm>
          <a:prstGeom prst="rect">
            <a:avLst/>
          </a:prstGeom>
          <a:noFill/>
        </p:spPr>
        <p:txBody>
          <a:bodyPr wrap="none" rtlCol="0">
            <a:spAutoFit/>
          </a:bodyPr>
          <a:lstStyle/>
          <a:p>
            <a:pPr marL="285750" indent="-285750">
              <a:lnSpc>
                <a:spcPct val="150000"/>
              </a:lnSpc>
              <a:buFont typeface="Arial" panose="020B0604020202020204" pitchFamily="34" charset="0"/>
              <a:buChar char="•"/>
            </a:pPr>
            <a:r>
              <a:rPr lang="en-US" sz="1400" dirty="0"/>
              <a:t>When did it start?</a:t>
            </a:r>
          </a:p>
          <a:p>
            <a:pPr marL="285750" indent="-285750">
              <a:lnSpc>
                <a:spcPct val="150000"/>
              </a:lnSpc>
              <a:buFont typeface="Arial" panose="020B0604020202020204" pitchFamily="34" charset="0"/>
              <a:buChar char="•"/>
            </a:pPr>
            <a:r>
              <a:rPr lang="en-US" sz="1400" dirty="0"/>
              <a:t>What is the sequence of events?</a:t>
            </a:r>
          </a:p>
          <a:p>
            <a:pPr marL="285750" indent="-285750">
              <a:lnSpc>
                <a:spcPct val="150000"/>
              </a:lnSpc>
              <a:buFont typeface="Arial" panose="020B0604020202020204" pitchFamily="34" charset="0"/>
              <a:buChar char="•"/>
            </a:pPr>
            <a:r>
              <a:rPr lang="en-US" sz="1400" dirty="0"/>
              <a:t>How do mutations interact and evolve?</a:t>
            </a:r>
          </a:p>
        </p:txBody>
      </p:sp>
      <p:sp>
        <p:nvSpPr>
          <p:cNvPr id="5" name="TextBox 4">
            <a:extLst>
              <a:ext uri="{FF2B5EF4-FFF2-40B4-BE49-F238E27FC236}">
                <a16:creationId xmlns:a16="http://schemas.microsoft.com/office/drawing/2014/main" id="{B439795C-F690-668C-1D49-869E5E7D60D6}"/>
              </a:ext>
            </a:extLst>
          </p:cNvPr>
          <p:cNvSpPr txBox="1"/>
          <p:nvPr/>
        </p:nvSpPr>
        <p:spPr>
          <a:xfrm>
            <a:off x="1626356" y="3501379"/>
            <a:ext cx="5444295" cy="1021883"/>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US" sz="1400" dirty="0"/>
              <a:t>Surveillance</a:t>
            </a:r>
          </a:p>
          <a:p>
            <a:pPr marL="285750" indent="-285750">
              <a:lnSpc>
                <a:spcPct val="150000"/>
              </a:lnSpc>
              <a:buFont typeface="Arial" panose="020B0604020202020204" pitchFamily="34" charset="0"/>
              <a:buChar char="•"/>
            </a:pPr>
            <a:r>
              <a:rPr lang="en-US" sz="1400" dirty="0"/>
              <a:t>Early diagnosis</a:t>
            </a:r>
          </a:p>
          <a:p>
            <a:pPr marL="285750" indent="-285750">
              <a:lnSpc>
                <a:spcPct val="150000"/>
              </a:lnSpc>
              <a:buFont typeface="Arial" panose="020B0604020202020204" pitchFamily="34" charset="0"/>
              <a:buChar char="•"/>
            </a:pPr>
            <a:r>
              <a:rPr lang="en-US" sz="1400" dirty="0"/>
              <a:t>New therapeutic approaches to suppress clonal advantages</a:t>
            </a:r>
          </a:p>
        </p:txBody>
      </p:sp>
      <p:sp>
        <p:nvSpPr>
          <p:cNvPr id="7" name="TextBox 6">
            <a:extLst>
              <a:ext uri="{FF2B5EF4-FFF2-40B4-BE49-F238E27FC236}">
                <a16:creationId xmlns:a16="http://schemas.microsoft.com/office/drawing/2014/main" id="{098293E4-0163-7FD3-5866-87D6CF7B9901}"/>
              </a:ext>
            </a:extLst>
          </p:cNvPr>
          <p:cNvSpPr txBox="1"/>
          <p:nvPr/>
        </p:nvSpPr>
        <p:spPr>
          <a:xfrm>
            <a:off x="827584" y="3075806"/>
            <a:ext cx="2520242" cy="338554"/>
          </a:xfrm>
          <a:prstGeom prst="rect">
            <a:avLst/>
          </a:prstGeom>
          <a:noFill/>
        </p:spPr>
        <p:txBody>
          <a:bodyPr wrap="none" rtlCol="0">
            <a:spAutoFit/>
          </a:bodyPr>
          <a:lstStyle/>
          <a:p>
            <a:pPr algn="l"/>
            <a:r>
              <a:rPr lang="en-US" sz="1600" dirty="0"/>
              <a:t>How could this be useful?</a:t>
            </a:r>
          </a:p>
        </p:txBody>
      </p:sp>
    </p:spTree>
    <p:extLst>
      <p:ext uri="{BB962C8B-B14F-4D97-AF65-F5344CB8AC3E}">
        <p14:creationId xmlns:p14="http://schemas.microsoft.com/office/powerpoint/2010/main" val="29544376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
            <a:extLst>
              <a:ext uri="{FF2B5EF4-FFF2-40B4-BE49-F238E27FC236}">
                <a16:creationId xmlns:a16="http://schemas.microsoft.com/office/drawing/2014/main" id="{47722E95-A42A-88B6-8C76-DE7F8526E21C}"/>
              </a:ext>
            </a:extLst>
          </p:cNvPr>
          <p:cNvGrpSpPr>
            <a:grpSpLocks/>
          </p:cNvGrpSpPr>
          <p:nvPr/>
        </p:nvGrpSpPr>
        <p:grpSpPr bwMode="auto">
          <a:xfrm>
            <a:off x="1781651" y="2916538"/>
            <a:ext cx="531019" cy="660797"/>
            <a:chOff x="148" y="1347"/>
            <a:chExt cx="446" cy="555"/>
          </a:xfrm>
        </p:grpSpPr>
        <p:sp>
          <p:nvSpPr>
            <p:cNvPr id="3" name="Freeform 11">
              <a:extLst>
                <a:ext uri="{FF2B5EF4-FFF2-40B4-BE49-F238E27FC236}">
                  <a16:creationId xmlns:a16="http://schemas.microsoft.com/office/drawing/2014/main" id="{F8DE5C14-B01A-0FFD-05FC-5E7E555086D2}"/>
                </a:ext>
              </a:extLst>
            </p:cNvPr>
            <p:cNvSpPr>
              <a:spLocks/>
            </p:cNvSpPr>
            <p:nvPr/>
          </p:nvSpPr>
          <p:spPr bwMode="auto">
            <a:xfrm>
              <a:off x="148" y="1347"/>
              <a:ext cx="446" cy="555"/>
            </a:xfrm>
            <a:custGeom>
              <a:avLst/>
              <a:gdLst/>
              <a:ahLst/>
              <a:cxnLst>
                <a:cxn ang="0">
                  <a:pos x="88" y="41"/>
                </a:cxn>
                <a:cxn ang="0">
                  <a:pos x="247" y="119"/>
                </a:cxn>
                <a:cxn ang="0">
                  <a:pos x="110" y="307"/>
                </a:cxn>
                <a:cxn ang="0">
                  <a:pos x="18" y="243"/>
                </a:cxn>
                <a:cxn ang="0">
                  <a:pos x="62" y="62"/>
                </a:cxn>
                <a:cxn ang="0">
                  <a:pos x="88" y="41"/>
                </a:cxn>
              </a:cxnLst>
              <a:rect l="0" t="0" r="r" b="b"/>
              <a:pathLst>
                <a:path w="256" h="318">
                  <a:moveTo>
                    <a:pt x="88" y="41"/>
                  </a:moveTo>
                  <a:cubicBezTo>
                    <a:pt x="152" y="0"/>
                    <a:pt x="242" y="42"/>
                    <a:pt x="247" y="119"/>
                  </a:cubicBezTo>
                  <a:cubicBezTo>
                    <a:pt x="256" y="203"/>
                    <a:pt x="191" y="282"/>
                    <a:pt x="110" y="307"/>
                  </a:cubicBezTo>
                  <a:cubicBezTo>
                    <a:pt x="66" y="318"/>
                    <a:pt x="28" y="283"/>
                    <a:pt x="18" y="243"/>
                  </a:cubicBezTo>
                  <a:cubicBezTo>
                    <a:pt x="0" y="177"/>
                    <a:pt x="13" y="109"/>
                    <a:pt x="62" y="62"/>
                  </a:cubicBezTo>
                  <a:cubicBezTo>
                    <a:pt x="70" y="54"/>
                    <a:pt x="79" y="47"/>
                    <a:pt x="88" y="41"/>
                  </a:cubicBezTo>
                  <a:close/>
                </a:path>
              </a:pathLst>
            </a:custGeom>
            <a:solidFill>
              <a:srgbClr val="D4EFFC"/>
            </a:solidFill>
            <a:ln w="11113" cap="flat">
              <a:solidFill>
                <a:srgbClr val="000000"/>
              </a:solidFill>
              <a:prstDash val="solid"/>
              <a:miter lim="800000"/>
              <a:headEnd/>
              <a:tailEnd/>
            </a:ln>
          </p:spPr>
          <p:txBody>
            <a:bodyPr/>
            <a:lstStyle/>
            <a:p>
              <a:endParaRPr lang="en-US" sz="1200"/>
            </a:p>
          </p:txBody>
        </p:sp>
        <p:sp>
          <p:nvSpPr>
            <p:cNvPr id="4" name="Freeform 12">
              <a:extLst>
                <a:ext uri="{FF2B5EF4-FFF2-40B4-BE49-F238E27FC236}">
                  <a16:creationId xmlns:a16="http://schemas.microsoft.com/office/drawing/2014/main" id="{079E3EEC-EC61-EF9D-B48E-2EE653DC747B}"/>
                </a:ext>
              </a:extLst>
            </p:cNvPr>
            <p:cNvSpPr>
              <a:spLocks/>
            </p:cNvSpPr>
            <p:nvPr/>
          </p:nvSpPr>
          <p:spPr bwMode="auto">
            <a:xfrm>
              <a:off x="221" y="1663"/>
              <a:ext cx="118" cy="108"/>
            </a:xfrm>
            <a:custGeom>
              <a:avLst/>
              <a:gdLst/>
              <a:ahLst/>
              <a:cxnLst>
                <a:cxn ang="0">
                  <a:pos x="65" y="58"/>
                </a:cxn>
                <a:cxn ang="0">
                  <a:pos x="29" y="38"/>
                </a:cxn>
                <a:cxn ang="0">
                  <a:pos x="3" y="4"/>
                </a:cxn>
                <a:cxn ang="0">
                  <a:pos x="39" y="24"/>
                </a:cxn>
                <a:cxn ang="0">
                  <a:pos x="65" y="58"/>
                </a:cxn>
              </a:cxnLst>
              <a:rect l="0" t="0" r="r" b="b"/>
              <a:pathLst>
                <a:path w="68" h="62">
                  <a:moveTo>
                    <a:pt x="65" y="58"/>
                  </a:moveTo>
                  <a:cubicBezTo>
                    <a:pt x="62" y="62"/>
                    <a:pt x="46" y="53"/>
                    <a:pt x="29" y="38"/>
                  </a:cubicBezTo>
                  <a:cubicBezTo>
                    <a:pt x="12" y="23"/>
                    <a:pt x="0" y="8"/>
                    <a:pt x="3" y="4"/>
                  </a:cubicBezTo>
                  <a:cubicBezTo>
                    <a:pt x="6" y="0"/>
                    <a:pt x="22" y="9"/>
                    <a:pt x="39" y="24"/>
                  </a:cubicBezTo>
                  <a:cubicBezTo>
                    <a:pt x="56" y="39"/>
                    <a:pt x="68" y="54"/>
                    <a:pt x="65" y="58"/>
                  </a:cubicBezTo>
                  <a:close/>
                </a:path>
              </a:pathLst>
            </a:custGeom>
            <a:solidFill>
              <a:srgbClr val="FFFFFF"/>
            </a:solidFill>
            <a:ln w="11113" cap="flat">
              <a:solidFill>
                <a:srgbClr val="000000"/>
              </a:solidFill>
              <a:prstDash val="solid"/>
              <a:miter lim="800000"/>
              <a:headEnd/>
              <a:tailEnd/>
            </a:ln>
          </p:spPr>
          <p:txBody>
            <a:bodyPr/>
            <a:lstStyle/>
            <a:p>
              <a:endParaRPr lang="en-US" sz="1200"/>
            </a:p>
          </p:txBody>
        </p:sp>
        <p:sp>
          <p:nvSpPr>
            <p:cNvPr id="5" name="Freeform 13">
              <a:extLst>
                <a:ext uri="{FF2B5EF4-FFF2-40B4-BE49-F238E27FC236}">
                  <a16:creationId xmlns:a16="http://schemas.microsoft.com/office/drawing/2014/main" id="{5B19FE9B-056C-723F-4EFA-4D1C3AFD62B2}"/>
                </a:ext>
              </a:extLst>
            </p:cNvPr>
            <p:cNvSpPr>
              <a:spLocks/>
            </p:cNvSpPr>
            <p:nvPr/>
          </p:nvSpPr>
          <p:spPr bwMode="auto">
            <a:xfrm>
              <a:off x="205" y="1689"/>
              <a:ext cx="117" cy="106"/>
            </a:xfrm>
            <a:custGeom>
              <a:avLst/>
              <a:gdLst/>
              <a:ahLst/>
              <a:cxnLst>
                <a:cxn ang="0">
                  <a:pos x="64" y="57"/>
                </a:cxn>
                <a:cxn ang="0">
                  <a:pos x="28" y="37"/>
                </a:cxn>
                <a:cxn ang="0">
                  <a:pos x="2" y="3"/>
                </a:cxn>
                <a:cxn ang="0">
                  <a:pos x="38" y="23"/>
                </a:cxn>
                <a:cxn ang="0">
                  <a:pos x="64" y="57"/>
                </a:cxn>
              </a:cxnLst>
              <a:rect l="0" t="0" r="r" b="b"/>
              <a:pathLst>
                <a:path w="67" h="61">
                  <a:moveTo>
                    <a:pt x="64" y="57"/>
                  </a:moveTo>
                  <a:cubicBezTo>
                    <a:pt x="62" y="61"/>
                    <a:pt x="46" y="52"/>
                    <a:pt x="28" y="37"/>
                  </a:cubicBezTo>
                  <a:cubicBezTo>
                    <a:pt x="11" y="22"/>
                    <a:pt x="0" y="7"/>
                    <a:pt x="2" y="3"/>
                  </a:cubicBezTo>
                  <a:cubicBezTo>
                    <a:pt x="5" y="0"/>
                    <a:pt x="21" y="8"/>
                    <a:pt x="38" y="23"/>
                  </a:cubicBezTo>
                  <a:cubicBezTo>
                    <a:pt x="55" y="38"/>
                    <a:pt x="67" y="53"/>
                    <a:pt x="64" y="57"/>
                  </a:cubicBezTo>
                  <a:close/>
                </a:path>
              </a:pathLst>
            </a:custGeom>
            <a:solidFill>
              <a:srgbClr val="FFFFFF"/>
            </a:solidFill>
            <a:ln w="11113" cap="flat">
              <a:solidFill>
                <a:srgbClr val="000000"/>
              </a:solidFill>
              <a:prstDash val="solid"/>
              <a:miter lim="800000"/>
              <a:headEnd/>
              <a:tailEnd/>
            </a:ln>
          </p:spPr>
          <p:txBody>
            <a:bodyPr/>
            <a:lstStyle/>
            <a:p>
              <a:endParaRPr lang="en-US" sz="1200"/>
            </a:p>
          </p:txBody>
        </p:sp>
        <p:sp>
          <p:nvSpPr>
            <p:cNvPr id="6" name="Freeform 14">
              <a:extLst>
                <a:ext uri="{FF2B5EF4-FFF2-40B4-BE49-F238E27FC236}">
                  <a16:creationId xmlns:a16="http://schemas.microsoft.com/office/drawing/2014/main" id="{53CD0D9B-6134-FD10-1B3B-720016F7EAE0}"/>
                </a:ext>
              </a:extLst>
            </p:cNvPr>
            <p:cNvSpPr>
              <a:spLocks/>
            </p:cNvSpPr>
            <p:nvPr/>
          </p:nvSpPr>
          <p:spPr bwMode="auto">
            <a:xfrm>
              <a:off x="188" y="1713"/>
              <a:ext cx="116" cy="107"/>
            </a:xfrm>
            <a:custGeom>
              <a:avLst/>
              <a:gdLst/>
              <a:ahLst/>
              <a:cxnLst>
                <a:cxn ang="0">
                  <a:pos x="64" y="57"/>
                </a:cxn>
                <a:cxn ang="0">
                  <a:pos x="29" y="37"/>
                </a:cxn>
                <a:cxn ang="0">
                  <a:pos x="2" y="3"/>
                </a:cxn>
                <a:cxn ang="0">
                  <a:pos x="38" y="23"/>
                </a:cxn>
                <a:cxn ang="0">
                  <a:pos x="64" y="57"/>
                </a:cxn>
              </a:cxnLst>
              <a:rect l="0" t="0" r="r" b="b"/>
              <a:pathLst>
                <a:path w="67" h="61">
                  <a:moveTo>
                    <a:pt x="64" y="57"/>
                  </a:moveTo>
                  <a:cubicBezTo>
                    <a:pt x="62" y="61"/>
                    <a:pt x="46" y="52"/>
                    <a:pt x="29" y="37"/>
                  </a:cubicBezTo>
                  <a:cubicBezTo>
                    <a:pt x="11" y="22"/>
                    <a:pt x="0" y="7"/>
                    <a:pt x="2" y="3"/>
                  </a:cubicBezTo>
                  <a:cubicBezTo>
                    <a:pt x="5" y="0"/>
                    <a:pt x="21" y="8"/>
                    <a:pt x="38" y="23"/>
                  </a:cubicBezTo>
                  <a:cubicBezTo>
                    <a:pt x="56" y="38"/>
                    <a:pt x="67" y="53"/>
                    <a:pt x="64" y="57"/>
                  </a:cubicBezTo>
                  <a:close/>
                </a:path>
              </a:pathLst>
            </a:custGeom>
            <a:solidFill>
              <a:srgbClr val="FFFFFF"/>
            </a:solidFill>
            <a:ln w="11113" cap="flat">
              <a:solidFill>
                <a:srgbClr val="000000"/>
              </a:solidFill>
              <a:prstDash val="solid"/>
              <a:miter lim="800000"/>
              <a:headEnd/>
              <a:tailEnd/>
            </a:ln>
          </p:spPr>
          <p:txBody>
            <a:bodyPr/>
            <a:lstStyle/>
            <a:p>
              <a:endParaRPr lang="en-US" sz="1200"/>
            </a:p>
          </p:txBody>
        </p:sp>
        <p:sp>
          <p:nvSpPr>
            <p:cNvPr id="7" name="Freeform 15">
              <a:extLst>
                <a:ext uri="{FF2B5EF4-FFF2-40B4-BE49-F238E27FC236}">
                  <a16:creationId xmlns:a16="http://schemas.microsoft.com/office/drawing/2014/main" id="{604AFF4A-15EB-1060-3244-AAE06685D2D1}"/>
                </a:ext>
              </a:extLst>
            </p:cNvPr>
            <p:cNvSpPr>
              <a:spLocks/>
            </p:cNvSpPr>
            <p:nvPr/>
          </p:nvSpPr>
          <p:spPr bwMode="auto">
            <a:xfrm>
              <a:off x="325" y="1752"/>
              <a:ext cx="145" cy="99"/>
            </a:xfrm>
            <a:custGeom>
              <a:avLst/>
              <a:gdLst/>
              <a:ahLst/>
              <a:cxnLst>
                <a:cxn ang="0">
                  <a:pos x="78" y="12"/>
                </a:cxn>
                <a:cxn ang="0">
                  <a:pos x="50" y="48"/>
                </a:cxn>
                <a:cxn ang="0">
                  <a:pos x="5" y="46"/>
                </a:cxn>
                <a:cxn ang="0">
                  <a:pos x="32" y="9"/>
                </a:cxn>
                <a:cxn ang="0">
                  <a:pos x="78" y="12"/>
                </a:cxn>
              </a:cxnLst>
              <a:rect l="0" t="0" r="r" b="b"/>
              <a:pathLst>
                <a:path w="83" h="57">
                  <a:moveTo>
                    <a:pt x="78" y="12"/>
                  </a:moveTo>
                  <a:cubicBezTo>
                    <a:pt x="83" y="22"/>
                    <a:pt x="70" y="39"/>
                    <a:pt x="50" y="48"/>
                  </a:cubicBezTo>
                  <a:cubicBezTo>
                    <a:pt x="30" y="57"/>
                    <a:pt x="10" y="56"/>
                    <a:pt x="5" y="46"/>
                  </a:cubicBezTo>
                  <a:cubicBezTo>
                    <a:pt x="0" y="35"/>
                    <a:pt x="12" y="19"/>
                    <a:pt x="32" y="9"/>
                  </a:cubicBezTo>
                  <a:cubicBezTo>
                    <a:pt x="52" y="0"/>
                    <a:pt x="73" y="1"/>
                    <a:pt x="78" y="12"/>
                  </a:cubicBezTo>
                  <a:close/>
                </a:path>
              </a:pathLst>
            </a:custGeom>
            <a:solidFill>
              <a:srgbClr val="FFFFFF"/>
            </a:solidFill>
            <a:ln w="11113" cap="flat">
              <a:solidFill>
                <a:srgbClr val="000000"/>
              </a:solidFill>
              <a:prstDash val="solid"/>
              <a:miter lim="800000"/>
              <a:headEnd/>
              <a:tailEnd/>
            </a:ln>
          </p:spPr>
          <p:txBody>
            <a:bodyPr/>
            <a:lstStyle/>
            <a:p>
              <a:endParaRPr lang="en-US" sz="1200"/>
            </a:p>
          </p:txBody>
        </p:sp>
        <p:sp>
          <p:nvSpPr>
            <p:cNvPr id="8" name="Freeform 16">
              <a:extLst>
                <a:ext uri="{FF2B5EF4-FFF2-40B4-BE49-F238E27FC236}">
                  <a16:creationId xmlns:a16="http://schemas.microsoft.com/office/drawing/2014/main" id="{8F3095D0-53AE-FEAF-DAE4-4D0182E98DBF}"/>
                </a:ext>
              </a:extLst>
            </p:cNvPr>
            <p:cNvSpPr>
              <a:spLocks/>
            </p:cNvSpPr>
            <p:nvPr/>
          </p:nvSpPr>
          <p:spPr bwMode="auto">
            <a:xfrm>
              <a:off x="348" y="1767"/>
              <a:ext cx="98" cy="68"/>
            </a:xfrm>
            <a:custGeom>
              <a:avLst/>
              <a:gdLst/>
              <a:ahLst/>
              <a:cxnLst>
                <a:cxn ang="0">
                  <a:pos x="53" y="8"/>
                </a:cxn>
                <a:cxn ang="0">
                  <a:pos x="34" y="33"/>
                </a:cxn>
                <a:cxn ang="0">
                  <a:pos x="3" y="31"/>
                </a:cxn>
                <a:cxn ang="0">
                  <a:pos x="22" y="6"/>
                </a:cxn>
                <a:cxn ang="0">
                  <a:pos x="53" y="8"/>
                </a:cxn>
              </a:cxnLst>
              <a:rect l="0" t="0" r="r" b="b"/>
              <a:pathLst>
                <a:path w="56" h="39">
                  <a:moveTo>
                    <a:pt x="53" y="8"/>
                  </a:moveTo>
                  <a:cubicBezTo>
                    <a:pt x="56" y="15"/>
                    <a:pt x="48" y="26"/>
                    <a:pt x="34" y="33"/>
                  </a:cubicBezTo>
                  <a:cubicBezTo>
                    <a:pt x="21" y="39"/>
                    <a:pt x="7" y="38"/>
                    <a:pt x="3" y="31"/>
                  </a:cubicBezTo>
                  <a:cubicBezTo>
                    <a:pt x="0" y="24"/>
                    <a:pt x="8" y="13"/>
                    <a:pt x="22" y="6"/>
                  </a:cubicBezTo>
                  <a:cubicBezTo>
                    <a:pt x="36" y="0"/>
                    <a:pt x="49" y="1"/>
                    <a:pt x="53" y="8"/>
                  </a:cubicBezTo>
                  <a:close/>
                </a:path>
              </a:pathLst>
            </a:custGeom>
            <a:solidFill>
              <a:srgbClr val="FFFFFF"/>
            </a:solidFill>
            <a:ln w="11113" cap="flat">
              <a:solidFill>
                <a:srgbClr val="000000"/>
              </a:solidFill>
              <a:prstDash val="solid"/>
              <a:miter lim="800000"/>
              <a:headEnd/>
              <a:tailEnd/>
            </a:ln>
          </p:spPr>
          <p:txBody>
            <a:bodyPr/>
            <a:lstStyle/>
            <a:p>
              <a:endParaRPr lang="en-US" sz="1200"/>
            </a:p>
          </p:txBody>
        </p:sp>
        <p:sp>
          <p:nvSpPr>
            <p:cNvPr id="9" name="Oval 17">
              <a:extLst>
                <a:ext uri="{FF2B5EF4-FFF2-40B4-BE49-F238E27FC236}">
                  <a16:creationId xmlns:a16="http://schemas.microsoft.com/office/drawing/2014/main" id="{558FCAD6-5F77-8A5A-E806-0ABD40264D27}"/>
                </a:ext>
              </a:extLst>
            </p:cNvPr>
            <p:cNvSpPr>
              <a:spLocks noChangeArrowheads="1"/>
            </p:cNvSpPr>
            <p:nvPr/>
          </p:nvSpPr>
          <p:spPr bwMode="auto">
            <a:xfrm>
              <a:off x="236" y="1417"/>
              <a:ext cx="314" cy="316"/>
            </a:xfrm>
            <a:prstGeom prst="ellipse">
              <a:avLst/>
            </a:prstGeom>
            <a:solidFill>
              <a:srgbClr val="FFFFFF"/>
            </a:solidFill>
            <a:ln w="11113">
              <a:solidFill>
                <a:srgbClr val="000000"/>
              </a:solidFill>
              <a:miter lim="800000"/>
              <a:headEnd/>
              <a:tailEnd/>
            </a:ln>
          </p:spPr>
          <p:txBody>
            <a:bodyPr/>
            <a:lstStyle/>
            <a:p>
              <a:endParaRPr lang="en-US" sz="1200"/>
            </a:p>
          </p:txBody>
        </p:sp>
      </p:grpSp>
      <p:grpSp>
        <p:nvGrpSpPr>
          <p:cNvPr id="10" name="Group 10">
            <a:extLst>
              <a:ext uri="{FF2B5EF4-FFF2-40B4-BE49-F238E27FC236}">
                <a16:creationId xmlns:a16="http://schemas.microsoft.com/office/drawing/2014/main" id="{FFEB8443-5563-7EE5-F938-0BA7675C4E7A}"/>
              </a:ext>
            </a:extLst>
          </p:cNvPr>
          <p:cNvGrpSpPr>
            <a:grpSpLocks/>
          </p:cNvGrpSpPr>
          <p:nvPr/>
        </p:nvGrpSpPr>
        <p:grpSpPr bwMode="auto">
          <a:xfrm>
            <a:off x="2637769" y="2916538"/>
            <a:ext cx="531019" cy="660797"/>
            <a:chOff x="148" y="1347"/>
            <a:chExt cx="446" cy="555"/>
          </a:xfrm>
          <a:effectLst/>
        </p:grpSpPr>
        <p:sp>
          <p:nvSpPr>
            <p:cNvPr id="11" name="Freeform 11">
              <a:extLst>
                <a:ext uri="{FF2B5EF4-FFF2-40B4-BE49-F238E27FC236}">
                  <a16:creationId xmlns:a16="http://schemas.microsoft.com/office/drawing/2014/main" id="{A5BF6609-989F-95CB-DBB2-E24BC73A3B3B}"/>
                </a:ext>
              </a:extLst>
            </p:cNvPr>
            <p:cNvSpPr>
              <a:spLocks/>
            </p:cNvSpPr>
            <p:nvPr/>
          </p:nvSpPr>
          <p:spPr bwMode="auto">
            <a:xfrm>
              <a:off x="148" y="1347"/>
              <a:ext cx="446" cy="555"/>
            </a:xfrm>
            <a:custGeom>
              <a:avLst/>
              <a:gdLst/>
              <a:ahLst/>
              <a:cxnLst>
                <a:cxn ang="0">
                  <a:pos x="88" y="41"/>
                </a:cxn>
                <a:cxn ang="0">
                  <a:pos x="247" y="119"/>
                </a:cxn>
                <a:cxn ang="0">
                  <a:pos x="110" y="307"/>
                </a:cxn>
                <a:cxn ang="0">
                  <a:pos x="18" y="243"/>
                </a:cxn>
                <a:cxn ang="0">
                  <a:pos x="62" y="62"/>
                </a:cxn>
                <a:cxn ang="0">
                  <a:pos x="88" y="41"/>
                </a:cxn>
              </a:cxnLst>
              <a:rect l="0" t="0" r="r" b="b"/>
              <a:pathLst>
                <a:path w="256" h="318">
                  <a:moveTo>
                    <a:pt x="88" y="41"/>
                  </a:moveTo>
                  <a:cubicBezTo>
                    <a:pt x="152" y="0"/>
                    <a:pt x="242" y="42"/>
                    <a:pt x="247" y="119"/>
                  </a:cubicBezTo>
                  <a:cubicBezTo>
                    <a:pt x="256" y="203"/>
                    <a:pt x="191" y="282"/>
                    <a:pt x="110" y="307"/>
                  </a:cubicBezTo>
                  <a:cubicBezTo>
                    <a:pt x="66" y="318"/>
                    <a:pt x="28" y="283"/>
                    <a:pt x="18" y="243"/>
                  </a:cubicBezTo>
                  <a:cubicBezTo>
                    <a:pt x="0" y="177"/>
                    <a:pt x="13" y="109"/>
                    <a:pt x="62" y="62"/>
                  </a:cubicBezTo>
                  <a:cubicBezTo>
                    <a:pt x="70" y="54"/>
                    <a:pt x="79" y="47"/>
                    <a:pt x="88" y="41"/>
                  </a:cubicBezTo>
                  <a:close/>
                </a:path>
              </a:pathLst>
            </a:custGeom>
            <a:solidFill>
              <a:srgbClr val="D4EFFC"/>
            </a:solidFill>
            <a:ln w="11113" cap="flat">
              <a:solidFill>
                <a:srgbClr val="000000"/>
              </a:solidFill>
              <a:prstDash val="solid"/>
              <a:miter lim="800000"/>
              <a:headEnd/>
              <a:tailEnd/>
            </a:ln>
          </p:spPr>
          <p:txBody>
            <a:bodyPr/>
            <a:lstStyle/>
            <a:p>
              <a:endParaRPr lang="en-US" sz="1200"/>
            </a:p>
          </p:txBody>
        </p:sp>
        <p:sp>
          <p:nvSpPr>
            <p:cNvPr id="12" name="Freeform 12">
              <a:extLst>
                <a:ext uri="{FF2B5EF4-FFF2-40B4-BE49-F238E27FC236}">
                  <a16:creationId xmlns:a16="http://schemas.microsoft.com/office/drawing/2014/main" id="{C9ED5616-FBEB-5E58-BC41-131E637EDA2A}"/>
                </a:ext>
              </a:extLst>
            </p:cNvPr>
            <p:cNvSpPr>
              <a:spLocks/>
            </p:cNvSpPr>
            <p:nvPr/>
          </p:nvSpPr>
          <p:spPr bwMode="auto">
            <a:xfrm>
              <a:off x="221" y="1663"/>
              <a:ext cx="118" cy="108"/>
            </a:xfrm>
            <a:custGeom>
              <a:avLst/>
              <a:gdLst/>
              <a:ahLst/>
              <a:cxnLst>
                <a:cxn ang="0">
                  <a:pos x="65" y="58"/>
                </a:cxn>
                <a:cxn ang="0">
                  <a:pos x="29" y="38"/>
                </a:cxn>
                <a:cxn ang="0">
                  <a:pos x="3" y="4"/>
                </a:cxn>
                <a:cxn ang="0">
                  <a:pos x="39" y="24"/>
                </a:cxn>
                <a:cxn ang="0">
                  <a:pos x="65" y="58"/>
                </a:cxn>
              </a:cxnLst>
              <a:rect l="0" t="0" r="r" b="b"/>
              <a:pathLst>
                <a:path w="68" h="62">
                  <a:moveTo>
                    <a:pt x="65" y="58"/>
                  </a:moveTo>
                  <a:cubicBezTo>
                    <a:pt x="62" y="62"/>
                    <a:pt x="46" y="53"/>
                    <a:pt x="29" y="38"/>
                  </a:cubicBezTo>
                  <a:cubicBezTo>
                    <a:pt x="12" y="23"/>
                    <a:pt x="0" y="8"/>
                    <a:pt x="3" y="4"/>
                  </a:cubicBezTo>
                  <a:cubicBezTo>
                    <a:pt x="6" y="0"/>
                    <a:pt x="22" y="9"/>
                    <a:pt x="39" y="24"/>
                  </a:cubicBezTo>
                  <a:cubicBezTo>
                    <a:pt x="56" y="39"/>
                    <a:pt x="68" y="54"/>
                    <a:pt x="65" y="58"/>
                  </a:cubicBezTo>
                  <a:close/>
                </a:path>
              </a:pathLst>
            </a:custGeom>
            <a:solidFill>
              <a:srgbClr val="FFFFFF"/>
            </a:solidFill>
            <a:ln w="11113" cap="flat">
              <a:solidFill>
                <a:srgbClr val="000000"/>
              </a:solidFill>
              <a:prstDash val="solid"/>
              <a:miter lim="800000"/>
              <a:headEnd/>
              <a:tailEnd/>
            </a:ln>
          </p:spPr>
          <p:txBody>
            <a:bodyPr/>
            <a:lstStyle/>
            <a:p>
              <a:endParaRPr lang="en-US" sz="1200"/>
            </a:p>
          </p:txBody>
        </p:sp>
        <p:sp>
          <p:nvSpPr>
            <p:cNvPr id="13" name="Freeform 13">
              <a:extLst>
                <a:ext uri="{FF2B5EF4-FFF2-40B4-BE49-F238E27FC236}">
                  <a16:creationId xmlns:a16="http://schemas.microsoft.com/office/drawing/2014/main" id="{DB024DC4-B73A-E4A4-D85D-601B54E59E9E}"/>
                </a:ext>
              </a:extLst>
            </p:cNvPr>
            <p:cNvSpPr>
              <a:spLocks/>
            </p:cNvSpPr>
            <p:nvPr/>
          </p:nvSpPr>
          <p:spPr bwMode="auto">
            <a:xfrm>
              <a:off x="205" y="1689"/>
              <a:ext cx="117" cy="106"/>
            </a:xfrm>
            <a:custGeom>
              <a:avLst/>
              <a:gdLst/>
              <a:ahLst/>
              <a:cxnLst>
                <a:cxn ang="0">
                  <a:pos x="64" y="57"/>
                </a:cxn>
                <a:cxn ang="0">
                  <a:pos x="28" y="37"/>
                </a:cxn>
                <a:cxn ang="0">
                  <a:pos x="2" y="3"/>
                </a:cxn>
                <a:cxn ang="0">
                  <a:pos x="38" y="23"/>
                </a:cxn>
                <a:cxn ang="0">
                  <a:pos x="64" y="57"/>
                </a:cxn>
              </a:cxnLst>
              <a:rect l="0" t="0" r="r" b="b"/>
              <a:pathLst>
                <a:path w="67" h="61">
                  <a:moveTo>
                    <a:pt x="64" y="57"/>
                  </a:moveTo>
                  <a:cubicBezTo>
                    <a:pt x="62" y="61"/>
                    <a:pt x="46" y="52"/>
                    <a:pt x="28" y="37"/>
                  </a:cubicBezTo>
                  <a:cubicBezTo>
                    <a:pt x="11" y="22"/>
                    <a:pt x="0" y="7"/>
                    <a:pt x="2" y="3"/>
                  </a:cubicBezTo>
                  <a:cubicBezTo>
                    <a:pt x="5" y="0"/>
                    <a:pt x="21" y="8"/>
                    <a:pt x="38" y="23"/>
                  </a:cubicBezTo>
                  <a:cubicBezTo>
                    <a:pt x="55" y="38"/>
                    <a:pt x="67" y="53"/>
                    <a:pt x="64" y="57"/>
                  </a:cubicBezTo>
                  <a:close/>
                </a:path>
              </a:pathLst>
            </a:custGeom>
            <a:solidFill>
              <a:srgbClr val="FFFFFF"/>
            </a:solidFill>
            <a:ln w="11113" cap="flat">
              <a:solidFill>
                <a:srgbClr val="000000"/>
              </a:solidFill>
              <a:prstDash val="solid"/>
              <a:miter lim="800000"/>
              <a:headEnd/>
              <a:tailEnd/>
            </a:ln>
          </p:spPr>
          <p:txBody>
            <a:bodyPr/>
            <a:lstStyle/>
            <a:p>
              <a:endParaRPr lang="en-US" sz="1200"/>
            </a:p>
          </p:txBody>
        </p:sp>
        <p:sp>
          <p:nvSpPr>
            <p:cNvPr id="14" name="Freeform 14">
              <a:extLst>
                <a:ext uri="{FF2B5EF4-FFF2-40B4-BE49-F238E27FC236}">
                  <a16:creationId xmlns:a16="http://schemas.microsoft.com/office/drawing/2014/main" id="{6631B618-E885-40F3-1493-95DDF5A7C4F2}"/>
                </a:ext>
              </a:extLst>
            </p:cNvPr>
            <p:cNvSpPr>
              <a:spLocks/>
            </p:cNvSpPr>
            <p:nvPr/>
          </p:nvSpPr>
          <p:spPr bwMode="auto">
            <a:xfrm>
              <a:off x="188" y="1713"/>
              <a:ext cx="116" cy="107"/>
            </a:xfrm>
            <a:custGeom>
              <a:avLst/>
              <a:gdLst/>
              <a:ahLst/>
              <a:cxnLst>
                <a:cxn ang="0">
                  <a:pos x="64" y="57"/>
                </a:cxn>
                <a:cxn ang="0">
                  <a:pos x="29" y="37"/>
                </a:cxn>
                <a:cxn ang="0">
                  <a:pos x="2" y="3"/>
                </a:cxn>
                <a:cxn ang="0">
                  <a:pos x="38" y="23"/>
                </a:cxn>
                <a:cxn ang="0">
                  <a:pos x="64" y="57"/>
                </a:cxn>
              </a:cxnLst>
              <a:rect l="0" t="0" r="r" b="b"/>
              <a:pathLst>
                <a:path w="67" h="61">
                  <a:moveTo>
                    <a:pt x="64" y="57"/>
                  </a:moveTo>
                  <a:cubicBezTo>
                    <a:pt x="62" y="61"/>
                    <a:pt x="46" y="52"/>
                    <a:pt x="29" y="37"/>
                  </a:cubicBezTo>
                  <a:cubicBezTo>
                    <a:pt x="11" y="22"/>
                    <a:pt x="0" y="7"/>
                    <a:pt x="2" y="3"/>
                  </a:cubicBezTo>
                  <a:cubicBezTo>
                    <a:pt x="5" y="0"/>
                    <a:pt x="21" y="8"/>
                    <a:pt x="38" y="23"/>
                  </a:cubicBezTo>
                  <a:cubicBezTo>
                    <a:pt x="56" y="38"/>
                    <a:pt x="67" y="53"/>
                    <a:pt x="64" y="57"/>
                  </a:cubicBezTo>
                  <a:close/>
                </a:path>
              </a:pathLst>
            </a:custGeom>
            <a:solidFill>
              <a:srgbClr val="FFFFFF"/>
            </a:solidFill>
            <a:ln w="11113" cap="flat">
              <a:solidFill>
                <a:srgbClr val="000000"/>
              </a:solidFill>
              <a:prstDash val="solid"/>
              <a:miter lim="800000"/>
              <a:headEnd/>
              <a:tailEnd/>
            </a:ln>
          </p:spPr>
          <p:txBody>
            <a:bodyPr/>
            <a:lstStyle/>
            <a:p>
              <a:endParaRPr lang="en-US" sz="1200"/>
            </a:p>
          </p:txBody>
        </p:sp>
        <p:sp>
          <p:nvSpPr>
            <p:cNvPr id="15" name="Freeform 15">
              <a:extLst>
                <a:ext uri="{FF2B5EF4-FFF2-40B4-BE49-F238E27FC236}">
                  <a16:creationId xmlns:a16="http://schemas.microsoft.com/office/drawing/2014/main" id="{79E4DF94-7DEB-5304-E2BD-07078348A417}"/>
                </a:ext>
              </a:extLst>
            </p:cNvPr>
            <p:cNvSpPr>
              <a:spLocks/>
            </p:cNvSpPr>
            <p:nvPr/>
          </p:nvSpPr>
          <p:spPr bwMode="auto">
            <a:xfrm>
              <a:off x="325" y="1752"/>
              <a:ext cx="145" cy="99"/>
            </a:xfrm>
            <a:custGeom>
              <a:avLst/>
              <a:gdLst/>
              <a:ahLst/>
              <a:cxnLst>
                <a:cxn ang="0">
                  <a:pos x="78" y="12"/>
                </a:cxn>
                <a:cxn ang="0">
                  <a:pos x="50" y="48"/>
                </a:cxn>
                <a:cxn ang="0">
                  <a:pos x="5" y="46"/>
                </a:cxn>
                <a:cxn ang="0">
                  <a:pos x="32" y="9"/>
                </a:cxn>
                <a:cxn ang="0">
                  <a:pos x="78" y="12"/>
                </a:cxn>
              </a:cxnLst>
              <a:rect l="0" t="0" r="r" b="b"/>
              <a:pathLst>
                <a:path w="83" h="57">
                  <a:moveTo>
                    <a:pt x="78" y="12"/>
                  </a:moveTo>
                  <a:cubicBezTo>
                    <a:pt x="83" y="22"/>
                    <a:pt x="70" y="39"/>
                    <a:pt x="50" y="48"/>
                  </a:cubicBezTo>
                  <a:cubicBezTo>
                    <a:pt x="30" y="57"/>
                    <a:pt x="10" y="56"/>
                    <a:pt x="5" y="46"/>
                  </a:cubicBezTo>
                  <a:cubicBezTo>
                    <a:pt x="0" y="35"/>
                    <a:pt x="12" y="19"/>
                    <a:pt x="32" y="9"/>
                  </a:cubicBezTo>
                  <a:cubicBezTo>
                    <a:pt x="52" y="0"/>
                    <a:pt x="73" y="1"/>
                    <a:pt x="78" y="12"/>
                  </a:cubicBezTo>
                  <a:close/>
                </a:path>
              </a:pathLst>
            </a:custGeom>
            <a:solidFill>
              <a:srgbClr val="FFFFFF"/>
            </a:solidFill>
            <a:ln w="11113" cap="flat">
              <a:solidFill>
                <a:srgbClr val="000000"/>
              </a:solidFill>
              <a:prstDash val="solid"/>
              <a:miter lim="800000"/>
              <a:headEnd/>
              <a:tailEnd/>
            </a:ln>
          </p:spPr>
          <p:txBody>
            <a:bodyPr/>
            <a:lstStyle/>
            <a:p>
              <a:endParaRPr lang="en-US" sz="1200"/>
            </a:p>
          </p:txBody>
        </p:sp>
        <p:sp>
          <p:nvSpPr>
            <p:cNvPr id="16" name="Freeform 16">
              <a:extLst>
                <a:ext uri="{FF2B5EF4-FFF2-40B4-BE49-F238E27FC236}">
                  <a16:creationId xmlns:a16="http://schemas.microsoft.com/office/drawing/2014/main" id="{73F304AA-02FA-4EFF-3D52-2DDE7426A127}"/>
                </a:ext>
              </a:extLst>
            </p:cNvPr>
            <p:cNvSpPr>
              <a:spLocks/>
            </p:cNvSpPr>
            <p:nvPr/>
          </p:nvSpPr>
          <p:spPr bwMode="auto">
            <a:xfrm>
              <a:off x="348" y="1767"/>
              <a:ext cx="98" cy="68"/>
            </a:xfrm>
            <a:custGeom>
              <a:avLst/>
              <a:gdLst/>
              <a:ahLst/>
              <a:cxnLst>
                <a:cxn ang="0">
                  <a:pos x="53" y="8"/>
                </a:cxn>
                <a:cxn ang="0">
                  <a:pos x="34" y="33"/>
                </a:cxn>
                <a:cxn ang="0">
                  <a:pos x="3" y="31"/>
                </a:cxn>
                <a:cxn ang="0">
                  <a:pos x="22" y="6"/>
                </a:cxn>
                <a:cxn ang="0">
                  <a:pos x="53" y="8"/>
                </a:cxn>
              </a:cxnLst>
              <a:rect l="0" t="0" r="r" b="b"/>
              <a:pathLst>
                <a:path w="56" h="39">
                  <a:moveTo>
                    <a:pt x="53" y="8"/>
                  </a:moveTo>
                  <a:cubicBezTo>
                    <a:pt x="56" y="15"/>
                    <a:pt x="48" y="26"/>
                    <a:pt x="34" y="33"/>
                  </a:cubicBezTo>
                  <a:cubicBezTo>
                    <a:pt x="21" y="39"/>
                    <a:pt x="7" y="38"/>
                    <a:pt x="3" y="31"/>
                  </a:cubicBezTo>
                  <a:cubicBezTo>
                    <a:pt x="0" y="24"/>
                    <a:pt x="8" y="13"/>
                    <a:pt x="22" y="6"/>
                  </a:cubicBezTo>
                  <a:cubicBezTo>
                    <a:pt x="36" y="0"/>
                    <a:pt x="49" y="1"/>
                    <a:pt x="53" y="8"/>
                  </a:cubicBezTo>
                  <a:close/>
                </a:path>
              </a:pathLst>
            </a:custGeom>
            <a:solidFill>
              <a:srgbClr val="FFFFFF"/>
            </a:solidFill>
            <a:ln w="11113" cap="flat">
              <a:solidFill>
                <a:srgbClr val="000000"/>
              </a:solidFill>
              <a:prstDash val="solid"/>
              <a:miter lim="800000"/>
              <a:headEnd/>
              <a:tailEnd/>
            </a:ln>
          </p:spPr>
          <p:txBody>
            <a:bodyPr/>
            <a:lstStyle/>
            <a:p>
              <a:endParaRPr lang="en-US" sz="1200"/>
            </a:p>
          </p:txBody>
        </p:sp>
        <p:sp>
          <p:nvSpPr>
            <p:cNvPr id="17" name="Oval 17">
              <a:extLst>
                <a:ext uri="{FF2B5EF4-FFF2-40B4-BE49-F238E27FC236}">
                  <a16:creationId xmlns:a16="http://schemas.microsoft.com/office/drawing/2014/main" id="{37FDBCBC-46FE-DD1D-EBFD-308194033177}"/>
                </a:ext>
              </a:extLst>
            </p:cNvPr>
            <p:cNvSpPr>
              <a:spLocks noChangeArrowheads="1"/>
            </p:cNvSpPr>
            <p:nvPr/>
          </p:nvSpPr>
          <p:spPr bwMode="auto">
            <a:xfrm>
              <a:off x="236" y="1417"/>
              <a:ext cx="314" cy="316"/>
            </a:xfrm>
            <a:prstGeom prst="ellipse">
              <a:avLst/>
            </a:prstGeom>
            <a:solidFill>
              <a:srgbClr val="FFFFFF"/>
            </a:solidFill>
            <a:ln w="11113">
              <a:solidFill>
                <a:srgbClr val="000000"/>
              </a:solidFill>
              <a:miter lim="800000"/>
              <a:headEnd/>
              <a:tailEnd/>
            </a:ln>
          </p:spPr>
          <p:txBody>
            <a:bodyPr/>
            <a:lstStyle/>
            <a:p>
              <a:endParaRPr lang="en-US" sz="1200"/>
            </a:p>
          </p:txBody>
        </p:sp>
      </p:grpSp>
      <p:grpSp>
        <p:nvGrpSpPr>
          <p:cNvPr id="18" name="Group 10">
            <a:extLst>
              <a:ext uri="{FF2B5EF4-FFF2-40B4-BE49-F238E27FC236}">
                <a16:creationId xmlns:a16="http://schemas.microsoft.com/office/drawing/2014/main" id="{59908EAA-0422-0F4F-BEBA-0C931490FAB7}"/>
              </a:ext>
            </a:extLst>
          </p:cNvPr>
          <p:cNvGrpSpPr>
            <a:grpSpLocks/>
          </p:cNvGrpSpPr>
          <p:nvPr/>
        </p:nvGrpSpPr>
        <p:grpSpPr bwMode="auto">
          <a:xfrm>
            <a:off x="3493888" y="2916538"/>
            <a:ext cx="531019" cy="660797"/>
            <a:chOff x="148" y="1347"/>
            <a:chExt cx="446" cy="555"/>
          </a:xfrm>
        </p:grpSpPr>
        <p:sp>
          <p:nvSpPr>
            <p:cNvPr id="19" name="Freeform 11">
              <a:extLst>
                <a:ext uri="{FF2B5EF4-FFF2-40B4-BE49-F238E27FC236}">
                  <a16:creationId xmlns:a16="http://schemas.microsoft.com/office/drawing/2014/main" id="{B384F053-A3C2-160C-0649-198E72E0DF18}"/>
                </a:ext>
              </a:extLst>
            </p:cNvPr>
            <p:cNvSpPr>
              <a:spLocks/>
            </p:cNvSpPr>
            <p:nvPr/>
          </p:nvSpPr>
          <p:spPr bwMode="auto">
            <a:xfrm>
              <a:off x="148" y="1347"/>
              <a:ext cx="446" cy="555"/>
            </a:xfrm>
            <a:custGeom>
              <a:avLst/>
              <a:gdLst/>
              <a:ahLst/>
              <a:cxnLst>
                <a:cxn ang="0">
                  <a:pos x="88" y="41"/>
                </a:cxn>
                <a:cxn ang="0">
                  <a:pos x="247" y="119"/>
                </a:cxn>
                <a:cxn ang="0">
                  <a:pos x="110" y="307"/>
                </a:cxn>
                <a:cxn ang="0">
                  <a:pos x="18" y="243"/>
                </a:cxn>
                <a:cxn ang="0">
                  <a:pos x="62" y="62"/>
                </a:cxn>
                <a:cxn ang="0">
                  <a:pos x="88" y="41"/>
                </a:cxn>
              </a:cxnLst>
              <a:rect l="0" t="0" r="r" b="b"/>
              <a:pathLst>
                <a:path w="256" h="318">
                  <a:moveTo>
                    <a:pt x="88" y="41"/>
                  </a:moveTo>
                  <a:cubicBezTo>
                    <a:pt x="152" y="0"/>
                    <a:pt x="242" y="42"/>
                    <a:pt x="247" y="119"/>
                  </a:cubicBezTo>
                  <a:cubicBezTo>
                    <a:pt x="256" y="203"/>
                    <a:pt x="191" y="282"/>
                    <a:pt x="110" y="307"/>
                  </a:cubicBezTo>
                  <a:cubicBezTo>
                    <a:pt x="66" y="318"/>
                    <a:pt x="28" y="283"/>
                    <a:pt x="18" y="243"/>
                  </a:cubicBezTo>
                  <a:cubicBezTo>
                    <a:pt x="0" y="177"/>
                    <a:pt x="13" y="109"/>
                    <a:pt x="62" y="62"/>
                  </a:cubicBezTo>
                  <a:cubicBezTo>
                    <a:pt x="70" y="54"/>
                    <a:pt x="79" y="47"/>
                    <a:pt x="88" y="41"/>
                  </a:cubicBezTo>
                  <a:close/>
                </a:path>
              </a:pathLst>
            </a:custGeom>
            <a:solidFill>
              <a:srgbClr val="D4EFFC"/>
            </a:solidFill>
            <a:ln w="11113" cap="flat">
              <a:solidFill>
                <a:srgbClr val="000000"/>
              </a:solidFill>
              <a:prstDash val="solid"/>
              <a:miter lim="800000"/>
              <a:headEnd/>
              <a:tailEnd/>
            </a:ln>
          </p:spPr>
          <p:txBody>
            <a:bodyPr/>
            <a:lstStyle/>
            <a:p>
              <a:endParaRPr lang="en-US" sz="1200"/>
            </a:p>
          </p:txBody>
        </p:sp>
        <p:sp>
          <p:nvSpPr>
            <p:cNvPr id="20" name="Freeform 12">
              <a:extLst>
                <a:ext uri="{FF2B5EF4-FFF2-40B4-BE49-F238E27FC236}">
                  <a16:creationId xmlns:a16="http://schemas.microsoft.com/office/drawing/2014/main" id="{C2494CAE-51DE-C9AC-FA7C-99044E21113E}"/>
                </a:ext>
              </a:extLst>
            </p:cNvPr>
            <p:cNvSpPr>
              <a:spLocks/>
            </p:cNvSpPr>
            <p:nvPr/>
          </p:nvSpPr>
          <p:spPr bwMode="auto">
            <a:xfrm>
              <a:off x="221" y="1663"/>
              <a:ext cx="118" cy="108"/>
            </a:xfrm>
            <a:custGeom>
              <a:avLst/>
              <a:gdLst/>
              <a:ahLst/>
              <a:cxnLst>
                <a:cxn ang="0">
                  <a:pos x="65" y="58"/>
                </a:cxn>
                <a:cxn ang="0">
                  <a:pos x="29" y="38"/>
                </a:cxn>
                <a:cxn ang="0">
                  <a:pos x="3" y="4"/>
                </a:cxn>
                <a:cxn ang="0">
                  <a:pos x="39" y="24"/>
                </a:cxn>
                <a:cxn ang="0">
                  <a:pos x="65" y="58"/>
                </a:cxn>
              </a:cxnLst>
              <a:rect l="0" t="0" r="r" b="b"/>
              <a:pathLst>
                <a:path w="68" h="62">
                  <a:moveTo>
                    <a:pt x="65" y="58"/>
                  </a:moveTo>
                  <a:cubicBezTo>
                    <a:pt x="62" y="62"/>
                    <a:pt x="46" y="53"/>
                    <a:pt x="29" y="38"/>
                  </a:cubicBezTo>
                  <a:cubicBezTo>
                    <a:pt x="12" y="23"/>
                    <a:pt x="0" y="8"/>
                    <a:pt x="3" y="4"/>
                  </a:cubicBezTo>
                  <a:cubicBezTo>
                    <a:pt x="6" y="0"/>
                    <a:pt x="22" y="9"/>
                    <a:pt x="39" y="24"/>
                  </a:cubicBezTo>
                  <a:cubicBezTo>
                    <a:pt x="56" y="39"/>
                    <a:pt x="68" y="54"/>
                    <a:pt x="65" y="58"/>
                  </a:cubicBezTo>
                  <a:close/>
                </a:path>
              </a:pathLst>
            </a:custGeom>
            <a:solidFill>
              <a:srgbClr val="FFFFFF"/>
            </a:solidFill>
            <a:ln w="11113" cap="flat">
              <a:solidFill>
                <a:srgbClr val="000000"/>
              </a:solidFill>
              <a:prstDash val="solid"/>
              <a:miter lim="800000"/>
              <a:headEnd/>
              <a:tailEnd/>
            </a:ln>
          </p:spPr>
          <p:txBody>
            <a:bodyPr/>
            <a:lstStyle/>
            <a:p>
              <a:endParaRPr lang="en-US" sz="1200"/>
            </a:p>
          </p:txBody>
        </p:sp>
        <p:sp>
          <p:nvSpPr>
            <p:cNvPr id="21" name="Freeform 13">
              <a:extLst>
                <a:ext uri="{FF2B5EF4-FFF2-40B4-BE49-F238E27FC236}">
                  <a16:creationId xmlns:a16="http://schemas.microsoft.com/office/drawing/2014/main" id="{1A080C41-2C75-55A5-F451-7150A6CE92A0}"/>
                </a:ext>
              </a:extLst>
            </p:cNvPr>
            <p:cNvSpPr>
              <a:spLocks/>
            </p:cNvSpPr>
            <p:nvPr/>
          </p:nvSpPr>
          <p:spPr bwMode="auto">
            <a:xfrm>
              <a:off x="205" y="1689"/>
              <a:ext cx="117" cy="106"/>
            </a:xfrm>
            <a:custGeom>
              <a:avLst/>
              <a:gdLst/>
              <a:ahLst/>
              <a:cxnLst>
                <a:cxn ang="0">
                  <a:pos x="64" y="57"/>
                </a:cxn>
                <a:cxn ang="0">
                  <a:pos x="28" y="37"/>
                </a:cxn>
                <a:cxn ang="0">
                  <a:pos x="2" y="3"/>
                </a:cxn>
                <a:cxn ang="0">
                  <a:pos x="38" y="23"/>
                </a:cxn>
                <a:cxn ang="0">
                  <a:pos x="64" y="57"/>
                </a:cxn>
              </a:cxnLst>
              <a:rect l="0" t="0" r="r" b="b"/>
              <a:pathLst>
                <a:path w="67" h="61">
                  <a:moveTo>
                    <a:pt x="64" y="57"/>
                  </a:moveTo>
                  <a:cubicBezTo>
                    <a:pt x="62" y="61"/>
                    <a:pt x="46" y="52"/>
                    <a:pt x="28" y="37"/>
                  </a:cubicBezTo>
                  <a:cubicBezTo>
                    <a:pt x="11" y="22"/>
                    <a:pt x="0" y="7"/>
                    <a:pt x="2" y="3"/>
                  </a:cubicBezTo>
                  <a:cubicBezTo>
                    <a:pt x="5" y="0"/>
                    <a:pt x="21" y="8"/>
                    <a:pt x="38" y="23"/>
                  </a:cubicBezTo>
                  <a:cubicBezTo>
                    <a:pt x="55" y="38"/>
                    <a:pt x="67" y="53"/>
                    <a:pt x="64" y="57"/>
                  </a:cubicBezTo>
                  <a:close/>
                </a:path>
              </a:pathLst>
            </a:custGeom>
            <a:solidFill>
              <a:srgbClr val="FFFFFF"/>
            </a:solidFill>
            <a:ln w="11113" cap="flat">
              <a:solidFill>
                <a:srgbClr val="000000"/>
              </a:solidFill>
              <a:prstDash val="solid"/>
              <a:miter lim="800000"/>
              <a:headEnd/>
              <a:tailEnd/>
            </a:ln>
          </p:spPr>
          <p:txBody>
            <a:bodyPr/>
            <a:lstStyle/>
            <a:p>
              <a:endParaRPr lang="en-US" sz="1200"/>
            </a:p>
          </p:txBody>
        </p:sp>
        <p:sp>
          <p:nvSpPr>
            <p:cNvPr id="22" name="Freeform 14">
              <a:extLst>
                <a:ext uri="{FF2B5EF4-FFF2-40B4-BE49-F238E27FC236}">
                  <a16:creationId xmlns:a16="http://schemas.microsoft.com/office/drawing/2014/main" id="{BA6709E7-4100-1A38-A3C4-E8469C80A985}"/>
                </a:ext>
              </a:extLst>
            </p:cNvPr>
            <p:cNvSpPr>
              <a:spLocks/>
            </p:cNvSpPr>
            <p:nvPr/>
          </p:nvSpPr>
          <p:spPr bwMode="auto">
            <a:xfrm>
              <a:off x="188" y="1713"/>
              <a:ext cx="116" cy="107"/>
            </a:xfrm>
            <a:custGeom>
              <a:avLst/>
              <a:gdLst/>
              <a:ahLst/>
              <a:cxnLst>
                <a:cxn ang="0">
                  <a:pos x="64" y="57"/>
                </a:cxn>
                <a:cxn ang="0">
                  <a:pos x="29" y="37"/>
                </a:cxn>
                <a:cxn ang="0">
                  <a:pos x="2" y="3"/>
                </a:cxn>
                <a:cxn ang="0">
                  <a:pos x="38" y="23"/>
                </a:cxn>
                <a:cxn ang="0">
                  <a:pos x="64" y="57"/>
                </a:cxn>
              </a:cxnLst>
              <a:rect l="0" t="0" r="r" b="b"/>
              <a:pathLst>
                <a:path w="67" h="61">
                  <a:moveTo>
                    <a:pt x="64" y="57"/>
                  </a:moveTo>
                  <a:cubicBezTo>
                    <a:pt x="62" y="61"/>
                    <a:pt x="46" y="52"/>
                    <a:pt x="29" y="37"/>
                  </a:cubicBezTo>
                  <a:cubicBezTo>
                    <a:pt x="11" y="22"/>
                    <a:pt x="0" y="7"/>
                    <a:pt x="2" y="3"/>
                  </a:cubicBezTo>
                  <a:cubicBezTo>
                    <a:pt x="5" y="0"/>
                    <a:pt x="21" y="8"/>
                    <a:pt x="38" y="23"/>
                  </a:cubicBezTo>
                  <a:cubicBezTo>
                    <a:pt x="56" y="38"/>
                    <a:pt x="67" y="53"/>
                    <a:pt x="64" y="57"/>
                  </a:cubicBezTo>
                  <a:close/>
                </a:path>
              </a:pathLst>
            </a:custGeom>
            <a:solidFill>
              <a:srgbClr val="FFFFFF"/>
            </a:solidFill>
            <a:ln w="11113" cap="flat">
              <a:solidFill>
                <a:srgbClr val="000000"/>
              </a:solidFill>
              <a:prstDash val="solid"/>
              <a:miter lim="800000"/>
              <a:headEnd/>
              <a:tailEnd/>
            </a:ln>
          </p:spPr>
          <p:txBody>
            <a:bodyPr/>
            <a:lstStyle/>
            <a:p>
              <a:endParaRPr lang="en-US" sz="1200"/>
            </a:p>
          </p:txBody>
        </p:sp>
        <p:sp>
          <p:nvSpPr>
            <p:cNvPr id="23" name="Freeform 15">
              <a:extLst>
                <a:ext uri="{FF2B5EF4-FFF2-40B4-BE49-F238E27FC236}">
                  <a16:creationId xmlns:a16="http://schemas.microsoft.com/office/drawing/2014/main" id="{F6C7DAA2-43B0-46CC-06CE-AAEDE2276344}"/>
                </a:ext>
              </a:extLst>
            </p:cNvPr>
            <p:cNvSpPr>
              <a:spLocks/>
            </p:cNvSpPr>
            <p:nvPr/>
          </p:nvSpPr>
          <p:spPr bwMode="auto">
            <a:xfrm>
              <a:off x="325" y="1752"/>
              <a:ext cx="145" cy="99"/>
            </a:xfrm>
            <a:custGeom>
              <a:avLst/>
              <a:gdLst/>
              <a:ahLst/>
              <a:cxnLst>
                <a:cxn ang="0">
                  <a:pos x="78" y="12"/>
                </a:cxn>
                <a:cxn ang="0">
                  <a:pos x="50" y="48"/>
                </a:cxn>
                <a:cxn ang="0">
                  <a:pos x="5" y="46"/>
                </a:cxn>
                <a:cxn ang="0">
                  <a:pos x="32" y="9"/>
                </a:cxn>
                <a:cxn ang="0">
                  <a:pos x="78" y="12"/>
                </a:cxn>
              </a:cxnLst>
              <a:rect l="0" t="0" r="r" b="b"/>
              <a:pathLst>
                <a:path w="83" h="57">
                  <a:moveTo>
                    <a:pt x="78" y="12"/>
                  </a:moveTo>
                  <a:cubicBezTo>
                    <a:pt x="83" y="22"/>
                    <a:pt x="70" y="39"/>
                    <a:pt x="50" y="48"/>
                  </a:cubicBezTo>
                  <a:cubicBezTo>
                    <a:pt x="30" y="57"/>
                    <a:pt x="10" y="56"/>
                    <a:pt x="5" y="46"/>
                  </a:cubicBezTo>
                  <a:cubicBezTo>
                    <a:pt x="0" y="35"/>
                    <a:pt x="12" y="19"/>
                    <a:pt x="32" y="9"/>
                  </a:cubicBezTo>
                  <a:cubicBezTo>
                    <a:pt x="52" y="0"/>
                    <a:pt x="73" y="1"/>
                    <a:pt x="78" y="12"/>
                  </a:cubicBezTo>
                  <a:close/>
                </a:path>
              </a:pathLst>
            </a:custGeom>
            <a:solidFill>
              <a:srgbClr val="FFFFFF"/>
            </a:solidFill>
            <a:ln w="11113" cap="flat">
              <a:solidFill>
                <a:srgbClr val="000000"/>
              </a:solidFill>
              <a:prstDash val="solid"/>
              <a:miter lim="800000"/>
              <a:headEnd/>
              <a:tailEnd/>
            </a:ln>
          </p:spPr>
          <p:txBody>
            <a:bodyPr/>
            <a:lstStyle/>
            <a:p>
              <a:endParaRPr lang="en-US" sz="1200"/>
            </a:p>
          </p:txBody>
        </p:sp>
        <p:sp>
          <p:nvSpPr>
            <p:cNvPr id="24" name="Freeform 16">
              <a:extLst>
                <a:ext uri="{FF2B5EF4-FFF2-40B4-BE49-F238E27FC236}">
                  <a16:creationId xmlns:a16="http://schemas.microsoft.com/office/drawing/2014/main" id="{76026B46-0DC0-83F2-E52D-0B86DA87AEF7}"/>
                </a:ext>
              </a:extLst>
            </p:cNvPr>
            <p:cNvSpPr>
              <a:spLocks/>
            </p:cNvSpPr>
            <p:nvPr/>
          </p:nvSpPr>
          <p:spPr bwMode="auto">
            <a:xfrm>
              <a:off x="348" y="1767"/>
              <a:ext cx="98" cy="68"/>
            </a:xfrm>
            <a:custGeom>
              <a:avLst/>
              <a:gdLst/>
              <a:ahLst/>
              <a:cxnLst>
                <a:cxn ang="0">
                  <a:pos x="53" y="8"/>
                </a:cxn>
                <a:cxn ang="0">
                  <a:pos x="34" y="33"/>
                </a:cxn>
                <a:cxn ang="0">
                  <a:pos x="3" y="31"/>
                </a:cxn>
                <a:cxn ang="0">
                  <a:pos x="22" y="6"/>
                </a:cxn>
                <a:cxn ang="0">
                  <a:pos x="53" y="8"/>
                </a:cxn>
              </a:cxnLst>
              <a:rect l="0" t="0" r="r" b="b"/>
              <a:pathLst>
                <a:path w="56" h="39">
                  <a:moveTo>
                    <a:pt x="53" y="8"/>
                  </a:moveTo>
                  <a:cubicBezTo>
                    <a:pt x="56" y="15"/>
                    <a:pt x="48" y="26"/>
                    <a:pt x="34" y="33"/>
                  </a:cubicBezTo>
                  <a:cubicBezTo>
                    <a:pt x="21" y="39"/>
                    <a:pt x="7" y="38"/>
                    <a:pt x="3" y="31"/>
                  </a:cubicBezTo>
                  <a:cubicBezTo>
                    <a:pt x="0" y="24"/>
                    <a:pt x="8" y="13"/>
                    <a:pt x="22" y="6"/>
                  </a:cubicBezTo>
                  <a:cubicBezTo>
                    <a:pt x="36" y="0"/>
                    <a:pt x="49" y="1"/>
                    <a:pt x="53" y="8"/>
                  </a:cubicBezTo>
                  <a:close/>
                </a:path>
              </a:pathLst>
            </a:custGeom>
            <a:solidFill>
              <a:srgbClr val="FFFFFF"/>
            </a:solidFill>
            <a:ln w="11113" cap="flat">
              <a:solidFill>
                <a:srgbClr val="000000"/>
              </a:solidFill>
              <a:prstDash val="solid"/>
              <a:miter lim="800000"/>
              <a:headEnd/>
              <a:tailEnd/>
            </a:ln>
          </p:spPr>
          <p:txBody>
            <a:bodyPr/>
            <a:lstStyle/>
            <a:p>
              <a:endParaRPr lang="en-US" sz="1200"/>
            </a:p>
          </p:txBody>
        </p:sp>
        <p:sp>
          <p:nvSpPr>
            <p:cNvPr id="25" name="Oval 17">
              <a:extLst>
                <a:ext uri="{FF2B5EF4-FFF2-40B4-BE49-F238E27FC236}">
                  <a16:creationId xmlns:a16="http://schemas.microsoft.com/office/drawing/2014/main" id="{B53614A4-664D-C0B6-FD9D-53B8C41F4CAE}"/>
                </a:ext>
              </a:extLst>
            </p:cNvPr>
            <p:cNvSpPr>
              <a:spLocks noChangeArrowheads="1"/>
            </p:cNvSpPr>
            <p:nvPr/>
          </p:nvSpPr>
          <p:spPr bwMode="auto">
            <a:xfrm>
              <a:off x="236" y="1417"/>
              <a:ext cx="314" cy="316"/>
            </a:xfrm>
            <a:prstGeom prst="ellipse">
              <a:avLst/>
            </a:prstGeom>
            <a:solidFill>
              <a:srgbClr val="FFFFFF"/>
            </a:solidFill>
            <a:ln w="11113">
              <a:solidFill>
                <a:srgbClr val="000000"/>
              </a:solidFill>
              <a:miter lim="800000"/>
              <a:headEnd/>
              <a:tailEnd/>
            </a:ln>
          </p:spPr>
          <p:txBody>
            <a:bodyPr/>
            <a:lstStyle/>
            <a:p>
              <a:endParaRPr lang="en-US" sz="1200"/>
            </a:p>
          </p:txBody>
        </p:sp>
      </p:grpSp>
      <p:sp>
        <p:nvSpPr>
          <p:cNvPr id="26" name="Oval 25">
            <a:extLst>
              <a:ext uri="{FF2B5EF4-FFF2-40B4-BE49-F238E27FC236}">
                <a16:creationId xmlns:a16="http://schemas.microsoft.com/office/drawing/2014/main" id="{A4CFC4BC-46BC-06E0-497C-7C28B111D160}"/>
              </a:ext>
            </a:extLst>
          </p:cNvPr>
          <p:cNvSpPr/>
          <p:nvPr/>
        </p:nvSpPr>
        <p:spPr>
          <a:xfrm>
            <a:off x="1954071" y="3078779"/>
            <a:ext cx="69498" cy="77097"/>
          </a:xfrm>
          <a:prstGeom prst="ellipse">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27" name="Oval 26">
            <a:extLst>
              <a:ext uri="{FF2B5EF4-FFF2-40B4-BE49-F238E27FC236}">
                <a16:creationId xmlns:a16="http://schemas.microsoft.com/office/drawing/2014/main" id="{393AD6A5-19BB-3381-7908-C8E72093A146}"/>
              </a:ext>
            </a:extLst>
          </p:cNvPr>
          <p:cNvSpPr/>
          <p:nvPr/>
        </p:nvSpPr>
        <p:spPr>
          <a:xfrm>
            <a:off x="2841144" y="3050630"/>
            <a:ext cx="69498" cy="77097"/>
          </a:xfrm>
          <a:prstGeom prst="ellipse">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28" name="5-Point Star 19">
            <a:extLst>
              <a:ext uri="{FF2B5EF4-FFF2-40B4-BE49-F238E27FC236}">
                <a16:creationId xmlns:a16="http://schemas.microsoft.com/office/drawing/2014/main" id="{BD37E5E7-C09A-3316-D5D1-8BEBC1A31C23}"/>
              </a:ext>
            </a:extLst>
          </p:cNvPr>
          <p:cNvSpPr/>
          <p:nvPr/>
        </p:nvSpPr>
        <p:spPr>
          <a:xfrm>
            <a:off x="2041427" y="3029756"/>
            <a:ext cx="98135" cy="97971"/>
          </a:xfrm>
          <a:prstGeom prst="star5">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29" name="5-Point Star 20">
            <a:extLst>
              <a:ext uri="{FF2B5EF4-FFF2-40B4-BE49-F238E27FC236}">
                <a16:creationId xmlns:a16="http://schemas.microsoft.com/office/drawing/2014/main" id="{C83BFCAD-E0C2-69F6-FF03-4C9E728A4CA9}"/>
              </a:ext>
            </a:extLst>
          </p:cNvPr>
          <p:cNvSpPr/>
          <p:nvPr/>
        </p:nvSpPr>
        <p:spPr>
          <a:xfrm>
            <a:off x="2928501" y="3050630"/>
            <a:ext cx="98135" cy="97971"/>
          </a:xfrm>
          <a:prstGeom prst="star5">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30" name="Oval 29">
            <a:extLst>
              <a:ext uri="{FF2B5EF4-FFF2-40B4-BE49-F238E27FC236}">
                <a16:creationId xmlns:a16="http://schemas.microsoft.com/office/drawing/2014/main" id="{D46FC966-F7E8-510C-AE9B-007B0B4B5085}"/>
              </a:ext>
            </a:extLst>
          </p:cNvPr>
          <p:cNvSpPr/>
          <p:nvPr/>
        </p:nvSpPr>
        <p:spPr>
          <a:xfrm>
            <a:off x="2823506" y="3192608"/>
            <a:ext cx="69498" cy="77097"/>
          </a:xfrm>
          <a:prstGeom prst="ellipse">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31" name="5-Point Star 22">
            <a:extLst>
              <a:ext uri="{FF2B5EF4-FFF2-40B4-BE49-F238E27FC236}">
                <a16:creationId xmlns:a16="http://schemas.microsoft.com/office/drawing/2014/main" id="{55D46C45-ACD2-0DDC-B3C9-1E79DE888286}"/>
              </a:ext>
            </a:extLst>
          </p:cNvPr>
          <p:cNvSpPr/>
          <p:nvPr/>
        </p:nvSpPr>
        <p:spPr>
          <a:xfrm>
            <a:off x="1996604" y="3175325"/>
            <a:ext cx="98135" cy="97971"/>
          </a:xfrm>
          <a:prstGeom prst="star5">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32" name="5-Point Star 23">
            <a:extLst>
              <a:ext uri="{FF2B5EF4-FFF2-40B4-BE49-F238E27FC236}">
                <a16:creationId xmlns:a16="http://schemas.microsoft.com/office/drawing/2014/main" id="{1E911E14-6840-CEAA-5A84-2C98921FF9E9}"/>
              </a:ext>
            </a:extLst>
          </p:cNvPr>
          <p:cNvSpPr/>
          <p:nvPr/>
        </p:nvSpPr>
        <p:spPr>
          <a:xfrm>
            <a:off x="3753753" y="3057492"/>
            <a:ext cx="98135" cy="97971"/>
          </a:xfrm>
          <a:prstGeom prst="star5">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grpSp>
        <p:nvGrpSpPr>
          <p:cNvPr id="33" name="Group 10">
            <a:extLst>
              <a:ext uri="{FF2B5EF4-FFF2-40B4-BE49-F238E27FC236}">
                <a16:creationId xmlns:a16="http://schemas.microsoft.com/office/drawing/2014/main" id="{9869162A-09B2-C6BE-D89B-D483B1D7F256}"/>
              </a:ext>
            </a:extLst>
          </p:cNvPr>
          <p:cNvGrpSpPr>
            <a:grpSpLocks/>
          </p:cNvGrpSpPr>
          <p:nvPr/>
        </p:nvGrpSpPr>
        <p:grpSpPr bwMode="auto">
          <a:xfrm>
            <a:off x="2165033" y="2121201"/>
            <a:ext cx="531019" cy="660797"/>
            <a:chOff x="148" y="1347"/>
            <a:chExt cx="446" cy="555"/>
          </a:xfrm>
          <a:effectLst/>
        </p:grpSpPr>
        <p:sp>
          <p:nvSpPr>
            <p:cNvPr id="34" name="Freeform 11">
              <a:extLst>
                <a:ext uri="{FF2B5EF4-FFF2-40B4-BE49-F238E27FC236}">
                  <a16:creationId xmlns:a16="http://schemas.microsoft.com/office/drawing/2014/main" id="{2132B4F4-4889-8601-84F3-1368F6E10D1B}"/>
                </a:ext>
              </a:extLst>
            </p:cNvPr>
            <p:cNvSpPr>
              <a:spLocks/>
            </p:cNvSpPr>
            <p:nvPr/>
          </p:nvSpPr>
          <p:spPr bwMode="auto">
            <a:xfrm>
              <a:off x="148" y="1347"/>
              <a:ext cx="446" cy="555"/>
            </a:xfrm>
            <a:custGeom>
              <a:avLst/>
              <a:gdLst/>
              <a:ahLst/>
              <a:cxnLst>
                <a:cxn ang="0">
                  <a:pos x="88" y="41"/>
                </a:cxn>
                <a:cxn ang="0">
                  <a:pos x="247" y="119"/>
                </a:cxn>
                <a:cxn ang="0">
                  <a:pos x="110" y="307"/>
                </a:cxn>
                <a:cxn ang="0">
                  <a:pos x="18" y="243"/>
                </a:cxn>
                <a:cxn ang="0">
                  <a:pos x="62" y="62"/>
                </a:cxn>
                <a:cxn ang="0">
                  <a:pos x="88" y="41"/>
                </a:cxn>
              </a:cxnLst>
              <a:rect l="0" t="0" r="r" b="b"/>
              <a:pathLst>
                <a:path w="256" h="318">
                  <a:moveTo>
                    <a:pt x="88" y="41"/>
                  </a:moveTo>
                  <a:cubicBezTo>
                    <a:pt x="152" y="0"/>
                    <a:pt x="242" y="42"/>
                    <a:pt x="247" y="119"/>
                  </a:cubicBezTo>
                  <a:cubicBezTo>
                    <a:pt x="256" y="203"/>
                    <a:pt x="191" y="282"/>
                    <a:pt x="110" y="307"/>
                  </a:cubicBezTo>
                  <a:cubicBezTo>
                    <a:pt x="66" y="318"/>
                    <a:pt x="28" y="283"/>
                    <a:pt x="18" y="243"/>
                  </a:cubicBezTo>
                  <a:cubicBezTo>
                    <a:pt x="0" y="177"/>
                    <a:pt x="13" y="109"/>
                    <a:pt x="62" y="62"/>
                  </a:cubicBezTo>
                  <a:cubicBezTo>
                    <a:pt x="70" y="54"/>
                    <a:pt x="79" y="47"/>
                    <a:pt x="88" y="41"/>
                  </a:cubicBezTo>
                  <a:close/>
                </a:path>
              </a:pathLst>
            </a:custGeom>
            <a:solidFill>
              <a:srgbClr val="D4EFFC"/>
            </a:solidFill>
            <a:ln w="11113" cap="flat">
              <a:solidFill>
                <a:srgbClr val="000000"/>
              </a:solidFill>
              <a:prstDash val="solid"/>
              <a:miter lim="800000"/>
              <a:headEnd/>
              <a:tailEnd/>
            </a:ln>
          </p:spPr>
          <p:txBody>
            <a:bodyPr/>
            <a:lstStyle/>
            <a:p>
              <a:endParaRPr lang="en-US" sz="1200"/>
            </a:p>
          </p:txBody>
        </p:sp>
        <p:sp>
          <p:nvSpPr>
            <p:cNvPr id="35" name="Freeform 12">
              <a:extLst>
                <a:ext uri="{FF2B5EF4-FFF2-40B4-BE49-F238E27FC236}">
                  <a16:creationId xmlns:a16="http://schemas.microsoft.com/office/drawing/2014/main" id="{A575A2E6-F82C-0519-727E-B4620FA506AB}"/>
                </a:ext>
              </a:extLst>
            </p:cNvPr>
            <p:cNvSpPr>
              <a:spLocks/>
            </p:cNvSpPr>
            <p:nvPr/>
          </p:nvSpPr>
          <p:spPr bwMode="auto">
            <a:xfrm>
              <a:off x="221" y="1663"/>
              <a:ext cx="118" cy="108"/>
            </a:xfrm>
            <a:custGeom>
              <a:avLst/>
              <a:gdLst/>
              <a:ahLst/>
              <a:cxnLst>
                <a:cxn ang="0">
                  <a:pos x="65" y="58"/>
                </a:cxn>
                <a:cxn ang="0">
                  <a:pos x="29" y="38"/>
                </a:cxn>
                <a:cxn ang="0">
                  <a:pos x="3" y="4"/>
                </a:cxn>
                <a:cxn ang="0">
                  <a:pos x="39" y="24"/>
                </a:cxn>
                <a:cxn ang="0">
                  <a:pos x="65" y="58"/>
                </a:cxn>
              </a:cxnLst>
              <a:rect l="0" t="0" r="r" b="b"/>
              <a:pathLst>
                <a:path w="68" h="62">
                  <a:moveTo>
                    <a:pt x="65" y="58"/>
                  </a:moveTo>
                  <a:cubicBezTo>
                    <a:pt x="62" y="62"/>
                    <a:pt x="46" y="53"/>
                    <a:pt x="29" y="38"/>
                  </a:cubicBezTo>
                  <a:cubicBezTo>
                    <a:pt x="12" y="23"/>
                    <a:pt x="0" y="8"/>
                    <a:pt x="3" y="4"/>
                  </a:cubicBezTo>
                  <a:cubicBezTo>
                    <a:pt x="6" y="0"/>
                    <a:pt x="22" y="9"/>
                    <a:pt x="39" y="24"/>
                  </a:cubicBezTo>
                  <a:cubicBezTo>
                    <a:pt x="56" y="39"/>
                    <a:pt x="68" y="54"/>
                    <a:pt x="65" y="58"/>
                  </a:cubicBezTo>
                  <a:close/>
                </a:path>
              </a:pathLst>
            </a:custGeom>
            <a:solidFill>
              <a:srgbClr val="FFFFFF"/>
            </a:solidFill>
            <a:ln w="11113" cap="flat">
              <a:solidFill>
                <a:srgbClr val="000000"/>
              </a:solidFill>
              <a:prstDash val="solid"/>
              <a:miter lim="800000"/>
              <a:headEnd/>
              <a:tailEnd/>
            </a:ln>
          </p:spPr>
          <p:txBody>
            <a:bodyPr/>
            <a:lstStyle/>
            <a:p>
              <a:endParaRPr lang="en-US" sz="1200"/>
            </a:p>
          </p:txBody>
        </p:sp>
        <p:sp>
          <p:nvSpPr>
            <p:cNvPr id="36" name="Freeform 13">
              <a:extLst>
                <a:ext uri="{FF2B5EF4-FFF2-40B4-BE49-F238E27FC236}">
                  <a16:creationId xmlns:a16="http://schemas.microsoft.com/office/drawing/2014/main" id="{7272FF47-FF37-0937-DF74-FB6F0CDFA687}"/>
                </a:ext>
              </a:extLst>
            </p:cNvPr>
            <p:cNvSpPr>
              <a:spLocks/>
            </p:cNvSpPr>
            <p:nvPr/>
          </p:nvSpPr>
          <p:spPr bwMode="auto">
            <a:xfrm>
              <a:off x="205" y="1689"/>
              <a:ext cx="117" cy="106"/>
            </a:xfrm>
            <a:custGeom>
              <a:avLst/>
              <a:gdLst/>
              <a:ahLst/>
              <a:cxnLst>
                <a:cxn ang="0">
                  <a:pos x="64" y="57"/>
                </a:cxn>
                <a:cxn ang="0">
                  <a:pos x="28" y="37"/>
                </a:cxn>
                <a:cxn ang="0">
                  <a:pos x="2" y="3"/>
                </a:cxn>
                <a:cxn ang="0">
                  <a:pos x="38" y="23"/>
                </a:cxn>
                <a:cxn ang="0">
                  <a:pos x="64" y="57"/>
                </a:cxn>
              </a:cxnLst>
              <a:rect l="0" t="0" r="r" b="b"/>
              <a:pathLst>
                <a:path w="67" h="61">
                  <a:moveTo>
                    <a:pt x="64" y="57"/>
                  </a:moveTo>
                  <a:cubicBezTo>
                    <a:pt x="62" y="61"/>
                    <a:pt x="46" y="52"/>
                    <a:pt x="28" y="37"/>
                  </a:cubicBezTo>
                  <a:cubicBezTo>
                    <a:pt x="11" y="22"/>
                    <a:pt x="0" y="7"/>
                    <a:pt x="2" y="3"/>
                  </a:cubicBezTo>
                  <a:cubicBezTo>
                    <a:pt x="5" y="0"/>
                    <a:pt x="21" y="8"/>
                    <a:pt x="38" y="23"/>
                  </a:cubicBezTo>
                  <a:cubicBezTo>
                    <a:pt x="55" y="38"/>
                    <a:pt x="67" y="53"/>
                    <a:pt x="64" y="57"/>
                  </a:cubicBezTo>
                  <a:close/>
                </a:path>
              </a:pathLst>
            </a:custGeom>
            <a:solidFill>
              <a:srgbClr val="FFFFFF"/>
            </a:solidFill>
            <a:ln w="11113" cap="flat">
              <a:solidFill>
                <a:srgbClr val="000000"/>
              </a:solidFill>
              <a:prstDash val="solid"/>
              <a:miter lim="800000"/>
              <a:headEnd/>
              <a:tailEnd/>
            </a:ln>
          </p:spPr>
          <p:txBody>
            <a:bodyPr/>
            <a:lstStyle/>
            <a:p>
              <a:endParaRPr lang="en-US" sz="1200"/>
            </a:p>
          </p:txBody>
        </p:sp>
        <p:sp>
          <p:nvSpPr>
            <p:cNvPr id="37" name="Freeform 14">
              <a:extLst>
                <a:ext uri="{FF2B5EF4-FFF2-40B4-BE49-F238E27FC236}">
                  <a16:creationId xmlns:a16="http://schemas.microsoft.com/office/drawing/2014/main" id="{2F922F10-A6EB-F679-2EDA-C54E7F333D52}"/>
                </a:ext>
              </a:extLst>
            </p:cNvPr>
            <p:cNvSpPr>
              <a:spLocks/>
            </p:cNvSpPr>
            <p:nvPr/>
          </p:nvSpPr>
          <p:spPr bwMode="auto">
            <a:xfrm>
              <a:off x="188" y="1713"/>
              <a:ext cx="116" cy="107"/>
            </a:xfrm>
            <a:custGeom>
              <a:avLst/>
              <a:gdLst/>
              <a:ahLst/>
              <a:cxnLst>
                <a:cxn ang="0">
                  <a:pos x="64" y="57"/>
                </a:cxn>
                <a:cxn ang="0">
                  <a:pos x="29" y="37"/>
                </a:cxn>
                <a:cxn ang="0">
                  <a:pos x="2" y="3"/>
                </a:cxn>
                <a:cxn ang="0">
                  <a:pos x="38" y="23"/>
                </a:cxn>
                <a:cxn ang="0">
                  <a:pos x="64" y="57"/>
                </a:cxn>
              </a:cxnLst>
              <a:rect l="0" t="0" r="r" b="b"/>
              <a:pathLst>
                <a:path w="67" h="61">
                  <a:moveTo>
                    <a:pt x="64" y="57"/>
                  </a:moveTo>
                  <a:cubicBezTo>
                    <a:pt x="62" y="61"/>
                    <a:pt x="46" y="52"/>
                    <a:pt x="29" y="37"/>
                  </a:cubicBezTo>
                  <a:cubicBezTo>
                    <a:pt x="11" y="22"/>
                    <a:pt x="0" y="7"/>
                    <a:pt x="2" y="3"/>
                  </a:cubicBezTo>
                  <a:cubicBezTo>
                    <a:pt x="5" y="0"/>
                    <a:pt x="21" y="8"/>
                    <a:pt x="38" y="23"/>
                  </a:cubicBezTo>
                  <a:cubicBezTo>
                    <a:pt x="56" y="38"/>
                    <a:pt x="67" y="53"/>
                    <a:pt x="64" y="57"/>
                  </a:cubicBezTo>
                  <a:close/>
                </a:path>
              </a:pathLst>
            </a:custGeom>
            <a:solidFill>
              <a:srgbClr val="FFFFFF"/>
            </a:solidFill>
            <a:ln w="11113" cap="flat">
              <a:solidFill>
                <a:srgbClr val="000000"/>
              </a:solidFill>
              <a:prstDash val="solid"/>
              <a:miter lim="800000"/>
              <a:headEnd/>
              <a:tailEnd/>
            </a:ln>
          </p:spPr>
          <p:txBody>
            <a:bodyPr/>
            <a:lstStyle/>
            <a:p>
              <a:endParaRPr lang="en-US" sz="1200"/>
            </a:p>
          </p:txBody>
        </p:sp>
        <p:sp>
          <p:nvSpPr>
            <p:cNvPr id="38" name="Freeform 15">
              <a:extLst>
                <a:ext uri="{FF2B5EF4-FFF2-40B4-BE49-F238E27FC236}">
                  <a16:creationId xmlns:a16="http://schemas.microsoft.com/office/drawing/2014/main" id="{34F8C8E1-7728-B0FB-5696-B4EE7F4188C7}"/>
                </a:ext>
              </a:extLst>
            </p:cNvPr>
            <p:cNvSpPr>
              <a:spLocks/>
            </p:cNvSpPr>
            <p:nvPr/>
          </p:nvSpPr>
          <p:spPr bwMode="auto">
            <a:xfrm>
              <a:off x="325" y="1752"/>
              <a:ext cx="145" cy="99"/>
            </a:xfrm>
            <a:custGeom>
              <a:avLst/>
              <a:gdLst/>
              <a:ahLst/>
              <a:cxnLst>
                <a:cxn ang="0">
                  <a:pos x="78" y="12"/>
                </a:cxn>
                <a:cxn ang="0">
                  <a:pos x="50" y="48"/>
                </a:cxn>
                <a:cxn ang="0">
                  <a:pos x="5" y="46"/>
                </a:cxn>
                <a:cxn ang="0">
                  <a:pos x="32" y="9"/>
                </a:cxn>
                <a:cxn ang="0">
                  <a:pos x="78" y="12"/>
                </a:cxn>
              </a:cxnLst>
              <a:rect l="0" t="0" r="r" b="b"/>
              <a:pathLst>
                <a:path w="83" h="57">
                  <a:moveTo>
                    <a:pt x="78" y="12"/>
                  </a:moveTo>
                  <a:cubicBezTo>
                    <a:pt x="83" y="22"/>
                    <a:pt x="70" y="39"/>
                    <a:pt x="50" y="48"/>
                  </a:cubicBezTo>
                  <a:cubicBezTo>
                    <a:pt x="30" y="57"/>
                    <a:pt x="10" y="56"/>
                    <a:pt x="5" y="46"/>
                  </a:cubicBezTo>
                  <a:cubicBezTo>
                    <a:pt x="0" y="35"/>
                    <a:pt x="12" y="19"/>
                    <a:pt x="32" y="9"/>
                  </a:cubicBezTo>
                  <a:cubicBezTo>
                    <a:pt x="52" y="0"/>
                    <a:pt x="73" y="1"/>
                    <a:pt x="78" y="12"/>
                  </a:cubicBezTo>
                  <a:close/>
                </a:path>
              </a:pathLst>
            </a:custGeom>
            <a:solidFill>
              <a:srgbClr val="FFFFFF"/>
            </a:solidFill>
            <a:ln w="11113" cap="flat">
              <a:solidFill>
                <a:srgbClr val="000000"/>
              </a:solidFill>
              <a:prstDash val="solid"/>
              <a:miter lim="800000"/>
              <a:headEnd/>
              <a:tailEnd/>
            </a:ln>
          </p:spPr>
          <p:txBody>
            <a:bodyPr/>
            <a:lstStyle/>
            <a:p>
              <a:endParaRPr lang="en-US" sz="1200"/>
            </a:p>
          </p:txBody>
        </p:sp>
        <p:sp>
          <p:nvSpPr>
            <p:cNvPr id="39" name="Freeform 16">
              <a:extLst>
                <a:ext uri="{FF2B5EF4-FFF2-40B4-BE49-F238E27FC236}">
                  <a16:creationId xmlns:a16="http://schemas.microsoft.com/office/drawing/2014/main" id="{0CEECB15-4D2D-3F99-C080-B22D0F866E52}"/>
                </a:ext>
              </a:extLst>
            </p:cNvPr>
            <p:cNvSpPr>
              <a:spLocks/>
            </p:cNvSpPr>
            <p:nvPr/>
          </p:nvSpPr>
          <p:spPr bwMode="auto">
            <a:xfrm>
              <a:off x="348" y="1767"/>
              <a:ext cx="98" cy="68"/>
            </a:xfrm>
            <a:custGeom>
              <a:avLst/>
              <a:gdLst/>
              <a:ahLst/>
              <a:cxnLst>
                <a:cxn ang="0">
                  <a:pos x="53" y="8"/>
                </a:cxn>
                <a:cxn ang="0">
                  <a:pos x="34" y="33"/>
                </a:cxn>
                <a:cxn ang="0">
                  <a:pos x="3" y="31"/>
                </a:cxn>
                <a:cxn ang="0">
                  <a:pos x="22" y="6"/>
                </a:cxn>
                <a:cxn ang="0">
                  <a:pos x="53" y="8"/>
                </a:cxn>
              </a:cxnLst>
              <a:rect l="0" t="0" r="r" b="b"/>
              <a:pathLst>
                <a:path w="56" h="39">
                  <a:moveTo>
                    <a:pt x="53" y="8"/>
                  </a:moveTo>
                  <a:cubicBezTo>
                    <a:pt x="56" y="15"/>
                    <a:pt x="48" y="26"/>
                    <a:pt x="34" y="33"/>
                  </a:cubicBezTo>
                  <a:cubicBezTo>
                    <a:pt x="21" y="39"/>
                    <a:pt x="7" y="38"/>
                    <a:pt x="3" y="31"/>
                  </a:cubicBezTo>
                  <a:cubicBezTo>
                    <a:pt x="0" y="24"/>
                    <a:pt x="8" y="13"/>
                    <a:pt x="22" y="6"/>
                  </a:cubicBezTo>
                  <a:cubicBezTo>
                    <a:pt x="36" y="0"/>
                    <a:pt x="49" y="1"/>
                    <a:pt x="53" y="8"/>
                  </a:cubicBezTo>
                  <a:close/>
                </a:path>
              </a:pathLst>
            </a:custGeom>
            <a:solidFill>
              <a:srgbClr val="FFFFFF"/>
            </a:solidFill>
            <a:ln w="11113" cap="flat">
              <a:solidFill>
                <a:srgbClr val="000000"/>
              </a:solidFill>
              <a:prstDash val="solid"/>
              <a:miter lim="800000"/>
              <a:headEnd/>
              <a:tailEnd/>
            </a:ln>
          </p:spPr>
          <p:txBody>
            <a:bodyPr/>
            <a:lstStyle/>
            <a:p>
              <a:endParaRPr lang="en-US" sz="1200"/>
            </a:p>
          </p:txBody>
        </p:sp>
        <p:sp>
          <p:nvSpPr>
            <p:cNvPr id="40" name="Oval 17">
              <a:extLst>
                <a:ext uri="{FF2B5EF4-FFF2-40B4-BE49-F238E27FC236}">
                  <a16:creationId xmlns:a16="http://schemas.microsoft.com/office/drawing/2014/main" id="{63862EBB-5BCD-712F-79FF-E2C74B6173B1}"/>
                </a:ext>
              </a:extLst>
            </p:cNvPr>
            <p:cNvSpPr>
              <a:spLocks noChangeArrowheads="1"/>
            </p:cNvSpPr>
            <p:nvPr/>
          </p:nvSpPr>
          <p:spPr bwMode="auto">
            <a:xfrm>
              <a:off x="236" y="1417"/>
              <a:ext cx="314" cy="316"/>
            </a:xfrm>
            <a:prstGeom prst="ellipse">
              <a:avLst/>
            </a:prstGeom>
            <a:solidFill>
              <a:srgbClr val="FFFFFF"/>
            </a:solidFill>
            <a:ln w="11113">
              <a:solidFill>
                <a:srgbClr val="000000"/>
              </a:solidFill>
              <a:miter lim="800000"/>
              <a:headEnd/>
              <a:tailEnd/>
            </a:ln>
          </p:spPr>
          <p:txBody>
            <a:bodyPr/>
            <a:lstStyle/>
            <a:p>
              <a:endParaRPr lang="en-US" sz="1200"/>
            </a:p>
          </p:txBody>
        </p:sp>
      </p:grpSp>
      <p:sp>
        <p:nvSpPr>
          <p:cNvPr id="41" name="Oval 40">
            <a:extLst>
              <a:ext uri="{FF2B5EF4-FFF2-40B4-BE49-F238E27FC236}">
                <a16:creationId xmlns:a16="http://schemas.microsoft.com/office/drawing/2014/main" id="{03E5F921-3ACD-5E5F-16BF-A57D39D38AE9}"/>
              </a:ext>
            </a:extLst>
          </p:cNvPr>
          <p:cNvSpPr/>
          <p:nvPr/>
        </p:nvSpPr>
        <p:spPr>
          <a:xfrm>
            <a:off x="2400350" y="2291569"/>
            <a:ext cx="69498" cy="77097"/>
          </a:xfrm>
          <a:prstGeom prst="ellipse">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42" name="5-Point Star 26">
            <a:extLst>
              <a:ext uri="{FF2B5EF4-FFF2-40B4-BE49-F238E27FC236}">
                <a16:creationId xmlns:a16="http://schemas.microsoft.com/office/drawing/2014/main" id="{44223C2D-67BA-F9E5-5E85-14F0EEBBB30A}"/>
              </a:ext>
            </a:extLst>
          </p:cNvPr>
          <p:cNvSpPr/>
          <p:nvPr/>
        </p:nvSpPr>
        <p:spPr>
          <a:xfrm>
            <a:off x="2487707" y="2291569"/>
            <a:ext cx="98135" cy="97971"/>
          </a:xfrm>
          <a:prstGeom prst="star5">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grpSp>
        <p:nvGrpSpPr>
          <p:cNvPr id="43" name="Group 10">
            <a:extLst>
              <a:ext uri="{FF2B5EF4-FFF2-40B4-BE49-F238E27FC236}">
                <a16:creationId xmlns:a16="http://schemas.microsoft.com/office/drawing/2014/main" id="{FC1057D3-050B-6210-1F26-FE88D9F1CB25}"/>
              </a:ext>
            </a:extLst>
          </p:cNvPr>
          <p:cNvGrpSpPr>
            <a:grpSpLocks/>
          </p:cNvGrpSpPr>
          <p:nvPr/>
        </p:nvGrpSpPr>
        <p:grpSpPr bwMode="auto">
          <a:xfrm>
            <a:off x="2662993" y="1333008"/>
            <a:ext cx="531019" cy="660797"/>
            <a:chOff x="148" y="1347"/>
            <a:chExt cx="446" cy="555"/>
          </a:xfrm>
        </p:grpSpPr>
        <p:sp>
          <p:nvSpPr>
            <p:cNvPr id="44" name="Freeform 11">
              <a:extLst>
                <a:ext uri="{FF2B5EF4-FFF2-40B4-BE49-F238E27FC236}">
                  <a16:creationId xmlns:a16="http://schemas.microsoft.com/office/drawing/2014/main" id="{3A852020-A7A7-3572-B096-89A26CF73D94}"/>
                </a:ext>
              </a:extLst>
            </p:cNvPr>
            <p:cNvSpPr>
              <a:spLocks/>
            </p:cNvSpPr>
            <p:nvPr/>
          </p:nvSpPr>
          <p:spPr bwMode="auto">
            <a:xfrm>
              <a:off x="148" y="1347"/>
              <a:ext cx="446" cy="555"/>
            </a:xfrm>
            <a:custGeom>
              <a:avLst/>
              <a:gdLst/>
              <a:ahLst/>
              <a:cxnLst>
                <a:cxn ang="0">
                  <a:pos x="88" y="41"/>
                </a:cxn>
                <a:cxn ang="0">
                  <a:pos x="247" y="119"/>
                </a:cxn>
                <a:cxn ang="0">
                  <a:pos x="110" y="307"/>
                </a:cxn>
                <a:cxn ang="0">
                  <a:pos x="18" y="243"/>
                </a:cxn>
                <a:cxn ang="0">
                  <a:pos x="62" y="62"/>
                </a:cxn>
                <a:cxn ang="0">
                  <a:pos x="88" y="41"/>
                </a:cxn>
              </a:cxnLst>
              <a:rect l="0" t="0" r="r" b="b"/>
              <a:pathLst>
                <a:path w="256" h="318">
                  <a:moveTo>
                    <a:pt x="88" y="41"/>
                  </a:moveTo>
                  <a:cubicBezTo>
                    <a:pt x="152" y="0"/>
                    <a:pt x="242" y="42"/>
                    <a:pt x="247" y="119"/>
                  </a:cubicBezTo>
                  <a:cubicBezTo>
                    <a:pt x="256" y="203"/>
                    <a:pt x="191" y="282"/>
                    <a:pt x="110" y="307"/>
                  </a:cubicBezTo>
                  <a:cubicBezTo>
                    <a:pt x="66" y="318"/>
                    <a:pt x="28" y="283"/>
                    <a:pt x="18" y="243"/>
                  </a:cubicBezTo>
                  <a:cubicBezTo>
                    <a:pt x="0" y="177"/>
                    <a:pt x="13" y="109"/>
                    <a:pt x="62" y="62"/>
                  </a:cubicBezTo>
                  <a:cubicBezTo>
                    <a:pt x="70" y="54"/>
                    <a:pt x="79" y="47"/>
                    <a:pt x="88" y="41"/>
                  </a:cubicBezTo>
                  <a:close/>
                </a:path>
              </a:pathLst>
            </a:custGeom>
            <a:solidFill>
              <a:srgbClr val="D4EFFC"/>
            </a:solidFill>
            <a:ln w="11113" cap="flat">
              <a:solidFill>
                <a:srgbClr val="000000"/>
              </a:solidFill>
              <a:prstDash val="solid"/>
              <a:miter lim="800000"/>
              <a:headEnd/>
              <a:tailEnd/>
            </a:ln>
          </p:spPr>
          <p:txBody>
            <a:bodyPr/>
            <a:lstStyle/>
            <a:p>
              <a:endParaRPr lang="en-US" sz="1200"/>
            </a:p>
          </p:txBody>
        </p:sp>
        <p:sp>
          <p:nvSpPr>
            <p:cNvPr id="45" name="Freeform 12">
              <a:extLst>
                <a:ext uri="{FF2B5EF4-FFF2-40B4-BE49-F238E27FC236}">
                  <a16:creationId xmlns:a16="http://schemas.microsoft.com/office/drawing/2014/main" id="{867E5DD1-A9BD-73AD-6F6D-5D0F75B3BEFF}"/>
                </a:ext>
              </a:extLst>
            </p:cNvPr>
            <p:cNvSpPr>
              <a:spLocks/>
            </p:cNvSpPr>
            <p:nvPr/>
          </p:nvSpPr>
          <p:spPr bwMode="auto">
            <a:xfrm>
              <a:off x="221" y="1663"/>
              <a:ext cx="118" cy="108"/>
            </a:xfrm>
            <a:custGeom>
              <a:avLst/>
              <a:gdLst/>
              <a:ahLst/>
              <a:cxnLst>
                <a:cxn ang="0">
                  <a:pos x="65" y="58"/>
                </a:cxn>
                <a:cxn ang="0">
                  <a:pos x="29" y="38"/>
                </a:cxn>
                <a:cxn ang="0">
                  <a:pos x="3" y="4"/>
                </a:cxn>
                <a:cxn ang="0">
                  <a:pos x="39" y="24"/>
                </a:cxn>
                <a:cxn ang="0">
                  <a:pos x="65" y="58"/>
                </a:cxn>
              </a:cxnLst>
              <a:rect l="0" t="0" r="r" b="b"/>
              <a:pathLst>
                <a:path w="68" h="62">
                  <a:moveTo>
                    <a:pt x="65" y="58"/>
                  </a:moveTo>
                  <a:cubicBezTo>
                    <a:pt x="62" y="62"/>
                    <a:pt x="46" y="53"/>
                    <a:pt x="29" y="38"/>
                  </a:cubicBezTo>
                  <a:cubicBezTo>
                    <a:pt x="12" y="23"/>
                    <a:pt x="0" y="8"/>
                    <a:pt x="3" y="4"/>
                  </a:cubicBezTo>
                  <a:cubicBezTo>
                    <a:pt x="6" y="0"/>
                    <a:pt x="22" y="9"/>
                    <a:pt x="39" y="24"/>
                  </a:cubicBezTo>
                  <a:cubicBezTo>
                    <a:pt x="56" y="39"/>
                    <a:pt x="68" y="54"/>
                    <a:pt x="65" y="58"/>
                  </a:cubicBezTo>
                  <a:close/>
                </a:path>
              </a:pathLst>
            </a:custGeom>
            <a:solidFill>
              <a:srgbClr val="FFFFFF"/>
            </a:solidFill>
            <a:ln w="11113" cap="flat">
              <a:solidFill>
                <a:srgbClr val="000000"/>
              </a:solidFill>
              <a:prstDash val="solid"/>
              <a:miter lim="800000"/>
              <a:headEnd/>
              <a:tailEnd/>
            </a:ln>
          </p:spPr>
          <p:txBody>
            <a:bodyPr/>
            <a:lstStyle/>
            <a:p>
              <a:endParaRPr lang="en-US" sz="1200"/>
            </a:p>
          </p:txBody>
        </p:sp>
        <p:sp>
          <p:nvSpPr>
            <p:cNvPr id="46" name="Freeform 13">
              <a:extLst>
                <a:ext uri="{FF2B5EF4-FFF2-40B4-BE49-F238E27FC236}">
                  <a16:creationId xmlns:a16="http://schemas.microsoft.com/office/drawing/2014/main" id="{1920A66E-FEF5-2958-F327-ACF157311DA9}"/>
                </a:ext>
              </a:extLst>
            </p:cNvPr>
            <p:cNvSpPr>
              <a:spLocks/>
            </p:cNvSpPr>
            <p:nvPr/>
          </p:nvSpPr>
          <p:spPr bwMode="auto">
            <a:xfrm>
              <a:off x="205" y="1689"/>
              <a:ext cx="117" cy="106"/>
            </a:xfrm>
            <a:custGeom>
              <a:avLst/>
              <a:gdLst/>
              <a:ahLst/>
              <a:cxnLst>
                <a:cxn ang="0">
                  <a:pos x="64" y="57"/>
                </a:cxn>
                <a:cxn ang="0">
                  <a:pos x="28" y="37"/>
                </a:cxn>
                <a:cxn ang="0">
                  <a:pos x="2" y="3"/>
                </a:cxn>
                <a:cxn ang="0">
                  <a:pos x="38" y="23"/>
                </a:cxn>
                <a:cxn ang="0">
                  <a:pos x="64" y="57"/>
                </a:cxn>
              </a:cxnLst>
              <a:rect l="0" t="0" r="r" b="b"/>
              <a:pathLst>
                <a:path w="67" h="61">
                  <a:moveTo>
                    <a:pt x="64" y="57"/>
                  </a:moveTo>
                  <a:cubicBezTo>
                    <a:pt x="62" y="61"/>
                    <a:pt x="46" y="52"/>
                    <a:pt x="28" y="37"/>
                  </a:cubicBezTo>
                  <a:cubicBezTo>
                    <a:pt x="11" y="22"/>
                    <a:pt x="0" y="7"/>
                    <a:pt x="2" y="3"/>
                  </a:cubicBezTo>
                  <a:cubicBezTo>
                    <a:pt x="5" y="0"/>
                    <a:pt x="21" y="8"/>
                    <a:pt x="38" y="23"/>
                  </a:cubicBezTo>
                  <a:cubicBezTo>
                    <a:pt x="55" y="38"/>
                    <a:pt x="67" y="53"/>
                    <a:pt x="64" y="57"/>
                  </a:cubicBezTo>
                  <a:close/>
                </a:path>
              </a:pathLst>
            </a:custGeom>
            <a:solidFill>
              <a:srgbClr val="FFFFFF"/>
            </a:solidFill>
            <a:ln w="11113" cap="flat">
              <a:solidFill>
                <a:srgbClr val="000000"/>
              </a:solidFill>
              <a:prstDash val="solid"/>
              <a:miter lim="800000"/>
              <a:headEnd/>
              <a:tailEnd/>
            </a:ln>
          </p:spPr>
          <p:txBody>
            <a:bodyPr/>
            <a:lstStyle/>
            <a:p>
              <a:endParaRPr lang="en-US" sz="1200"/>
            </a:p>
          </p:txBody>
        </p:sp>
        <p:sp>
          <p:nvSpPr>
            <p:cNvPr id="47" name="Freeform 14">
              <a:extLst>
                <a:ext uri="{FF2B5EF4-FFF2-40B4-BE49-F238E27FC236}">
                  <a16:creationId xmlns:a16="http://schemas.microsoft.com/office/drawing/2014/main" id="{9B4F6591-C83C-E353-6B77-3615238D68C3}"/>
                </a:ext>
              </a:extLst>
            </p:cNvPr>
            <p:cNvSpPr>
              <a:spLocks/>
            </p:cNvSpPr>
            <p:nvPr/>
          </p:nvSpPr>
          <p:spPr bwMode="auto">
            <a:xfrm>
              <a:off x="188" y="1713"/>
              <a:ext cx="116" cy="107"/>
            </a:xfrm>
            <a:custGeom>
              <a:avLst/>
              <a:gdLst/>
              <a:ahLst/>
              <a:cxnLst>
                <a:cxn ang="0">
                  <a:pos x="64" y="57"/>
                </a:cxn>
                <a:cxn ang="0">
                  <a:pos x="29" y="37"/>
                </a:cxn>
                <a:cxn ang="0">
                  <a:pos x="2" y="3"/>
                </a:cxn>
                <a:cxn ang="0">
                  <a:pos x="38" y="23"/>
                </a:cxn>
                <a:cxn ang="0">
                  <a:pos x="64" y="57"/>
                </a:cxn>
              </a:cxnLst>
              <a:rect l="0" t="0" r="r" b="b"/>
              <a:pathLst>
                <a:path w="67" h="61">
                  <a:moveTo>
                    <a:pt x="64" y="57"/>
                  </a:moveTo>
                  <a:cubicBezTo>
                    <a:pt x="62" y="61"/>
                    <a:pt x="46" y="52"/>
                    <a:pt x="29" y="37"/>
                  </a:cubicBezTo>
                  <a:cubicBezTo>
                    <a:pt x="11" y="22"/>
                    <a:pt x="0" y="7"/>
                    <a:pt x="2" y="3"/>
                  </a:cubicBezTo>
                  <a:cubicBezTo>
                    <a:pt x="5" y="0"/>
                    <a:pt x="21" y="8"/>
                    <a:pt x="38" y="23"/>
                  </a:cubicBezTo>
                  <a:cubicBezTo>
                    <a:pt x="56" y="38"/>
                    <a:pt x="67" y="53"/>
                    <a:pt x="64" y="57"/>
                  </a:cubicBezTo>
                  <a:close/>
                </a:path>
              </a:pathLst>
            </a:custGeom>
            <a:solidFill>
              <a:srgbClr val="FFFFFF"/>
            </a:solidFill>
            <a:ln w="11113" cap="flat">
              <a:solidFill>
                <a:srgbClr val="000000"/>
              </a:solidFill>
              <a:prstDash val="solid"/>
              <a:miter lim="800000"/>
              <a:headEnd/>
              <a:tailEnd/>
            </a:ln>
          </p:spPr>
          <p:txBody>
            <a:bodyPr/>
            <a:lstStyle/>
            <a:p>
              <a:endParaRPr lang="en-US" sz="1200"/>
            </a:p>
          </p:txBody>
        </p:sp>
        <p:sp>
          <p:nvSpPr>
            <p:cNvPr id="48" name="Freeform 15">
              <a:extLst>
                <a:ext uri="{FF2B5EF4-FFF2-40B4-BE49-F238E27FC236}">
                  <a16:creationId xmlns:a16="http://schemas.microsoft.com/office/drawing/2014/main" id="{A73B8340-8353-5042-D520-3113173679B7}"/>
                </a:ext>
              </a:extLst>
            </p:cNvPr>
            <p:cNvSpPr>
              <a:spLocks/>
            </p:cNvSpPr>
            <p:nvPr/>
          </p:nvSpPr>
          <p:spPr bwMode="auto">
            <a:xfrm>
              <a:off x="325" y="1752"/>
              <a:ext cx="145" cy="99"/>
            </a:xfrm>
            <a:custGeom>
              <a:avLst/>
              <a:gdLst/>
              <a:ahLst/>
              <a:cxnLst>
                <a:cxn ang="0">
                  <a:pos x="78" y="12"/>
                </a:cxn>
                <a:cxn ang="0">
                  <a:pos x="50" y="48"/>
                </a:cxn>
                <a:cxn ang="0">
                  <a:pos x="5" y="46"/>
                </a:cxn>
                <a:cxn ang="0">
                  <a:pos x="32" y="9"/>
                </a:cxn>
                <a:cxn ang="0">
                  <a:pos x="78" y="12"/>
                </a:cxn>
              </a:cxnLst>
              <a:rect l="0" t="0" r="r" b="b"/>
              <a:pathLst>
                <a:path w="83" h="57">
                  <a:moveTo>
                    <a:pt x="78" y="12"/>
                  </a:moveTo>
                  <a:cubicBezTo>
                    <a:pt x="83" y="22"/>
                    <a:pt x="70" y="39"/>
                    <a:pt x="50" y="48"/>
                  </a:cubicBezTo>
                  <a:cubicBezTo>
                    <a:pt x="30" y="57"/>
                    <a:pt x="10" y="56"/>
                    <a:pt x="5" y="46"/>
                  </a:cubicBezTo>
                  <a:cubicBezTo>
                    <a:pt x="0" y="35"/>
                    <a:pt x="12" y="19"/>
                    <a:pt x="32" y="9"/>
                  </a:cubicBezTo>
                  <a:cubicBezTo>
                    <a:pt x="52" y="0"/>
                    <a:pt x="73" y="1"/>
                    <a:pt x="78" y="12"/>
                  </a:cubicBezTo>
                  <a:close/>
                </a:path>
              </a:pathLst>
            </a:custGeom>
            <a:solidFill>
              <a:srgbClr val="FFFFFF"/>
            </a:solidFill>
            <a:ln w="11113" cap="flat">
              <a:solidFill>
                <a:srgbClr val="000000"/>
              </a:solidFill>
              <a:prstDash val="solid"/>
              <a:miter lim="800000"/>
              <a:headEnd/>
              <a:tailEnd/>
            </a:ln>
          </p:spPr>
          <p:txBody>
            <a:bodyPr/>
            <a:lstStyle/>
            <a:p>
              <a:endParaRPr lang="en-US" sz="1200"/>
            </a:p>
          </p:txBody>
        </p:sp>
        <p:sp>
          <p:nvSpPr>
            <p:cNvPr id="49" name="Freeform 16">
              <a:extLst>
                <a:ext uri="{FF2B5EF4-FFF2-40B4-BE49-F238E27FC236}">
                  <a16:creationId xmlns:a16="http://schemas.microsoft.com/office/drawing/2014/main" id="{3D69C705-11B9-9E6C-B769-C0A82FF6A2AE}"/>
                </a:ext>
              </a:extLst>
            </p:cNvPr>
            <p:cNvSpPr>
              <a:spLocks/>
            </p:cNvSpPr>
            <p:nvPr/>
          </p:nvSpPr>
          <p:spPr bwMode="auto">
            <a:xfrm>
              <a:off x="348" y="1767"/>
              <a:ext cx="98" cy="68"/>
            </a:xfrm>
            <a:custGeom>
              <a:avLst/>
              <a:gdLst/>
              <a:ahLst/>
              <a:cxnLst>
                <a:cxn ang="0">
                  <a:pos x="53" y="8"/>
                </a:cxn>
                <a:cxn ang="0">
                  <a:pos x="34" y="33"/>
                </a:cxn>
                <a:cxn ang="0">
                  <a:pos x="3" y="31"/>
                </a:cxn>
                <a:cxn ang="0">
                  <a:pos x="22" y="6"/>
                </a:cxn>
                <a:cxn ang="0">
                  <a:pos x="53" y="8"/>
                </a:cxn>
              </a:cxnLst>
              <a:rect l="0" t="0" r="r" b="b"/>
              <a:pathLst>
                <a:path w="56" h="39">
                  <a:moveTo>
                    <a:pt x="53" y="8"/>
                  </a:moveTo>
                  <a:cubicBezTo>
                    <a:pt x="56" y="15"/>
                    <a:pt x="48" y="26"/>
                    <a:pt x="34" y="33"/>
                  </a:cubicBezTo>
                  <a:cubicBezTo>
                    <a:pt x="21" y="39"/>
                    <a:pt x="7" y="38"/>
                    <a:pt x="3" y="31"/>
                  </a:cubicBezTo>
                  <a:cubicBezTo>
                    <a:pt x="0" y="24"/>
                    <a:pt x="8" y="13"/>
                    <a:pt x="22" y="6"/>
                  </a:cubicBezTo>
                  <a:cubicBezTo>
                    <a:pt x="36" y="0"/>
                    <a:pt x="49" y="1"/>
                    <a:pt x="53" y="8"/>
                  </a:cubicBezTo>
                  <a:close/>
                </a:path>
              </a:pathLst>
            </a:custGeom>
            <a:solidFill>
              <a:srgbClr val="FFFFFF"/>
            </a:solidFill>
            <a:ln w="11113" cap="flat">
              <a:solidFill>
                <a:srgbClr val="000000"/>
              </a:solidFill>
              <a:prstDash val="solid"/>
              <a:miter lim="800000"/>
              <a:headEnd/>
              <a:tailEnd/>
            </a:ln>
          </p:spPr>
          <p:txBody>
            <a:bodyPr/>
            <a:lstStyle/>
            <a:p>
              <a:endParaRPr lang="en-US" sz="1200"/>
            </a:p>
          </p:txBody>
        </p:sp>
        <p:sp>
          <p:nvSpPr>
            <p:cNvPr id="50" name="Oval 17">
              <a:extLst>
                <a:ext uri="{FF2B5EF4-FFF2-40B4-BE49-F238E27FC236}">
                  <a16:creationId xmlns:a16="http://schemas.microsoft.com/office/drawing/2014/main" id="{43CE955D-7CD9-DE5E-A8BE-9F6211FD7108}"/>
                </a:ext>
              </a:extLst>
            </p:cNvPr>
            <p:cNvSpPr>
              <a:spLocks noChangeArrowheads="1"/>
            </p:cNvSpPr>
            <p:nvPr/>
          </p:nvSpPr>
          <p:spPr bwMode="auto">
            <a:xfrm>
              <a:off x="236" y="1417"/>
              <a:ext cx="314" cy="316"/>
            </a:xfrm>
            <a:prstGeom prst="ellipse">
              <a:avLst/>
            </a:prstGeom>
            <a:solidFill>
              <a:srgbClr val="FFFFFF"/>
            </a:solidFill>
            <a:ln w="11113">
              <a:solidFill>
                <a:srgbClr val="000000"/>
              </a:solidFill>
              <a:miter lim="800000"/>
              <a:headEnd/>
              <a:tailEnd/>
            </a:ln>
          </p:spPr>
          <p:txBody>
            <a:bodyPr/>
            <a:lstStyle/>
            <a:p>
              <a:endParaRPr lang="en-US" sz="1200"/>
            </a:p>
          </p:txBody>
        </p:sp>
      </p:grpSp>
      <p:cxnSp>
        <p:nvCxnSpPr>
          <p:cNvPr id="51" name="Straight Arrow Connector 50">
            <a:extLst>
              <a:ext uri="{FF2B5EF4-FFF2-40B4-BE49-F238E27FC236}">
                <a16:creationId xmlns:a16="http://schemas.microsoft.com/office/drawing/2014/main" id="{3D187AB6-E613-A2A3-A741-94FD95ACF6E2}"/>
              </a:ext>
            </a:extLst>
          </p:cNvPr>
          <p:cNvCxnSpPr/>
          <p:nvPr/>
        </p:nvCxnSpPr>
        <p:spPr>
          <a:xfrm flipH="1">
            <a:off x="2212658" y="2781997"/>
            <a:ext cx="89893" cy="210749"/>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2" name="Straight Arrow Connector 51">
            <a:extLst>
              <a:ext uri="{FF2B5EF4-FFF2-40B4-BE49-F238E27FC236}">
                <a16:creationId xmlns:a16="http://schemas.microsoft.com/office/drawing/2014/main" id="{159029AB-2E27-5435-ED44-08684C87996C}"/>
              </a:ext>
            </a:extLst>
          </p:cNvPr>
          <p:cNvCxnSpPr>
            <a:cxnSpLocks/>
          </p:cNvCxnSpPr>
          <p:nvPr/>
        </p:nvCxnSpPr>
        <p:spPr>
          <a:xfrm>
            <a:off x="2605014" y="2757012"/>
            <a:ext cx="162753" cy="272746"/>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3" name="Straight Arrow Connector 52">
            <a:extLst>
              <a:ext uri="{FF2B5EF4-FFF2-40B4-BE49-F238E27FC236}">
                <a16:creationId xmlns:a16="http://schemas.microsoft.com/office/drawing/2014/main" id="{347FB9B1-86F5-2B99-262E-C54D7C35CA07}"/>
              </a:ext>
            </a:extLst>
          </p:cNvPr>
          <p:cNvCxnSpPr>
            <a:cxnSpLocks/>
          </p:cNvCxnSpPr>
          <p:nvPr/>
        </p:nvCxnSpPr>
        <p:spPr>
          <a:xfrm>
            <a:off x="3067627" y="1911178"/>
            <a:ext cx="633429" cy="1043460"/>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4" name="Straight Arrow Connector 53">
            <a:extLst>
              <a:ext uri="{FF2B5EF4-FFF2-40B4-BE49-F238E27FC236}">
                <a16:creationId xmlns:a16="http://schemas.microsoft.com/office/drawing/2014/main" id="{D8A17601-FDF3-725E-1507-C48F725FF4D2}"/>
              </a:ext>
            </a:extLst>
          </p:cNvPr>
          <p:cNvCxnSpPr>
            <a:cxnSpLocks/>
          </p:cNvCxnSpPr>
          <p:nvPr/>
        </p:nvCxnSpPr>
        <p:spPr>
          <a:xfrm flipH="1">
            <a:off x="2585841" y="1923808"/>
            <a:ext cx="137054" cy="249320"/>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51F1B905-A4FB-0324-0D52-77CDE9745A7F}"/>
              </a:ext>
            </a:extLst>
          </p:cNvPr>
          <p:cNvCxnSpPr>
            <a:cxnSpLocks/>
          </p:cNvCxnSpPr>
          <p:nvPr/>
        </p:nvCxnSpPr>
        <p:spPr>
          <a:xfrm flipV="1">
            <a:off x="5340298" y="2739967"/>
            <a:ext cx="0" cy="585505"/>
          </a:xfrm>
          <a:prstGeom prst="line">
            <a:avLst/>
          </a:prstGeom>
          <a:ln w="12700">
            <a:solidFill>
              <a:schemeClr val="tx1"/>
            </a:solidFill>
            <a:tailEnd w="sm" len="lg"/>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4A6D9037-68E2-F680-4BAB-18D23029EED4}"/>
              </a:ext>
            </a:extLst>
          </p:cNvPr>
          <p:cNvCxnSpPr>
            <a:cxnSpLocks/>
          </p:cNvCxnSpPr>
          <p:nvPr/>
        </p:nvCxnSpPr>
        <p:spPr>
          <a:xfrm flipV="1">
            <a:off x="6108252" y="2739967"/>
            <a:ext cx="0" cy="569726"/>
          </a:xfrm>
          <a:prstGeom prst="line">
            <a:avLst/>
          </a:prstGeom>
          <a:ln w="12700">
            <a:solidFill>
              <a:schemeClr val="tx1"/>
            </a:solidFill>
            <a:tailEnd w="sm" len="lg"/>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67EA6B82-88FC-FF78-0F6B-F60AF29A9B4D}"/>
              </a:ext>
            </a:extLst>
          </p:cNvPr>
          <p:cNvCxnSpPr>
            <a:cxnSpLocks/>
            <a:stCxn id="69" idx="4"/>
          </p:cNvCxnSpPr>
          <p:nvPr/>
        </p:nvCxnSpPr>
        <p:spPr>
          <a:xfrm flipV="1">
            <a:off x="5709989" y="1690118"/>
            <a:ext cx="1784" cy="1088551"/>
          </a:xfrm>
          <a:prstGeom prst="line">
            <a:avLst/>
          </a:prstGeom>
          <a:ln w="12700">
            <a:solidFill>
              <a:schemeClr val="tx1"/>
            </a:solidFill>
            <a:tailEnd w="sm" len="lg"/>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380C6690-E2CE-656B-8B1E-21EBDF24BED1}"/>
              </a:ext>
            </a:extLst>
          </p:cNvPr>
          <p:cNvCxnSpPr>
            <a:cxnSpLocks/>
          </p:cNvCxnSpPr>
          <p:nvPr/>
        </p:nvCxnSpPr>
        <p:spPr>
          <a:xfrm flipV="1">
            <a:off x="6869061" y="1690118"/>
            <a:ext cx="0" cy="1635355"/>
          </a:xfrm>
          <a:prstGeom prst="line">
            <a:avLst/>
          </a:prstGeom>
          <a:ln w="12700">
            <a:solidFill>
              <a:schemeClr val="tx1"/>
            </a:solidFill>
            <a:tailEnd w="sm" len="lg"/>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A524FCB6-1EC2-2D9F-B455-D2658475404F}"/>
              </a:ext>
            </a:extLst>
          </p:cNvPr>
          <p:cNvCxnSpPr>
            <a:cxnSpLocks/>
          </p:cNvCxnSpPr>
          <p:nvPr/>
        </p:nvCxnSpPr>
        <p:spPr>
          <a:xfrm>
            <a:off x="5718917" y="1690118"/>
            <a:ext cx="1150144" cy="0"/>
          </a:xfrm>
          <a:prstGeom prst="line">
            <a:avLst/>
          </a:prstGeom>
          <a:ln w="12700">
            <a:solidFill>
              <a:schemeClr val="tx1"/>
            </a:solidFill>
            <a:tailEnd w="sm" len="lg"/>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AA390BB5-3A97-B661-9159-EA280F389F2B}"/>
              </a:ext>
            </a:extLst>
          </p:cNvPr>
          <p:cNvCxnSpPr>
            <a:cxnSpLocks/>
          </p:cNvCxnSpPr>
          <p:nvPr/>
        </p:nvCxnSpPr>
        <p:spPr>
          <a:xfrm>
            <a:off x="5340298" y="2738196"/>
            <a:ext cx="767954" cy="0"/>
          </a:xfrm>
          <a:prstGeom prst="line">
            <a:avLst/>
          </a:prstGeom>
          <a:ln w="12700">
            <a:solidFill>
              <a:schemeClr val="tx1"/>
            </a:solidFill>
            <a:tailEnd w="sm" len="lg"/>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75AE979D-6C1F-2012-C85F-862E6DD7FC28}"/>
              </a:ext>
            </a:extLst>
          </p:cNvPr>
          <p:cNvSpPr txBox="1"/>
          <p:nvPr/>
        </p:nvSpPr>
        <p:spPr>
          <a:xfrm>
            <a:off x="1656958" y="3603655"/>
            <a:ext cx="575799" cy="276999"/>
          </a:xfrm>
          <a:prstGeom prst="rect">
            <a:avLst/>
          </a:prstGeom>
          <a:noFill/>
        </p:spPr>
        <p:txBody>
          <a:bodyPr wrap="none" rtlCol="0">
            <a:spAutoFit/>
          </a:bodyPr>
          <a:lstStyle/>
          <a:p>
            <a:r>
              <a:rPr lang="en-US" sz="1200" dirty="0"/>
              <a:t>Cell 1</a:t>
            </a:r>
          </a:p>
        </p:txBody>
      </p:sp>
      <p:sp>
        <p:nvSpPr>
          <p:cNvPr id="62" name="TextBox 61">
            <a:extLst>
              <a:ext uri="{FF2B5EF4-FFF2-40B4-BE49-F238E27FC236}">
                <a16:creationId xmlns:a16="http://schemas.microsoft.com/office/drawing/2014/main" id="{A7FF85BD-F783-5FB0-8F14-7774D92EAAE3}"/>
              </a:ext>
            </a:extLst>
          </p:cNvPr>
          <p:cNvSpPr txBox="1"/>
          <p:nvPr/>
        </p:nvSpPr>
        <p:spPr>
          <a:xfrm>
            <a:off x="2596948" y="3611851"/>
            <a:ext cx="575799" cy="276999"/>
          </a:xfrm>
          <a:prstGeom prst="rect">
            <a:avLst/>
          </a:prstGeom>
          <a:noFill/>
          <a:effectLst/>
        </p:spPr>
        <p:txBody>
          <a:bodyPr wrap="none" rtlCol="0">
            <a:spAutoFit/>
          </a:bodyPr>
          <a:lstStyle/>
          <a:p>
            <a:r>
              <a:rPr lang="en-US" sz="1200" dirty="0"/>
              <a:t>Cell 2</a:t>
            </a:r>
          </a:p>
        </p:txBody>
      </p:sp>
      <p:sp>
        <p:nvSpPr>
          <p:cNvPr id="63" name="TextBox 62">
            <a:extLst>
              <a:ext uri="{FF2B5EF4-FFF2-40B4-BE49-F238E27FC236}">
                <a16:creationId xmlns:a16="http://schemas.microsoft.com/office/drawing/2014/main" id="{3EE802E5-005D-04D6-EE1C-5A2F9CC037F6}"/>
              </a:ext>
            </a:extLst>
          </p:cNvPr>
          <p:cNvSpPr txBox="1"/>
          <p:nvPr/>
        </p:nvSpPr>
        <p:spPr>
          <a:xfrm>
            <a:off x="3528142" y="3608921"/>
            <a:ext cx="575799" cy="276999"/>
          </a:xfrm>
          <a:prstGeom prst="rect">
            <a:avLst/>
          </a:prstGeom>
          <a:noFill/>
        </p:spPr>
        <p:txBody>
          <a:bodyPr wrap="none" rtlCol="0">
            <a:spAutoFit/>
          </a:bodyPr>
          <a:lstStyle/>
          <a:p>
            <a:r>
              <a:rPr lang="en-US" sz="1200" dirty="0"/>
              <a:t>Cell 3</a:t>
            </a:r>
          </a:p>
        </p:txBody>
      </p:sp>
      <p:sp>
        <p:nvSpPr>
          <p:cNvPr id="64" name="TextBox 63">
            <a:extLst>
              <a:ext uri="{FF2B5EF4-FFF2-40B4-BE49-F238E27FC236}">
                <a16:creationId xmlns:a16="http://schemas.microsoft.com/office/drawing/2014/main" id="{384C1B1C-96D4-EB21-F892-D0437C441F66}"/>
              </a:ext>
            </a:extLst>
          </p:cNvPr>
          <p:cNvSpPr txBox="1"/>
          <p:nvPr/>
        </p:nvSpPr>
        <p:spPr>
          <a:xfrm>
            <a:off x="4859556" y="3596707"/>
            <a:ext cx="575799" cy="276999"/>
          </a:xfrm>
          <a:prstGeom prst="rect">
            <a:avLst/>
          </a:prstGeom>
          <a:noFill/>
        </p:spPr>
        <p:txBody>
          <a:bodyPr wrap="none" rtlCol="0">
            <a:spAutoFit/>
          </a:bodyPr>
          <a:lstStyle/>
          <a:p>
            <a:r>
              <a:rPr lang="en-US" sz="1200" dirty="0"/>
              <a:t>Cell 1</a:t>
            </a:r>
          </a:p>
        </p:txBody>
      </p:sp>
      <p:sp>
        <p:nvSpPr>
          <p:cNvPr id="65" name="TextBox 64">
            <a:extLst>
              <a:ext uri="{FF2B5EF4-FFF2-40B4-BE49-F238E27FC236}">
                <a16:creationId xmlns:a16="http://schemas.microsoft.com/office/drawing/2014/main" id="{13B4833C-3713-7FCE-7D5C-E6DBDE9AB548}"/>
              </a:ext>
            </a:extLst>
          </p:cNvPr>
          <p:cNvSpPr txBox="1"/>
          <p:nvPr/>
        </p:nvSpPr>
        <p:spPr>
          <a:xfrm>
            <a:off x="5799546" y="3604033"/>
            <a:ext cx="575799" cy="276999"/>
          </a:xfrm>
          <a:prstGeom prst="rect">
            <a:avLst/>
          </a:prstGeom>
          <a:noFill/>
        </p:spPr>
        <p:txBody>
          <a:bodyPr wrap="none" rtlCol="0">
            <a:spAutoFit/>
          </a:bodyPr>
          <a:lstStyle/>
          <a:p>
            <a:r>
              <a:rPr lang="en-US" sz="1200" dirty="0"/>
              <a:t>Cell 2</a:t>
            </a:r>
          </a:p>
        </p:txBody>
      </p:sp>
      <p:sp>
        <p:nvSpPr>
          <p:cNvPr id="66" name="TextBox 65">
            <a:extLst>
              <a:ext uri="{FF2B5EF4-FFF2-40B4-BE49-F238E27FC236}">
                <a16:creationId xmlns:a16="http://schemas.microsoft.com/office/drawing/2014/main" id="{4D6284EC-F615-E574-5589-04752690AEF4}"/>
              </a:ext>
            </a:extLst>
          </p:cNvPr>
          <p:cNvSpPr txBox="1"/>
          <p:nvPr/>
        </p:nvSpPr>
        <p:spPr>
          <a:xfrm>
            <a:off x="6730740" y="3590014"/>
            <a:ext cx="575799" cy="276999"/>
          </a:xfrm>
          <a:prstGeom prst="rect">
            <a:avLst/>
          </a:prstGeom>
          <a:noFill/>
        </p:spPr>
        <p:txBody>
          <a:bodyPr wrap="none" rtlCol="0">
            <a:spAutoFit/>
          </a:bodyPr>
          <a:lstStyle/>
          <a:p>
            <a:r>
              <a:rPr lang="en-US" sz="1200" dirty="0"/>
              <a:t>Cell 3</a:t>
            </a:r>
          </a:p>
        </p:txBody>
      </p:sp>
      <p:sp>
        <p:nvSpPr>
          <p:cNvPr id="67" name="Right Arrow 66">
            <a:extLst>
              <a:ext uri="{FF2B5EF4-FFF2-40B4-BE49-F238E27FC236}">
                <a16:creationId xmlns:a16="http://schemas.microsoft.com/office/drawing/2014/main" id="{0EA24694-2682-754C-8565-6AA9B82D808F}"/>
              </a:ext>
            </a:extLst>
          </p:cNvPr>
          <p:cNvSpPr/>
          <p:nvPr/>
        </p:nvSpPr>
        <p:spPr>
          <a:xfrm>
            <a:off x="3925162" y="1921832"/>
            <a:ext cx="1201784" cy="556507"/>
          </a:xfrm>
          <a:prstGeom prst="rightArrow">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8" name="Oval 67">
            <a:extLst>
              <a:ext uri="{FF2B5EF4-FFF2-40B4-BE49-F238E27FC236}">
                <a16:creationId xmlns:a16="http://schemas.microsoft.com/office/drawing/2014/main" id="{A597BA29-2C17-5CD9-80B1-FECABBC750A9}"/>
              </a:ext>
            </a:extLst>
          </p:cNvPr>
          <p:cNvSpPr/>
          <p:nvPr/>
        </p:nvSpPr>
        <p:spPr>
          <a:xfrm>
            <a:off x="6227528" y="1641617"/>
            <a:ext cx="96440" cy="9644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9" name="Oval 68">
            <a:extLst>
              <a:ext uri="{FF2B5EF4-FFF2-40B4-BE49-F238E27FC236}">
                <a16:creationId xmlns:a16="http://schemas.microsoft.com/office/drawing/2014/main" id="{76F982EA-6CEA-84B9-1AEB-AD5A14DF1FA7}"/>
              </a:ext>
            </a:extLst>
          </p:cNvPr>
          <p:cNvSpPr/>
          <p:nvPr/>
        </p:nvSpPr>
        <p:spPr>
          <a:xfrm>
            <a:off x="5661769" y="2682229"/>
            <a:ext cx="96440" cy="9644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0" name="TextBox 69">
            <a:extLst>
              <a:ext uri="{FF2B5EF4-FFF2-40B4-BE49-F238E27FC236}">
                <a16:creationId xmlns:a16="http://schemas.microsoft.com/office/drawing/2014/main" id="{98768A0D-4FB0-6B22-8122-4A32E452DD5C}"/>
              </a:ext>
            </a:extLst>
          </p:cNvPr>
          <p:cNvSpPr txBox="1"/>
          <p:nvPr/>
        </p:nvSpPr>
        <p:spPr>
          <a:xfrm>
            <a:off x="119819" y="2965190"/>
            <a:ext cx="1304630" cy="646331"/>
          </a:xfrm>
          <a:prstGeom prst="rect">
            <a:avLst/>
          </a:prstGeom>
          <a:noFill/>
        </p:spPr>
        <p:txBody>
          <a:bodyPr wrap="square" rtlCol="0">
            <a:spAutoFit/>
          </a:bodyPr>
          <a:lstStyle/>
          <a:p>
            <a:r>
              <a:rPr lang="en-US" sz="1200" dirty="0"/>
              <a:t>3 single genomes from one individual</a:t>
            </a:r>
          </a:p>
        </p:txBody>
      </p:sp>
      <p:sp>
        <p:nvSpPr>
          <p:cNvPr id="71" name="Oval 70">
            <a:extLst>
              <a:ext uri="{FF2B5EF4-FFF2-40B4-BE49-F238E27FC236}">
                <a16:creationId xmlns:a16="http://schemas.microsoft.com/office/drawing/2014/main" id="{581F3857-D516-BD55-5C10-AF7E0D968766}"/>
              </a:ext>
            </a:extLst>
          </p:cNvPr>
          <p:cNvSpPr/>
          <p:nvPr/>
        </p:nvSpPr>
        <p:spPr>
          <a:xfrm>
            <a:off x="5567049" y="1989425"/>
            <a:ext cx="69498" cy="77097"/>
          </a:xfrm>
          <a:prstGeom prst="ellipse">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72" name="5-Point Star 19">
            <a:extLst>
              <a:ext uri="{FF2B5EF4-FFF2-40B4-BE49-F238E27FC236}">
                <a16:creationId xmlns:a16="http://schemas.microsoft.com/office/drawing/2014/main" id="{3F0036BC-59DA-89E6-0C99-4A70344915BB}"/>
              </a:ext>
            </a:extLst>
          </p:cNvPr>
          <p:cNvSpPr/>
          <p:nvPr/>
        </p:nvSpPr>
        <p:spPr>
          <a:xfrm>
            <a:off x="5552731" y="2079583"/>
            <a:ext cx="98135" cy="97971"/>
          </a:xfrm>
          <a:prstGeom prst="star5">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73" name="5-Point Star 22">
            <a:extLst>
              <a:ext uri="{FF2B5EF4-FFF2-40B4-BE49-F238E27FC236}">
                <a16:creationId xmlns:a16="http://schemas.microsoft.com/office/drawing/2014/main" id="{B6A95A8A-789A-58F9-1FCB-9993FFA0802F}"/>
              </a:ext>
            </a:extLst>
          </p:cNvPr>
          <p:cNvSpPr/>
          <p:nvPr/>
        </p:nvSpPr>
        <p:spPr>
          <a:xfrm>
            <a:off x="5211723" y="2972030"/>
            <a:ext cx="98135" cy="97971"/>
          </a:xfrm>
          <a:prstGeom prst="star5">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74" name="Oval 73">
            <a:extLst>
              <a:ext uri="{FF2B5EF4-FFF2-40B4-BE49-F238E27FC236}">
                <a16:creationId xmlns:a16="http://schemas.microsoft.com/office/drawing/2014/main" id="{461CDF64-EE61-6DE1-60A8-B631CB81F699}"/>
              </a:ext>
            </a:extLst>
          </p:cNvPr>
          <p:cNvSpPr/>
          <p:nvPr/>
        </p:nvSpPr>
        <p:spPr>
          <a:xfrm>
            <a:off x="6008922" y="2977489"/>
            <a:ext cx="69498" cy="77097"/>
          </a:xfrm>
          <a:prstGeom prst="ellipse">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75" name="5-Point Star 23">
            <a:extLst>
              <a:ext uri="{FF2B5EF4-FFF2-40B4-BE49-F238E27FC236}">
                <a16:creationId xmlns:a16="http://schemas.microsoft.com/office/drawing/2014/main" id="{900DB0B7-2AF9-0D89-6095-E24623CB4CA1}"/>
              </a:ext>
            </a:extLst>
          </p:cNvPr>
          <p:cNvSpPr/>
          <p:nvPr/>
        </p:nvSpPr>
        <p:spPr>
          <a:xfrm>
            <a:off x="6925865" y="2439407"/>
            <a:ext cx="98135" cy="97971"/>
          </a:xfrm>
          <a:prstGeom prst="star5">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76" name="Triangle 75">
            <a:extLst>
              <a:ext uri="{FF2B5EF4-FFF2-40B4-BE49-F238E27FC236}">
                <a16:creationId xmlns:a16="http://schemas.microsoft.com/office/drawing/2014/main" id="{9CC12296-CBB8-FE43-C3F7-178D837440CB}"/>
              </a:ext>
            </a:extLst>
          </p:cNvPr>
          <p:cNvSpPr/>
          <p:nvPr/>
        </p:nvSpPr>
        <p:spPr>
          <a:xfrm>
            <a:off x="3676259" y="3190675"/>
            <a:ext cx="111506" cy="87571"/>
          </a:xfrm>
          <a:prstGeom prst="triangle">
            <a:avLst/>
          </a:prstGeom>
          <a:solidFill>
            <a:schemeClr val="accent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7" name="Triangle 76">
            <a:extLst>
              <a:ext uri="{FF2B5EF4-FFF2-40B4-BE49-F238E27FC236}">
                <a16:creationId xmlns:a16="http://schemas.microsoft.com/office/drawing/2014/main" id="{BB4DEF0F-9DCB-BD92-C4CA-52623DEC056A}"/>
              </a:ext>
            </a:extLst>
          </p:cNvPr>
          <p:cNvSpPr/>
          <p:nvPr/>
        </p:nvSpPr>
        <p:spPr>
          <a:xfrm>
            <a:off x="6919179" y="2604522"/>
            <a:ext cx="111506" cy="87571"/>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8" name="TextBox 77">
            <a:extLst>
              <a:ext uri="{FF2B5EF4-FFF2-40B4-BE49-F238E27FC236}">
                <a16:creationId xmlns:a16="http://schemas.microsoft.com/office/drawing/2014/main" id="{4B8DF844-D38D-71CF-E2D3-4F65E532ADC4}"/>
              </a:ext>
            </a:extLst>
          </p:cNvPr>
          <p:cNvSpPr txBox="1"/>
          <p:nvPr/>
        </p:nvSpPr>
        <p:spPr>
          <a:xfrm>
            <a:off x="7054228" y="1965754"/>
            <a:ext cx="2039322" cy="461665"/>
          </a:xfrm>
          <a:prstGeom prst="rect">
            <a:avLst/>
          </a:prstGeom>
          <a:noFill/>
        </p:spPr>
        <p:txBody>
          <a:bodyPr wrap="square" rtlCol="0">
            <a:spAutoFit/>
          </a:bodyPr>
          <a:lstStyle/>
          <a:p>
            <a:r>
              <a:rPr lang="en-US" sz="1200" b="1" dirty="0">
                <a:solidFill>
                  <a:srgbClr val="C00000"/>
                </a:solidFill>
              </a:rPr>
              <a:t>BRANCH PIONTS</a:t>
            </a:r>
          </a:p>
          <a:p>
            <a:r>
              <a:rPr lang="en-US" sz="1200" dirty="0">
                <a:solidFill>
                  <a:srgbClr val="C00000"/>
                </a:solidFill>
              </a:rPr>
              <a:t>(‘nodes’ or ‘coalescences’)</a:t>
            </a:r>
          </a:p>
        </p:txBody>
      </p:sp>
      <p:cxnSp>
        <p:nvCxnSpPr>
          <p:cNvPr id="79" name="Straight Arrow Connector 78">
            <a:extLst>
              <a:ext uri="{FF2B5EF4-FFF2-40B4-BE49-F238E27FC236}">
                <a16:creationId xmlns:a16="http://schemas.microsoft.com/office/drawing/2014/main" id="{966E31F2-3461-767B-6A5C-E585CB6FA107}"/>
              </a:ext>
            </a:extLst>
          </p:cNvPr>
          <p:cNvCxnSpPr>
            <a:cxnSpLocks/>
            <a:stCxn id="78" idx="1"/>
          </p:cNvCxnSpPr>
          <p:nvPr/>
        </p:nvCxnSpPr>
        <p:spPr>
          <a:xfrm flipH="1" flipV="1">
            <a:off x="6323969" y="1814385"/>
            <a:ext cx="730259" cy="382202"/>
          </a:xfrm>
          <a:prstGeom prst="straightConnector1">
            <a:avLst/>
          </a:prstGeom>
          <a:ln w="12700">
            <a:solidFill>
              <a:srgbClr val="C00000"/>
            </a:solidFill>
            <a:tailEnd type="triangle" w="sm" len="lg"/>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DEE56D26-AA40-A4A4-5E92-23FD4A2676C8}"/>
              </a:ext>
            </a:extLst>
          </p:cNvPr>
          <p:cNvCxnSpPr>
            <a:cxnSpLocks/>
            <a:stCxn id="78" idx="1"/>
          </p:cNvCxnSpPr>
          <p:nvPr/>
        </p:nvCxnSpPr>
        <p:spPr>
          <a:xfrm flipH="1">
            <a:off x="5852160" y="2196587"/>
            <a:ext cx="1202068" cy="452020"/>
          </a:xfrm>
          <a:prstGeom prst="straightConnector1">
            <a:avLst/>
          </a:prstGeom>
          <a:ln w="12700">
            <a:solidFill>
              <a:srgbClr val="C00000"/>
            </a:solidFill>
            <a:tailEnd type="triangle" w="sm" len="lg"/>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373B7410-7773-D82E-59B0-4CDBB5967E48}"/>
              </a:ext>
            </a:extLst>
          </p:cNvPr>
          <p:cNvSpPr txBox="1"/>
          <p:nvPr/>
        </p:nvSpPr>
        <p:spPr>
          <a:xfrm>
            <a:off x="7654463" y="3403627"/>
            <a:ext cx="603050" cy="461665"/>
          </a:xfrm>
          <a:prstGeom prst="rect">
            <a:avLst/>
          </a:prstGeom>
          <a:noFill/>
        </p:spPr>
        <p:txBody>
          <a:bodyPr wrap="none" rtlCol="0">
            <a:spAutoFit/>
          </a:bodyPr>
          <a:lstStyle/>
          <a:p>
            <a:r>
              <a:rPr lang="en-US" sz="1200" b="1" dirty="0">
                <a:solidFill>
                  <a:srgbClr val="C00000"/>
                </a:solidFill>
              </a:rPr>
              <a:t>TIPS</a:t>
            </a:r>
          </a:p>
          <a:p>
            <a:r>
              <a:rPr lang="en-US" sz="1200" dirty="0">
                <a:solidFill>
                  <a:srgbClr val="C00000"/>
                </a:solidFill>
              </a:rPr>
              <a:t>(data)</a:t>
            </a:r>
          </a:p>
        </p:txBody>
      </p:sp>
      <p:cxnSp>
        <p:nvCxnSpPr>
          <p:cNvPr id="82" name="Straight Arrow Connector 81">
            <a:extLst>
              <a:ext uri="{FF2B5EF4-FFF2-40B4-BE49-F238E27FC236}">
                <a16:creationId xmlns:a16="http://schemas.microsoft.com/office/drawing/2014/main" id="{234227AF-E4CF-F55D-BD6A-508B349501C7}"/>
              </a:ext>
            </a:extLst>
          </p:cNvPr>
          <p:cNvCxnSpPr>
            <a:cxnSpLocks/>
            <a:stCxn id="81" idx="1"/>
          </p:cNvCxnSpPr>
          <p:nvPr/>
        </p:nvCxnSpPr>
        <p:spPr>
          <a:xfrm flipH="1" flipV="1">
            <a:off x="5360539" y="3388848"/>
            <a:ext cx="2293924" cy="245612"/>
          </a:xfrm>
          <a:prstGeom prst="straightConnector1">
            <a:avLst/>
          </a:prstGeom>
          <a:ln w="12700">
            <a:solidFill>
              <a:srgbClr val="C00000"/>
            </a:solidFill>
            <a:tailEnd type="triangle" w="sm" len="lg"/>
          </a:ln>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54E68FDB-4B1F-2AFA-467C-7595658AC3E3}"/>
              </a:ext>
            </a:extLst>
          </p:cNvPr>
          <p:cNvCxnSpPr>
            <a:cxnSpLocks/>
            <a:stCxn id="81" idx="1"/>
          </p:cNvCxnSpPr>
          <p:nvPr/>
        </p:nvCxnSpPr>
        <p:spPr>
          <a:xfrm flipH="1" flipV="1">
            <a:off x="6125249" y="3342267"/>
            <a:ext cx="1529214" cy="292193"/>
          </a:xfrm>
          <a:prstGeom prst="straightConnector1">
            <a:avLst/>
          </a:prstGeom>
          <a:ln w="12700">
            <a:solidFill>
              <a:srgbClr val="C00000"/>
            </a:solidFill>
            <a:tailEnd type="triangle" w="sm" len="lg"/>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1924D15A-E27D-3364-DA45-640C98C7002C}"/>
              </a:ext>
            </a:extLst>
          </p:cNvPr>
          <p:cNvCxnSpPr>
            <a:cxnSpLocks/>
            <a:stCxn id="81" idx="1"/>
          </p:cNvCxnSpPr>
          <p:nvPr/>
        </p:nvCxnSpPr>
        <p:spPr>
          <a:xfrm flipH="1" flipV="1">
            <a:off x="6889856" y="3342267"/>
            <a:ext cx="764607" cy="292193"/>
          </a:xfrm>
          <a:prstGeom prst="straightConnector1">
            <a:avLst/>
          </a:prstGeom>
          <a:ln w="12700">
            <a:solidFill>
              <a:srgbClr val="C00000"/>
            </a:solidFill>
            <a:tailEnd type="triangle" w="sm" len="lg"/>
          </a:ln>
        </p:spPr>
        <p:style>
          <a:lnRef idx="1">
            <a:schemeClr val="accent1"/>
          </a:lnRef>
          <a:fillRef idx="0">
            <a:schemeClr val="accent1"/>
          </a:fillRef>
          <a:effectRef idx="0">
            <a:schemeClr val="accent1"/>
          </a:effectRef>
          <a:fontRef idx="minor">
            <a:schemeClr val="tx1"/>
          </a:fontRef>
        </p:style>
      </p:cxnSp>
      <p:sp>
        <p:nvSpPr>
          <p:cNvPr id="85" name="Left Bracket 84">
            <a:extLst>
              <a:ext uri="{FF2B5EF4-FFF2-40B4-BE49-F238E27FC236}">
                <a16:creationId xmlns:a16="http://schemas.microsoft.com/office/drawing/2014/main" id="{AE5AA9A9-7019-9C3D-1817-DD8C9F2B31C3}"/>
              </a:ext>
            </a:extLst>
          </p:cNvPr>
          <p:cNvSpPr/>
          <p:nvPr/>
        </p:nvSpPr>
        <p:spPr>
          <a:xfrm>
            <a:off x="1436363" y="1418274"/>
            <a:ext cx="135181" cy="1448484"/>
          </a:xfrm>
          <a:prstGeom prst="leftBracket">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200"/>
          </a:p>
        </p:txBody>
      </p:sp>
      <p:sp>
        <p:nvSpPr>
          <p:cNvPr id="86" name="TextBox 85">
            <a:extLst>
              <a:ext uri="{FF2B5EF4-FFF2-40B4-BE49-F238E27FC236}">
                <a16:creationId xmlns:a16="http://schemas.microsoft.com/office/drawing/2014/main" id="{18BC9A92-389A-AF25-FBC0-489F534F5D81}"/>
              </a:ext>
            </a:extLst>
          </p:cNvPr>
          <p:cNvSpPr txBox="1"/>
          <p:nvPr/>
        </p:nvSpPr>
        <p:spPr>
          <a:xfrm>
            <a:off x="321110" y="1798896"/>
            <a:ext cx="952260" cy="646331"/>
          </a:xfrm>
          <a:prstGeom prst="rect">
            <a:avLst/>
          </a:prstGeom>
          <a:noFill/>
        </p:spPr>
        <p:txBody>
          <a:bodyPr wrap="square" rtlCol="0">
            <a:spAutoFit/>
          </a:bodyPr>
          <a:lstStyle/>
          <a:p>
            <a:r>
              <a:rPr lang="en-US" sz="1200" dirty="0"/>
              <a:t>Inferred ancestral cells</a:t>
            </a:r>
          </a:p>
        </p:txBody>
      </p:sp>
      <p:sp>
        <p:nvSpPr>
          <p:cNvPr id="87" name="Oval 86">
            <a:extLst>
              <a:ext uri="{FF2B5EF4-FFF2-40B4-BE49-F238E27FC236}">
                <a16:creationId xmlns:a16="http://schemas.microsoft.com/office/drawing/2014/main" id="{FFFDA235-A286-5959-A4AD-57133DE31BDB}"/>
              </a:ext>
            </a:extLst>
          </p:cNvPr>
          <p:cNvSpPr/>
          <p:nvPr/>
        </p:nvSpPr>
        <p:spPr>
          <a:xfrm>
            <a:off x="3837411" y="3188680"/>
            <a:ext cx="69498" cy="77097"/>
          </a:xfrm>
          <a:prstGeom prst="ellipse">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88" name="Oval 87">
            <a:extLst>
              <a:ext uri="{FF2B5EF4-FFF2-40B4-BE49-F238E27FC236}">
                <a16:creationId xmlns:a16="http://schemas.microsoft.com/office/drawing/2014/main" id="{CAB82F66-C32E-37BD-C5CA-2A8B7C41DDFE}"/>
              </a:ext>
            </a:extLst>
          </p:cNvPr>
          <p:cNvSpPr/>
          <p:nvPr/>
        </p:nvSpPr>
        <p:spPr>
          <a:xfrm>
            <a:off x="6940182" y="2755644"/>
            <a:ext cx="69498" cy="77097"/>
          </a:xfrm>
          <a:prstGeom prst="ellipse">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89" name="TextBox 88">
            <a:extLst>
              <a:ext uri="{FF2B5EF4-FFF2-40B4-BE49-F238E27FC236}">
                <a16:creationId xmlns:a16="http://schemas.microsoft.com/office/drawing/2014/main" id="{4E2663AA-1737-C46B-0E38-E7E61D446850}"/>
              </a:ext>
            </a:extLst>
          </p:cNvPr>
          <p:cNvSpPr txBox="1"/>
          <p:nvPr/>
        </p:nvSpPr>
        <p:spPr>
          <a:xfrm>
            <a:off x="3925464" y="2059328"/>
            <a:ext cx="1141659" cy="276999"/>
          </a:xfrm>
          <a:prstGeom prst="rect">
            <a:avLst/>
          </a:prstGeom>
          <a:noFill/>
        </p:spPr>
        <p:txBody>
          <a:bodyPr wrap="none" rtlCol="0">
            <a:spAutoFit/>
          </a:bodyPr>
          <a:lstStyle/>
          <a:p>
            <a:r>
              <a:rPr lang="en-US" sz="1200" b="1" dirty="0">
                <a:solidFill>
                  <a:srgbClr val="C00000"/>
                </a:solidFill>
              </a:rPr>
              <a:t>PHYLOGENY</a:t>
            </a:r>
          </a:p>
        </p:txBody>
      </p:sp>
      <p:sp>
        <p:nvSpPr>
          <p:cNvPr id="90" name="TextBox 89">
            <a:extLst>
              <a:ext uri="{FF2B5EF4-FFF2-40B4-BE49-F238E27FC236}">
                <a16:creationId xmlns:a16="http://schemas.microsoft.com/office/drawing/2014/main" id="{EDAD873A-D7BE-2BC5-BACA-2068E5A39865}"/>
              </a:ext>
            </a:extLst>
          </p:cNvPr>
          <p:cNvSpPr txBox="1"/>
          <p:nvPr/>
        </p:nvSpPr>
        <p:spPr>
          <a:xfrm>
            <a:off x="5568072" y="1156437"/>
            <a:ext cx="1507144" cy="461665"/>
          </a:xfrm>
          <a:prstGeom prst="rect">
            <a:avLst/>
          </a:prstGeom>
          <a:noFill/>
        </p:spPr>
        <p:txBody>
          <a:bodyPr wrap="none" rtlCol="0">
            <a:spAutoFit/>
          </a:bodyPr>
          <a:lstStyle/>
          <a:p>
            <a:pPr algn="ctr"/>
            <a:r>
              <a:rPr lang="en-US" sz="1200" b="1" dirty="0">
                <a:solidFill>
                  <a:srgbClr val="C00000"/>
                </a:solidFill>
              </a:rPr>
              <a:t>ROOT</a:t>
            </a:r>
          </a:p>
          <a:p>
            <a:pPr algn="ctr"/>
            <a:r>
              <a:rPr lang="en-US" sz="1200" dirty="0">
                <a:solidFill>
                  <a:srgbClr val="C00000"/>
                </a:solidFill>
              </a:rPr>
              <a:t>(common ancestor)</a:t>
            </a:r>
          </a:p>
        </p:txBody>
      </p:sp>
      <p:sp>
        <p:nvSpPr>
          <p:cNvPr id="91" name="TextBox 90">
            <a:extLst>
              <a:ext uri="{FF2B5EF4-FFF2-40B4-BE49-F238E27FC236}">
                <a16:creationId xmlns:a16="http://schemas.microsoft.com/office/drawing/2014/main" id="{C675F19B-67F0-FCFD-74E4-6F7D91786477}"/>
              </a:ext>
            </a:extLst>
          </p:cNvPr>
          <p:cNvSpPr txBox="1"/>
          <p:nvPr/>
        </p:nvSpPr>
        <p:spPr>
          <a:xfrm>
            <a:off x="331691" y="279242"/>
            <a:ext cx="2454518" cy="369332"/>
          </a:xfrm>
          <a:prstGeom prst="rect">
            <a:avLst/>
          </a:prstGeom>
          <a:noFill/>
        </p:spPr>
        <p:txBody>
          <a:bodyPr wrap="none" rtlCol="0">
            <a:spAutoFit/>
          </a:bodyPr>
          <a:lstStyle/>
          <a:p>
            <a:r>
              <a:rPr lang="en-US" dirty="0"/>
              <a:t>Phylogenetic mapping</a:t>
            </a:r>
          </a:p>
        </p:txBody>
      </p:sp>
      <p:cxnSp>
        <p:nvCxnSpPr>
          <p:cNvPr id="92" name="Straight Arrow Connector 91">
            <a:extLst>
              <a:ext uri="{FF2B5EF4-FFF2-40B4-BE49-F238E27FC236}">
                <a16:creationId xmlns:a16="http://schemas.microsoft.com/office/drawing/2014/main" id="{9BBC0991-A94B-1CB6-B813-A56BA80A764F}"/>
              </a:ext>
            </a:extLst>
          </p:cNvPr>
          <p:cNvCxnSpPr>
            <a:cxnSpLocks/>
            <a:stCxn id="70" idx="3"/>
          </p:cNvCxnSpPr>
          <p:nvPr/>
        </p:nvCxnSpPr>
        <p:spPr>
          <a:xfrm>
            <a:off x="1424449" y="3288356"/>
            <a:ext cx="278227" cy="0"/>
          </a:xfrm>
          <a:prstGeom prst="straightConnector1">
            <a:avLst/>
          </a:prstGeom>
          <a:ln w="12700">
            <a:solidFill>
              <a:schemeClr val="tx1"/>
            </a:solidFill>
            <a:tailEnd type="triangle" w="sm"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6368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6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6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6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6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69"/>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74"/>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73"/>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72"/>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71"/>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7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77"/>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88"/>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89"/>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80"/>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79"/>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78"/>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82"/>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83"/>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84"/>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90"/>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64" grpId="0"/>
      <p:bldP spid="65" grpId="0"/>
      <p:bldP spid="66" grpId="0"/>
      <p:bldP spid="67" grpId="0" animBg="1"/>
      <p:bldP spid="68" grpId="0" animBg="1"/>
      <p:bldP spid="69" grpId="0" animBg="1"/>
      <p:bldP spid="71" grpId="0" animBg="1"/>
      <p:bldP spid="72" grpId="0" animBg="1"/>
      <p:bldP spid="73" grpId="0" animBg="1"/>
      <p:bldP spid="74" grpId="0" animBg="1"/>
      <p:bldP spid="75" grpId="0" animBg="1"/>
      <p:bldP spid="77" grpId="0" animBg="1"/>
      <p:bldP spid="78" grpId="0"/>
      <p:bldP spid="81" grpId="0"/>
      <p:bldP spid="85" grpId="0" animBg="1"/>
      <p:bldP spid="86" grpId="0"/>
      <p:bldP spid="88" grpId="0" animBg="1"/>
      <p:bldP spid="89" grpId="0"/>
      <p:bldP spid="9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31856B5-13A2-23B7-F7FE-D4C91A9959F0}"/>
              </a:ext>
            </a:extLst>
          </p:cNvPr>
          <p:cNvPicPr>
            <a:picLocks noChangeAspect="1"/>
          </p:cNvPicPr>
          <p:nvPr/>
        </p:nvPicPr>
        <p:blipFill>
          <a:blip r:embed="rId2"/>
          <a:stretch>
            <a:fillRect/>
          </a:stretch>
        </p:blipFill>
        <p:spPr>
          <a:xfrm>
            <a:off x="2614245" y="2495458"/>
            <a:ext cx="3983541" cy="2035156"/>
          </a:xfrm>
          <a:prstGeom prst="rect">
            <a:avLst/>
          </a:prstGeom>
        </p:spPr>
      </p:pic>
      <p:sp>
        <p:nvSpPr>
          <p:cNvPr id="9" name="TextBox 8">
            <a:extLst>
              <a:ext uri="{FF2B5EF4-FFF2-40B4-BE49-F238E27FC236}">
                <a16:creationId xmlns:a16="http://schemas.microsoft.com/office/drawing/2014/main" id="{982495A1-0E62-1AE5-C800-B461F08CDEAD}"/>
              </a:ext>
            </a:extLst>
          </p:cNvPr>
          <p:cNvSpPr txBox="1"/>
          <p:nvPr/>
        </p:nvSpPr>
        <p:spPr>
          <a:xfrm>
            <a:off x="2574629" y="4627958"/>
            <a:ext cx="2782816" cy="400110"/>
          </a:xfrm>
          <a:prstGeom prst="rect">
            <a:avLst/>
          </a:prstGeom>
          <a:noFill/>
        </p:spPr>
        <p:txBody>
          <a:bodyPr wrap="square">
            <a:spAutoFit/>
          </a:bodyPr>
          <a:lstStyle/>
          <a:p>
            <a:r>
              <a:rPr lang="en-GB" sz="1000" dirty="0">
                <a:effectLst/>
                <a:latin typeface="Arial" panose="020B0604020202020204" pitchFamily="34" charset="0"/>
              </a:rPr>
              <a:t>Lee-Six H, Nature. 2018;561 (7724):473-478.</a:t>
            </a:r>
          </a:p>
          <a:p>
            <a:r>
              <a:rPr lang="en-GB" sz="1000" dirty="0" err="1">
                <a:effectLst/>
                <a:latin typeface="Arial" panose="020B0604020202020204" pitchFamily="34" charset="0"/>
              </a:rPr>
              <a:t>Kamizela</a:t>
            </a:r>
            <a:r>
              <a:rPr lang="en-GB" sz="1000" dirty="0">
                <a:effectLst/>
                <a:latin typeface="Arial" panose="020B0604020202020204" pitchFamily="34" charset="0"/>
              </a:rPr>
              <a:t> AE, Nature. 2025;640:982-990.</a:t>
            </a:r>
          </a:p>
        </p:txBody>
      </p:sp>
      <p:pic>
        <p:nvPicPr>
          <p:cNvPr id="12" name="Picture 11">
            <a:extLst>
              <a:ext uri="{FF2B5EF4-FFF2-40B4-BE49-F238E27FC236}">
                <a16:creationId xmlns:a16="http://schemas.microsoft.com/office/drawing/2014/main" id="{317B7C2E-4BC2-B240-1BA3-FEF1A41289C1}"/>
              </a:ext>
            </a:extLst>
          </p:cNvPr>
          <p:cNvPicPr>
            <a:picLocks noChangeAspect="1"/>
          </p:cNvPicPr>
          <p:nvPr/>
        </p:nvPicPr>
        <p:blipFill>
          <a:blip r:embed="rId3"/>
          <a:stretch>
            <a:fillRect/>
          </a:stretch>
        </p:blipFill>
        <p:spPr>
          <a:xfrm>
            <a:off x="2572239" y="334107"/>
            <a:ext cx="3809074" cy="1693985"/>
          </a:xfrm>
          <a:prstGeom prst="rect">
            <a:avLst/>
          </a:prstGeom>
        </p:spPr>
      </p:pic>
      <p:sp>
        <p:nvSpPr>
          <p:cNvPr id="13" name="TextBox 12">
            <a:extLst>
              <a:ext uri="{FF2B5EF4-FFF2-40B4-BE49-F238E27FC236}">
                <a16:creationId xmlns:a16="http://schemas.microsoft.com/office/drawing/2014/main" id="{1FEB81FB-3C1A-18F9-1480-316839E55EE0}"/>
              </a:ext>
            </a:extLst>
          </p:cNvPr>
          <p:cNvSpPr txBox="1"/>
          <p:nvPr/>
        </p:nvSpPr>
        <p:spPr>
          <a:xfrm>
            <a:off x="679938" y="937846"/>
            <a:ext cx="1505540" cy="276999"/>
          </a:xfrm>
          <a:prstGeom prst="rect">
            <a:avLst/>
          </a:prstGeom>
          <a:noFill/>
        </p:spPr>
        <p:txBody>
          <a:bodyPr wrap="none" rtlCol="0">
            <a:spAutoFit/>
          </a:bodyPr>
          <a:lstStyle/>
          <a:p>
            <a:pPr algn="l"/>
            <a:r>
              <a:rPr lang="en-US" sz="1200" dirty="0"/>
              <a:t>Healthy 63-year old</a:t>
            </a:r>
          </a:p>
        </p:txBody>
      </p:sp>
      <p:sp>
        <p:nvSpPr>
          <p:cNvPr id="14" name="TextBox 13">
            <a:extLst>
              <a:ext uri="{FF2B5EF4-FFF2-40B4-BE49-F238E27FC236}">
                <a16:creationId xmlns:a16="http://schemas.microsoft.com/office/drawing/2014/main" id="{DCD4B9A6-4EB4-A433-AE7C-04126980F7AE}"/>
              </a:ext>
            </a:extLst>
          </p:cNvPr>
          <p:cNvSpPr txBox="1"/>
          <p:nvPr/>
        </p:nvSpPr>
        <p:spPr>
          <a:xfrm>
            <a:off x="750277" y="2766646"/>
            <a:ext cx="1345240" cy="276999"/>
          </a:xfrm>
          <a:prstGeom prst="rect">
            <a:avLst/>
          </a:prstGeom>
          <a:noFill/>
        </p:spPr>
        <p:txBody>
          <a:bodyPr wrap="none" rtlCol="0">
            <a:spAutoFit/>
          </a:bodyPr>
          <a:lstStyle/>
          <a:p>
            <a:pPr algn="l"/>
            <a:r>
              <a:rPr lang="en-US" sz="1200" dirty="0"/>
              <a:t>Patient with CML</a:t>
            </a:r>
          </a:p>
        </p:txBody>
      </p:sp>
      <p:sp>
        <p:nvSpPr>
          <p:cNvPr id="15" name="TextBox 14">
            <a:extLst>
              <a:ext uri="{FF2B5EF4-FFF2-40B4-BE49-F238E27FC236}">
                <a16:creationId xmlns:a16="http://schemas.microsoft.com/office/drawing/2014/main" id="{9DDCA9E6-390B-9B88-AFD4-8E442D323C32}"/>
              </a:ext>
            </a:extLst>
          </p:cNvPr>
          <p:cNvSpPr txBox="1"/>
          <p:nvPr/>
        </p:nvSpPr>
        <p:spPr>
          <a:xfrm>
            <a:off x="7057292" y="2930769"/>
            <a:ext cx="1737976" cy="646331"/>
          </a:xfrm>
          <a:prstGeom prst="rect">
            <a:avLst/>
          </a:prstGeom>
          <a:noFill/>
        </p:spPr>
        <p:txBody>
          <a:bodyPr wrap="none" rtlCol="0">
            <a:spAutoFit/>
          </a:bodyPr>
          <a:lstStyle/>
          <a:p>
            <a:pPr marL="171450" indent="-171450" algn="l">
              <a:buFont typeface="Arial" panose="020B0604020202020204" pitchFamily="34" charset="0"/>
              <a:buChar char="•"/>
            </a:pPr>
            <a:r>
              <a:rPr lang="en-US" sz="1200" dirty="0"/>
              <a:t>onset</a:t>
            </a:r>
          </a:p>
          <a:p>
            <a:pPr marL="171450" indent="-171450" algn="l">
              <a:buFont typeface="Arial" panose="020B0604020202020204" pitchFamily="34" charset="0"/>
              <a:buChar char="•"/>
            </a:pPr>
            <a:r>
              <a:rPr lang="en-US" sz="1200" dirty="0"/>
              <a:t>mutational signature</a:t>
            </a:r>
          </a:p>
          <a:p>
            <a:pPr marL="171450" indent="-171450" algn="l">
              <a:buFont typeface="Arial" panose="020B0604020202020204" pitchFamily="34" charset="0"/>
              <a:buChar char="•"/>
            </a:pPr>
            <a:r>
              <a:rPr lang="en-US" sz="1200" dirty="0"/>
              <a:t>clonal advantage</a:t>
            </a:r>
          </a:p>
        </p:txBody>
      </p:sp>
    </p:spTree>
    <p:extLst>
      <p:ext uri="{BB962C8B-B14F-4D97-AF65-F5344CB8AC3E}">
        <p14:creationId xmlns:p14="http://schemas.microsoft.com/office/powerpoint/2010/main" val="42131818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7ACC282-89D5-6383-9A6F-940CA56BFDE7}"/>
              </a:ext>
            </a:extLst>
          </p:cNvPr>
          <p:cNvPicPr>
            <a:picLocks noChangeAspect="1"/>
          </p:cNvPicPr>
          <p:nvPr/>
        </p:nvPicPr>
        <p:blipFill>
          <a:blip r:embed="rId3" cstate="screen">
            <a:extLst>
              <a:ext uri="{28A0092B-C50C-407E-A947-70E740481C1C}">
                <a14:useLocalDpi xmlns:a14="http://schemas.microsoft.com/office/drawing/2010/main"/>
              </a:ext>
            </a:extLst>
          </a:blip>
          <a:srcRect b="27168"/>
          <a:stretch/>
        </p:blipFill>
        <p:spPr>
          <a:xfrm>
            <a:off x="772367" y="727085"/>
            <a:ext cx="7233356" cy="1715655"/>
          </a:xfrm>
          <a:prstGeom prst="rect">
            <a:avLst/>
          </a:prstGeom>
        </p:spPr>
      </p:pic>
      <p:sp>
        <p:nvSpPr>
          <p:cNvPr id="20" name="TextBox 19">
            <a:extLst>
              <a:ext uri="{FF2B5EF4-FFF2-40B4-BE49-F238E27FC236}">
                <a16:creationId xmlns:a16="http://schemas.microsoft.com/office/drawing/2014/main" id="{683D12F2-B1F0-119D-5A7A-B9239858DD8A}"/>
              </a:ext>
            </a:extLst>
          </p:cNvPr>
          <p:cNvSpPr txBox="1"/>
          <p:nvPr/>
        </p:nvSpPr>
        <p:spPr>
          <a:xfrm>
            <a:off x="520906" y="177797"/>
            <a:ext cx="2492990" cy="369332"/>
          </a:xfrm>
          <a:prstGeom prst="rect">
            <a:avLst/>
          </a:prstGeom>
          <a:noFill/>
        </p:spPr>
        <p:txBody>
          <a:bodyPr wrap="none" rtlCol="0">
            <a:spAutoFit/>
          </a:bodyPr>
          <a:lstStyle/>
          <a:p>
            <a:r>
              <a:rPr lang="en-US" dirty="0"/>
              <a:t>Experimental workflow</a:t>
            </a:r>
          </a:p>
        </p:txBody>
      </p:sp>
      <p:sp>
        <p:nvSpPr>
          <p:cNvPr id="29" name="TextBox 28">
            <a:extLst>
              <a:ext uri="{FF2B5EF4-FFF2-40B4-BE49-F238E27FC236}">
                <a16:creationId xmlns:a16="http://schemas.microsoft.com/office/drawing/2014/main" id="{E41A0701-42C6-88C1-6739-B54EB1AAEC74}"/>
              </a:ext>
            </a:extLst>
          </p:cNvPr>
          <p:cNvSpPr txBox="1"/>
          <p:nvPr/>
        </p:nvSpPr>
        <p:spPr>
          <a:xfrm>
            <a:off x="2118660" y="4719801"/>
            <a:ext cx="5106894" cy="338554"/>
          </a:xfrm>
          <a:prstGeom prst="rect">
            <a:avLst/>
          </a:prstGeom>
          <a:noFill/>
        </p:spPr>
        <p:txBody>
          <a:bodyPr wrap="square">
            <a:spAutoFit/>
          </a:bodyPr>
          <a:lstStyle/>
          <a:p>
            <a:r>
              <a:rPr lang="en-GB" sz="800" dirty="0" err="1">
                <a:effectLst/>
                <a:latin typeface="Arial" panose="020B0604020202020204" pitchFamily="34" charset="0"/>
              </a:rPr>
              <a:t>Coorens</a:t>
            </a:r>
            <a:r>
              <a:rPr lang="en-GB" sz="800" dirty="0">
                <a:effectLst/>
                <a:latin typeface="Arial" panose="020B0604020202020204" pitchFamily="34" charset="0"/>
              </a:rPr>
              <a:t> THH, Spencer Chapman M, Williams N, </a:t>
            </a:r>
            <a:r>
              <a:rPr lang="en-GB" sz="800" dirty="0" err="1">
                <a:effectLst/>
                <a:latin typeface="Arial" panose="020B0604020202020204" pitchFamily="34" charset="0"/>
              </a:rPr>
              <a:t>Martincorena</a:t>
            </a:r>
            <a:r>
              <a:rPr lang="en-GB" sz="800" dirty="0">
                <a:effectLst/>
                <a:latin typeface="Arial" panose="020B0604020202020204" pitchFamily="34" charset="0"/>
              </a:rPr>
              <a:t> I, Stratton MR, </a:t>
            </a:r>
            <a:r>
              <a:rPr lang="en-GB" sz="800" dirty="0" err="1">
                <a:effectLst/>
                <a:latin typeface="Arial" panose="020B0604020202020204" pitchFamily="34" charset="0"/>
              </a:rPr>
              <a:t>Nangalia</a:t>
            </a:r>
            <a:r>
              <a:rPr lang="en-GB" sz="800" dirty="0">
                <a:effectLst/>
                <a:latin typeface="Arial" panose="020B0604020202020204" pitchFamily="34" charset="0"/>
              </a:rPr>
              <a:t> J, Campbell PJ. Reconstructing phylogenetic trees from genome-wide somatic mutations in clonal samples. Nat </a:t>
            </a:r>
            <a:r>
              <a:rPr lang="en-GB" sz="800" dirty="0" err="1">
                <a:effectLst/>
                <a:latin typeface="Arial" panose="020B0604020202020204" pitchFamily="34" charset="0"/>
              </a:rPr>
              <a:t>Protoc</a:t>
            </a:r>
            <a:r>
              <a:rPr lang="en-GB" sz="800" dirty="0">
                <a:effectLst/>
                <a:latin typeface="Arial" panose="020B0604020202020204" pitchFamily="34" charset="0"/>
              </a:rPr>
              <a:t>. 2024</a:t>
            </a:r>
          </a:p>
        </p:txBody>
      </p:sp>
    </p:spTree>
    <p:extLst>
      <p:ext uri="{BB962C8B-B14F-4D97-AF65-F5344CB8AC3E}">
        <p14:creationId xmlns:p14="http://schemas.microsoft.com/office/powerpoint/2010/main" val="41778834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FEF0B35E-5299-3D67-D93D-E70B7F8AFB2F}"/>
              </a:ext>
            </a:extLst>
          </p:cNvPr>
          <p:cNvGrpSpPr/>
          <p:nvPr/>
        </p:nvGrpSpPr>
        <p:grpSpPr>
          <a:xfrm>
            <a:off x="1066085" y="738553"/>
            <a:ext cx="6078372" cy="4245022"/>
            <a:chOff x="513048" y="329612"/>
            <a:chExt cx="6361779" cy="4442948"/>
          </a:xfrm>
        </p:grpSpPr>
        <p:pic>
          <p:nvPicPr>
            <p:cNvPr id="3" name="Picture 2">
              <a:extLst>
                <a:ext uri="{FF2B5EF4-FFF2-40B4-BE49-F238E27FC236}">
                  <a16:creationId xmlns:a16="http://schemas.microsoft.com/office/drawing/2014/main" id="{6B9CA608-E329-EEF8-7A67-2B48976E2E90}"/>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8000" contrast="70000"/>
                      </a14:imgEffect>
                    </a14:imgLayer>
                  </a14:imgProps>
                </a:ext>
              </a:extLst>
            </a:blip>
            <a:srcRect t="6631" b="7389"/>
            <a:stretch>
              <a:fillRect/>
            </a:stretch>
          </p:blipFill>
          <p:spPr>
            <a:xfrm>
              <a:off x="513048" y="401447"/>
              <a:ext cx="1839873" cy="4371113"/>
            </a:xfrm>
            <a:prstGeom prst="rect">
              <a:avLst/>
            </a:prstGeom>
          </p:spPr>
        </p:pic>
        <p:pic>
          <p:nvPicPr>
            <p:cNvPr id="4" name="Picture 3">
              <a:extLst>
                <a:ext uri="{FF2B5EF4-FFF2-40B4-BE49-F238E27FC236}">
                  <a16:creationId xmlns:a16="http://schemas.microsoft.com/office/drawing/2014/main" id="{9D7665AF-7B01-45E9-303D-452849A87F11}"/>
                </a:ext>
              </a:extLst>
            </p:cNvPr>
            <p:cNvPicPr>
              <a:picLocks noChangeAspect="1"/>
            </p:cNvPicPr>
            <p:nvPr/>
          </p:nvPicPr>
          <p:blipFill>
            <a:blip r:embed="rId4"/>
            <a:srcRect l="12496" t="8695" r="9281" b="7173"/>
            <a:stretch>
              <a:fillRect/>
            </a:stretch>
          </p:blipFill>
          <p:spPr>
            <a:xfrm>
              <a:off x="2500488" y="1775829"/>
              <a:ext cx="2579512" cy="1377245"/>
            </a:xfrm>
            <a:prstGeom prst="rect">
              <a:avLst/>
            </a:prstGeom>
          </p:spPr>
        </p:pic>
        <p:pic>
          <p:nvPicPr>
            <p:cNvPr id="5" name="Picture 4">
              <a:extLst>
                <a:ext uri="{FF2B5EF4-FFF2-40B4-BE49-F238E27FC236}">
                  <a16:creationId xmlns:a16="http://schemas.microsoft.com/office/drawing/2014/main" id="{96176D98-E6BE-198B-1CD5-18AFE81B5640}"/>
                </a:ext>
              </a:extLst>
            </p:cNvPr>
            <p:cNvPicPr>
              <a:picLocks noChangeAspect="1"/>
            </p:cNvPicPr>
            <p:nvPr/>
          </p:nvPicPr>
          <p:blipFill>
            <a:blip r:embed="rId5"/>
            <a:stretch>
              <a:fillRect/>
            </a:stretch>
          </p:blipFill>
          <p:spPr>
            <a:xfrm>
              <a:off x="2488396" y="401072"/>
              <a:ext cx="1169205" cy="1284931"/>
            </a:xfrm>
            <a:prstGeom prst="rect">
              <a:avLst/>
            </a:prstGeom>
          </p:spPr>
        </p:pic>
        <p:pic>
          <p:nvPicPr>
            <p:cNvPr id="6" name="Picture 5">
              <a:extLst>
                <a:ext uri="{FF2B5EF4-FFF2-40B4-BE49-F238E27FC236}">
                  <a16:creationId xmlns:a16="http://schemas.microsoft.com/office/drawing/2014/main" id="{18C936B6-00A2-643F-D609-4ECA057F0947}"/>
                </a:ext>
              </a:extLst>
            </p:cNvPr>
            <p:cNvPicPr>
              <a:picLocks noChangeAspect="1"/>
            </p:cNvPicPr>
            <p:nvPr/>
          </p:nvPicPr>
          <p:blipFill>
            <a:blip r:embed="rId6"/>
            <a:srcRect l="15160" t="1775" r="18479" b="10149"/>
            <a:stretch>
              <a:fillRect/>
            </a:stretch>
          </p:blipFill>
          <p:spPr>
            <a:xfrm>
              <a:off x="2500490" y="3262043"/>
              <a:ext cx="2195690" cy="1505342"/>
            </a:xfrm>
            <a:prstGeom prst="rect">
              <a:avLst/>
            </a:prstGeom>
          </p:spPr>
        </p:pic>
        <p:pic>
          <p:nvPicPr>
            <p:cNvPr id="7" name="Picture 6">
              <a:extLst>
                <a:ext uri="{FF2B5EF4-FFF2-40B4-BE49-F238E27FC236}">
                  <a16:creationId xmlns:a16="http://schemas.microsoft.com/office/drawing/2014/main" id="{57B7B2A3-1F07-EFB6-F5C9-C9C578C205FB}"/>
                </a:ext>
              </a:extLst>
            </p:cNvPr>
            <p:cNvPicPr>
              <a:picLocks noChangeAspect="1"/>
            </p:cNvPicPr>
            <p:nvPr/>
          </p:nvPicPr>
          <p:blipFill>
            <a:blip r:embed="rId7"/>
            <a:srcRect l="8556" t="7995" r="9889" b="9804"/>
            <a:stretch>
              <a:fillRect/>
            </a:stretch>
          </p:blipFill>
          <p:spPr>
            <a:xfrm>
              <a:off x="4803316" y="3268627"/>
              <a:ext cx="2071511" cy="1488030"/>
            </a:xfrm>
            <a:prstGeom prst="rect">
              <a:avLst/>
            </a:prstGeom>
          </p:spPr>
        </p:pic>
        <p:grpSp>
          <p:nvGrpSpPr>
            <p:cNvPr id="16" name="Group 15">
              <a:extLst>
                <a:ext uri="{FF2B5EF4-FFF2-40B4-BE49-F238E27FC236}">
                  <a16:creationId xmlns:a16="http://schemas.microsoft.com/office/drawing/2014/main" id="{CD2AEDF0-B3E4-1460-2D53-F7327F037608}"/>
                </a:ext>
              </a:extLst>
            </p:cNvPr>
            <p:cNvGrpSpPr/>
            <p:nvPr/>
          </p:nvGrpSpPr>
          <p:grpSpPr>
            <a:xfrm>
              <a:off x="3841238" y="329612"/>
              <a:ext cx="1129260" cy="1360113"/>
              <a:chOff x="6060410" y="235827"/>
              <a:chExt cx="1043687" cy="1244147"/>
            </a:xfrm>
          </p:grpSpPr>
          <p:pic>
            <p:nvPicPr>
              <p:cNvPr id="8" name="Picture 7">
                <a:extLst>
                  <a:ext uri="{FF2B5EF4-FFF2-40B4-BE49-F238E27FC236}">
                    <a16:creationId xmlns:a16="http://schemas.microsoft.com/office/drawing/2014/main" id="{474F100E-ED33-BBC0-6284-C9E1317B0CFE}"/>
                  </a:ext>
                </a:extLst>
              </p:cNvPr>
              <p:cNvPicPr>
                <a:picLocks noChangeAspect="1"/>
              </p:cNvPicPr>
              <p:nvPr/>
            </p:nvPicPr>
            <p:blipFill>
              <a:blip r:embed="rId8"/>
              <a:stretch>
                <a:fillRect/>
              </a:stretch>
            </p:blipFill>
            <p:spPr>
              <a:xfrm>
                <a:off x="6060410" y="235827"/>
                <a:ext cx="1043687" cy="1244147"/>
              </a:xfrm>
              <a:prstGeom prst="rect">
                <a:avLst/>
              </a:prstGeom>
            </p:spPr>
          </p:pic>
          <p:pic>
            <p:nvPicPr>
              <p:cNvPr id="15" name="Picture 14">
                <a:extLst>
                  <a:ext uri="{FF2B5EF4-FFF2-40B4-BE49-F238E27FC236}">
                    <a16:creationId xmlns:a16="http://schemas.microsoft.com/office/drawing/2014/main" id="{3288700D-97E4-EE7E-9346-C2E012E91F3F}"/>
                  </a:ext>
                </a:extLst>
              </p:cNvPr>
              <p:cNvPicPr>
                <a:picLocks noChangeAspect="1"/>
              </p:cNvPicPr>
              <p:nvPr/>
            </p:nvPicPr>
            <p:blipFill>
              <a:blip r:embed="rId9"/>
              <a:stretch>
                <a:fillRect/>
              </a:stretch>
            </p:blipFill>
            <p:spPr>
              <a:xfrm>
                <a:off x="6234429" y="318347"/>
                <a:ext cx="306705" cy="426719"/>
              </a:xfrm>
              <a:prstGeom prst="rect">
                <a:avLst/>
              </a:prstGeom>
            </p:spPr>
          </p:pic>
        </p:grpSp>
      </p:grpSp>
      <p:sp>
        <p:nvSpPr>
          <p:cNvPr id="17" name="TextBox 16">
            <a:extLst>
              <a:ext uri="{FF2B5EF4-FFF2-40B4-BE49-F238E27FC236}">
                <a16:creationId xmlns:a16="http://schemas.microsoft.com/office/drawing/2014/main" id="{36AFA3F7-4077-8500-4BBA-C0A28002B34B}"/>
              </a:ext>
            </a:extLst>
          </p:cNvPr>
          <p:cNvSpPr txBox="1"/>
          <p:nvPr/>
        </p:nvSpPr>
        <p:spPr>
          <a:xfrm>
            <a:off x="6270099" y="728140"/>
            <a:ext cx="1745991" cy="1200329"/>
          </a:xfrm>
          <a:prstGeom prst="rect">
            <a:avLst/>
          </a:prstGeom>
          <a:noFill/>
          <a:ln>
            <a:solidFill>
              <a:schemeClr val="tx1"/>
            </a:solidFill>
          </a:ln>
        </p:spPr>
        <p:txBody>
          <a:bodyPr wrap="none" rtlCol="0">
            <a:spAutoFit/>
          </a:bodyPr>
          <a:lstStyle/>
          <a:p>
            <a:pPr algn="l"/>
            <a:r>
              <a:rPr lang="en-US" sz="1200" dirty="0"/>
              <a:t>A10033</a:t>
            </a:r>
          </a:p>
          <a:p>
            <a:pPr algn="l"/>
            <a:endParaRPr lang="en-US" sz="1200" dirty="0"/>
          </a:p>
          <a:p>
            <a:pPr algn="l"/>
            <a:r>
              <a:rPr lang="en-US" sz="1200" dirty="0"/>
              <a:t>PBMC		0.07%</a:t>
            </a:r>
          </a:p>
          <a:p>
            <a:pPr algn="l"/>
            <a:r>
              <a:rPr lang="en-US" sz="1200" dirty="0"/>
              <a:t>CD34		0.10%</a:t>
            </a:r>
          </a:p>
          <a:p>
            <a:pPr algn="l"/>
            <a:endParaRPr lang="en-US" sz="1200" dirty="0"/>
          </a:p>
          <a:p>
            <a:pPr algn="l"/>
            <a:r>
              <a:rPr lang="en-US" sz="1200" dirty="0"/>
              <a:t>(18% </a:t>
            </a:r>
            <a:r>
              <a:rPr lang="en-US" sz="1200" i="1" dirty="0"/>
              <a:t>ASXL1 </a:t>
            </a:r>
            <a:r>
              <a:rPr lang="en-US" sz="1200" dirty="0"/>
              <a:t>mutation)</a:t>
            </a:r>
          </a:p>
        </p:txBody>
      </p:sp>
      <p:sp>
        <p:nvSpPr>
          <p:cNvPr id="20" name="TextBox 19">
            <a:extLst>
              <a:ext uri="{FF2B5EF4-FFF2-40B4-BE49-F238E27FC236}">
                <a16:creationId xmlns:a16="http://schemas.microsoft.com/office/drawing/2014/main" id="{E4FA3FE0-FB6A-62F2-5931-3A944DF4E95D}"/>
              </a:ext>
            </a:extLst>
          </p:cNvPr>
          <p:cNvSpPr txBox="1"/>
          <p:nvPr/>
        </p:nvSpPr>
        <p:spPr>
          <a:xfrm>
            <a:off x="351692" y="269631"/>
            <a:ext cx="4666662" cy="338554"/>
          </a:xfrm>
          <a:prstGeom prst="rect">
            <a:avLst/>
          </a:prstGeom>
          <a:noFill/>
        </p:spPr>
        <p:txBody>
          <a:bodyPr wrap="none" rtlCol="0">
            <a:spAutoFit/>
          </a:bodyPr>
          <a:lstStyle/>
          <a:p>
            <a:pPr algn="l"/>
            <a:r>
              <a:rPr lang="en-US" sz="1600" dirty="0"/>
              <a:t>Mutations are rare even with high disease activity</a:t>
            </a:r>
          </a:p>
        </p:txBody>
      </p:sp>
      <p:sp>
        <p:nvSpPr>
          <p:cNvPr id="21" name="TextBox 20">
            <a:extLst>
              <a:ext uri="{FF2B5EF4-FFF2-40B4-BE49-F238E27FC236}">
                <a16:creationId xmlns:a16="http://schemas.microsoft.com/office/drawing/2014/main" id="{E55E7FFA-1E4F-CC7E-B344-BFEEA5BCB4DC}"/>
              </a:ext>
            </a:extLst>
          </p:cNvPr>
          <p:cNvSpPr txBox="1"/>
          <p:nvPr/>
        </p:nvSpPr>
        <p:spPr>
          <a:xfrm>
            <a:off x="5767754" y="2649415"/>
            <a:ext cx="3063659" cy="461665"/>
          </a:xfrm>
          <a:prstGeom prst="rect">
            <a:avLst/>
          </a:prstGeom>
          <a:noFill/>
        </p:spPr>
        <p:txBody>
          <a:bodyPr wrap="none" rtlCol="0">
            <a:spAutoFit/>
          </a:bodyPr>
          <a:lstStyle/>
          <a:p>
            <a:pPr algn="l"/>
            <a:r>
              <a:rPr lang="en-US" sz="1200" dirty="0">
                <a:solidFill>
                  <a:srgbClr val="FF0000"/>
                </a:solidFill>
              </a:rPr>
              <a:t>1 in 1,000 mutated cells</a:t>
            </a:r>
          </a:p>
          <a:p>
            <a:pPr algn="l"/>
            <a:r>
              <a:rPr lang="en-US" sz="1200" dirty="0">
                <a:solidFill>
                  <a:srgbClr val="FF0000"/>
                </a:solidFill>
              </a:rPr>
              <a:t>&gt;4,000 colonies to capture 2 with mutation</a:t>
            </a:r>
          </a:p>
        </p:txBody>
      </p:sp>
    </p:spTree>
    <p:extLst>
      <p:ext uri="{BB962C8B-B14F-4D97-AF65-F5344CB8AC3E}">
        <p14:creationId xmlns:p14="http://schemas.microsoft.com/office/powerpoint/2010/main" val="7114605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BAE62D-CC2A-4BE3-7394-4EA1CC834C57}"/>
              </a:ext>
            </a:extLst>
          </p:cNvPr>
          <p:cNvPicPr>
            <a:picLocks noChangeAspect="1"/>
          </p:cNvPicPr>
          <p:nvPr/>
        </p:nvPicPr>
        <p:blipFill>
          <a:blip r:embed="rId3"/>
          <a:stretch>
            <a:fillRect/>
          </a:stretch>
        </p:blipFill>
        <p:spPr>
          <a:xfrm>
            <a:off x="2124155" y="1987060"/>
            <a:ext cx="5355167" cy="2759971"/>
          </a:xfrm>
          <a:prstGeom prst="rect">
            <a:avLst/>
          </a:prstGeom>
        </p:spPr>
      </p:pic>
      <p:sp>
        <p:nvSpPr>
          <p:cNvPr id="4" name="TextBox 3">
            <a:extLst>
              <a:ext uri="{FF2B5EF4-FFF2-40B4-BE49-F238E27FC236}">
                <a16:creationId xmlns:a16="http://schemas.microsoft.com/office/drawing/2014/main" id="{7A0C1EF6-D1C3-D60F-59FC-5AF4D79D0A1B}"/>
              </a:ext>
            </a:extLst>
          </p:cNvPr>
          <p:cNvSpPr txBox="1"/>
          <p:nvPr/>
        </p:nvSpPr>
        <p:spPr>
          <a:xfrm>
            <a:off x="3558605" y="1516184"/>
            <a:ext cx="1378904" cy="338554"/>
          </a:xfrm>
          <a:prstGeom prst="rect">
            <a:avLst/>
          </a:prstGeom>
          <a:noFill/>
        </p:spPr>
        <p:txBody>
          <a:bodyPr wrap="none" rtlCol="0">
            <a:spAutoFit/>
          </a:bodyPr>
          <a:lstStyle/>
          <a:p>
            <a:pPr algn="l"/>
            <a:r>
              <a:rPr lang="en-US" sz="1600" dirty="0"/>
              <a:t>% </a:t>
            </a:r>
            <a:r>
              <a:rPr lang="en-US" sz="1600" i="1" dirty="0"/>
              <a:t>BRAF</a:t>
            </a:r>
            <a:r>
              <a:rPr lang="en-US" sz="1600" i="1" baseline="30000" dirty="0"/>
              <a:t>V600E</a:t>
            </a:r>
          </a:p>
        </p:txBody>
      </p:sp>
      <p:sp>
        <p:nvSpPr>
          <p:cNvPr id="5" name="TextBox 4">
            <a:extLst>
              <a:ext uri="{FF2B5EF4-FFF2-40B4-BE49-F238E27FC236}">
                <a16:creationId xmlns:a16="http://schemas.microsoft.com/office/drawing/2014/main" id="{C305A871-080E-05B2-A76A-E7DA7B31D3DE}"/>
              </a:ext>
            </a:extLst>
          </p:cNvPr>
          <p:cNvSpPr txBox="1"/>
          <p:nvPr/>
        </p:nvSpPr>
        <p:spPr>
          <a:xfrm>
            <a:off x="433754" y="375139"/>
            <a:ext cx="7426905" cy="338554"/>
          </a:xfrm>
          <a:prstGeom prst="rect">
            <a:avLst/>
          </a:prstGeom>
          <a:noFill/>
        </p:spPr>
        <p:txBody>
          <a:bodyPr wrap="none" rtlCol="0">
            <a:spAutoFit/>
          </a:bodyPr>
          <a:lstStyle/>
          <a:p>
            <a:pPr algn="l"/>
            <a:r>
              <a:rPr lang="en-US" sz="1600" dirty="0"/>
              <a:t>Typical range in CD34+ progenitors ≈ 1%, even with clonal </a:t>
            </a:r>
            <a:r>
              <a:rPr lang="en-US" sz="1600" dirty="0" err="1"/>
              <a:t>haem</a:t>
            </a:r>
            <a:r>
              <a:rPr lang="en-US" sz="1600" dirty="0"/>
              <a:t> (filled symbols)</a:t>
            </a:r>
          </a:p>
        </p:txBody>
      </p:sp>
    </p:spTree>
    <p:extLst>
      <p:ext uri="{BB962C8B-B14F-4D97-AF65-F5344CB8AC3E}">
        <p14:creationId xmlns:p14="http://schemas.microsoft.com/office/powerpoint/2010/main" val="10831956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46809-8275-A8E7-6C2D-CEB15FE2ECC7}"/>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6AEC4DE-4CB7-4D28-154E-F9B975252530}"/>
              </a:ext>
            </a:extLst>
          </p:cNvPr>
          <p:cNvPicPr>
            <a:picLocks noChangeAspect="1"/>
          </p:cNvPicPr>
          <p:nvPr/>
        </p:nvPicPr>
        <p:blipFill>
          <a:blip r:embed="rId3" cstate="screen">
            <a:extLst>
              <a:ext uri="{28A0092B-C50C-407E-A947-70E740481C1C}">
                <a14:useLocalDpi xmlns:a14="http://schemas.microsoft.com/office/drawing/2010/main"/>
              </a:ext>
            </a:extLst>
          </a:blip>
          <a:srcRect b="27168"/>
          <a:stretch/>
        </p:blipFill>
        <p:spPr>
          <a:xfrm>
            <a:off x="819259" y="492623"/>
            <a:ext cx="7233356" cy="1715655"/>
          </a:xfrm>
          <a:prstGeom prst="rect">
            <a:avLst/>
          </a:prstGeom>
        </p:spPr>
      </p:pic>
      <p:sp>
        <p:nvSpPr>
          <p:cNvPr id="20" name="TextBox 19">
            <a:extLst>
              <a:ext uri="{FF2B5EF4-FFF2-40B4-BE49-F238E27FC236}">
                <a16:creationId xmlns:a16="http://schemas.microsoft.com/office/drawing/2014/main" id="{E7E35405-FCED-C3D7-05B7-EB1CA954A5E2}"/>
              </a:ext>
            </a:extLst>
          </p:cNvPr>
          <p:cNvSpPr txBox="1"/>
          <p:nvPr/>
        </p:nvSpPr>
        <p:spPr>
          <a:xfrm>
            <a:off x="520906" y="177797"/>
            <a:ext cx="1976823" cy="307777"/>
          </a:xfrm>
          <a:prstGeom prst="rect">
            <a:avLst/>
          </a:prstGeom>
          <a:noFill/>
        </p:spPr>
        <p:txBody>
          <a:bodyPr wrap="none" rtlCol="0">
            <a:spAutoFit/>
          </a:bodyPr>
          <a:lstStyle/>
          <a:p>
            <a:r>
              <a:rPr lang="en-US" sz="1400" dirty="0"/>
              <a:t>Experimental workflow</a:t>
            </a:r>
          </a:p>
        </p:txBody>
      </p:sp>
      <p:pic>
        <p:nvPicPr>
          <p:cNvPr id="4" name="Picture 3">
            <a:extLst>
              <a:ext uri="{FF2B5EF4-FFF2-40B4-BE49-F238E27FC236}">
                <a16:creationId xmlns:a16="http://schemas.microsoft.com/office/drawing/2014/main" id="{AA527FDE-D16B-BA71-A198-7E425BFEC2AF}"/>
              </a:ext>
            </a:extLst>
          </p:cNvPr>
          <p:cNvPicPr>
            <a:picLocks noChangeAspect="1"/>
          </p:cNvPicPr>
          <p:nvPr/>
        </p:nvPicPr>
        <p:blipFill>
          <a:blip r:embed="rId4"/>
          <a:stretch>
            <a:fillRect/>
          </a:stretch>
        </p:blipFill>
        <p:spPr>
          <a:xfrm>
            <a:off x="1266309" y="2681761"/>
            <a:ext cx="4548337" cy="2274169"/>
          </a:xfrm>
          <a:prstGeom prst="rect">
            <a:avLst/>
          </a:prstGeom>
        </p:spPr>
      </p:pic>
      <p:sp>
        <p:nvSpPr>
          <p:cNvPr id="24" name="TextBox 23">
            <a:extLst>
              <a:ext uri="{FF2B5EF4-FFF2-40B4-BE49-F238E27FC236}">
                <a16:creationId xmlns:a16="http://schemas.microsoft.com/office/drawing/2014/main" id="{8BB0A41D-8AC4-4D5D-19B2-2FA9C24A18D3}"/>
              </a:ext>
            </a:extLst>
          </p:cNvPr>
          <p:cNvSpPr txBox="1"/>
          <p:nvPr/>
        </p:nvSpPr>
        <p:spPr>
          <a:xfrm>
            <a:off x="6576646" y="2954215"/>
            <a:ext cx="2109873" cy="1569660"/>
          </a:xfrm>
          <a:prstGeom prst="rect">
            <a:avLst/>
          </a:prstGeom>
          <a:noFill/>
        </p:spPr>
        <p:txBody>
          <a:bodyPr wrap="none" rtlCol="0">
            <a:spAutoFit/>
          </a:bodyPr>
          <a:lstStyle/>
          <a:p>
            <a:pPr algn="l"/>
            <a:r>
              <a:rPr lang="en-US" sz="1200" dirty="0">
                <a:solidFill>
                  <a:srgbClr val="FF0000"/>
                </a:solidFill>
              </a:rPr>
              <a:t>&gt;8,000 </a:t>
            </a:r>
            <a:r>
              <a:rPr lang="en-US" sz="1200" dirty="0"/>
              <a:t>single cells sorted</a:t>
            </a:r>
          </a:p>
          <a:p>
            <a:pPr algn="l"/>
            <a:r>
              <a:rPr lang="en-US" sz="1200" dirty="0"/>
              <a:t>plus 12 CFU assays</a:t>
            </a:r>
          </a:p>
          <a:p>
            <a:pPr algn="l"/>
            <a:endParaRPr lang="en-US" sz="1200" dirty="0"/>
          </a:p>
          <a:p>
            <a:pPr algn="l"/>
            <a:r>
              <a:rPr lang="en-US" sz="1200" dirty="0">
                <a:solidFill>
                  <a:srgbClr val="FF0000"/>
                </a:solidFill>
              </a:rPr>
              <a:t>4,724</a:t>
            </a:r>
            <a:r>
              <a:rPr lang="en-US" sz="1200" dirty="0"/>
              <a:t> colonies grown</a:t>
            </a:r>
          </a:p>
          <a:p>
            <a:pPr algn="l"/>
            <a:endParaRPr lang="en-US" sz="1200" dirty="0"/>
          </a:p>
          <a:p>
            <a:pPr algn="l"/>
            <a:r>
              <a:rPr lang="en-US" sz="1200" dirty="0">
                <a:solidFill>
                  <a:srgbClr val="FF0000"/>
                </a:solidFill>
              </a:rPr>
              <a:t>2,237</a:t>
            </a:r>
            <a:r>
              <a:rPr lang="en-US" sz="1200" dirty="0"/>
              <a:t> screened for mutation</a:t>
            </a:r>
          </a:p>
          <a:p>
            <a:pPr algn="l"/>
            <a:endParaRPr lang="en-US" sz="1200" dirty="0"/>
          </a:p>
          <a:p>
            <a:pPr algn="l"/>
            <a:r>
              <a:rPr lang="en-US" sz="1200" dirty="0">
                <a:solidFill>
                  <a:srgbClr val="FF0000"/>
                </a:solidFill>
              </a:rPr>
              <a:t>23</a:t>
            </a:r>
            <a:r>
              <a:rPr lang="en-US" sz="1200" dirty="0"/>
              <a:t> </a:t>
            </a:r>
            <a:r>
              <a:rPr lang="en-US" sz="1200" i="1" dirty="0"/>
              <a:t>BRAF</a:t>
            </a:r>
            <a:r>
              <a:rPr lang="en-US" sz="1200" i="1" baseline="30000" dirty="0"/>
              <a:t>V600E</a:t>
            </a:r>
            <a:r>
              <a:rPr lang="en-US" sz="1200" dirty="0"/>
              <a:t> from 3 donors</a:t>
            </a:r>
          </a:p>
        </p:txBody>
      </p:sp>
    </p:spTree>
    <p:extLst>
      <p:ext uri="{BB962C8B-B14F-4D97-AF65-F5344CB8AC3E}">
        <p14:creationId xmlns:p14="http://schemas.microsoft.com/office/powerpoint/2010/main" val="16703366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805C26-39D6-2D1A-13B1-A0B34F26C932}"/>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A3453E5-779D-63E5-73A7-5EE5ED476CCB}"/>
              </a:ext>
            </a:extLst>
          </p:cNvPr>
          <p:cNvPicPr>
            <a:picLocks noChangeAspect="1"/>
          </p:cNvPicPr>
          <p:nvPr/>
        </p:nvPicPr>
        <p:blipFill>
          <a:blip r:embed="rId3" cstate="screen">
            <a:extLst>
              <a:ext uri="{28A0092B-C50C-407E-A947-70E740481C1C}">
                <a14:useLocalDpi xmlns:a14="http://schemas.microsoft.com/office/drawing/2010/main"/>
              </a:ext>
            </a:extLst>
          </a:blip>
          <a:srcRect b="27168"/>
          <a:stretch/>
        </p:blipFill>
        <p:spPr>
          <a:xfrm>
            <a:off x="819259" y="492623"/>
            <a:ext cx="7233356" cy="1715655"/>
          </a:xfrm>
          <a:prstGeom prst="rect">
            <a:avLst/>
          </a:prstGeom>
        </p:spPr>
      </p:pic>
      <p:sp>
        <p:nvSpPr>
          <p:cNvPr id="20" name="TextBox 19">
            <a:extLst>
              <a:ext uri="{FF2B5EF4-FFF2-40B4-BE49-F238E27FC236}">
                <a16:creationId xmlns:a16="http://schemas.microsoft.com/office/drawing/2014/main" id="{F5F6DE44-91C5-AC3D-7933-B57587975845}"/>
              </a:ext>
            </a:extLst>
          </p:cNvPr>
          <p:cNvSpPr txBox="1"/>
          <p:nvPr/>
        </p:nvSpPr>
        <p:spPr>
          <a:xfrm>
            <a:off x="520906" y="177797"/>
            <a:ext cx="1976823" cy="307777"/>
          </a:xfrm>
          <a:prstGeom prst="rect">
            <a:avLst/>
          </a:prstGeom>
          <a:noFill/>
        </p:spPr>
        <p:txBody>
          <a:bodyPr wrap="none" rtlCol="0">
            <a:spAutoFit/>
          </a:bodyPr>
          <a:lstStyle/>
          <a:p>
            <a:r>
              <a:rPr lang="en-US" sz="1400" dirty="0"/>
              <a:t>Experimental workflow</a:t>
            </a:r>
          </a:p>
        </p:txBody>
      </p:sp>
      <p:pic>
        <p:nvPicPr>
          <p:cNvPr id="4" name="Picture 3">
            <a:extLst>
              <a:ext uri="{FF2B5EF4-FFF2-40B4-BE49-F238E27FC236}">
                <a16:creationId xmlns:a16="http://schemas.microsoft.com/office/drawing/2014/main" id="{13E01064-A898-A6EB-350D-20977620E90B}"/>
              </a:ext>
            </a:extLst>
          </p:cNvPr>
          <p:cNvPicPr>
            <a:picLocks noChangeAspect="1"/>
          </p:cNvPicPr>
          <p:nvPr/>
        </p:nvPicPr>
        <p:blipFill>
          <a:blip r:embed="rId4"/>
          <a:stretch>
            <a:fillRect/>
          </a:stretch>
        </p:blipFill>
        <p:spPr>
          <a:xfrm>
            <a:off x="1266309" y="2681761"/>
            <a:ext cx="4548337" cy="2274169"/>
          </a:xfrm>
          <a:prstGeom prst="rect">
            <a:avLst/>
          </a:prstGeom>
        </p:spPr>
      </p:pic>
      <p:pic>
        <p:nvPicPr>
          <p:cNvPr id="16" name="Picture 15">
            <a:extLst>
              <a:ext uri="{FF2B5EF4-FFF2-40B4-BE49-F238E27FC236}">
                <a16:creationId xmlns:a16="http://schemas.microsoft.com/office/drawing/2014/main" id="{01FD3C38-E21E-F1EF-E7D9-451CE83F67F4}"/>
              </a:ext>
            </a:extLst>
          </p:cNvPr>
          <p:cNvPicPr>
            <a:picLocks noChangeAspect="1"/>
          </p:cNvPicPr>
          <p:nvPr/>
        </p:nvPicPr>
        <p:blipFill>
          <a:blip r:embed="rId5"/>
          <a:stretch>
            <a:fillRect/>
          </a:stretch>
        </p:blipFill>
        <p:spPr>
          <a:xfrm>
            <a:off x="8125331" y="2448793"/>
            <a:ext cx="745069" cy="993425"/>
          </a:xfrm>
          <a:prstGeom prst="rect">
            <a:avLst/>
          </a:prstGeom>
        </p:spPr>
      </p:pic>
      <p:pic>
        <p:nvPicPr>
          <p:cNvPr id="17" name="Picture 16">
            <a:extLst>
              <a:ext uri="{FF2B5EF4-FFF2-40B4-BE49-F238E27FC236}">
                <a16:creationId xmlns:a16="http://schemas.microsoft.com/office/drawing/2014/main" id="{8EFB64BF-6FE2-0704-53B2-23395CC7BB69}"/>
              </a:ext>
            </a:extLst>
          </p:cNvPr>
          <p:cNvPicPr>
            <a:picLocks noChangeAspect="1"/>
          </p:cNvPicPr>
          <p:nvPr/>
        </p:nvPicPr>
        <p:blipFill>
          <a:blip r:embed="rId6"/>
          <a:srcRect b="3674"/>
          <a:stretch>
            <a:fillRect/>
          </a:stretch>
        </p:blipFill>
        <p:spPr>
          <a:xfrm>
            <a:off x="7273319" y="3507059"/>
            <a:ext cx="758387" cy="893536"/>
          </a:xfrm>
          <a:prstGeom prst="rect">
            <a:avLst/>
          </a:prstGeom>
        </p:spPr>
      </p:pic>
      <p:pic>
        <p:nvPicPr>
          <p:cNvPr id="21" name="Picture 20">
            <a:extLst>
              <a:ext uri="{FF2B5EF4-FFF2-40B4-BE49-F238E27FC236}">
                <a16:creationId xmlns:a16="http://schemas.microsoft.com/office/drawing/2014/main" id="{C0941D95-8F31-0833-B717-CC9D32D10C78}"/>
              </a:ext>
            </a:extLst>
          </p:cNvPr>
          <p:cNvPicPr>
            <a:picLocks noChangeAspect="1"/>
          </p:cNvPicPr>
          <p:nvPr/>
        </p:nvPicPr>
        <p:blipFill>
          <a:blip r:embed="rId7"/>
          <a:srcRect l="7483" r="5104"/>
          <a:stretch>
            <a:fillRect/>
          </a:stretch>
        </p:blipFill>
        <p:spPr>
          <a:xfrm>
            <a:off x="8114335" y="3508913"/>
            <a:ext cx="778092" cy="903041"/>
          </a:xfrm>
          <a:prstGeom prst="rect">
            <a:avLst/>
          </a:prstGeom>
        </p:spPr>
      </p:pic>
      <p:sp>
        <p:nvSpPr>
          <p:cNvPr id="23" name="TextBox 22">
            <a:extLst>
              <a:ext uri="{FF2B5EF4-FFF2-40B4-BE49-F238E27FC236}">
                <a16:creationId xmlns:a16="http://schemas.microsoft.com/office/drawing/2014/main" id="{3BF0BC33-4C55-5148-E6EE-030BF3552118}"/>
              </a:ext>
            </a:extLst>
          </p:cNvPr>
          <p:cNvSpPr txBox="1"/>
          <p:nvPr/>
        </p:nvSpPr>
        <p:spPr>
          <a:xfrm>
            <a:off x="7614538" y="4417634"/>
            <a:ext cx="1133195" cy="276999"/>
          </a:xfrm>
          <a:prstGeom prst="rect">
            <a:avLst/>
          </a:prstGeom>
          <a:noFill/>
        </p:spPr>
        <p:txBody>
          <a:bodyPr wrap="none" rtlCol="0">
            <a:spAutoFit/>
          </a:bodyPr>
          <a:lstStyle/>
          <a:p>
            <a:pPr algn="l"/>
            <a:r>
              <a:rPr lang="en-US" sz="1200" dirty="0"/>
              <a:t>HIST-67 team</a:t>
            </a:r>
          </a:p>
        </p:txBody>
      </p:sp>
      <p:pic>
        <p:nvPicPr>
          <p:cNvPr id="5" name="Picture 4">
            <a:extLst>
              <a:ext uri="{FF2B5EF4-FFF2-40B4-BE49-F238E27FC236}">
                <a16:creationId xmlns:a16="http://schemas.microsoft.com/office/drawing/2014/main" id="{42C71376-F9A4-A324-7FEB-649DE3AA6454}"/>
              </a:ext>
            </a:extLst>
          </p:cNvPr>
          <p:cNvPicPr>
            <a:picLocks noChangeAspect="1"/>
          </p:cNvPicPr>
          <p:nvPr/>
        </p:nvPicPr>
        <p:blipFill>
          <a:blip r:embed="rId8"/>
          <a:srcRect l="24248" t="24234" r="13788" b="39107"/>
          <a:stretch>
            <a:fillRect/>
          </a:stretch>
        </p:blipFill>
        <p:spPr>
          <a:xfrm>
            <a:off x="7272611" y="2476800"/>
            <a:ext cx="740990" cy="950400"/>
          </a:xfrm>
          <a:prstGeom prst="rect">
            <a:avLst/>
          </a:prstGeom>
        </p:spPr>
      </p:pic>
    </p:spTree>
    <p:extLst>
      <p:ext uri="{BB962C8B-B14F-4D97-AF65-F5344CB8AC3E}">
        <p14:creationId xmlns:p14="http://schemas.microsoft.com/office/powerpoint/2010/main" val="2776149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8D1CFF0-F100-B809-9184-750564306928}"/>
              </a:ext>
            </a:extLst>
          </p:cNvPr>
          <p:cNvSpPr txBox="1"/>
          <p:nvPr/>
        </p:nvSpPr>
        <p:spPr>
          <a:xfrm>
            <a:off x="545953" y="142419"/>
            <a:ext cx="1762021" cy="369332"/>
          </a:xfrm>
          <a:prstGeom prst="rect">
            <a:avLst/>
          </a:prstGeom>
          <a:noFill/>
        </p:spPr>
        <p:txBody>
          <a:bodyPr wrap="none" rtlCol="0">
            <a:spAutoFit/>
          </a:bodyPr>
          <a:lstStyle/>
          <a:p>
            <a:r>
              <a:rPr lang="en-US" dirty="0"/>
              <a:t>A2712 (female)</a:t>
            </a:r>
          </a:p>
        </p:txBody>
      </p:sp>
      <p:sp>
        <p:nvSpPr>
          <p:cNvPr id="3" name="TextBox 2">
            <a:extLst>
              <a:ext uri="{FF2B5EF4-FFF2-40B4-BE49-F238E27FC236}">
                <a16:creationId xmlns:a16="http://schemas.microsoft.com/office/drawing/2014/main" id="{E36F26E9-0BD7-4E0E-2CBF-6A8868A05DE1}"/>
              </a:ext>
            </a:extLst>
          </p:cNvPr>
          <p:cNvSpPr txBox="1"/>
          <p:nvPr/>
        </p:nvSpPr>
        <p:spPr>
          <a:xfrm>
            <a:off x="4048242" y="148396"/>
            <a:ext cx="1773474" cy="369332"/>
          </a:xfrm>
          <a:prstGeom prst="rect">
            <a:avLst/>
          </a:prstGeom>
          <a:noFill/>
        </p:spPr>
        <p:txBody>
          <a:bodyPr wrap="square" rtlCol="0">
            <a:spAutoFit/>
          </a:bodyPr>
          <a:lstStyle/>
          <a:p>
            <a:r>
              <a:rPr lang="en-US" dirty="0"/>
              <a:t>A2951 (male)</a:t>
            </a:r>
          </a:p>
        </p:txBody>
      </p:sp>
      <p:grpSp>
        <p:nvGrpSpPr>
          <p:cNvPr id="5" name="Group 4">
            <a:extLst>
              <a:ext uri="{FF2B5EF4-FFF2-40B4-BE49-F238E27FC236}">
                <a16:creationId xmlns:a16="http://schemas.microsoft.com/office/drawing/2014/main" id="{E5796CFA-35EE-4E0C-3800-03AB3C4F26B7}"/>
              </a:ext>
            </a:extLst>
          </p:cNvPr>
          <p:cNvGrpSpPr/>
          <p:nvPr/>
        </p:nvGrpSpPr>
        <p:grpSpPr>
          <a:xfrm>
            <a:off x="557122" y="1834144"/>
            <a:ext cx="2737144" cy="3204338"/>
            <a:chOff x="601083" y="1649506"/>
            <a:chExt cx="2737144" cy="3204338"/>
          </a:xfrm>
        </p:grpSpPr>
        <p:pic>
          <p:nvPicPr>
            <p:cNvPr id="15" name="Picture 14">
              <a:extLst>
                <a:ext uri="{FF2B5EF4-FFF2-40B4-BE49-F238E27FC236}">
                  <a16:creationId xmlns:a16="http://schemas.microsoft.com/office/drawing/2014/main" id="{890E4C8E-002A-5F09-A8F5-8920061F5CBA}"/>
                </a:ext>
              </a:extLst>
            </p:cNvPr>
            <p:cNvPicPr>
              <a:picLocks noChangeAspect="1"/>
            </p:cNvPicPr>
            <p:nvPr/>
          </p:nvPicPr>
          <p:blipFill>
            <a:blip r:embed="rId2"/>
            <a:stretch>
              <a:fillRect/>
            </a:stretch>
          </p:blipFill>
          <p:spPr>
            <a:xfrm>
              <a:off x="601083" y="1649506"/>
              <a:ext cx="1641096" cy="2376759"/>
            </a:xfrm>
            <a:prstGeom prst="rect">
              <a:avLst/>
            </a:prstGeom>
          </p:spPr>
        </p:pic>
        <p:pic>
          <p:nvPicPr>
            <p:cNvPr id="16" name="Picture 15">
              <a:extLst>
                <a:ext uri="{FF2B5EF4-FFF2-40B4-BE49-F238E27FC236}">
                  <a16:creationId xmlns:a16="http://schemas.microsoft.com/office/drawing/2014/main" id="{1A4EF6D1-0AEC-7825-3652-F5B319B04E4F}"/>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7000" contrast="1000"/>
                      </a14:imgEffect>
                    </a14:imgLayer>
                  </a14:imgProps>
                </a:ext>
              </a:extLst>
            </a:blip>
            <a:srcRect l="47203" t="9358" r="27849" b="73015"/>
            <a:stretch/>
          </p:blipFill>
          <p:spPr>
            <a:xfrm>
              <a:off x="2324329" y="1649506"/>
              <a:ext cx="995847" cy="1019003"/>
            </a:xfrm>
            <a:prstGeom prst="rect">
              <a:avLst/>
            </a:prstGeom>
          </p:spPr>
        </p:pic>
        <p:pic>
          <p:nvPicPr>
            <p:cNvPr id="17" name="Picture 16">
              <a:extLst>
                <a:ext uri="{FF2B5EF4-FFF2-40B4-BE49-F238E27FC236}">
                  <a16:creationId xmlns:a16="http://schemas.microsoft.com/office/drawing/2014/main" id="{D49806FE-4C56-72A1-3680-B4434651D6E2}"/>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31000" contrast="5000"/>
                      </a14:imgEffect>
                    </a14:imgLayer>
                  </a14:imgProps>
                </a:ext>
              </a:extLst>
            </a:blip>
            <a:srcRect l="72151" t="8609" r="2901" b="73764"/>
            <a:stretch/>
          </p:blipFill>
          <p:spPr>
            <a:xfrm>
              <a:off x="2329554" y="2729360"/>
              <a:ext cx="995847" cy="1019003"/>
            </a:xfrm>
            <a:prstGeom prst="rect">
              <a:avLst/>
            </a:prstGeom>
          </p:spPr>
        </p:pic>
        <p:pic>
          <p:nvPicPr>
            <p:cNvPr id="18" name="Picture 17">
              <a:extLst>
                <a:ext uri="{FF2B5EF4-FFF2-40B4-BE49-F238E27FC236}">
                  <a16:creationId xmlns:a16="http://schemas.microsoft.com/office/drawing/2014/main" id="{B5F57735-7746-D2E4-8A58-51C76C7993C7}"/>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27000" contrast="-5000"/>
                      </a14:imgEffect>
                    </a14:imgLayer>
                  </a14:imgProps>
                </a:ext>
              </a:extLst>
            </a:blip>
            <a:srcRect l="27462" t="51230" r="47590" b="31143"/>
            <a:stretch/>
          </p:blipFill>
          <p:spPr>
            <a:xfrm>
              <a:off x="2342380" y="3834841"/>
              <a:ext cx="995847" cy="1019003"/>
            </a:xfrm>
            <a:prstGeom prst="rect">
              <a:avLst/>
            </a:prstGeom>
          </p:spPr>
        </p:pic>
        <p:cxnSp>
          <p:nvCxnSpPr>
            <p:cNvPr id="20" name="Straight Arrow Connector 19">
              <a:extLst>
                <a:ext uri="{FF2B5EF4-FFF2-40B4-BE49-F238E27FC236}">
                  <a16:creationId xmlns:a16="http://schemas.microsoft.com/office/drawing/2014/main" id="{51D7A161-FBC2-55EC-2595-5662A0E07AEB}"/>
                </a:ext>
              </a:extLst>
            </p:cNvPr>
            <p:cNvCxnSpPr>
              <a:cxnSpLocks/>
            </p:cNvCxnSpPr>
            <p:nvPr/>
          </p:nvCxnSpPr>
          <p:spPr>
            <a:xfrm flipH="1">
              <a:off x="2968726" y="1964392"/>
              <a:ext cx="221556" cy="178732"/>
            </a:xfrm>
            <a:prstGeom prst="straightConnector1">
              <a:avLst/>
            </a:prstGeom>
            <a:ln>
              <a:solidFill>
                <a:schemeClr val="bg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849C61E5-43B7-DB54-A0D8-266A42A45441}"/>
                </a:ext>
              </a:extLst>
            </p:cNvPr>
            <p:cNvCxnSpPr>
              <a:cxnSpLocks/>
            </p:cNvCxnSpPr>
            <p:nvPr/>
          </p:nvCxnSpPr>
          <p:spPr>
            <a:xfrm flipV="1">
              <a:off x="2765965" y="3132260"/>
              <a:ext cx="250878" cy="226316"/>
            </a:xfrm>
            <a:prstGeom prst="straightConnector1">
              <a:avLst/>
            </a:prstGeom>
            <a:ln>
              <a:solidFill>
                <a:schemeClr val="bg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4" name="Straight Arrow Connector 23">
              <a:extLst>
                <a:ext uri="{FF2B5EF4-FFF2-40B4-BE49-F238E27FC236}">
                  <a16:creationId xmlns:a16="http://schemas.microsoft.com/office/drawing/2014/main" id="{01D2FB28-3540-023F-960C-493938539274}"/>
                </a:ext>
              </a:extLst>
            </p:cNvPr>
            <p:cNvCxnSpPr>
              <a:cxnSpLocks/>
            </p:cNvCxnSpPr>
            <p:nvPr/>
          </p:nvCxnSpPr>
          <p:spPr>
            <a:xfrm flipH="1">
              <a:off x="2575940" y="4311124"/>
              <a:ext cx="354557" cy="98106"/>
            </a:xfrm>
            <a:prstGeom prst="straightConnector1">
              <a:avLst/>
            </a:prstGeom>
            <a:ln>
              <a:solidFill>
                <a:schemeClr val="bg1"/>
              </a:solidFill>
              <a:tailEnd type="triangle"/>
            </a:ln>
            <a:effectLst/>
          </p:spPr>
          <p:style>
            <a:lnRef idx="2">
              <a:schemeClr val="accent1"/>
            </a:lnRef>
            <a:fillRef idx="0">
              <a:schemeClr val="accent1"/>
            </a:fillRef>
            <a:effectRef idx="1">
              <a:schemeClr val="accent1"/>
            </a:effectRef>
            <a:fontRef idx="minor">
              <a:schemeClr val="tx1"/>
            </a:fontRef>
          </p:style>
        </p:cxnSp>
      </p:grpSp>
      <p:grpSp>
        <p:nvGrpSpPr>
          <p:cNvPr id="7" name="Group 6">
            <a:extLst>
              <a:ext uri="{FF2B5EF4-FFF2-40B4-BE49-F238E27FC236}">
                <a16:creationId xmlns:a16="http://schemas.microsoft.com/office/drawing/2014/main" id="{C9B9DECB-7F30-A39F-A0E2-08BE3A1E858F}"/>
              </a:ext>
            </a:extLst>
          </p:cNvPr>
          <p:cNvGrpSpPr/>
          <p:nvPr/>
        </p:nvGrpSpPr>
        <p:grpSpPr>
          <a:xfrm>
            <a:off x="4089797" y="1798975"/>
            <a:ext cx="4472350" cy="3231476"/>
            <a:chOff x="4081004" y="1649506"/>
            <a:chExt cx="4472350" cy="3231476"/>
          </a:xfrm>
        </p:grpSpPr>
        <p:pic>
          <p:nvPicPr>
            <p:cNvPr id="27" name="Picture 26" descr="A chest x-ray of a person's chest&#10;&#10;AI-generated content may be incorrect.">
              <a:extLst>
                <a:ext uri="{FF2B5EF4-FFF2-40B4-BE49-F238E27FC236}">
                  <a16:creationId xmlns:a16="http://schemas.microsoft.com/office/drawing/2014/main" id="{68B3C731-29D0-03A2-0837-E6772A230D83}"/>
                </a:ext>
              </a:extLst>
            </p:cNvPr>
            <p:cNvPicPr>
              <a:picLocks noChangeAspect="1"/>
            </p:cNvPicPr>
            <p:nvPr/>
          </p:nvPicPr>
          <p:blipFill>
            <a:blip r:embed="rId9"/>
            <a:stretch>
              <a:fillRect/>
            </a:stretch>
          </p:blipFill>
          <p:spPr>
            <a:xfrm>
              <a:off x="6010113" y="1649506"/>
              <a:ext cx="2543241" cy="991385"/>
            </a:xfrm>
            <a:prstGeom prst="rect">
              <a:avLst/>
            </a:prstGeom>
          </p:spPr>
        </p:pic>
        <p:cxnSp>
          <p:nvCxnSpPr>
            <p:cNvPr id="6" name="Straight Arrow Connector 5">
              <a:extLst>
                <a:ext uri="{FF2B5EF4-FFF2-40B4-BE49-F238E27FC236}">
                  <a16:creationId xmlns:a16="http://schemas.microsoft.com/office/drawing/2014/main" id="{1FF5B5E9-24CD-E5FB-FF76-8802DDC42DF1}"/>
                </a:ext>
              </a:extLst>
            </p:cNvPr>
            <p:cNvCxnSpPr>
              <a:cxnSpLocks/>
            </p:cNvCxnSpPr>
            <p:nvPr/>
          </p:nvCxnSpPr>
          <p:spPr>
            <a:xfrm>
              <a:off x="6391691" y="1745716"/>
              <a:ext cx="168327" cy="238463"/>
            </a:xfrm>
            <a:prstGeom prst="straightConnector1">
              <a:avLst/>
            </a:prstGeom>
            <a:ln>
              <a:solidFill>
                <a:schemeClr val="bg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D14199FD-90BC-F001-741D-2E0FCC2DF7C4}"/>
                </a:ext>
              </a:extLst>
            </p:cNvPr>
            <p:cNvCxnSpPr>
              <a:cxnSpLocks/>
            </p:cNvCxnSpPr>
            <p:nvPr/>
          </p:nvCxnSpPr>
          <p:spPr>
            <a:xfrm flipH="1">
              <a:off x="7527041" y="1822866"/>
              <a:ext cx="148144" cy="227867"/>
            </a:xfrm>
            <a:prstGeom prst="straightConnector1">
              <a:avLst/>
            </a:prstGeom>
            <a:ln>
              <a:solidFill>
                <a:schemeClr val="bg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3F651A8A-B45C-E640-001C-2310BA91E733}"/>
                </a:ext>
              </a:extLst>
            </p:cNvPr>
            <p:cNvCxnSpPr>
              <a:cxnSpLocks/>
            </p:cNvCxnSpPr>
            <p:nvPr/>
          </p:nvCxnSpPr>
          <p:spPr>
            <a:xfrm>
              <a:off x="8140841" y="1785971"/>
              <a:ext cx="133199" cy="179144"/>
            </a:xfrm>
            <a:prstGeom prst="straightConnector1">
              <a:avLst/>
            </a:prstGeom>
            <a:ln>
              <a:solidFill>
                <a:schemeClr val="bg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28E3C6DA-A771-3C47-1876-05431592079E}"/>
                </a:ext>
              </a:extLst>
            </p:cNvPr>
            <p:cNvCxnSpPr>
              <a:cxnSpLocks/>
            </p:cNvCxnSpPr>
            <p:nvPr/>
          </p:nvCxnSpPr>
          <p:spPr>
            <a:xfrm flipV="1">
              <a:off x="6264576" y="2166157"/>
              <a:ext cx="0" cy="189329"/>
            </a:xfrm>
            <a:prstGeom prst="straightConnector1">
              <a:avLst/>
            </a:prstGeom>
            <a:ln>
              <a:solidFill>
                <a:schemeClr val="bg1"/>
              </a:solidFill>
              <a:tailEnd type="triangle"/>
            </a:ln>
            <a:effectLst/>
          </p:spPr>
          <p:style>
            <a:lnRef idx="2">
              <a:schemeClr val="accent1"/>
            </a:lnRef>
            <a:fillRef idx="0">
              <a:schemeClr val="accent1"/>
            </a:fillRef>
            <a:effectRef idx="1">
              <a:schemeClr val="accent1"/>
            </a:effectRef>
            <a:fontRef idx="minor">
              <a:schemeClr val="tx1"/>
            </a:fontRef>
          </p:style>
        </p:cxnSp>
        <p:pic>
          <p:nvPicPr>
            <p:cNvPr id="36" name="Picture 35" descr="A close-up of a body&#10;&#10;AI-generated content may be incorrect.">
              <a:extLst>
                <a:ext uri="{FF2B5EF4-FFF2-40B4-BE49-F238E27FC236}">
                  <a16:creationId xmlns:a16="http://schemas.microsoft.com/office/drawing/2014/main" id="{DEC3A10B-3AB6-06BE-FB91-7683748BEB66}"/>
                </a:ext>
              </a:extLst>
            </p:cNvPr>
            <p:cNvPicPr>
              <a:picLocks noChangeAspect="1"/>
            </p:cNvPicPr>
            <p:nvPr/>
          </p:nvPicPr>
          <p:blipFill>
            <a:blip r:embed="rId10"/>
            <a:stretch>
              <a:fillRect/>
            </a:stretch>
          </p:blipFill>
          <p:spPr>
            <a:xfrm>
              <a:off x="4081004" y="1649506"/>
              <a:ext cx="1860741" cy="3231476"/>
            </a:xfrm>
            <a:prstGeom prst="rect">
              <a:avLst/>
            </a:prstGeom>
          </p:spPr>
        </p:pic>
        <p:pic>
          <p:nvPicPr>
            <p:cNvPr id="54" name="Picture 53" descr="A close-up of a body&#10;&#10;AI-generated content may be incorrect.">
              <a:extLst>
                <a:ext uri="{FF2B5EF4-FFF2-40B4-BE49-F238E27FC236}">
                  <a16:creationId xmlns:a16="http://schemas.microsoft.com/office/drawing/2014/main" id="{6E13ED5E-C998-D0E2-B774-A12C82C5D388}"/>
                </a:ext>
              </a:extLst>
            </p:cNvPr>
            <p:cNvPicPr>
              <a:picLocks noChangeAspect="1"/>
            </p:cNvPicPr>
            <p:nvPr/>
          </p:nvPicPr>
          <p:blipFill>
            <a:blip r:embed="rId10"/>
            <a:srcRect l="39004" t="16708" r="29499" b="66986"/>
            <a:stretch/>
          </p:blipFill>
          <p:spPr>
            <a:xfrm>
              <a:off x="6020865" y="2703995"/>
              <a:ext cx="1161286" cy="1044091"/>
            </a:xfrm>
            <a:prstGeom prst="rect">
              <a:avLst/>
            </a:prstGeom>
          </p:spPr>
        </p:pic>
        <p:pic>
          <p:nvPicPr>
            <p:cNvPr id="55" name="Picture 54" descr="A close-up of a body&#10;&#10;AI-generated content may be incorrect.">
              <a:extLst>
                <a:ext uri="{FF2B5EF4-FFF2-40B4-BE49-F238E27FC236}">
                  <a16:creationId xmlns:a16="http://schemas.microsoft.com/office/drawing/2014/main" id="{FB83C92E-1D7E-31B8-8DC2-A7744EE15073}"/>
                </a:ext>
              </a:extLst>
            </p:cNvPr>
            <p:cNvPicPr>
              <a:picLocks noChangeAspect="1"/>
            </p:cNvPicPr>
            <p:nvPr/>
          </p:nvPicPr>
          <p:blipFill>
            <a:blip r:embed="rId10"/>
            <a:srcRect l="67482" t="18082" r="1021" b="65612"/>
            <a:stretch/>
          </p:blipFill>
          <p:spPr>
            <a:xfrm>
              <a:off x="7252160" y="2703900"/>
              <a:ext cx="1156020" cy="1039355"/>
            </a:xfrm>
            <a:prstGeom prst="rect">
              <a:avLst/>
            </a:prstGeom>
          </p:spPr>
        </p:pic>
        <p:pic>
          <p:nvPicPr>
            <p:cNvPr id="56" name="Picture 55" descr="A close-up of a body&#10;&#10;AI-generated content may be incorrect.">
              <a:extLst>
                <a:ext uri="{FF2B5EF4-FFF2-40B4-BE49-F238E27FC236}">
                  <a16:creationId xmlns:a16="http://schemas.microsoft.com/office/drawing/2014/main" id="{8252A77A-8570-79D4-CC70-67105BEBB413}"/>
                </a:ext>
              </a:extLst>
            </p:cNvPr>
            <p:cNvPicPr>
              <a:picLocks noChangeAspect="1"/>
            </p:cNvPicPr>
            <p:nvPr/>
          </p:nvPicPr>
          <p:blipFill>
            <a:blip r:embed="rId10"/>
            <a:srcRect l="12340" t="74414" r="53149" b="7660"/>
            <a:stretch/>
          </p:blipFill>
          <p:spPr>
            <a:xfrm>
              <a:off x="6020866" y="3808914"/>
              <a:ext cx="1166359" cy="1052179"/>
            </a:xfrm>
            <a:prstGeom prst="rect">
              <a:avLst/>
            </a:prstGeom>
          </p:spPr>
        </p:pic>
        <p:cxnSp>
          <p:nvCxnSpPr>
            <p:cNvPr id="41" name="Straight Arrow Connector 40">
              <a:extLst>
                <a:ext uri="{FF2B5EF4-FFF2-40B4-BE49-F238E27FC236}">
                  <a16:creationId xmlns:a16="http://schemas.microsoft.com/office/drawing/2014/main" id="{B1A37692-7CE2-B9D9-C20C-6CC148195D60}"/>
                </a:ext>
              </a:extLst>
            </p:cNvPr>
            <p:cNvCxnSpPr>
              <a:cxnSpLocks/>
            </p:cNvCxnSpPr>
            <p:nvPr/>
          </p:nvCxnSpPr>
          <p:spPr>
            <a:xfrm flipV="1">
              <a:off x="6155286" y="4560994"/>
              <a:ext cx="191326" cy="214068"/>
            </a:xfrm>
            <a:prstGeom prst="straightConnector1">
              <a:avLst/>
            </a:prstGeom>
            <a:ln>
              <a:solidFill>
                <a:schemeClr val="bg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3" name="Straight Arrow Connector 42">
              <a:extLst>
                <a:ext uri="{FF2B5EF4-FFF2-40B4-BE49-F238E27FC236}">
                  <a16:creationId xmlns:a16="http://schemas.microsoft.com/office/drawing/2014/main" id="{2574E3F7-B7A7-9DEA-9552-E71A25A650A2}"/>
                </a:ext>
              </a:extLst>
            </p:cNvPr>
            <p:cNvCxnSpPr>
              <a:cxnSpLocks/>
            </p:cNvCxnSpPr>
            <p:nvPr/>
          </p:nvCxnSpPr>
          <p:spPr>
            <a:xfrm flipH="1">
              <a:off x="6772686" y="3027591"/>
              <a:ext cx="156863" cy="128112"/>
            </a:xfrm>
            <a:prstGeom prst="straightConnector1">
              <a:avLst/>
            </a:prstGeom>
            <a:ln>
              <a:solidFill>
                <a:schemeClr val="bg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8" name="Straight Arrow Connector 47">
              <a:extLst>
                <a:ext uri="{FF2B5EF4-FFF2-40B4-BE49-F238E27FC236}">
                  <a16:creationId xmlns:a16="http://schemas.microsoft.com/office/drawing/2014/main" id="{EF25623A-086C-3A88-E624-87DD83A84B43}"/>
                </a:ext>
              </a:extLst>
            </p:cNvPr>
            <p:cNvCxnSpPr>
              <a:cxnSpLocks/>
            </p:cNvCxnSpPr>
            <p:nvPr/>
          </p:nvCxnSpPr>
          <p:spPr>
            <a:xfrm flipV="1">
              <a:off x="7402712" y="3376938"/>
              <a:ext cx="153164" cy="209845"/>
            </a:xfrm>
            <a:prstGeom prst="straightConnector1">
              <a:avLst/>
            </a:prstGeom>
            <a:ln>
              <a:solidFill>
                <a:schemeClr val="bg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0" name="Straight Arrow Connector 49">
              <a:extLst>
                <a:ext uri="{FF2B5EF4-FFF2-40B4-BE49-F238E27FC236}">
                  <a16:creationId xmlns:a16="http://schemas.microsoft.com/office/drawing/2014/main" id="{B2AC7431-6C34-B594-F8D6-5B5BF1DC67CB}"/>
                </a:ext>
              </a:extLst>
            </p:cNvPr>
            <p:cNvCxnSpPr>
              <a:cxnSpLocks/>
            </p:cNvCxnSpPr>
            <p:nvPr/>
          </p:nvCxnSpPr>
          <p:spPr>
            <a:xfrm flipH="1" flipV="1">
              <a:off x="8057959" y="3083338"/>
              <a:ext cx="233707" cy="138380"/>
            </a:xfrm>
            <a:prstGeom prst="straightConnector1">
              <a:avLst/>
            </a:prstGeom>
            <a:ln>
              <a:solidFill>
                <a:schemeClr val="bg1"/>
              </a:solidFill>
              <a:tailEnd type="triangle"/>
            </a:ln>
            <a:effectLst/>
          </p:spPr>
          <p:style>
            <a:lnRef idx="2">
              <a:schemeClr val="accent1"/>
            </a:lnRef>
            <a:fillRef idx="0">
              <a:schemeClr val="accent1"/>
            </a:fillRef>
            <a:effectRef idx="1">
              <a:schemeClr val="accent1"/>
            </a:effectRef>
            <a:fontRef idx="minor">
              <a:schemeClr val="tx1"/>
            </a:fontRef>
          </p:style>
        </p:cxnSp>
      </p:grpSp>
      <p:sp>
        <p:nvSpPr>
          <p:cNvPr id="59" name="TextBox 58">
            <a:extLst>
              <a:ext uri="{FF2B5EF4-FFF2-40B4-BE49-F238E27FC236}">
                <a16:creationId xmlns:a16="http://schemas.microsoft.com/office/drawing/2014/main" id="{7982E2A0-E98E-0458-97E1-DBB42AB92536}"/>
              </a:ext>
            </a:extLst>
          </p:cNvPr>
          <p:cNvSpPr txBox="1"/>
          <p:nvPr/>
        </p:nvSpPr>
        <p:spPr>
          <a:xfrm>
            <a:off x="526445" y="465935"/>
            <a:ext cx="2749471" cy="1200329"/>
          </a:xfrm>
          <a:prstGeom prst="rect">
            <a:avLst/>
          </a:prstGeom>
          <a:noFill/>
        </p:spPr>
        <p:txBody>
          <a:bodyPr wrap="none" rtlCol="0">
            <a:spAutoFit/>
          </a:bodyPr>
          <a:lstStyle/>
          <a:p>
            <a:r>
              <a:rPr lang="en-US" sz="1200" dirty="0"/>
              <a:t>57.5 skin rash, mild leukocytosis</a:t>
            </a:r>
          </a:p>
          <a:p>
            <a:r>
              <a:rPr lang="en-US" sz="1200" dirty="0"/>
              <a:t>58.5 skin biopsy: </a:t>
            </a:r>
            <a:r>
              <a:rPr lang="en-US" sz="1200" b="1" dirty="0">
                <a:solidFill>
                  <a:srgbClr val="7030A0"/>
                </a:solidFill>
              </a:rPr>
              <a:t>LCH</a:t>
            </a:r>
          </a:p>
          <a:p>
            <a:r>
              <a:rPr lang="en-US" sz="1200" dirty="0"/>
              <a:t>58.9 basilar artery stroke</a:t>
            </a:r>
          </a:p>
          <a:p>
            <a:r>
              <a:rPr lang="en-US" sz="1200" dirty="0"/>
              <a:t>58.9 CT: bone, aortitis, peri-renal</a:t>
            </a:r>
          </a:p>
          <a:p>
            <a:r>
              <a:rPr lang="en-US" sz="1200" dirty="0"/>
              <a:t>59.3 bone and peri-renal biopsy: </a:t>
            </a:r>
            <a:r>
              <a:rPr lang="en-US" sz="1200" b="1" dirty="0">
                <a:solidFill>
                  <a:srgbClr val="1156C3"/>
                </a:solidFill>
              </a:rPr>
              <a:t>ECD</a:t>
            </a:r>
          </a:p>
          <a:p>
            <a:r>
              <a:rPr lang="en-US" sz="1200" dirty="0"/>
              <a:t>59.5 died </a:t>
            </a:r>
          </a:p>
        </p:txBody>
      </p:sp>
      <p:sp>
        <p:nvSpPr>
          <p:cNvPr id="60" name="TextBox 59">
            <a:extLst>
              <a:ext uri="{FF2B5EF4-FFF2-40B4-BE49-F238E27FC236}">
                <a16:creationId xmlns:a16="http://schemas.microsoft.com/office/drawing/2014/main" id="{BA4A3D36-9512-1234-1B0A-85D6A0199ED0}"/>
              </a:ext>
            </a:extLst>
          </p:cNvPr>
          <p:cNvSpPr txBox="1"/>
          <p:nvPr/>
        </p:nvSpPr>
        <p:spPr>
          <a:xfrm>
            <a:off x="4028773" y="471912"/>
            <a:ext cx="3329181" cy="1200329"/>
          </a:xfrm>
          <a:prstGeom prst="rect">
            <a:avLst/>
          </a:prstGeom>
          <a:noFill/>
        </p:spPr>
        <p:txBody>
          <a:bodyPr wrap="none" rtlCol="0">
            <a:spAutoFit/>
          </a:bodyPr>
          <a:lstStyle/>
          <a:p>
            <a:r>
              <a:rPr lang="en-US" sz="1200" dirty="0"/>
              <a:t>62.0 mild autoimmune neutropenia</a:t>
            </a:r>
          </a:p>
          <a:p>
            <a:r>
              <a:rPr lang="en-US" sz="1200" dirty="0"/>
              <a:t>62.0 BM – mild dysplasia</a:t>
            </a:r>
          </a:p>
          <a:p>
            <a:r>
              <a:rPr lang="en-US" sz="1200" dirty="0"/>
              <a:t>72.4 skin rash, fever, LN, spleen</a:t>
            </a:r>
          </a:p>
          <a:p>
            <a:r>
              <a:rPr lang="en-US" sz="1200" dirty="0"/>
              <a:t>72.4 CT: bone, LN, spleen, pericardial effusion</a:t>
            </a:r>
          </a:p>
          <a:p>
            <a:r>
              <a:rPr lang="en-US" sz="1200" dirty="0"/>
              <a:t>72.6 skin, LN, gut: </a:t>
            </a:r>
            <a:r>
              <a:rPr lang="en-US" sz="1200" b="1" dirty="0">
                <a:solidFill>
                  <a:srgbClr val="7030A0"/>
                </a:solidFill>
              </a:rPr>
              <a:t>LCH</a:t>
            </a:r>
            <a:r>
              <a:rPr lang="en-US" sz="1200" dirty="0"/>
              <a:t>;  bone: </a:t>
            </a:r>
            <a:r>
              <a:rPr lang="en-US" sz="1200" b="1" dirty="0">
                <a:solidFill>
                  <a:srgbClr val="1156C3"/>
                </a:solidFill>
              </a:rPr>
              <a:t>ECD</a:t>
            </a:r>
          </a:p>
          <a:p>
            <a:r>
              <a:rPr lang="en-US" sz="1200" dirty="0"/>
              <a:t>72.8 died</a:t>
            </a:r>
          </a:p>
        </p:txBody>
      </p:sp>
    </p:spTree>
    <p:extLst>
      <p:ext uri="{BB962C8B-B14F-4D97-AF65-F5344CB8AC3E}">
        <p14:creationId xmlns:p14="http://schemas.microsoft.com/office/powerpoint/2010/main" val="4369134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B2FD41A-2387-F2ED-5482-8E06327D7000}"/>
              </a:ext>
            </a:extLst>
          </p:cNvPr>
          <p:cNvPicPr>
            <a:picLocks noChangeAspect="1"/>
          </p:cNvPicPr>
          <p:nvPr/>
        </p:nvPicPr>
        <p:blipFill>
          <a:blip r:embed="rId2"/>
          <a:stretch>
            <a:fillRect/>
          </a:stretch>
        </p:blipFill>
        <p:spPr>
          <a:xfrm>
            <a:off x="888022" y="823058"/>
            <a:ext cx="7875799" cy="3757734"/>
          </a:xfrm>
          <a:prstGeom prst="rect">
            <a:avLst/>
          </a:prstGeom>
        </p:spPr>
      </p:pic>
      <p:sp>
        <p:nvSpPr>
          <p:cNvPr id="3" name="TextBox 2">
            <a:extLst>
              <a:ext uri="{FF2B5EF4-FFF2-40B4-BE49-F238E27FC236}">
                <a16:creationId xmlns:a16="http://schemas.microsoft.com/office/drawing/2014/main" id="{A7842C79-1371-D31D-C720-774688D674A3}"/>
              </a:ext>
            </a:extLst>
          </p:cNvPr>
          <p:cNvSpPr txBox="1"/>
          <p:nvPr/>
        </p:nvSpPr>
        <p:spPr>
          <a:xfrm>
            <a:off x="1857927" y="294042"/>
            <a:ext cx="851515" cy="369332"/>
          </a:xfrm>
          <a:prstGeom prst="rect">
            <a:avLst/>
          </a:prstGeom>
          <a:noFill/>
        </p:spPr>
        <p:txBody>
          <a:bodyPr wrap="none" rtlCol="0">
            <a:spAutoFit/>
          </a:bodyPr>
          <a:lstStyle/>
          <a:p>
            <a:r>
              <a:rPr lang="en-US" dirty="0"/>
              <a:t>A2712</a:t>
            </a:r>
          </a:p>
        </p:txBody>
      </p:sp>
      <p:sp>
        <p:nvSpPr>
          <p:cNvPr id="4" name="TextBox 3">
            <a:extLst>
              <a:ext uri="{FF2B5EF4-FFF2-40B4-BE49-F238E27FC236}">
                <a16:creationId xmlns:a16="http://schemas.microsoft.com/office/drawing/2014/main" id="{961D2726-183A-7DC1-C35C-005010433022}"/>
              </a:ext>
            </a:extLst>
          </p:cNvPr>
          <p:cNvSpPr txBox="1"/>
          <p:nvPr/>
        </p:nvSpPr>
        <p:spPr>
          <a:xfrm>
            <a:off x="6441840" y="278998"/>
            <a:ext cx="915636" cy="369332"/>
          </a:xfrm>
          <a:prstGeom prst="rect">
            <a:avLst/>
          </a:prstGeom>
          <a:noFill/>
        </p:spPr>
        <p:txBody>
          <a:bodyPr wrap="square" rtlCol="0">
            <a:spAutoFit/>
          </a:bodyPr>
          <a:lstStyle/>
          <a:p>
            <a:r>
              <a:rPr lang="en-US" dirty="0"/>
              <a:t>A2951</a:t>
            </a:r>
          </a:p>
        </p:txBody>
      </p:sp>
      <p:sp>
        <p:nvSpPr>
          <p:cNvPr id="5" name="TextBox 4">
            <a:extLst>
              <a:ext uri="{FF2B5EF4-FFF2-40B4-BE49-F238E27FC236}">
                <a16:creationId xmlns:a16="http://schemas.microsoft.com/office/drawing/2014/main" id="{59F57870-5D37-15C7-561A-EC0B3363575E}"/>
              </a:ext>
            </a:extLst>
          </p:cNvPr>
          <p:cNvSpPr txBox="1"/>
          <p:nvPr/>
        </p:nvSpPr>
        <p:spPr>
          <a:xfrm>
            <a:off x="105872" y="3474720"/>
            <a:ext cx="671979" cy="369332"/>
          </a:xfrm>
          <a:prstGeom prst="rect">
            <a:avLst/>
          </a:prstGeom>
          <a:noFill/>
        </p:spPr>
        <p:txBody>
          <a:bodyPr wrap="none" rtlCol="0">
            <a:spAutoFit/>
          </a:bodyPr>
          <a:lstStyle/>
          <a:p>
            <a:r>
              <a:rPr lang="en-US" b="1" dirty="0">
                <a:solidFill>
                  <a:schemeClr val="tx2">
                    <a:lumMod val="60000"/>
                    <a:lumOff val="40000"/>
                  </a:schemeClr>
                </a:solidFill>
              </a:rPr>
              <a:t>ECD</a:t>
            </a:r>
          </a:p>
        </p:txBody>
      </p:sp>
      <p:sp>
        <p:nvSpPr>
          <p:cNvPr id="6" name="TextBox 5">
            <a:extLst>
              <a:ext uri="{FF2B5EF4-FFF2-40B4-BE49-F238E27FC236}">
                <a16:creationId xmlns:a16="http://schemas.microsoft.com/office/drawing/2014/main" id="{3681369D-1BD4-4D5C-71F5-6B58CEE2A898}"/>
              </a:ext>
            </a:extLst>
          </p:cNvPr>
          <p:cNvSpPr txBox="1"/>
          <p:nvPr/>
        </p:nvSpPr>
        <p:spPr>
          <a:xfrm>
            <a:off x="115497" y="1097280"/>
            <a:ext cx="659155" cy="369332"/>
          </a:xfrm>
          <a:prstGeom prst="rect">
            <a:avLst/>
          </a:prstGeom>
          <a:noFill/>
        </p:spPr>
        <p:txBody>
          <a:bodyPr wrap="none" rtlCol="0">
            <a:spAutoFit/>
          </a:bodyPr>
          <a:lstStyle/>
          <a:p>
            <a:r>
              <a:rPr lang="en-US" b="1" dirty="0">
                <a:solidFill>
                  <a:schemeClr val="accent4">
                    <a:lumMod val="75000"/>
                  </a:schemeClr>
                </a:solidFill>
              </a:rPr>
              <a:t>LCH</a:t>
            </a:r>
          </a:p>
        </p:txBody>
      </p:sp>
      <p:sp>
        <p:nvSpPr>
          <p:cNvPr id="7" name="TextBox 6">
            <a:extLst>
              <a:ext uri="{FF2B5EF4-FFF2-40B4-BE49-F238E27FC236}">
                <a16:creationId xmlns:a16="http://schemas.microsoft.com/office/drawing/2014/main" id="{D6336B83-7B7B-4E96-7F0D-9EF288433B5B}"/>
              </a:ext>
            </a:extLst>
          </p:cNvPr>
          <p:cNvSpPr txBox="1"/>
          <p:nvPr/>
        </p:nvSpPr>
        <p:spPr>
          <a:xfrm>
            <a:off x="7974623" y="4510453"/>
            <a:ext cx="670376" cy="276999"/>
          </a:xfrm>
          <a:prstGeom prst="rect">
            <a:avLst/>
          </a:prstGeom>
          <a:noFill/>
        </p:spPr>
        <p:txBody>
          <a:bodyPr wrap="none" rtlCol="0">
            <a:spAutoFit/>
          </a:bodyPr>
          <a:lstStyle/>
          <a:p>
            <a:r>
              <a:rPr lang="en-US" sz="1200" dirty="0"/>
              <a:t>low res</a:t>
            </a:r>
          </a:p>
        </p:txBody>
      </p:sp>
    </p:spTree>
    <p:extLst>
      <p:ext uri="{BB962C8B-B14F-4D97-AF65-F5344CB8AC3E}">
        <p14:creationId xmlns:p14="http://schemas.microsoft.com/office/powerpoint/2010/main" val="17212070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oogle Shape;213;p9" descr="A diagram of a graph&#10;&#10;AI-generated content may be incorrect.">
            <a:extLst>
              <a:ext uri="{FF2B5EF4-FFF2-40B4-BE49-F238E27FC236}">
                <a16:creationId xmlns:a16="http://schemas.microsoft.com/office/drawing/2014/main" id="{A0C4168A-C6A1-A6BC-E4B5-737D6E1654CF}"/>
              </a:ext>
            </a:extLst>
          </p:cNvPr>
          <p:cNvPicPr preferRelativeResize="0"/>
          <p:nvPr/>
        </p:nvPicPr>
        <p:blipFill rotWithShape="1">
          <a:blip r:embed="rId3">
            <a:alphaModFix/>
          </a:blip>
          <a:srcRect t="7791" b="17541"/>
          <a:stretch/>
        </p:blipFill>
        <p:spPr>
          <a:xfrm>
            <a:off x="539495" y="1892808"/>
            <a:ext cx="6208777" cy="2103120"/>
          </a:xfrm>
          <a:prstGeom prst="rect">
            <a:avLst/>
          </a:prstGeom>
          <a:noFill/>
          <a:ln>
            <a:noFill/>
          </a:ln>
        </p:spPr>
      </p:pic>
      <p:sp>
        <p:nvSpPr>
          <p:cNvPr id="4" name="TextBox 3">
            <a:extLst>
              <a:ext uri="{FF2B5EF4-FFF2-40B4-BE49-F238E27FC236}">
                <a16:creationId xmlns:a16="http://schemas.microsoft.com/office/drawing/2014/main" id="{E4A84B62-C391-8D6C-AA54-8D3ACAD346C0}"/>
              </a:ext>
            </a:extLst>
          </p:cNvPr>
          <p:cNvSpPr txBox="1"/>
          <p:nvPr/>
        </p:nvSpPr>
        <p:spPr>
          <a:xfrm>
            <a:off x="499179" y="292240"/>
            <a:ext cx="851515" cy="369332"/>
          </a:xfrm>
          <a:prstGeom prst="rect">
            <a:avLst/>
          </a:prstGeom>
          <a:noFill/>
        </p:spPr>
        <p:txBody>
          <a:bodyPr wrap="none" rtlCol="0">
            <a:spAutoFit/>
          </a:bodyPr>
          <a:lstStyle/>
          <a:p>
            <a:r>
              <a:rPr lang="en-US" dirty="0"/>
              <a:t>A2712</a:t>
            </a:r>
          </a:p>
        </p:txBody>
      </p:sp>
      <p:sp>
        <p:nvSpPr>
          <p:cNvPr id="5" name="TextBox 4">
            <a:extLst>
              <a:ext uri="{FF2B5EF4-FFF2-40B4-BE49-F238E27FC236}">
                <a16:creationId xmlns:a16="http://schemas.microsoft.com/office/drawing/2014/main" id="{212C7F85-B3BD-22D5-0589-B2F8A5418B64}"/>
              </a:ext>
            </a:extLst>
          </p:cNvPr>
          <p:cNvSpPr txBox="1"/>
          <p:nvPr/>
        </p:nvSpPr>
        <p:spPr>
          <a:xfrm>
            <a:off x="479671" y="615756"/>
            <a:ext cx="2792752" cy="1015663"/>
          </a:xfrm>
          <a:prstGeom prst="rect">
            <a:avLst/>
          </a:prstGeom>
          <a:noFill/>
        </p:spPr>
        <p:txBody>
          <a:bodyPr wrap="none" rtlCol="0">
            <a:spAutoFit/>
          </a:bodyPr>
          <a:lstStyle/>
          <a:p>
            <a:r>
              <a:rPr lang="en-US" sz="1200" dirty="0"/>
              <a:t>57.5 skin rash, mild leukocytosis</a:t>
            </a:r>
          </a:p>
          <a:p>
            <a:r>
              <a:rPr lang="en-US" sz="1200" dirty="0"/>
              <a:t>58.5 skin biopsy: </a:t>
            </a:r>
            <a:r>
              <a:rPr lang="en-US" sz="1200" b="1" dirty="0">
                <a:solidFill>
                  <a:srgbClr val="7030A0"/>
                </a:solidFill>
              </a:rPr>
              <a:t>LCH</a:t>
            </a:r>
          </a:p>
          <a:p>
            <a:r>
              <a:rPr lang="en-US" sz="1200" dirty="0"/>
              <a:t>58.9 basilar artery stroke</a:t>
            </a:r>
          </a:p>
          <a:p>
            <a:r>
              <a:rPr lang="en-US" sz="1200" dirty="0"/>
              <a:t>58.9 CT: bone, aortitis, peri-renal</a:t>
            </a:r>
          </a:p>
          <a:p>
            <a:r>
              <a:rPr lang="en-US" sz="1200" dirty="0"/>
              <a:t>59.3 bone and peri-renal biopsy: </a:t>
            </a:r>
            <a:r>
              <a:rPr lang="en-US" sz="1200" b="1" dirty="0">
                <a:solidFill>
                  <a:srgbClr val="1156C3"/>
                </a:solidFill>
              </a:rPr>
              <a:t>ECD</a:t>
            </a:r>
            <a:r>
              <a:rPr lang="en-US" sz="1200" dirty="0"/>
              <a:t> </a:t>
            </a:r>
          </a:p>
        </p:txBody>
      </p:sp>
      <p:cxnSp>
        <p:nvCxnSpPr>
          <p:cNvPr id="7" name="Straight Connector 6">
            <a:extLst>
              <a:ext uri="{FF2B5EF4-FFF2-40B4-BE49-F238E27FC236}">
                <a16:creationId xmlns:a16="http://schemas.microsoft.com/office/drawing/2014/main" id="{B87191DD-8BD0-81A4-1A87-DDCF94422AAF}"/>
              </a:ext>
            </a:extLst>
          </p:cNvPr>
          <p:cNvCxnSpPr>
            <a:cxnSpLocks/>
          </p:cNvCxnSpPr>
          <p:nvPr/>
        </p:nvCxnSpPr>
        <p:spPr>
          <a:xfrm>
            <a:off x="6355080" y="649224"/>
            <a:ext cx="0" cy="1179576"/>
          </a:xfrm>
          <a:prstGeom prst="line">
            <a:avLst/>
          </a:prstGeom>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sp>
        <p:nvSpPr>
          <p:cNvPr id="10" name="Google Shape;194;g359fa4fbf72_0_16">
            <a:extLst>
              <a:ext uri="{FF2B5EF4-FFF2-40B4-BE49-F238E27FC236}">
                <a16:creationId xmlns:a16="http://schemas.microsoft.com/office/drawing/2014/main" id="{4174DC90-432F-4BB5-91EF-3BAA47411009}"/>
              </a:ext>
            </a:extLst>
          </p:cNvPr>
          <p:cNvSpPr txBox="1"/>
          <p:nvPr/>
        </p:nvSpPr>
        <p:spPr>
          <a:xfrm>
            <a:off x="3868601" y="547431"/>
            <a:ext cx="1906500" cy="36930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00" dirty="0">
                <a:solidFill>
                  <a:srgbClr val="7030A0"/>
                </a:solidFill>
              </a:rPr>
              <a:t>TET2:p.? essential splice</a:t>
            </a:r>
            <a:endParaRPr sz="1200" dirty="0">
              <a:solidFill>
                <a:srgbClr val="7030A0"/>
              </a:solidFill>
            </a:endParaRPr>
          </a:p>
        </p:txBody>
      </p:sp>
      <p:sp>
        <p:nvSpPr>
          <p:cNvPr id="11" name="Google Shape;195;g359fa4fbf72_0_16">
            <a:extLst>
              <a:ext uri="{FF2B5EF4-FFF2-40B4-BE49-F238E27FC236}">
                <a16:creationId xmlns:a16="http://schemas.microsoft.com/office/drawing/2014/main" id="{CCD82518-D0B2-B1D0-D371-5CDD7B492EDD}"/>
              </a:ext>
            </a:extLst>
          </p:cNvPr>
          <p:cNvSpPr txBox="1"/>
          <p:nvPr/>
        </p:nvSpPr>
        <p:spPr>
          <a:xfrm>
            <a:off x="4592839" y="786281"/>
            <a:ext cx="1260900" cy="36930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00" dirty="0">
                <a:solidFill>
                  <a:srgbClr val="7030A0"/>
                </a:solidFill>
              </a:rPr>
              <a:t>TET2:p.I1873T</a:t>
            </a:r>
            <a:endParaRPr sz="1200" dirty="0">
              <a:solidFill>
                <a:srgbClr val="7030A0"/>
              </a:solidFill>
            </a:endParaRPr>
          </a:p>
        </p:txBody>
      </p:sp>
      <p:cxnSp>
        <p:nvCxnSpPr>
          <p:cNvPr id="13" name="Straight Connector 12">
            <a:extLst>
              <a:ext uri="{FF2B5EF4-FFF2-40B4-BE49-F238E27FC236}">
                <a16:creationId xmlns:a16="http://schemas.microsoft.com/office/drawing/2014/main" id="{3F58C43A-52CC-F126-EB5E-61422484B1CF}"/>
              </a:ext>
            </a:extLst>
          </p:cNvPr>
          <p:cNvCxnSpPr/>
          <p:nvPr/>
        </p:nvCxnSpPr>
        <p:spPr>
          <a:xfrm>
            <a:off x="5184648" y="1380744"/>
            <a:ext cx="0" cy="612648"/>
          </a:xfrm>
          <a:prstGeom prst="line">
            <a:avLst/>
          </a:prstGeom>
          <a:ln w="76200">
            <a:solidFill>
              <a:srgbClr val="7030A0"/>
            </a:solidFill>
          </a:ln>
          <a:effectLst/>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B2CF4418-DFED-2971-0AF4-E5722A97ED32}"/>
              </a:ext>
            </a:extLst>
          </p:cNvPr>
          <p:cNvSpPr txBox="1"/>
          <p:nvPr/>
        </p:nvSpPr>
        <p:spPr>
          <a:xfrm>
            <a:off x="5024628" y="4178457"/>
            <a:ext cx="2359941" cy="461665"/>
          </a:xfrm>
          <a:prstGeom prst="rect">
            <a:avLst/>
          </a:prstGeom>
          <a:noFill/>
        </p:spPr>
        <p:txBody>
          <a:bodyPr wrap="none" rtlCol="0">
            <a:spAutoFit/>
          </a:bodyPr>
          <a:lstStyle/>
          <a:p>
            <a:pPr algn="ctr"/>
            <a:r>
              <a:rPr lang="en-US" sz="1200" dirty="0"/>
              <a:t>Years</a:t>
            </a:r>
          </a:p>
          <a:p>
            <a:pPr algn="ctr"/>
            <a:r>
              <a:rPr lang="en-US" sz="1200" dirty="0"/>
              <a:t>(assuming typical mutation rate)</a:t>
            </a:r>
          </a:p>
        </p:txBody>
      </p:sp>
      <p:sp>
        <p:nvSpPr>
          <p:cNvPr id="18" name="Rectangle 17">
            <a:extLst>
              <a:ext uri="{FF2B5EF4-FFF2-40B4-BE49-F238E27FC236}">
                <a16:creationId xmlns:a16="http://schemas.microsoft.com/office/drawing/2014/main" id="{02FF2871-E91C-3D05-53A9-10A5FCBF0D1E}"/>
              </a:ext>
            </a:extLst>
          </p:cNvPr>
          <p:cNvSpPr/>
          <p:nvPr/>
        </p:nvSpPr>
        <p:spPr>
          <a:xfrm>
            <a:off x="602343" y="3193143"/>
            <a:ext cx="6342743" cy="181428"/>
          </a:xfrm>
          <a:prstGeom prst="rect">
            <a:avLst/>
          </a:prstGeom>
          <a:solidFill>
            <a:srgbClr val="7030A0">
              <a:alpha val="15589"/>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4C25CF2A-F6F1-9D35-6107-8971DEBB90EB}"/>
              </a:ext>
            </a:extLst>
          </p:cNvPr>
          <p:cNvSpPr txBox="1"/>
          <p:nvPr/>
        </p:nvSpPr>
        <p:spPr>
          <a:xfrm>
            <a:off x="527178" y="2788901"/>
            <a:ext cx="1183337" cy="276999"/>
          </a:xfrm>
          <a:prstGeom prst="rect">
            <a:avLst/>
          </a:prstGeom>
          <a:noFill/>
        </p:spPr>
        <p:txBody>
          <a:bodyPr wrap="none" rtlCol="0">
            <a:spAutoFit/>
          </a:bodyPr>
          <a:lstStyle/>
          <a:p>
            <a:r>
              <a:rPr lang="en-US" sz="1200" dirty="0">
                <a:solidFill>
                  <a:srgbClr val="00B050"/>
                </a:solidFill>
              </a:rPr>
              <a:t>NRAS:p.G13D</a:t>
            </a:r>
          </a:p>
        </p:txBody>
      </p:sp>
      <p:sp>
        <p:nvSpPr>
          <p:cNvPr id="8" name="TextBox 7">
            <a:extLst>
              <a:ext uri="{FF2B5EF4-FFF2-40B4-BE49-F238E27FC236}">
                <a16:creationId xmlns:a16="http://schemas.microsoft.com/office/drawing/2014/main" id="{D02C7B87-7E01-0962-4997-7FD9443008BB}"/>
              </a:ext>
            </a:extLst>
          </p:cNvPr>
          <p:cNvSpPr txBox="1"/>
          <p:nvPr/>
        </p:nvSpPr>
        <p:spPr>
          <a:xfrm>
            <a:off x="2546932" y="2185342"/>
            <a:ext cx="1226618" cy="276999"/>
          </a:xfrm>
          <a:prstGeom prst="rect">
            <a:avLst/>
          </a:prstGeom>
          <a:noFill/>
        </p:spPr>
        <p:txBody>
          <a:bodyPr wrap="none" rtlCol="0">
            <a:spAutoFit/>
          </a:bodyPr>
          <a:lstStyle/>
          <a:p>
            <a:r>
              <a:rPr lang="en-US" sz="1200" dirty="0">
                <a:solidFill>
                  <a:srgbClr val="1156C3"/>
                </a:solidFill>
              </a:rPr>
              <a:t>BRAF:p.V600E</a:t>
            </a:r>
          </a:p>
        </p:txBody>
      </p:sp>
      <p:sp>
        <p:nvSpPr>
          <p:cNvPr id="12" name="TextBox 11">
            <a:extLst>
              <a:ext uri="{FF2B5EF4-FFF2-40B4-BE49-F238E27FC236}">
                <a16:creationId xmlns:a16="http://schemas.microsoft.com/office/drawing/2014/main" id="{4A7C21A9-C3BB-22FC-81AC-1104EB721A5E}"/>
              </a:ext>
            </a:extLst>
          </p:cNvPr>
          <p:cNvSpPr txBox="1"/>
          <p:nvPr/>
        </p:nvSpPr>
        <p:spPr>
          <a:xfrm>
            <a:off x="3950880" y="2409762"/>
            <a:ext cx="1167307" cy="276999"/>
          </a:xfrm>
          <a:prstGeom prst="rect">
            <a:avLst/>
          </a:prstGeom>
          <a:noFill/>
        </p:spPr>
        <p:txBody>
          <a:bodyPr wrap="none" rtlCol="0">
            <a:spAutoFit/>
          </a:bodyPr>
          <a:lstStyle/>
          <a:p>
            <a:r>
              <a:rPr lang="en-US" sz="1200" dirty="0">
                <a:solidFill>
                  <a:srgbClr val="FF0000"/>
                </a:solidFill>
              </a:rPr>
              <a:t>KRAS:p.G12S</a:t>
            </a:r>
          </a:p>
        </p:txBody>
      </p:sp>
      <p:sp>
        <p:nvSpPr>
          <p:cNvPr id="15" name="TextBox 14">
            <a:extLst>
              <a:ext uri="{FF2B5EF4-FFF2-40B4-BE49-F238E27FC236}">
                <a16:creationId xmlns:a16="http://schemas.microsoft.com/office/drawing/2014/main" id="{D6532722-178C-740A-082E-33923F8D326A}"/>
              </a:ext>
            </a:extLst>
          </p:cNvPr>
          <p:cNvSpPr txBox="1"/>
          <p:nvPr/>
        </p:nvSpPr>
        <p:spPr>
          <a:xfrm>
            <a:off x="7682158" y="510657"/>
            <a:ext cx="925253" cy="276999"/>
          </a:xfrm>
          <a:prstGeom prst="rect">
            <a:avLst/>
          </a:prstGeom>
          <a:noFill/>
        </p:spPr>
        <p:txBody>
          <a:bodyPr wrap="none" rtlCol="0">
            <a:spAutoFit/>
          </a:bodyPr>
          <a:lstStyle/>
          <a:p>
            <a:r>
              <a:rPr lang="en-US" sz="1200" dirty="0"/>
              <a:t>conception</a:t>
            </a:r>
          </a:p>
        </p:txBody>
      </p:sp>
      <p:sp>
        <p:nvSpPr>
          <p:cNvPr id="17" name="TextBox 16">
            <a:extLst>
              <a:ext uri="{FF2B5EF4-FFF2-40B4-BE49-F238E27FC236}">
                <a16:creationId xmlns:a16="http://schemas.microsoft.com/office/drawing/2014/main" id="{6830D226-7BE1-90DE-D036-5E8805B5077C}"/>
              </a:ext>
            </a:extLst>
          </p:cNvPr>
          <p:cNvSpPr txBox="1"/>
          <p:nvPr/>
        </p:nvSpPr>
        <p:spPr>
          <a:xfrm>
            <a:off x="7293428" y="3158113"/>
            <a:ext cx="1702710" cy="276999"/>
          </a:xfrm>
          <a:prstGeom prst="rect">
            <a:avLst/>
          </a:prstGeom>
          <a:noFill/>
        </p:spPr>
        <p:txBody>
          <a:bodyPr wrap="none" rtlCol="0">
            <a:spAutoFit/>
          </a:bodyPr>
          <a:lstStyle/>
          <a:p>
            <a:r>
              <a:rPr lang="en-US" sz="1200" dirty="0"/>
              <a:t>triple hit within 5 years</a:t>
            </a:r>
          </a:p>
        </p:txBody>
      </p:sp>
      <p:sp>
        <p:nvSpPr>
          <p:cNvPr id="19" name="TextBox 18">
            <a:extLst>
              <a:ext uri="{FF2B5EF4-FFF2-40B4-BE49-F238E27FC236}">
                <a16:creationId xmlns:a16="http://schemas.microsoft.com/office/drawing/2014/main" id="{0DE87787-40E5-E66B-D589-75F86E9C963F}"/>
              </a:ext>
            </a:extLst>
          </p:cNvPr>
          <p:cNvSpPr txBox="1"/>
          <p:nvPr/>
        </p:nvSpPr>
        <p:spPr>
          <a:xfrm>
            <a:off x="7630862" y="4308231"/>
            <a:ext cx="1027845" cy="276999"/>
          </a:xfrm>
          <a:prstGeom prst="rect">
            <a:avLst/>
          </a:prstGeom>
          <a:noFill/>
        </p:spPr>
        <p:txBody>
          <a:bodyPr wrap="none" rtlCol="0">
            <a:spAutoFit/>
          </a:bodyPr>
          <a:lstStyle/>
          <a:p>
            <a:r>
              <a:rPr lang="en-US" sz="1200" dirty="0"/>
              <a:t>presentation</a:t>
            </a:r>
          </a:p>
        </p:txBody>
      </p:sp>
      <p:sp>
        <p:nvSpPr>
          <p:cNvPr id="20" name="TextBox 19">
            <a:extLst>
              <a:ext uri="{FF2B5EF4-FFF2-40B4-BE49-F238E27FC236}">
                <a16:creationId xmlns:a16="http://schemas.microsoft.com/office/drawing/2014/main" id="{B41F2387-EDBC-989F-08EE-2E59D8694559}"/>
              </a:ext>
            </a:extLst>
          </p:cNvPr>
          <p:cNvSpPr txBox="1"/>
          <p:nvPr/>
        </p:nvSpPr>
        <p:spPr>
          <a:xfrm>
            <a:off x="7683858" y="1907930"/>
            <a:ext cx="997389" cy="276999"/>
          </a:xfrm>
          <a:prstGeom prst="rect">
            <a:avLst/>
          </a:prstGeom>
          <a:noFill/>
        </p:spPr>
        <p:txBody>
          <a:bodyPr wrap="none" rtlCol="0">
            <a:spAutoFit/>
          </a:bodyPr>
          <a:lstStyle/>
          <a:p>
            <a:r>
              <a:rPr lang="en-US" sz="1200" dirty="0"/>
              <a:t>TET2-/- 20s</a:t>
            </a:r>
          </a:p>
        </p:txBody>
      </p:sp>
      <p:cxnSp>
        <p:nvCxnSpPr>
          <p:cNvPr id="21" name="Straight Arrow Connector 20">
            <a:extLst>
              <a:ext uri="{FF2B5EF4-FFF2-40B4-BE49-F238E27FC236}">
                <a16:creationId xmlns:a16="http://schemas.microsoft.com/office/drawing/2014/main" id="{32A19836-9A91-68D6-82A9-DE3AB35EECE1}"/>
              </a:ext>
            </a:extLst>
          </p:cNvPr>
          <p:cNvCxnSpPr/>
          <p:nvPr/>
        </p:nvCxnSpPr>
        <p:spPr>
          <a:xfrm>
            <a:off x="8106508" y="1222130"/>
            <a:ext cx="0" cy="413239"/>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2C033F1F-3FAE-56B3-50DC-AB9CB6FFE9F5}"/>
              </a:ext>
            </a:extLst>
          </p:cNvPr>
          <p:cNvCxnSpPr/>
          <p:nvPr/>
        </p:nvCxnSpPr>
        <p:spPr>
          <a:xfrm>
            <a:off x="8091600" y="2573864"/>
            <a:ext cx="0" cy="413239"/>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6BDA41DB-1D98-09D7-04F5-77FE3A3397CD}"/>
              </a:ext>
            </a:extLst>
          </p:cNvPr>
          <p:cNvCxnSpPr/>
          <p:nvPr/>
        </p:nvCxnSpPr>
        <p:spPr>
          <a:xfrm>
            <a:off x="8100392" y="3579862"/>
            <a:ext cx="0" cy="413239"/>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299530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2E959C7-2A6D-FEE5-F3A8-000F34D99DAF}"/>
              </a:ext>
            </a:extLst>
          </p:cNvPr>
          <p:cNvSpPr txBox="1"/>
          <p:nvPr/>
        </p:nvSpPr>
        <p:spPr>
          <a:xfrm>
            <a:off x="291816" y="279929"/>
            <a:ext cx="960912" cy="369332"/>
          </a:xfrm>
          <a:prstGeom prst="rect">
            <a:avLst/>
          </a:prstGeom>
          <a:noFill/>
        </p:spPr>
        <p:txBody>
          <a:bodyPr wrap="square" rtlCol="0">
            <a:spAutoFit/>
          </a:bodyPr>
          <a:lstStyle/>
          <a:p>
            <a:r>
              <a:rPr lang="en-US" dirty="0"/>
              <a:t>A2951</a:t>
            </a:r>
          </a:p>
        </p:txBody>
      </p:sp>
      <p:sp>
        <p:nvSpPr>
          <p:cNvPr id="3" name="TextBox 2">
            <a:extLst>
              <a:ext uri="{FF2B5EF4-FFF2-40B4-BE49-F238E27FC236}">
                <a16:creationId xmlns:a16="http://schemas.microsoft.com/office/drawing/2014/main" id="{9F1D90E3-FB2C-6AB0-8ACD-BF2C44DEDF27}"/>
              </a:ext>
            </a:extLst>
          </p:cNvPr>
          <p:cNvSpPr txBox="1"/>
          <p:nvPr/>
        </p:nvSpPr>
        <p:spPr>
          <a:xfrm>
            <a:off x="272347" y="603445"/>
            <a:ext cx="3329181" cy="1015663"/>
          </a:xfrm>
          <a:prstGeom prst="rect">
            <a:avLst/>
          </a:prstGeom>
          <a:noFill/>
        </p:spPr>
        <p:txBody>
          <a:bodyPr wrap="none" rtlCol="0">
            <a:spAutoFit/>
          </a:bodyPr>
          <a:lstStyle/>
          <a:p>
            <a:r>
              <a:rPr lang="en-US" sz="1200" dirty="0"/>
              <a:t>62.0 mild autoimmune neutropenia</a:t>
            </a:r>
          </a:p>
          <a:p>
            <a:r>
              <a:rPr lang="en-US" sz="1200" dirty="0"/>
              <a:t>62.0 BM – mild dysplasia</a:t>
            </a:r>
          </a:p>
          <a:p>
            <a:r>
              <a:rPr lang="en-US" sz="1200" dirty="0"/>
              <a:t>72.4 skin rash, fever, LN, spleen</a:t>
            </a:r>
          </a:p>
          <a:p>
            <a:r>
              <a:rPr lang="en-US" sz="1200" dirty="0"/>
              <a:t>72.4 CT: bone, LN, spleen, pericardial effusion</a:t>
            </a:r>
          </a:p>
          <a:p>
            <a:r>
              <a:rPr lang="en-US" sz="1200" dirty="0"/>
              <a:t>72.6 skin, LN, gut: </a:t>
            </a:r>
            <a:r>
              <a:rPr lang="en-US" sz="1200" b="1" dirty="0">
                <a:solidFill>
                  <a:srgbClr val="7030A0"/>
                </a:solidFill>
              </a:rPr>
              <a:t>LCH</a:t>
            </a:r>
            <a:r>
              <a:rPr lang="en-US" sz="1200" dirty="0"/>
              <a:t>;  bone: </a:t>
            </a:r>
            <a:r>
              <a:rPr lang="en-US" sz="1200" b="1" dirty="0">
                <a:solidFill>
                  <a:srgbClr val="1156C3"/>
                </a:solidFill>
              </a:rPr>
              <a:t>ECD</a:t>
            </a:r>
          </a:p>
        </p:txBody>
      </p:sp>
      <p:pic>
        <p:nvPicPr>
          <p:cNvPr id="4" name="Google Shape;167;p6" descr="A diagram of a graph&#10;&#10;AI-generated content may be incorrect.">
            <a:extLst>
              <a:ext uri="{FF2B5EF4-FFF2-40B4-BE49-F238E27FC236}">
                <a16:creationId xmlns:a16="http://schemas.microsoft.com/office/drawing/2014/main" id="{8779360B-9102-C482-FB45-81A5B2853A3A}"/>
              </a:ext>
            </a:extLst>
          </p:cNvPr>
          <p:cNvPicPr preferRelativeResize="0"/>
          <p:nvPr/>
        </p:nvPicPr>
        <p:blipFill rotWithShape="1">
          <a:blip r:embed="rId3">
            <a:alphaModFix/>
          </a:blip>
          <a:srcRect l="11382" t="6098" b="19429"/>
          <a:stretch/>
        </p:blipFill>
        <p:spPr>
          <a:xfrm>
            <a:off x="774047" y="1677463"/>
            <a:ext cx="6446520" cy="2976833"/>
          </a:xfrm>
          <a:prstGeom prst="rect">
            <a:avLst/>
          </a:prstGeom>
          <a:noFill/>
          <a:ln>
            <a:noFill/>
          </a:ln>
        </p:spPr>
      </p:pic>
      <p:cxnSp>
        <p:nvCxnSpPr>
          <p:cNvPr id="5" name="Straight Connector 4">
            <a:extLst>
              <a:ext uri="{FF2B5EF4-FFF2-40B4-BE49-F238E27FC236}">
                <a16:creationId xmlns:a16="http://schemas.microsoft.com/office/drawing/2014/main" id="{FF225C98-B402-AE13-F52C-994B1A2EE32F}"/>
              </a:ext>
            </a:extLst>
          </p:cNvPr>
          <p:cNvCxnSpPr/>
          <p:nvPr/>
        </p:nvCxnSpPr>
        <p:spPr>
          <a:xfrm>
            <a:off x="6351887" y="1271016"/>
            <a:ext cx="0" cy="612648"/>
          </a:xfrm>
          <a:prstGeom prst="line">
            <a:avLst/>
          </a:prstGeom>
          <a:ln w="38100">
            <a:solidFill>
              <a:srgbClr val="7030A0"/>
            </a:solidFill>
          </a:ln>
          <a:effectLst/>
        </p:spPr>
        <p:style>
          <a:lnRef idx="2">
            <a:schemeClr val="accent1"/>
          </a:lnRef>
          <a:fillRef idx="0">
            <a:schemeClr val="accent1"/>
          </a:fillRef>
          <a:effectRef idx="1">
            <a:schemeClr val="accent1"/>
          </a:effectRef>
          <a:fontRef idx="minor">
            <a:schemeClr val="tx1"/>
          </a:fontRef>
        </p:style>
      </p:cxnSp>
      <p:sp>
        <p:nvSpPr>
          <p:cNvPr id="6" name="Google Shape;147;g359fa4fbf72_0_0">
            <a:extLst>
              <a:ext uri="{FF2B5EF4-FFF2-40B4-BE49-F238E27FC236}">
                <a16:creationId xmlns:a16="http://schemas.microsoft.com/office/drawing/2014/main" id="{96DD4B07-FB9C-5591-EF43-52119588D4A2}"/>
              </a:ext>
            </a:extLst>
          </p:cNvPr>
          <p:cNvSpPr txBox="1"/>
          <p:nvPr/>
        </p:nvSpPr>
        <p:spPr>
          <a:xfrm>
            <a:off x="5926556" y="920319"/>
            <a:ext cx="6678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00" dirty="0">
                <a:solidFill>
                  <a:srgbClr val="7030A0"/>
                </a:solidFill>
              </a:rPr>
              <a:t>4qLOH</a:t>
            </a:r>
            <a:endParaRPr sz="1200" dirty="0">
              <a:solidFill>
                <a:srgbClr val="7030A0"/>
              </a:solidFill>
            </a:endParaRPr>
          </a:p>
        </p:txBody>
      </p:sp>
      <p:sp>
        <p:nvSpPr>
          <p:cNvPr id="7" name="Google Shape;148;g359fa4fbf72_0_0">
            <a:extLst>
              <a:ext uri="{FF2B5EF4-FFF2-40B4-BE49-F238E27FC236}">
                <a16:creationId xmlns:a16="http://schemas.microsoft.com/office/drawing/2014/main" id="{E7FE73F6-4E20-364F-262A-EA4308EC9AF6}"/>
              </a:ext>
            </a:extLst>
          </p:cNvPr>
          <p:cNvSpPr txBox="1"/>
          <p:nvPr/>
        </p:nvSpPr>
        <p:spPr>
          <a:xfrm>
            <a:off x="4742720" y="697323"/>
            <a:ext cx="19065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00" dirty="0">
                <a:solidFill>
                  <a:srgbClr val="7030A0"/>
                </a:solidFill>
              </a:rPr>
              <a:t>TET2:p.? essential splice</a:t>
            </a:r>
            <a:endParaRPr sz="1200" dirty="0">
              <a:solidFill>
                <a:srgbClr val="7030A0"/>
              </a:solidFill>
            </a:endParaRPr>
          </a:p>
        </p:txBody>
      </p:sp>
      <p:cxnSp>
        <p:nvCxnSpPr>
          <p:cNvPr id="8" name="Straight Connector 7">
            <a:extLst>
              <a:ext uri="{FF2B5EF4-FFF2-40B4-BE49-F238E27FC236}">
                <a16:creationId xmlns:a16="http://schemas.microsoft.com/office/drawing/2014/main" id="{F6350ADD-1A7D-D928-4930-FE4732980A04}"/>
              </a:ext>
            </a:extLst>
          </p:cNvPr>
          <p:cNvCxnSpPr>
            <a:cxnSpLocks/>
          </p:cNvCxnSpPr>
          <p:nvPr/>
        </p:nvCxnSpPr>
        <p:spPr>
          <a:xfrm>
            <a:off x="6745079" y="667512"/>
            <a:ext cx="0" cy="1179576"/>
          </a:xfrm>
          <a:prstGeom prst="line">
            <a:avLst/>
          </a:prstGeom>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7A5EDDA8-94C0-7E9F-590A-D5EF35944585}"/>
              </a:ext>
            </a:extLst>
          </p:cNvPr>
          <p:cNvSpPr txBox="1"/>
          <p:nvPr/>
        </p:nvSpPr>
        <p:spPr>
          <a:xfrm>
            <a:off x="7682158" y="510657"/>
            <a:ext cx="925253" cy="276999"/>
          </a:xfrm>
          <a:prstGeom prst="rect">
            <a:avLst/>
          </a:prstGeom>
          <a:noFill/>
        </p:spPr>
        <p:txBody>
          <a:bodyPr wrap="none" rtlCol="0">
            <a:spAutoFit/>
          </a:bodyPr>
          <a:lstStyle/>
          <a:p>
            <a:r>
              <a:rPr lang="en-US" sz="1200" dirty="0"/>
              <a:t>conception</a:t>
            </a:r>
          </a:p>
        </p:txBody>
      </p:sp>
      <p:sp>
        <p:nvSpPr>
          <p:cNvPr id="10" name="Rectangle 9">
            <a:extLst>
              <a:ext uri="{FF2B5EF4-FFF2-40B4-BE49-F238E27FC236}">
                <a16:creationId xmlns:a16="http://schemas.microsoft.com/office/drawing/2014/main" id="{933739AC-2EE9-547C-59BB-8E311BD50DDD}"/>
              </a:ext>
            </a:extLst>
          </p:cNvPr>
          <p:cNvSpPr/>
          <p:nvPr/>
        </p:nvSpPr>
        <p:spPr>
          <a:xfrm>
            <a:off x="740229" y="2873827"/>
            <a:ext cx="6545943" cy="638629"/>
          </a:xfrm>
          <a:prstGeom prst="rect">
            <a:avLst/>
          </a:prstGeom>
          <a:solidFill>
            <a:srgbClr val="7030A0">
              <a:alpha val="15589"/>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8EA920DF-8709-ED50-7A2F-5EBC151C801C}"/>
              </a:ext>
            </a:extLst>
          </p:cNvPr>
          <p:cNvSpPr txBox="1"/>
          <p:nvPr/>
        </p:nvSpPr>
        <p:spPr>
          <a:xfrm>
            <a:off x="7293429" y="3026229"/>
            <a:ext cx="1702710" cy="276999"/>
          </a:xfrm>
          <a:prstGeom prst="rect">
            <a:avLst/>
          </a:prstGeom>
          <a:noFill/>
        </p:spPr>
        <p:txBody>
          <a:bodyPr wrap="none" rtlCol="0">
            <a:spAutoFit/>
          </a:bodyPr>
          <a:lstStyle/>
          <a:p>
            <a:r>
              <a:rPr lang="en-US" sz="1200" dirty="0"/>
              <a:t>triple hit within 7 years</a:t>
            </a:r>
          </a:p>
        </p:txBody>
      </p:sp>
      <p:sp>
        <p:nvSpPr>
          <p:cNvPr id="12" name="TextBox 11">
            <a:extLst>
              <a:ext uri="{FF2B5EF4-FFF2-40B4-BE49-F238E27FC236}">
                <a16:creationId xmlns:a16="http://schemas.microsoft.com/office/drawing/2014/main" id="{F90E95CA-5061-4877-3279-0720FBE5C803}"/>
              </a:ext>
            </a:extLst>
          </p:cNvPr>
          <p:cNvSpPr txBox="1"/>
          <p:nvPr/>
        </p:nvSpPr>
        <p:spPr>
          <a:xfrm>
            <a:off x="4751365" y="1630963"/>
            <a:ext cx="1183337" cy="276999"/>
          </a:xfrm>
          <a:prstGeom prst="rect">
            <a:avLst/>
          </a:prstGeom>
          <a:noFill/>
        </p:spPr>
        <p:txBody>
          <a:bodyPr wrap="none" rtlCol="0">
            <a:spAutoFit/>
          </a:bodyPr>
          <a:lstStyle/>
          <a:p>
            <a:r>
              <a:rPr lang="en-US" sz="1200" dirty="0">
                <a:solidFill>
                  <a:srgbClr val="00B050"/>
                </a:solidFill>
              </a:rPr>
              <a:t>NRAS:p.G12D</a:t>
            </a:r>
          </a:p>
        </p:txBody>
      </p:sp>
      <p:sp>
        <p:nvSpPr>
          <p:cNvPr id="13" name="TextBox 12">
            <a:extLst>
              <a:ext uri="{FF2B5EF4-FFF2-40B4-BE49-F238E27FC236}">
                <a16:creationId xmlns:a16="http://schemas.microsoft.com/office/drawing/2014/main" id="{ABB7E41D-9569-4796-1E34-E0CA98B73A20}"/>
              </a:ext>
            </a:extLst>
          </p:cNvPr>
          <p:cNvSpPr txBox="1"/>
          <p:nvPr/>
        </p:nvSpPr>
        <p:spPr>
          <a:xfrm>
            <a:off x="4038369" y="2422517"/>
            <a:ext cx="1226618" cy="276999"/>
          </a:xfrm>
          <a:prstGeom prst="rect">
            <a:avLst/>
          </a:prstGeom>
          <a:noFill/>
        </p:spPr>
        <p:txBody>
          <a:bodyPr wrap="none" rtlCol="0">
            <a:spAutoFit/>
          </a:bodyPr>
          <a:lstStyle/>
          <a:p>
            <a:r>
              <a:rPr lang="en-US" sz="1200" dirty="0">
                <a:solidFill>
                  <a:srgbClr val="1156C3"/>
                </a:solidFill>
              </a:rPr>
              <a:t>BRAF:p.V600E</a:t>
            </a:r>
          </a:p>
        </p:txBody>
      </p:sp>
      <p:sp>
        <p:nvSpPr>
          <p:cNvPr id="14" name="TextBox 13">
            <a:extLst>
              <a:ext uri="{FF2B5EF4-FFF2-40B4-BE49-F238E27FC236}">
                <a16:creationId xmlns:a16="http://schemas.microsoft.com/office/drawing/2014/main" id="{967F9B25-AC38-A68F-6D44-F916E133C30B}"/>
              </a:ext>
            </a:extLst>
          </p:cNvPr>
          <p:cNvSpPr txBox="1"/>
          <p:nvPr/>
        </p:nvSpPr>
        <p:spPr>
          <a:xfrm>
            <a:off x="2589389" y="2134873"/>
            <a:ext cx="1175322" cy="276999"/>
          </a:xfrm>
          <a:prstGeom prst="rect">
            <a:avLst/>
          </a:prstGeom>
          <a:noFill/>
        </p:spPr>
        <p:txBody>
          <a:bodyPr wrap="none" rtlCol="0">
            <a:spAutoFit/>
          </a:bodyPr>
          <a:lstStyle/>
          <a:p>
            <a:r>
              <a:rPr lang="en-US" sz="1200" dirty="0">
                <a:solidFill>
                  <a:srgbClr val="FF0000"/>
                </a:solidFill>
              </a:rPr>
              <a:t>KRAS:p.G60D</a:t>
            </a:r>
          </a:p>
        </p:txBody>
      </p:sp>
      <p:sp>
        <p:nvSpPr>
          <p:cNvPr id="15" name="TextBox 14">
            <a:extLst>
              <a:ext uri="{FF2B5EF4-FFF2-40B4-BE49-F238E27FC236}">
                <a16:creationId xmlns:a16="http://schemas.microsoft.com/office/drawing/2014/main" id="{1D72C966-17F5-564D-AF99-D3F503C5C824}"/>
              </a:ext>
            </a:extLst>
          </p:cNvPr>
          <p:cNvSpPr txBox="1"/>
          <p:nvPr/>
        </p:nvSpPr>
        <p:spPr>
          <a:xfrm>
            <a:off x="7630862" y="4308231"/>
            <a:ext cx="1027845" cy="276999"/>
          </a:xfrm>
          <a:prstGeom prst="rect">
            <a:avLst/>
          </a:prstGeom>
          <a:noFill/>
        </p:spPr>
        <p:txBody>
          <a:bodyPr wrap="none" rtlCol="0">
            <a:spAutoFit/>
          </a:bodyPr>
          <a:lstStyle/>
          <a:p>
            <a:r>
              <a:rPr lang="en-US" sz="1200" dirty="0"/>
              <a:t>presentation</a:t>
            </a:r>
          </a:p>
        </p:txBody>
      </p:sp>
      <p:sp>
        <p:nvSpPr>
          <p:cNvPr id="16" name="TextBox 15">
            <a:extLst>
              <a:ext uri="{FF2B5EF4-FFF2-40B4-BE49-F238E27FC236}">
                <a16:creationId xmlns:a16="http://schemas.microsoft.com/office/drawing/2014/main" id="{3A244560-2A90-A92D-7E92-2EF1D1CF52B6}"/>
              </a:ext>
            </a:extLst>
          </p:cNvPr>
          <p:cNvSpPr txBox="1"/>
          <p:nvPr/>
        </p:nvSpPr>
        <p:spPr>
          <a:xfrm>
            <a:off x="7719027" y="1784838"/>
            <a:ext cx="997389" cy="276999"/>
          </a:xfrm>
          <a:prstGeom prst="rect">
            <a:avLst/>
          </a:prstGeom>
          <a:noFill/>
        </p:spPr>
        <p:txBody>
          <a:bodyPr wrap="none" rtlCol="0">
            <a:spAutoFit/>
          </a:bodyPr>
          <a:lstStyle/>
          <a:p>
            <a:r>
              <a:rPr lang="en-US" sz="1200" dirty="0"/>
              <a:t>TET2-/- 40s</a:t>
            </a:r>
          </a:p>
        </p:txBody>
      </p:sp>
      <p:cxnSp>
        <p:nvCxnSpPr>
          <p:cNvPr id="18" name="Straight Arrow Connector 17">
            <a:extLst>
              <a:ext uri="{FF2B5EF4-FFF2-40B4-BE49-F238E27FC236}">
                <a16:creationId xmlns:a16="http://schemas.microsoft.com/office/drawing/2014/main" id="{A3A7A280-A805-F572-E2D9-95EF4C40C891}"/>
              </a:ext>
            </a:extLst>
          </p:cNvPr>
          <p:cNvCxnSpPr/>
          <p:nvPr/>
        </p:nvCxnSpPr>
        <p:spPr>
          <a:xfrm>
            <a:off x="8106508" y="1037492"/>
            <a:ext cx="0" cy="413239"/>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27F5D586-256F-8F54-1F8E-246A663488B7}"/>
              </a:ext>
            </a:extLst>
          </p:cNvPr>
          <p:cNvCxnSpPr/>
          <p:nvPr/>
        </p:nvCxnSpPr>
        <p:spPr>
          <a:xfrm>
            <a:off x="8100392" y="2283718"/>
            <a:ext cx="0" cy="413239"/>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BDC74308-EC31-F2FB-A9FD-01C4D51C5CF3}"/>
              </a:ext>
            </a:extLst>
          </p:cNvPr>
          <p:cNvCxnSpPr/>
          <p:nvPr/>
        </p:nvCxnSpPr>
        <p:spPr>
          <a:xfrm>
            <a:off x="8100392" y="3579862"/>
            <a:ext cx="0" cy="413239"/>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21" name="TextBox 20">
            <a:extLst>
              <a:ext uri="{FF2B5EF4-FFF2-40B4-BE49-F238E27FC236}">
                <a16:creationId xmlns:a16="http://schemas.microsoft.com/office/drawing/2014/main" id="{A0DA8AB6-F9AB-31EB-48E6-3C1CE12E1070}"/>
              </a:ext>
            </a:extLst>
          </p:cNvPr>
          <p:cNvSpPr txBox="1"/>
          <p:nvPr/>
        </p:nvSpPr>
        <p:spPr>
          <a:xfrm>
            <a:off x="5147720" y="4618073"/>
            <a:ext cx="2359941" cy="461665"/>
          </a:xfrm>
          <a:prstGeom prst="rect">
            <a:avLst/>
          </a:prstGeom>
          <a:noFill/>
        </p:spPr>
        <p:txBody>
          <a:bodyPr wrap="none" rtlCol="0">
            <a:spAutoFit/>
          </a:bodyPr>
          <a:lstStyle/>
          <a:p>
            <a:pPr algn="ctr"/>
            <a:r>
              <a:rPr lang="en-US" sz="1200" dirty="0"/>
              <a:t>Years</a:t>
            </a:r>
          </a:p>
          <a:p>
            <a:pPr algn="ctr"/>
            <a:r>
              <a:rPr lang="en-US" sz="1200" dirty="0"/>
              <a:t>(assuming typical mutation rate)</a:t>
            </a:r>
          </a:p>
        </p:txBody>
      </p:sp>
    </p:spTree>
    <p:extLst>
      <p:ext uri="{BB962C8B-B14F-4D97-AF65-F5344CB8AC3E}">
        <p14:creationId xmlns:p14="http://schemas.microsoft.com/office/powerpoint/2010/main" val="9009780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A198BF-CB34-37BC-7FA2-FD51E7237F09}"/>
              </a:ext>
            </a:extLst>
          </p:cNvPr>
          <p:cNvSpPr txBox="1"/>
          <p:nvPr/>
        </p:nvSpPr>
        <p:spPr>
          <a:xfrm>
            <a:off x="347297" y="170526"/>
            <a:ext cx="3958135" cy="307777"/>
          </a:xfrm>
          <a:prstGeom prst="rect">
            <a:avLst/>
          </a:prstGeom>
          <a:noFill/>
        </p:spPr>
        <p:txBody>
          <a:bodyPr wrap="none" rtlCol="0">
            <a:spAutoFit/>
          </a:bodyPr>
          <a:lstStyle/>
          <a:p>
            <a:pPr algn="l"/>
            <a:r>
              <a:rPr lang="en-US" sz="1400" dirty="0"/>
              <a:t>Proportion of MAPK mutations in lesional tissue</a:t>
            </a:r>
          </a:p>
        </p:txBody>
      </p:sp>
      <p:pic>
        <p:nvPicPr>
          <p:cNvPr id="3" name="Picture 2">
            <a:extLst>
              <a:ext uri="{FF2B5EF4-FFF2-40B4-BE49-F238E27FC236}">
                <a16:creationId xmlns:a16="http://schemas.microsoft.com/office/drawing/2014/main" id="{1B9D67C5-09BF-7727-BB0C-CC961A592C87}"/>
              </a:ext>
            </a:extLst>
          </p:cNvPr>
          <p:cNvPicPr>
            <a:picLocks noChangeAspect="1"/>
          </p:cNvPicPr>
          <p:nvPr/>
        </p:nvPicPr>
        <p:blipFill>
          <a:blip r:embed="rId2"/>
          <a:stretch>
            <a:fillRect/>
          </a:stretch>
        </p:blipFill>
        <p:spPr>
          <a:xfrm>
            <a:off x="1851283" y="1831157"/>
            <a:ext cx="5279791" cy="2519116"/>
          </a:xfrm>
          <a:prstGeom prst="rect">
            <a:avLst/>
          </a:prstGeom>
        </p:spPr>
      </p:pic>
      <p:sp>
        <p:nvSpPr>
          <p:cNvPr id="4" name="TextBox 3">
            <a:extLst>
              <a:ext uri="{FF2B5EF4-FFF2-40B4-BE49-F238E27FC236}">
                <a16:creationId xmlns:a16="http://schemas.microsoft.com/office/drawing/2014/main" id="{A2FAB143-F82E-6CE1-B9A5-0817D2116CD8}"/>
              </a:ext>
            </a:extLst>
          </p:cNvPr>
          <p:cNvSpPr txBox="1"/>
          <p:nvPr/>
        </p:nvSpPr>
        <p:spPr>
          <a:xfrm>
            <a:off x="2009426" y="1558723"/>
            <a:ext cx="857977" cy="276999"/>
          </a:xfrm>
          <a:prstGeom prst="rect">
            <a:avLst/>
          </a:prstGeom>
          <a:noFill/>
        </p:spPr>
        <p:txBody>
          <a:bodyPr wrap="square" rtlCol="0">
            <a:spAutoFit/>
          </a:bodyPr>
          <a:lstStyle/>
          <a:p>
            <a:r>
              <a:rPr lang="en-US" sz="1200" dirty="0"/>
              <a:t>A2712</a:t>
            </a:r>
          </a:p>
        </p:txBody>
      </p:sp>
      <p:sp>
        <p:nvSpPr>
          <p:cNvPr id="5" name="TextBox 4">
            <a:extLst>
              <a:ext uri="{FF2B5EF4-FFF2-40B4-BE49-F238E27FC236}">
                <a16:creationId xmlns:a16="http://schemas.microsoft.com/office/drawing/2014/main" id="{E0F4A6C3-48DA-B2FD-0C8D-872D4A4514D6}"/>
              </a:ext>
            </a:extLst>
          </p:cNvPr>
          <p:cNvSpPr txBox="1"/>
          <p:nvPr/>
        </p:nvSpPr>
        <p:spPr>
          <a:xfrm>
            <a:off x="4741004" y="1535742"/>
            <a:ext cx="1119020" cy="276999"/>
          </a:xfrm>
          <a:prstGeom prst="rect">
            <a:avLst/>
          </a:prstGeom>
          <a:noFill/>
        </p:spPr>
        <p:txBody>
          <a:bodyPr wrap="square" rtlCol="0">
            <a:spAutoFit/>
          </a:bodyPr>
          <a:lstStyle/>
          <a:p>
            <a:r>
              <a:rPr lang="en-US" sz="1200" dirty="0"/>
              <a:t>A2951</a:t>
            </a:r>
          </a:p>
        </p:txBody>
      </p:sp>
      <p:sp>
        <p:nvSpPr>
          <p:cNvPr id="6" name="TextBox 5">
            <a:extLst>
              <a:ext uri="{FF2B5EF4-FFF2-40B4-BE49-F238E27FC236}">
                <a16:creationId xmlns:a16="http://schemas.microsoft.com/office/drawing/2014/main" id="{7535AAD5-28DD-DC86-C507-DC3D5967B50B}"/>
              </a:ext>
            </a:extLst>
          </p:cNvPr>
          <p:cNvSpPr txBox="1"/>
          <p:nvPr/>
        </p:nvSpPr>
        <p:spPr>
          <a:xfrm>
            <a:off x="2058459" y="4285266"/>
            <a:ext cx="740289" cy="369332"/>
          </a:xfrm>
          <a:prstGeom prst="rect">
            <a:avLst/>
          </a:prstGeom>
          <a:noFill/>
        </p:spPr>
        <p:txBody>
          <a:bodyPr wrap="square" rtlCol="0">
            <a:spAutoFit/>
          </a:bodyPr>
          <a:lstStyle/>
          <a:p>
            <a:r>
              <a:rPr lang="en-US" b="1" dirty="0">
                <a:solidFill>
                  <a:schemeClr val="tx2">
                    <a:lumMod val="60000"/>
                    <a:lumOff val="40000"/>
                  </a:schemeClr>
                </a:solidFill>
              </a:rPr>
              <a:t>ECD</a:t>
            </a:r>
          </a:p>
        </p:txBody>
      </p:sp>
      <p:sp>
        <p:nvSpPr>
          <p:cNvPr id="7" name="TextBox 6">
            <a:extLst>
              <a:ext uri="{FF2B5EF4-FFF2-40B4-BE49-F238E27FC236}">
                <a16:creationId xmlns:a16="http://schemas.microsoft.com/office/drawing/2014/main" id="{4AE510A6-C749-8E7A-52D8-E04AB3A4FAD8}"/>
              </a:ext>
            </a:extLst>
          </p:cNvPr>
          <p:cNvSpPr txBox="1"/>
          <p:nvPr/>
        </p:nvSpPr>
        <p:spPr>
          <a:xfrm>
            <a:off x="6668076" y="1469286"/>
            <a:ext cx="798902" cy="369332"/>
          </a:xfrm>
          <a:prstGeom prst="rect">
            <a:avLst/>
          </a:prstGeom>
          <a:noFill/>
        </p:spPr>
        <p:txBody>
          <a:bodyPr wrap="square" rtlCol="0">
            <a:spAutoFit/>
          </a:bodyPr>
          <a:lstStyle/>
          <a:p>
            <a:r>
              <a:rPr lang="en-US" b="1" dirty="0">
                <a:solidFill>
                  <a:schemeClr val="accent4">
                    <a:lumMod val="75000"/>
                  </a:schemeClr>
                </a:solidFill>
              </a:rPr>
              <a:t>LCH</a:t>
            </a:r>
          </a:p>
        </p:txBody>
      </p:sp>
      <p:sp>
        <p:nvSpPr>
          <p:cNvPr id="20" name="TextBox 19">
            <a:extLst>
              <a:ext uri="{FF2B5EF4-FFF2-40B4-BE49-F238E27FC236}">
                <a16:creationId xmlns:a16="http://schemas.microsoft.com/office/drawing/2014/main" id="{E527B7F7-D617-4F81-F13F-0A5C46ACE76E}"/>
              </a:ext>
            </a:extLst>
          </p:cNvPr>
          <p:cNvSpPr txBox="1"/>
          <p:nvPr/>
        </p:nvSpPr>
        <p:spPr>
          <a:xfrm>
            <a:off x="2096741" y="4780531"/>
            <a:ext cx="4809586" cy="276999"/>
          </a:xfrm>
          <a:prstGeom prst="rect">
            <a:avLst/>
          </a:prstGeom>
          <a:noFill/>
        </p:spPr>
        <p:txBody>
          <a:bodyPr wrap="none" rtlCol="0">
            <a:spAutoFit/>
          </a:bodyPr>
          <a:lstStyle/>
          <a:p>
            <a:pPr algn="l"/>
            <a:r>
              <a:rPr lang="en-US" sz="1200" dirty="0"/>
              <a:t>VAF of MAPK mutations normalized to number of TET2 -/- genomes</a:t>
            </a:r>
          </a:p>
        </p:txBody>
      </p:sp>
      <p:pic>
        <p:nvPicPr>
          <p:cNvPr id="21" name="Picture 20">
            <a:extLst>
              <a:ext uri="{FF2B5EF4-FFF2-40B4-BE49-F238E27FC236}">
                <a16:creationId xmlns:a16="http://schemas.microsoft.com/office/drawing/2014/main" id="{EE49EA81-CEF6-FE92-363B-6DA97D0E048C}"/>
              </a:ext>
            </a:extLst>
          </p:cNvPr>
          <p:cNvPicPr>
            <a:picLocks noChangeAspect="1"/>
          </p:cNvPicPr>
          <p:nvPr/>
        </p:nvPicPr>
        <p:blipFill>
          <a:blip r:embed="rId3"/>
          <a:srcRect t="47793" r="47227"/>
          <a:stretch>
            <a:fillRect/>
          </a:stretch>
        </p:blipFill>
        <p:spPr>
          <a:xfrm>
            <a:off x="121920" y="2067292"/>
            <a:ext cx="1776056" cy="2565918"/>
          </a:xfrm>
          <a:prstGeom prst="rect">
            <a:avLst/>
          </a:prstGeom>
        </p:spPr>
      </p:pic>
      <p:pic>
        <p:nvPicPr>
          <p:cNvPr id="22" name="Picture 21">
            <a:extLst>
              <a:ext uri="{FF2B5EF4-FFF2-40B4-BE49-F238E27FC236}">
                <a16:creationId xmlns:a16="http://schemas.microsoft.com/office/drawing/2014/main" id="{11E83446-5022-D1C0-EB8E-2BA29CBEEF27}"/>
              </a:ext>
            </a:extLst>
          </p:cNvPr>
          <p:cNvPicPr>
            <a:picLocks noChangeAspect="1"/>
          </p:cNvPicPr>
          <p:nvPr/>
        </p:nvPicPr>
        <p:blipFill>
          <a:blip r:embed="rId4"/>
          <a:srcRect t="44599" r="47007"/>
          <a:stretch>
            <a:fillRect/>
          </a:stretch>
        </p:blipFill>
        <p:spPr>
          <a:xfrm>
            <a:off x="7057105" y="1955143"/>
            <a:ext cx="1817137" cy="2835469"/>
          </a:xfrm>
          <a:prstGeom prst="rect">
            <a:avLst/>
          </a:prstGeom>
        </p:spPr>
      </p:pic>
      <p:pic>
        <p:nvPicPr>
          <p:cNvPr id="23" name="Picture 22">
            <a:extLst>
              <a:ext uri="{FF2B5EF4-FFF2-40B4-BE49-F238E27FC236}">
                <a16:creationId xmlns:a16="http://schemas.microsoft.com/office/drawing/2014/main" id="{1C506C2A-4698-CB3F-9204-E91570A7C4C8}"/>
              </a:ext>
            </a:extLst>
          </p:cNvPr>
          <p:cNvPicPr>
            <a:picLocks noChangeAspect="1"/>
          </p:cNvPicPr>
          <p:nvPr/>
        </p:nvPicPr>
        <p:blipFill>
          <a:blip r:embed="rId5"/>
          <a:stretch>
            <a:fillRect/>
          </a:stretch>
        </p:blipFill>
        <p:spPr>
          <a:xfrm>
            <a:off x="3387272" y="882071"/>
            <a:ext cx="913104" cy="514659"/>
          </a:xfrm>
          <a:prstGeom prst="rect">
            <a:avLst/>
          </a:prstGeom>
        </p:spPr>
      </p:pic>
      <p:grpSp>
        <p:nvGrpSpPr>
          <p:cNvPr id="29" name="Group 28">
            <a:extLst>
              <a:ext uri="{FF2B5EF4-FFF2-40B4-BE49-F238E27FC236}">
                <a16:creationId xmlns:a16="http://schemas.microsoft.com/office/drawing/2014/main" id="{277727B0-ADD2-5008-6317-F68A605F11B7}"/>
              </a:ext>
            </a:extLst>
          </p:cNvPr>
          <p:cNvGrpSpPr/>
          <p:nvPr/>
        </p:nvGrpSpPr>
        <p:grpSpPr>
          <a:xfrm>
            <a:off x="464881" y="770985"/>
            <a:ext cx="985076" cy="885249"/>
            <a:chOff x="251520" y="915566"/>
            <a:chExt cx="1786485" cy="1605443"/>
          </a:xfrm>
        </p:grpSpPr>
        <p:pic>
          <p:nvPicPr>
            <p:cNvPr id="27" name="Picture 26">
              <a:extLst>
                <a:ext uri="{FF2B5EF4-FFF2-40B4-BE49-F238E27FC236}">
                  <a16:creationId xmlns:a16="http://schemas.microsoft.com/office/drawing/2014/main" id="{5368DFBE-D897-CA34-B3C7-B59FF26F1139}"/>
                </a:ext>
              </a:extLst>
            </p:cNvPr>
            <p:cNvPicPr>
              <a:picLocks noChangeAspect="1"/>
            </p:cNvPicPr>
            <p:nvPr/>
          </p:nvPicPr>
          <p:blipFill>
            <a:blip r:embed="rId3"/>
            <a:srcRect l="2031" t="6411" r="49070" b="66488"/>
            <a:stretch>
              <a:fillRect/>
            </a:stretch>
          </p:blipFill>
          <p:spPr>
            <a:xfrm>
              <a:off x="251520" y="915566"/>
              <a:ext cx="1645646" cy="1331978"/>
            </a:xfrm>
            <a:prstGeom prst="rect">
              <a:avLst/>
            </a:prstGeom>
          </p:spPr>
        </p:pic>
        <p:pic>
          <p:nvPicPr>
            <p:cNvPr id="28" name="Picture 27">
              <a:extLst>
                <a:ext uri="{FF2B5EF4-FFF2-40B4-BE49-F238E27FC236}">
                  <a16:creationId xmlns:a16="http://schemas.microsoft.com/office/drawing/2014/main" id="{1FAA202F-14ED-4559-F01E-DEC2586FCAB2}"/>
                </a:ext>
              </a:extLst>
            </p:cNvPr>
            <p:cNvPicPr>
              <a:picLocks noChangeAspect="1"/>
            </p:cNvPicPr>
            <p:nvPr/>
          </p:nvPicPr>
          <p:blipFill>
            <a:blip r:embed="rId3"/>
            <a:srcRect l="19596" t="92774" r="44854" b="619"/>
            <a:stretch>
              <a:fillRect/>
            </a:stretch>
          </p:blipFill>
          <p:spPr>
            <a:xfrm>
              <a:off x="841594" y="2196268"/>
              <a:ext cx="1196411" cy="324741"/>
            </a:xfrm>
            <a:prstGeom prst="rect">
              <a:avLst/>
            </a:prstGeom>
          </p:spPr>
        </p:pic>
      </p:grpSp>
      <p:grpSp>
        <p:nvGrpSpPr>
          <p:cNvPr id="31" name="Group 30">
            <a:extLst>
              <a:ext uri="{FF2B5EF4-FFF2-40B4-BE49-F238E27FC236}">
                <a16:creationId xmlns:a16="http://schemas.microsoft.com/office/drawing/2014/main" id="{7A54E403-B38B-A090-007A-EFE723CA3F32}"/>
              </a:ext>
            </a:extLst>
          </p:cNvPr>
          <p:cNvGrpSpPr/>
          <p:nvPr/>
        </p:nvGrpSpPr>
        <p:grpSpPr>
          <a:xfrm>
            <a:off x="7524121" y="565014"/>
            <a:ext cx="993020" cy="997527"/>
            <a:chOff x="7310761" y="332509"/>
            <a:chExt cx="993020" cy="997527"/>
          </a:xfrm>
        </p:grpSpPr>
        <p:pic>
          <p:nvPicPr>
            <p:cNvPr id="24" name="Picture 23">
              <a:extLst>
                <a:ext uri="{FF2B5EF4-FFF2-40B4-BE49-F238E27FC236}">
                  <a16:creationId xmlns:a16="http://schemas.microsoft.com/office/drawing/2014/main" id="{5738A97D-5093-DB4D-0321-4DD60FC5E98B}"/>
                </a:ext>
              </a:extLst>
            </p:cNvPr>
            <p:cNvPicPr>
              <a:picLocks noChangeAspect="1"/>
            </p:cNvPicPr>
            <p:nvPr/>
          </p:nvPicPr>
          <p:blipFill>
            <a:blip r:embed="rId4"/>
            <a:srcRect l="-366" t="1757" r="56558" b="80621"/>
            <a:stretch>
              <a:fillRect/>
            </a:stretch>
          </p:blipFill>
          <p:spPr>
            <a:xfrm>
              <a:off x="7347333" y="332509"/>
              <a:ext cx="867657" cy="520931"/>
            </a:xfrm>
            <a:prstGeom prst="rect">
              <a:avLst/>
            </a:prstGeom>
          </p:spPr>
        </p:pic>
        <p:pic>
          <p:nvPicPr>
            <p:cNvPr id="25" name="Picture 24">
              <a:extLst>
                <a:ext uri="{FF2B5EF4-FFF2-40B4-BE49-F238E27FC236}">
                  <a16:creationId xmlns:a16="http://schemas.microsoft.com/office/drawing/2014/main" id="{ACC24777-04FF-1456-7BB1-7033F3E8F4CA}"/>
                </a:ext>
              </a:extLst>
            </p:cNvPr>
            <p:cNvPicPr>
              <a:picLocks noChangeAspect="1"/>
            </p:cNvPicPr>
            <p:nvPr/>
          </p:nvPicPr>
          <p:blipFill>
            <a:blip r:embed="rId4"/>
            <a:srcRect t="93141" r="52097"/>
            <a:stretch>
              <a:fillRect/>
            </a:stretch>
          </p:blipFill>
          <p:spPr>
            <a:xfrm>
              <a:off x="7355052" y="1127282"/>
              <a:ext cx="948729" cy="202754"/>
            </a:xfrm>
            <a:prstGeom prst="rect">
              <a:avLst/>
            </a:prstGeom>
          </p:spPr>
        </p:pic>
        <p:pic>
          <p:nvPicPr>
            <p:cNvPr id="30" name="Picture 29">
              <a:extLst>
                <a:ext uri="{FF2B5EF4-FFF2-40B4-BE49-F238E27FC236}">
                  <a16:creationId xmlns:a16="http://schemas.microsoft.com/office/drawing/2014/main" id="{8885AD42-33F7-77C4-C05F-5D4DDD6CC597}"/>
                </a:ext>
              </a:extLst>
            </p:cNvPr>
            <p:cNvPicPr>
              <a:picLocks noChangeAspect="1"/>
            </p:cNvPicPr>
            <p:nvPr/>
          </p:nvPicPr>
          <p:blipFill>
            <a:blip r:embed="rId4"/>
            <a:srcRect l="-592" t="29512" r="58388" b="57012"/>
            <a:stretch>
              <a:fillRect/>
            </a:stretch>
          </p:blipFill>
          <p:spPr>
            <a:xfrm>
              <a:off x="7310761" y="765805"/>
              <a:ext cx="908679" cy="433075"/>
            </a:xfrm>
            <a:prstGeom prst="rect">
              <a:avLst/>
            </a:prstGeom>
          </p:spPr>
        </p:pic>
      </p:grpSp>
    </p:spTree>
    <p:extLst>
      <p:ext uri="{BB962C8B-B14F-4D97-AF65-F5344CB8AC3E}">
        <p14:creationId xmlns:p14="http://schemas.microsoft.com/office/powerpoint/2010/main" val="28694093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D9BCCEA-5CC3-1933-BF66-7456A8032AA5}"/>
              </a:ext>
            </a:extLst>
          </p:cNvPr>
          <p:cNvSpPr txBox="1"/>
          <p:nvPr/>
        </p:nvSpPr>
        <p:spPr>
          <a:xfrm>
            <a:off x="490868" y="3055787"/>
            <a:ext cx="4270721" cy="1077218"/>
          </a:xfrm>
          <a:prstGeom prst="rect">
            <a:avLst/>
          </a:prstGeom>
          <a:noFill/>
        </p:spPr>
        <p:txBody>
          <a:bodyPr wrap="none" rtlCol="0">
            <a:spAutoFit/>
          </a:bodyPr>
          <a:lstStyle/>
          <a:p>
            <a:r>
              <a:rPr lang="en-US" sz="1600" b="1" dirty="0"/>
              <a:t>Unanswered questions:</a:t>
            </a:r>
          </a:p>
          <a:p>
            <a:pPr marL="742950" lvl="1" indent="-285750">
              <a:buFont typeface="Arial" panose="020B0604020202020204" pitchFamily="34" charset="0"/>
              <a:buChar char="•"/>
            </a:pPr>
            <a:endParaRPr lang="en-US" sz="1600" dirty="0"/>
          </a:p>
          <a:p>
            <a:pPr marL="742950" lvl="1" indent="-285750">
              <a:buFont typeface="Arial" panose="020B0604020202020204" pitchFamily="34" charset="0"/>
              <a:buChar char="•"/>
            </a:pPr>
            <a:r>
              <a:rPr lang="en-US" sz="1600" dirty="0"/>
              <a:t>ECD without clonal </a:t>
            </a:r>
            <a:r>
              <a:rPr lang="en-US" sz="1600" dirty="0" err="1"/>
              <a:t>haematopoiesis</a:t>
            </a:r>
            <a:r>
              <a:rPr lang="en-US" sz="1600" dirty="0"/>
              <a:t>?</a:t>
            </a:r>
          </a:p>
          <a:p>
            <a:pPr marL="742950" lvl="1" indent="-285750">
              <a:buFont typeface="Arial" panose="020B0604020202020204" pitchFamily="34" charset="0"/>
              <a:buChar char="•"/>
            </a:pPr>
            <a:r>
              <a:rPr lang="en-US" sz="1600" dirty="0"/>
              <a:t>Overlap with CMML – distinct entity?</a:t>
            </a:r>
          </a:p>
        </p:txBody>
      </p:sp>
      <p:sp>
        <p:nvSpPr>
          <p:cNvPr id="3" name="TextBox 2">
            <a:extLst>
              <a:ext uri="{FF2B5EF4-FFF2-40B4-BE49-F238E27FC236}">
                <a16:creationId xmlns:a16="http://schemas.microsoft.com/office/drawing/2014/main" id="{FFFB0B15-002B-9F4F-BE2B-AEFD5A555FE3}"/>
              </a:ext>
            </a:extLst>
          </p:cNvPr>
          <p:cNvSpPr txBox="1"/>
          <p:nvPr/>
        </p:nvSpPr>
        <p:spPr>
          <a:xfrm>
            <a:off x="411011" y="409136"/>
            <a:ext cx="7580921" cy="2308324"/>
          </a:xfrm>
          <a:prstGeom prst="rect">
            <a:avLst/>
          </a:prstGeom>
          <a:noFill/>
        </p:spPr>
        <p:txBody>
          <a:bodyPr wrap="none" rtlCol="0">
            <a:spAutoFit/>
          </a:bodyPr>
          <a:lstStyle/>
          <a:p>
            <a:r>
              <a:rPr lang="en-US" sz="1600" b="1" dirty="0"/>
              <a:t>Summary:</a:t>
            </a:r>
          </a:p>
          <a:p>
            <a:endParaRPr lang="en-US" sz="1600" b="1" dirty="0"/>
          </a:p>
          <a:p>
            <a:pPr marL="285750" indent="-285750">
              <a:buFont typeface="Arial" panose="020B0604020202020204" pitchFamily="34" charset="0"/>
              <a:buChar char="•"/>
            </a:pPr>
            <a:r>
              <a:rPr lang="en-US" sz="1600" dirty="0"/>
              <a:t>Low mutation frequency makes phylogenetic mapping tough</a:t>
            </a:r>
          </a:p>
          <a:p>
            <a:pPr marL="285750" indent="-285750">
              <a:buFont typeface="Arial" panose="020B0604020202020204" pitchFamily="34" charset="0"/>
              <a:buChar char="•"/>
            </a:pPr>
            <a:r>
              <a:rPr lang="en-US" sz="1600" dirty="0"/>
              <a:t>High risk mixed ECD/LCH evolved over decades from bi-allelic </a:t>
            </a:r>
            <a:r>
              <a:rPr lang="en-US" sz="1600" i="1" dirty="0"/>
              <a:t>TET2-/-</a:t>
            </a:r>
          </a:p>
          <a:p>
            <a:pPr marL="285750" indent="-285750">
              <a:buFont typeface="Arial" panose="020B0604020202020204" pitchFamily="34" charset="0"/>
              <a:buChar char="•"/>
            </a:pPr>
            <a:r>
              <a:rPr lang="en-US" sz="1600" dirty="0"/>
              <a:t>Convergent evolution of triple MAPK mutations</a:t>
            </a:r>
          </a:p>
          <a:p>
            <a:pPr marL="285750" indent="-285750">
              <a:buFont typeface="Arial" panose="020B0604020202020204" pitchFamily="34" charset="0"/>
              <a:buChar char="•"/>
            </a:pPr>
            <a:r>
              <a:rPr lang="en-US" sz="1600" dirty="0"/>
              <a:t>ECD and LCH pathology contains all MAPK mutations (BRAF enriched in LCH)</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Difficult to treat (2012/3 pre-inhibitor era)</a:t>
            </a:r>
          </a:p>
          <a:p>
            <a:pPr marL="285750" indent="-285750">
              <a:buFont typeface="Arial" panose="020B0604020202020204" pitchFamily="34" charset="0"/>
              <a:buChar char="•"/>
            </a:pPr>
            <a:r>
              <a:rPr lang="en-US" sz="1600" dirty="0"/>
              <a:t>Retrospective diagnosis of CMML-MP (cytopenia, monocytes &gt;0.5, NGS)</a:t>
            </a:r>
          </a:p>
        </p:txBody>
      </p:sp>
    </p:spTree>
    <p:extLst>
      <p:ext uri="{BB962C8B-B14F-4D97-AF65-F5344CB8AC3E}">
        <p14:creationId xmlns:p14="http://schemas.microsoft.com/office/powerpoint/2010/main" val="20627723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67C0E2D-1F8D-4CAF-271C-06874D160181}"/>
              </a:ext>
            </a:extLst>
          </p:cNvPr>
          <p:cNvSpPr txBox="1"/>
          <p:nvPr/>
        </p:nvSpPr>
        <p:spPr>
          <a:xfrm>
            <a:off x="407416" y="399288"/>
            <a:ext cx="2069797" cy="369332"/>
          </a:xfrm>
          <a:prstGeom prst="rect">
            <a:avLst/>
          </a:prstGeom>
          <a:noFill/>
        </p:spPr>
        <p:txBody>
          <a:bodyPr wrap="none" rtlCol="0">
            <a:spAutoFit/>
          </a:bodyPr>
          <a:lstStyle/>
          <a:p>
            <a:r>
              <a:rPr lang="en-US" dirty="0"/>
              <a:t>Acknowledgement</a:t>
            </a:r>
          </a:p>
        </p:txBody>
      </p:sp>
      <p:sp>
        <p:nvSpPr>
          <p:cNvPr id="3" name="TextBox 2">
            <a:extLst>
              <a:ext uri="{FF2B5EF4-FFF2-40B4-BE49-F238E27FC236}">
                <a16:creationId xmlns:a16="http://schemas.microsoft.com/office/drawing/2014/main" id="{0C9A8DD0-C163-9003-6999-2DE68C42F1C7}"/>
              </a:ext>
            </a:extLst>
          </p:cNvPr>
          <p:cNvSpPr txBox="1"/>
          <p:nvPr/>
        </p:nvSpPr>
        <p:spPr>
          <a:xfrm>
            <a:off x="4682405" y="3311821"/>
            <a:ext cx="1010213" cy="646331"/>
          </a:xfrm>
          <a:prstGeom prst="rect">
            <a:avLst/>
          </a:prstGeom>
          <a:noFill/>
        </p:spPr>
        <p:txBody>
          <a:bodyPr wrap="none" rtlCol="0">
            <a:spAutoFit/>
          </a:bodyPr>
          <a:lstStyle/>
          <a:p>
            <a:r>
              <a:rPr lang="en-US" sz="1200" b="1" dirty="0"/>
              <a:t>MSKCC</a:t>
            </a:r>
          </a:p>
          <a:p>
            <a:endParaRPr lang="en-US" sz="1200" dirty="0"/>
          </a:p>
          <a:p>
            <a:r>
              <a:rPr lang="en-US" sz="1200" dirty="0"/>
              <a:t>Eli Diamond</a:t>
            </a:r>
          </a:p>
        </p:txBody>
      </p:sp>
      <p:sp>
        <p:nvSpPr>
          <p:cNvPr id="4" name="TextBox 3">
            <a:extLst>
              <a:ext uri="{FF2B5EF4-FFF2-40B4-BE49-F238E27FC236}">
                <a16:creationId xmlns:a16="http://schemas.microsoft.com/office/drawing/2014/main" id="{24235877-EB7C-DC3B-959D-6735DCA2E449}"/>
              </a:ext>
            </a:extLst>
          </p:cNvPr>
          <p:cNvSpPr txBox="1"/>
          <p:nvPr/>
        </p:nvSpPr>
        <p:spPr>
          <a:xfrm>
            <a:off x="6339840" y="3341962"/>
            <a:ext cx="1443024" cy="830997"/>
          </a:xfrm>
          <a:prstGeom prst="rect">
            <a:avLst/>
          </a:prstGeom>
          <a:noFill/>
        </p:spPr>
        <p:txBody>
          <a:bodyPr wrap="none" rtlCol="0">
            <a:spAutoFit/>
          </a:bodyPr>
          <a:lstStyle/>
          <a:p>
            <a:r>
              <a:rPr lang="en-US" sz="1200" b="1" dirty="0"/>
              <a:t>Paris</a:t>
            </a:r>
          </a:p>
          <a:p>
            <a:endParaRPr lang="en-US" sz="1200" dirty="0"/>
          </a:p>
          <a:p>
            <a:r>
              <a:rPr lang="en-US" sz="1200" dirty="0"/>
              <a:t>Camille </a:t>
            </a:r>
            <a:r>
              <a:rPr lang="en-US" sz="1200" dirty="0" err="1"/>
              <a:t>Bigenwald</a:t>
            </a:r>
            <a:endParaRPr lang="en-US" sz="1200" dirty="0"/>
          </a:p>
          <a:p>
            <a:r>
              <a:rPr lang="en-US" sz="1200" dirty="0"/>
              <a:t>Julien </a:t>
            </a:r>
            <a:r>
              <a:rPr lang="en-US" sz="1200" dirty="0" err="1"/>
              <a:t>Haroche</a:t>
            </a:r>
            <a:endParaRPr lang="en-US" sz="1200" dirty="0"/>
          </a:p>
        </p:txBody>
      </p:sp>
      <p:sp>
        <p:nvSpPr>
          <p:cNvPr id="9" name="TextBox 8">
            <a:extLst>
              <a:ext uri="{FF2B5EF4-FFF2-40B4-BE49-F238E27FC236}">
                <a16:creationId xmlns:a16="http://schemas.microsoft.com/office/drawing/2014/main" id="{A43B4BEC-21A4-CA99-83AF-F69F66C50E87}"/>
              </a:ext>
            </a:extLst>
          </p:cNvPr>
          <p:cNvSpPr txBox="1"/>
          <p:nvPr/>
        </p:nvSpPr>
        <p:spPr>
          <a:xfrm>
            <a:off x="4685792" y="983684"/>
            <a:ext cx="3028650" cy="1384995"/>
          </a:xfrm>
          <a:prstGeom prst="rect">
            <a:avLst/>
          </a:prstGeom>
          <a:noFill/>
        </p:spPr>
        <p:txBody>
          <a:bodyPr wrap="none" rtlCol="0">
            <a:spAutoFit/>
          </a:bodyPr>
          <a:lstStyle/>
          <a:p>
            <a:r>
              <a:rPr lang="en-US" sz="1200" b="1" dirty="0"/>
              <a:t>Cancer, Ageing and Somatic Mutations</a:t>
            </a:r>
          </a:p>
          <a:p>
            <a:r>
              <a:rPr lang="en-US" sz="1200" b="1" dirty="0" err="1"/>
              <a:t>Wellcome</a:t>
            </a:r>
            <a:r>
              <a:rPr lang="en-US" sz="1200" b="1" dirty="0"/>
              <a:t> Sanger Institute</a:t>
            </a:r>
          </a:p>
          <a:p>
            <a:endParaRPr lang="en-US" sz="1200" dirty="0"/>
          </a:p>
          <a:p>
            <a:r>
              <a:rPr lang="en-US" sz="1200" b="1" dirty="0"/>
              <a:t>Kudzai </a:t>
            </a:r>
            <a:r>
              <a:rPr lang="en-US" sz="1200" b="1" dirty="0" err="1"/>
              <a:t>Nyamondo</a:t>
            </a:r>
            <a:endParaRPr lang="en-US" sz="1200" b="1" dirty="0"/>
          </a:p>
          <a:p>
            <a:r>
              <a:rPr lang="en-US" sz="1200" dirty="0"/>
              <a:t>Nicholas Williams</a:t>
            </a:r>
          </a:p>
          <a:p>
            <a:r>
              <a:rPr lang="en-US" sz="1200" dirty="0"/>
              <a:t>Daniel </a:t>
            </a:r>
            <a:r>
              <a:rPr lang="en-US" sz="1200" dirty="0" err="1"/>
              <a:t>Leongamornlert</a:t>
            </a:r>
            <a:endParaRPr lang="en-US" sz="1200" dirty="0"/>
          </a:p>
          <a:p>
            <a:r>
              <a:rPr lang="en-US" sz="1200" b="1" dirty="0"/>
              <a:t>Jyoti </a:t>
            </a:r>
            <a:r>
              <a:rPr lang="en-US" sz="1200" b="1" dirty="0" err="1"/>
              <a:t>Nangalia</a:t>
            </a:r>
            <a:endParaRPr lang="en-US" sz="1200" b="1" dirty="0"/>
          </a:p>
        </p:txBody>
      </p:sp>
      <p:sp>
        <p:nvSpPr>
          <p:cNvPr id="10" name="TextBox 9">
            <a:extLst>
              <a:ext uri="{FF2B5EF4-FFF2-40B4-BE49-F238E27FC236}">
                <a16:creationId xmlns:a16="http://schemas.microsoft.com/office/drawing/2014/main" id="{5AC85BCB-6FB7-1047-6358-C100DEBD5399}"/>
              </a:ext>
            </a:extLst>
          </p:cNvPr>
          <p:cNvSpPr txBox="1"/>
          <p:nvPr/>
        </p:nvSpPr>
        <p:spPr>
          <a:xfrm>
            <a:off x="863599" y="975362"/>
            <a:ext cx="3060453" cy="3416320"/>
          </a:xfrm>
          <a:prstGeom prst="rect">
            <a:avLst/>
          </a:prstGeom>
          <a:noFill/>
        </p:spPr>
        <p:txBody>
          <a:bodyPr wrap="none" rtlCol="0">
            <a:spAutoFit/>
          </a:bodyPr>
          <a:lstStyle/>
          <a:p>
            <a:r>
              <a:rPr lang="en-US" sz="1200" b="1" dirty="0" err="1"/>
              <a:t>Haematopoiesis</a:t>
            </a:r>
            <a:r>
              <a:rPr lang="en-US" sz="1200" b="1" dirty="0"/>
              <a:t> and Immunity Lab</a:t>
            </a:r>
          </a:p>
          <a:p>
            <a:r>
              <a:rPr lang="en-US" sz="1200" b="1" dirty="0"/>
              <a:t>Newcastle University</a:t>
            </a:r>
          </a:p>
          <a:p>
            <a:endParaRPr lang="en-US" sz="1200" dirty="0"/>
          </a:p>
          <a:p>
            <a:r>
              <a:rPr lang="en-US" sz="1200" b="1" dirty="0"/>
              <a:t>Paul Milne</a:t>
            </a:r>
          </a:p>
          <a:p>
            <a:r>
              <a:rPr lang="en-US" sz="1200" dirty="0"/>
              <a:t>Wing Leung </a:t>
            </a:r>
          </a:p>
          <a:p>
            <a:r>
              <a:rPr lang="en-US" sz="1200" dirty="0"/>
              <a:t>Sarah Pagan</a:t>
            </a:r>
          </a:p>
          <a:p>
            <a:r>
              <a:rPr lang="en-US" sz="1200" dirty="0"/>
              <a:t>Venetia Bigley</a:t>
            </a:r>
          </a:p>
          <a:p>
            <a:endParaRPr lang="en-US" sz="1200" dirty="0"/>
          </a:p>
          <a:p>
            <a:endParaRPr lang="en-US" sz="1200" dirty="0"/>
          </a:p>
          <a:p>
            <a:r>
              <a:rPr lang="en-US" sz="1200" b="1" dirty="0"/>
              <a:t>Newcastle University Centre for Cancer</a:t>
            </a:r>
          </a:p>
          <a:p>
            <a:r>
              <a:rPr lang="en-US" sz="1200" b="1" dirty="0"/>
              <a:t>Newcastle Hospitals</a:t>
            </a:r>
          </a:p>
          <a:p>
            <a:endParaRPr lang="en-US" sz="1200" b="1" dirty="0"/>
          </a:p>
          <a:p>
            <a:r>
              <a:rPr lang="en-US" sz="1200" dirty="0"/>
              <a:t>Chris Bacon</a:t>
            </a:r>
          </a:p>
          <a:p>
            <a:endParaRPr lang="en-US" sz="1200" dirty="0"/>
          </a:p>
          <a:p>
            <a:endParaRPr lang="en-US" sz="1200" dirty="0"/>
          </a:p>
          <a:p>
            <a:r>
              <a:rPr lang="en-US" sz="1200" b="1" dirty="0"/>
              <a:t>Lewisham and Greenwich Hospitals</a:t>
            </a:r>
          </a:p>
          <a:p>
            <a:endParaRPr lang="en-US" sz="1200" dirty="0"/>
          </a:p>
          <a:p>
            <a:r>
              <a:rPr lang="en-US" sz="1200" dirty="0"/>
              <a:t>Ana Duran Maestre</a:t>
            </a:r>
          </a:p>
        </p:txBody>
      </p:sp>
      <p:pic>
        <p:nvPicPr>
          <p:cNvPr id="6" name="Picture 5" descr="A group of people smiling&#10;&#10;AI-generated content may be incorrect.">
            <a:extLst>
              <a:ext uri="{FF2B5EF4-FFF2-40B4-BE49-F238E27FC236}">
                <a16:creationId xmlns:a16="http://schemas.microsoft.com/office/drawing/2014/main" id="{542DD4CF-2E05-421E-3EAD-CD7E3A15813E}"/>
              </a:ext>
            </a:extLst>
          </p:cNvPr>
          <p:cNvPicPr>
            <a:picLocks noChangeAspect="1"/>
          </p:cNvPicPr>
          <p:nvPr/>
        </p:nvPicPr>
        <p:blipFill>
          <a:blip r:embed="rId2"/>
          <a:srcRect r="51015" b="49179"/>
          <a:stretch>
            <a:fillRect/>
          </a:stretch>
        </p:blipFill>
        <p:spPr>
          <a:xfrm>
            <a:off x="7082475" y="1381422"/>
            <a:ext cx="1592602" cy="939747"/>
          </a:xfrm>
          <a:prstGeom prst="rect">
            <a:avLst/>
          </a:prstGeom>
        </p:spPr>
      </p:pic>
      <p:pic>
        <p:nvPicPr>
          <p:cNvPr id="7" name="Picture 6" descr="A group of people smiling&#10;&#10;AI-generated content may be incorrect.">
            <a:extLst>
              <a:ext uri="{FF2B5EF4-FFF2-40B4-BE49-F238E27FC236}">
                <a16:creationId xmlns:a16="http://schemas.microsoft.com/office/drawing/2014/main" id="{DCD401E4-D596-1694-C312-D3F0076A389B}"/>
              </a:ext>
            </a:extLst>
          </p:cNvPr>
          <p:cNvPicPr>
            <a:picLocks noChangeAspect="1"/>
          </p:cNvPicPr>
          <p:nvPr/>
        </p:nvPicPr>
        <p:blipFill>
          <a:blip r:embed="rId2"/>
          <a:srcRect l="49608" t="51654"/>
          <a:stretch>
            <a:fillRect/>
          </a:stretch>
        </p:blipFill>
        <p:spPr>
          <a:xfrm>
            <a:off x="7069015" y="2450123"/>
            <a:ext cx="1638351" cy="893966"/>
          </a:xfrm>
          <a:prstGeom prst="rect">
            <a:avLst/>
          </a:prstGeom>
        </p:spPr>
      </p:pic>
      <p:pic>
        <p:nvPicPr>
          <p:cNvPr id="8" name="Picture 7" descr="A group of people smiling&#10;&#10;AI-generated content may be incorrect.">
            <a:extLst>
              <a:ext uri="{FF2B5EF4-FFF2-40B4-BE49-F238E27FC236}">
                <a16:creationId xmlns:a16="http://schemas.microsoft.com/office/drawing/2014/main" id="{47B72C06-C2D2-C20F-A820-5D4EE3EF774A}"/>
              </a:ext>
            </a:extLst>
          </p:cNvPr>
          <p:cNvPicPr>
            <a:picLocks noChangeAspect="1"/>
          </p:cNvPicPr>
          <p:nvPr/>
        </p:nvPicPr>
        <p:blipFill>
          <a:blip r:embed="rId2"/>
          <a:srcRect l="361" t="57540" r="53490" b="-905"/>
          <a:stretch>
            <a:fillRect/>
          </a:stretch>
        </p:blipFill>
        <p:spPr>
          <a:xfrm>
            <a:off x="2590945" y="1418493"/>
            <a:ext cx="1719765" cy="919100"/>
          </a:xfrm>
          <a:prstGeom prst="rect">
            <a:avLst/>
          </a:prstGeom>
        </p:spPr>
      </p:pic>
    </p:spTree>
    <p:extLst>
      <p:ext uri="{BB962C8B-B14F-4D97-AF65-F5344CB8AC3E}">
        <p14:creationId xmlns:p14="http://schemas.microsoft.com/office/powerpoint/2010/main" val="41386185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BF679A0-7171-3E0D-1A97-2F032B4C76C4}"/>
              </a:ext>
            </a:extLst>
          </p:cNvPr>
          <p:cNvSpPr txBox="1"/>
          <p:nvPr/>
        </p:nvSpPr>
        <p:spPr>
          <a:xfrm>
            <a:off x="618067" y="498517"/>
            <a:ext cx="2723823" cy="369332"/>
          </a:xfrm>
          <a:prstGeom prst="rect">
            <a:avLst/>
          </a:prstGeom>
          <a:noFill/>
        </p:spPr>
        <p:txBody>
          <a:bodyPr wrap="none" rtlCol="0">
            <a:spAutoFit/>
          </a:bodyPr>
          <a:lstStyle/>
          <a:p>
            <a:r>
              <a:rPr lang="en-US" dirty="0"/>
              <a:t>This work was funded by</a:t>
            </a:r>
          </a:p>
        </p:txBody>
      </p:sp>
      <p:pic>
        <p:nvPicPr>
          <p:cNvPr id="4" name="Picture 3">
            <a:extLst>
              <a:ext uri="{FF2B5EF4-FFF2-40B4-BE49-F238E27FC236}">
                <a16:creationId xmlns:a16="http://schemas.microsoft.com/office/drawing/2014/main" id="{09811EE7-BA3E-3780-45EF-E4BD625406B4}"/>
              </a:ext>
            </a:extLst>
          </p:cNvPr>
          <p:cNvPicPr>
            <a:picLocks noChangeAspect="1"/>
          </p:cNvPicPr>
          <p:nvPr/>
        </p:nvPicPr>
        <p:blipFill>
          <a:blip r:embed="rId2"/>
          <a:stretch>
            <a:fillRect/>
          </a:stretch>
        </p:blipFill>
        <p:spPr>
          <a:xfrm>
            <a:off x="3531870" y="731520"/>
            <a:ext cx="2624328" cy="2624328"/>
          </a:xfrm>
          <a:prstGeom prst="rect">
            <a:avLst/>
          </a:prstGeom>
        </p:spPr>
      </p:pic>
      <p:pic>
        <p:nvPicPr>
          <p:cNvPr id="5" name="Picture 4">
            <a:extLst>
              <a:ext uri="{FF2B5EF4-FFF2-40B4-BE49-F238E27FC236}">
                <a16:creationId xmlns:a16="http://schemas.microsoft.com/office/drawing/2014/main" id="{2B3D2461-CA66-079D-2D95-69E87A97D1E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940296" y="756592"/>
            <a:ext cx="1789798" cy="833446"/>
          </a:xfrm>
          <a:prstGeom prst="rect">
            <a:avLst/>
          </a:prstGeom>
        </p:spPr>
      </p:pic>
      <p:pic>
        <p:nvPicPr>
          <p:cNvPr id="6" name="Picture 5" descr="A close-up of a logo&#10;&#10;Description automatically generated">
            <a:extLst>
              <a:ext uri="{FF2B5EF4-FFF2-40B4-BE49-F238E27FC236}">
                <a16:creationId xmlns:a16="http://schemas.microsoft.com/office/drawing/2014/main" id="{43ECAF30-8904-130F-A13D-11362D21A3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91883" y="1755648"/>
            <a:ext cx="2297259" cy="1165859"/>
          </a:xfrm>
          <a:prstGeom prst="rect">
            <a:avLst/>
          </a:prstGeom>
        </p:spPr>
      </p:pic>
      <p:pic>
        <p:nvPicPr>
          <p:cNvPr id="7" name="Picture 6">
            <a:extLst>
              <a:ext uri="{FF2B5EF4-FFF2-40B4-BE49-F238E27FC236}">
                <a16:creationId xmlns:a16="http://schemas.microsoft.com/office/drawing/2014/main" id="{63645702-77CB-23A7-BAD0-3324D491F6F4}"/>
              </a:ext>
            </a:extLst>
          </p:cNvPr>
          <p:cNvPicPr>
            <a:picLocks noChangeAspect="1"/>
          </p:cNvPicPr>
          <p:nvPr/>
        </p:nvPicPr>
        <p:blipFill rotWithShape="1">
          <a:blip r:embed="rId5"/>
          <a:srcRect l="18611" r="57253"/>
          <a:stretch/>
        </p:blipFill>
        <p:spPr>
          <a:xfrm>
            <a:off x="2686301" y="3832616"/>
            <a:ext cx="2016263" cy="883127"/>
          </a:xfrm>
          <a:prstGeom prst="rect">
            <a:avLst/>
          </a:prstGeom>
        </p:spPr>
      </p:pic>
      <p:pic>
        <p:nvPicPr>
          <p:cNvPr id="8" name="Picture 7">
            <a:extLst>
              <a:ext uri="{FF2B5EF4-FFF2-40B4-BE49-F238E27FC236}">
                <a16:creationId xmlns:a16="http://schemas.microsoft.com/office/drawing/2014/main" id="{908C27D8-1226-3E3D-549B-2ADBFE1E2DBA}"/>
              </a:ext>
            </a:extLst>
          </p:cNvPr>
          <p:cNvPicPr>
            <a:picLocks noChangeAspect="1"/>
          </p:cNvPicPr>
          <p:nvPr/>
        </p:nvPicPr>
        <p:blipFill rotWithShape="1">
          <a:blip r:embed="rId5"/>
          <a:srcRect r="81389"/>
          <a:stretch/>
        </p:blipFill>
        <p:spPr>
          <a:xfrm>
            <a:off x="7377624" y="3766541"/>
            <a:ext cx="1554661" cy="883126"/>
          </a:xfrm>
          <a:prstGeom prst="rect">
            <a:avLst/>
          </a:prstGeom>
        </p:spPr>
      </p:pic>
      <p:pic>
        <p:nvPicPr>
          <p:cNvPr id="9" name="Picture 8">
            <a:extLst>
              <a:ext uri="{FF2B5EF4-FFF2-40B4-BE49-F238E27FC236}">
                <a16:creationId xmlns:a16="http://schemas.microsoft.com/office/drawing/2014/main" id="{BB244DE4-825A-ABEE-407D-5B12E92E368B}"/>
              </a:ext>
            </a:extLst>
          </p:cNvPr>
          <p:cNvPicPr>
            <a:picLocks noChangeAspect="1"/>
          </p:cNvPicPr>
          <p:nvPr/>
        </p:nvPicPr>
        <p:blipFill>
          <a:blip r:embed="rId6"/>
          <a:stretch>
            <a:fillRect/>
          </a:stretch>
        </p:blipFill>
        <p:spPr>
          <a:xfrm>
            <a:off x="4807156" y="3855787"/>
            <a:ext cx="2464412" cy="813002"/>
          </a:xfrm>
          <a:prstGeom prst="rect">
            <a:avLst/>
          </a:prstGeom>
        </p:spPr>
      </p:pic>
      <p:pic>
        <p:nvPicPr>
          <p:cNvPr id="13" name="Picture 12" descr="A black and white logo&#10;&#10;AI-generated content may be incorrect.">
            <a:extLst>
              <a:ext uri="{FF2B5EF4-FFF2-40B4-BE49-F238E27FC236}">
                <a16:creationId xmlns:a16="http://schemas.microsoft.com/office/drawing/2014/main" id="{A34998A1-D953-AF17-AE87-EAC677C528AC}"/>
              </a:ext>
            </a:extLst>
          </p:cNvPr>
          <p:cNvPicPr>
            <a:picLocks noChangeAspect="1"/>
          </p:cNvPicPr>
          <p:nvPr/>
        </p:nvPicPr>
        <p:blipFill>
          <a:blip r:embed="rId7"/>
          <a:stretch>
            <a:fillRect/>
          </a:stretch>
        </p:blipFill>
        <p:spPr>
          <a:xfrm>
            <a:off x="1380066" y="3763179"/>
            <a:ext cx="977901" cy="977901"/>
          </a:xfrm>
          <a:prstGeom prst="rect">
            <a:avLst/>
          </a:prstGeom>
        </p:spPr>
      </p:pic>
    </p:spTree>
    <p:extLst>
      <p:ext uri="{BB962C8B-B14F-4D97-AF65-F5344CB8AC3E}">
        <p14:creationId xmlns:p14="http://schemas.microsoft.com/office/powerpoint/2010/main" val="21407400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2AEC27D1-3599-75AC-ED93-20A549D36369}"/>
              </a:ext>
            </a:extLst>
          </p:cNvPr>
          <p:cNvPicPr>
            <a:picLocks noChangeAspect="1"/>
          </p:cNvPicPr>
          <p:nvPr/>
        </p:nvPicPr>
        <p:blipFill>
          <a:blip r:embed="rId2"/>
          <a:srcRect l="8196" t="59104" r="71122" b="7013"/>
          <a:stretch>
            <a:fillRect/>
          </a:stretch>
        </p:blipFill>
        <p:spPr>
          <a:xfrm>
            <a:off x="1778000" y="1290351"/>
            <a:ext cx="2827867" cy="2316450"/>
          </a:xfrm>
          <a:prstGeom prst="rect">
            <a:avLst/>
          </a:prstGeom>
        </p:spPr>
      </p:pic>
      <p:cxnSp>
        <p:nvCxnSpPr>
          <p:cNvPr id="4" name="Straight Arrow Connector 3">
            <a:extLst>
              <a:ext uri="{FF2B5EF4-FFF2-40B4-BE49-F238E27FC236}">
                <a16:creationId xmlns:a16="http://schemas.microsoft.com/office/drawing/2014/main" id="{0EEA1F58-7354-723B-CF8B-DBBE3BD76B1E}"/>
              </a:ext>
            </a:extLst>
          </p:cNvPr>
          <p:cNvCxnSpPr/>
          <p:nvPr/>
        </p:nvCxnSpPr>
        <p:spPr>
          <a:xfrm>
            <a:off x="2933078" y="2315803"/>
            <a:ext cx="0" cy="219456"/>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33BE3D28-8730-A0E2-8040-EB518A615844}"/>
              </a:ext>
            </a:extLst>
          </p:cNvPr>
          <p:cNvSpPr txBox="1"/>
          <p:nvPr/>
        </p:nvSpPr>
        <p:spPr>
          <a:xfrm>
            <a:off x="2944368" y="1353312"/>
            <a:ext cx="1892808" cy="461665"/>
          </a:xfrm>
          <a:prstGeom prst="rect">
            <a:avLst/>
          </a:prstGeom>
          <a:noFill/>
        </p:spPr>
        <p:txBody>
          <a:bodyPr wrap="square" rtlCol="0">
            <a:spAutoFit/>
          </a:bodyPr>
          <a:lstStyle/>
          <a:p>
            <a:pPr algn="l"/>
            <a:r>
              <a:rPr lang="en-US" sz="1200" dirty="0"/>
              <a:t>grow more clones to achieve higher sensitivity</a:t>
            </a:r>
          </a:p>
        </p:txBody>
      </p:sp>
      <p:sp>
        <p:nvSpPr>
          <p:cNvPr id="7" name="TextBox 6">
            <a:extLst>
              <a:ext uri="{FF2B5EF4-FFF2-40B4-BE49-F238E27FC236}">
                <a16:creationId xmlns:a16="http://schemas.microsoft.com/office/drawing/2014/main" id="{9922AE7E-336F-1C48-FF58-DCF865FF41F9}"/>
              </a:ext>
            </a:extLst>
          </p:cNvPr>
          <p:cNvSpPr txBox="1"/>
          <p:nvPr/>
        </p:nvSpPr>
        <p:spPr>
          <a:xfrm>
            <a:off x="4983481" y="2587752"/>
            <a:ext cx="1883664" cy="461665"/>
          </a:xfrm>
          <a:prstGeom prst="rect">
            <a:avLst/>
          </a:prstGeom>
          <a:noFill/>
        </p:spPr>
        <p:txBody>
          <a:bodyPr wrap="square" rtlCol="0">
            <a:spAutoFit/>
          </a:bodyPr>
          <a:lstStyle/>
          <a:p>
            <a:pPr algn="l"/>
            <a:r>
              <a:rPr lang="en-US" sz="1200" dirty="0"/>
              <a:t>negative with adequate number of clones</a:t>
            </a:r>
          </a:p>
        </p:txBody>
      </p:sp>
      <p:sp>
        <p:nvSpPr>
          <p:cNvPr id="8" name="TextBox 7">
            <a:extLst>
              <a:ext uri="{FF2B5EF4-FFF2-40B4-BE49-F238E27FC236}">
                <a16:creationId xmlns:a16="http://schemas.microsoft.com/office/drawing/2014/main" id="{7EF085FB-03C7-C77C-D592-DA5E9A13FE92}"/>
              </a:ext>
            </a:extLst>
          </p:cNvPr>
          <p:cNvSpPr txBox="1"/>
          <p:nvPr/>
        </p:nvSpPr>
        <p:spPr>
          <a:xfrm>
            <a:off x="5065776" y="1883664"/>
            <a:ext cx="864339" cy="276999"/>
          </a:xfrm>
          <a:prstGeom prst="rect">
            <a:avLst/>
          </a:prstGeom>
          <a:noFill/>
        </p:spPr>
        <p:txBody>
          <a:bodyPr wrap="none" rtlCol="0">
            <a:spAutoFit/>
          </a:bodyPr>
          <a:lstStyle/>
          <a:p>
            <a:pPr algn="l"/>
            <a:r>
              <a:rPr lang="en-US" sz="1200" dirty="0"/>
              <a:t>borderline</a:t>
            </a:r>
          </a:p>
        </p:txBody>
      </p:sp>
      <p:sp>
        <p:nvSpPr>
          <p:cNvPr id="9" name="TextBox 8">
            <a:extLst>
              <a:ext uri="{FF2B5EF4-FFF2-40B4-BE49-F238E27FC236}">
                <a16:creationId xmlns:a16="http://schemas.microsoft.com/office/drawing/2014/main" id="{F394E2CC-C1E2-46AD-83A9-E6A50A53C455}"/>
              </a:ext>
            </a:extLst>
          </p:cNvPr>
          <p:cNvSpPr txBox="1"/>
          <p:nvPr/>
        </p:nvSpPr>
        <p:spPr>
          <a:xfrm>
            <a:off x="616373" y="1966751"/>
            <a:ext cx="1261872" cy="461665"/>
          </a:xfrm>
          <a:prstGeom prst="rect">
            <a:avLst/>
          </a:prstGeom>
          <a:noFill/>
        </p:spPr>
        <p:txBody>
          <a:bodyPr wrap="square" rtlCol="0">
            <a:spAutoFit/>
          </a:bodyPr>
          <a:lstStyle/>
          <a:p>
            <a:pPr algn="l"/>
            <a:r>
              <a:rPr lang="en-US" sz="1200" dirty="0"/>
              <a:t>unlikely to yield positive clones</a:t>
            </a:r>
          </a:p>
        </p:txBody>
      </p:sp>
      <p:sp>
        <p:nvSpPr>
          <p:cNvPr id="10" name="TextBox 9">
            <a:extLst>
              <a:ext uri="{FF2B5EF4-FFF2-40B4-BE49-F238E27FC236}">
                <a16:creationId xmlns:a16="http://schemas.microsoft.com/office/drawing/2014/main" id="{57F3F7CF-4DBB-8AAB-6E07-67B06A5BC73F}"/>
              </a:ext>
            </a:extLst>
          </p:cNvPr>
          <p:cNvSpPr txBox="1"/>
          <p:nvPr/>
        </p:nvSpPr>
        <p:spPr>
          <a:xfrm>
            <a:off x="530352" y="466344"/>
            <a:ext cx="4650632" cy="338554"/>
          </a:xfrm>
          <a:prstGeom prst="rect">
            <a:avLst/>
          </a:prstGeom>
          <a:noFill/>
        </p:spPr>
        <p:txBody>
          <a:bodyPr wrap="none" rtlCol="0">
            <a:spAutoFit/>
          </a:bodyPr>
          <a:lstStyle/>
          <a:p>
            <a:pPr algn="l"/>
            <a:r>
              <a:rPr lang="en-US" sz="1600" dirty="0"/>
              <a:t>sensitivity vs. mutation rate in CD34+ progenitors</a:t>
            </a:r>
          </a:p>
        </p:txBody>
      </p:sp>
      <p:sp>
        <p:nvSpPr>
          <p:cNvPr id="11" name="Freeform 10">
            <a:extLst>
              <a:ext uri="{FF2B5EF4-FFF2-40B4-BE49-F238E27FC236}">
                <a16:creationId xmlns:a16="http://schemas.microsoft.com/office/drawing/2014/main" id="{5A8CA514-D3C4-A881-3CC5-8F16FA985F51}"/>
              </a:ext>
            </a:extLst>
          </p:cNvPr>
          <p:cNvSpPr/>
          <p:nvPr/>
        </p:nvSpPr>
        <p:spPr>
          <a:xfrm>
            <a:off x="3108960" y="1837944"/>
            <a:ext cx="292608" cy="286861"/>
          </a:xfrm>
          <a:custGeom>
            <a:avLst/>
            <a:gdLst>
              <a:gd name="csX0" fmla="*/ 292608 w 292608"/>
              <a:gd name="csY0" fmla="*/ 0 h 286861"/>
              <a:gd name="csX1" fmla="*/ 219456 w 292608"/>
              <a:gd name="csY1" fmla="*/ 246888 h 286861"/>
              <a:gd name="csX2" fmla="*/ 0 w 292608"/>
              <a:gd name="csY2" fmla="*/ 283464 h 286861"/>
            </a:gdLst>
            <a:ahLst/>
            <a:cxnLst>
              <a:cxn ang="0">
                <a:pos x="csX0" y="csY0"/>
              </a:cxn>
              <a:cxn ang="0">
                <a:pos x="csX1" y="csY1"/>
              </a:cxn>
              <a:cxn ang="0">
                <a:pos x="csX2" y="csY2"/>
              </a:cxn>
            </a:cxnLst>
            <a:rect l="l" t="t" r="r" b="b"/>
            <a:pathLst>
              <a:path w="292608" h="286861">
                <a:moveTo>
                  <a:pt x="292608" y="0"/>
                </a:moveTo>
                <a:cubicBezTo>
                  <a:pt x="280416" y="99822"/>
                  <a:pt x="268224" y="199644"/>
                  <a:pt x="219456" y="246888"/>
                </a:cubicBezTo>
                <a:cubicBezTo>
                  <a:pt x="170688" y="294132"/>
                  <a:pt x="85344" y="288798"/>
                  <a:pt x="0" y="283464"/>
                </a:cubicBezTo>
              </a:path>
            </a:pathLst>
          </a:custGeom>
          <a:noFill/>
          <a:ln>
            <a:solidFill>
              <a:srgbClr val="000000"/>
            </a:solidFill>
            <a:tailEnd type="triangle"/>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Freeform 11">
            <a:extLst>
              <a:ext uri="{FF2B5EF4-FFF2-40B4-BE49-F238E27FC236}">
                <a16:creationId xmlns:a16="http://schemas.microsoft.com/office/drawing/2014/main" id="{EB622F1A-EA6B-D50F-1C93-CD867A692791}"/>
              </a:ext>
            </a:extLst>
          </p:cNvPr>
          <p:cNvSpPr/>
          <p:nvPr/>
        </p:nvSpPr>
        <p:spPr>
          <a:xfrm rot="20244730" flipV="1">
            <a:off x="4118609" y="2048580"/>
            <a:ext cx="966415" cy="120447"/>
          </a:xfrm>
          <a:custGeom>
            <a:avLst/>
            <a:gdLst>
              <a:gd name="csX0" fmla="*/ 292608 w 292608"/>
              <a:gd name="csY0" fmla="*/ 0 h 286861"/>
              <a:gd name="csX1" fmla="*/ 219456 w 292608"/>
              <a:gd name="csY1" fmla="*/ 246888 h 286861"/>
              <a:gd name="csX2" fmla="*/ 0 w 292608"/>
              <a:gd name="csY2" fmla="*/ 283464 h 286861"/>
            </a:gdLst>
            <a:ahLst/>
            <a:cxnLst>
              <a:cxn ang="0">
                <a:pos x="csX0" y="csY0"/>
              </a:cxn>
              <a:cxn ang="0">
                <a:pos x="csX1" y="csY1"/>
              </a:cxn>
              <a:cxn ang="0">
                <a:pos x="csX2" y="csY2"/>
              </a:cxn>
            </a:cxnLst>
            <a:rect l="l" t="t" r="r" b="b"/>
            <a:pathLst>
              <a:path w="292608" h="286861">
                <a:moveTo>
                  <a:pt x="292608" y="0"/>
                </a:moveTo>
                <a:cubicBezTo>
                  <a:pt x="280416" y="99822"/>
                  <a:pt x="268224" y="199644"/>
                  <a:pt x="219456" y="246888"/>
                </a:cubicBezTo>
                <a:cubicBezTo>
                  <a:pt x="170688" y="294132"/>
                  <a:pt x="85344" y="288798"/>
                  <a:pt x="0" y="283464"/>
                </a:cubicBezTo>
              </a:path>
            </a:pathLst>
          </a:custGeom>
          <a:noFill/>
          <a:ln>
            <a:solidFill>
              <a:srgbClr val="000000"/>
            </a:solidFill>
            <a:tailEnd type="triangle"/>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Freeform 12">
            <a:extLst>
              <a:ext uri="{FF2B5EF4-FFF2-40B4-BE49-F238E27FC236}">
                <a16:creationId xmlns:a16="http://schemas.microsoft.com/office/drawing/2014/main" id="{6B31F0AA-5707-276D-3B6B-F183C89F49EB}"/>
              </a:ext>
            </a:extLst>
          </p:cNvPr>
          <p:cNvSpPr/>
          <p:nvPr/>
        </p:nvSpPr>
        <p:spPr>
          <a:xfrm rot="208986" flipV="1">
            <a:off x="4309586" y="2475683"/>
            <a:ext cx="705567" cy="118176"/>
          </a:xfrm>
          <a:custGeom>
            <a:avLst/>
            <a:gdLst>
              <a:gd name="csX0" fmla="*/ 292608 w 292608"/>
              <a:gd name="csY0" fmla="*/ 0 h 286861"/>
              <a:gd name="csX1" fmla="*/ 219456 w 292608"/>
              <a:gd name="csY1" fmla="*/ 246888 h 286861"/>
              <a:gd name="csX2" fmla="*/ 0 w 292608"/>
              <a:gd name="csY2" fmla="*/ 283464 h 286861"/>
            </a:gdLst>
            <a:ahLst/>
            <a:cxnLst>
              <a:cxn ang="0">
                <a:pos x="csX0" y="csY0"/>
              </a:cxn>
              <a:cxn ang="0">
                <a:pos x="csX1" y="csY1"/>
              </a:cxn>
              <a:cxn ang="0">
                <a:pos x="csX2" y="csY2"/>
              </a:cxn>
            </a:cxnLst>
            <a:rect l="l" t="t" r="r" b="b"/>
            <a:pathLst>
              <a:path w="292608" h="286861">
                <a:moveTo>
                  <a:pt x="292608" y="0"/>
                </a:moveTo>
                <a:cubicBezTo>
                  <a:pt x="280416" y="99822"/>
                  <a:pt x="268224" y="199644"/>
                  <a:pt x="219456" y="246888"/>
                </a:cubicBezTo>
                <a:cubicBezTo>
                  <a:pt x="170688" y="294132"/>
                  <a:pt x="85344" y="288798"/>
                  <a:pt x="0" y="283464"/>
                </a:cubicBezTo>
              </a:path>
            </a:pathLst>
          </a:custGeom>
          <a:noFill/>
          <a:ln>
            <a:solidFill>
              <a:srgbClr val="000000"/>
            </a:solidFill>
            <a:tailEnd type="triangle"/>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Freeform 14">
            <a:extLst>
              <a:ext uri="{FF2B5EF4-FFF2-40B4-BE49-F238E27FC236}">
                <a16:creationId xmlns:a16="http://schemas.microsoft.com/office/drawing/2014/main" id="{7F24D061-0DCB-031B-7440-349256D4B892}"/>
              </a:ext>
            </a:extLst>
          </p:cNvPr>
          <p:cNvSpPr/>
          <p:nvPr/>
        </p:nvSpPr>
        <p:spPr>
          <a:xfrm rot="1956742" flipH="1" flipV="1">
            <a:off x="1795447" y="2201334"/>
            <a:ext cx="806641" cy="137736"/>
          </a:xfrm>
          <a:custGeom>
            <a:avLst/>
            <a:gdLst>
              <a:gd name="csX0" fmla="*/ 292608 w 292608"/>
              <a:gd name="csY0" fmla="*/ 0 h 286861"/>
              <a:gd name="csX1" fmla="*/ 219456 w 292608"/>
              <a:gd name="csY1" fmla="*/ 246888 h 286861"/>
              <a:gd name="csX2" fmla="*/ 0 w 292608"/>
              <a:gd name="csY2" fmla="*/ 283464 h 286861"/>
            </a:gdLst>
            <a:ahLst/>
            <a:cxnLst>
              <a:cxn ang="0">
                <a:pos x="csX0" y="csY0"/>
              </a:cxn>
              <a:cxn ang="0">
                <a:pos x="csX1" y="csY1"/>
              </a:cxn>
              <a:cxn ang="0">
                <a:pos x="csX2" y="csY2"/>
              </a:cxn>
            </a:cxnLst>
            <a:rect l="l" t="t" r="r" b="b"/>
            <a:pathLst>
              <a:path w="292608" h="286861">
                <a:moveTo>
                  <a:pt x="292608" y="0"/>
                </a:moveTo>
                <a:cubicBezTo>
                  <a:pt x="280416" y="99822"/>
                  <a:pt x="268224" y="199644"/>
                  <a:pt x="219456" y="246888"/>
                </a:cubicBezTo>
                <a:cubicBezTo>
                  <a:pt x="170688" y="294132"/>
                  <a:pt x="85344" y="288798"/>
                  <a:pt x="0" y="283464"/>
                </a:cubicBezTo>
              </a:path>
            </a:pathLst>
          </a:custGeom>
          <a:noFill/>
          <a:ln>
            <a:solidFill>
              <a:srgbClr val="000000"/>
            </a:solidFill>
            <a:tailEnd type="triangle"/>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7" name="Straight Arrow Connector 16">
            <a:extLst>
              <a:ext uri="{FF2B5EF4-FFF2-40B4-BE49-F238E27FC236}">
                <a16:creationId xmlns:a16="http://schemas.microsoft.com/office/drawing/2014/main" id="{B74CFF3E-2AD7-74EE-D4D5-F29004CBE2E7}"/>
              </a:ext>
            </a:extLst>
          </p:cNvPr>
          <p:cNvCxnSpPr>
            <a:cxnSpLocks/>
          </p:cNvCxnSpPr>
          <p:nvPr/>
        </p:nvCxnSpPr>
        <p:spPr>
          <a:xfrm>
            <a:off x="2976536" y="2067694"/>
            <a:ext cx="0" cy="444084"/>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20" name="Left Arrow 19">
            <a:extLst>
              <a:ext uri="{FF2B5EF4-FFF2-40B4-BE49-F238E27FC236}">
                <a16:creationId xmlns:a16="http://schemas.microsoft.com/office/drawing/2014/main" id="{C327F790-F5C2-86D5-C2D9-03D2CE175C25}"/>
              </a:ext>
            </a:extLst>
          </p:cNvPr>
          <p:cNvSpPr/>
          <p:nvPr/>
        </p:nvSpPr>
        <p:spPr>
          <a:xfrm>
            <a:off x="2743200" y="3499555"/>
            <a:ext cx="807156" cy="378178"/>
          </a:xfrm>
          <a:prstGeom prst="leftArrow">
            <a:avLst/>
          </a:prstGeom>
          <a:no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B2E1B570-7ABA-779D-5DE9-8211D5CE7DFD}"/>
              </a:ext>
            </a:extLst>
          </p:cNvPr>
          <p:cNvCxnSpPr>
            <a:cxnSpLocks/>
          </p:cNvCxnSpPr>
          <p:nvPr/>
        </p:nvCxnSpPr>
        <p:spPr>
          <a:xfrm>
            <a:off x="3550356" y="2607733"/>
            <a:ext cx="0" cy="942623"/>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8E07A50C-9D70-8AA8-29B1-116E7BCA2C22}"/>
              </a:ext>
            </a:extLst>
          </p:cNvPr>
          <p:cNvSpPr txBox="1"/>
          <p:nvPr/>
        </p:nvSpPr>
        <p:spPr>
          <a:xfrm>
            <a:off x="666044" y="3476977"/>
            <a:ext cx="2092239" cy="461665"/>
          </a:xfrm>
          <a:prstGeom prst="rect">
            <a:avLst/>
          </a:prstGeom>
          <a:noFill/>
        </p:spPr>
        <p:txBody>
          <a:bodyPr wrap="none" rtlCol="0">
            <a:spAutoFit/>
          </a:bodyPr>
          <a:lstStyle/>
          <a:p>
            <a:pPr algn="l"/>
            <a:r>
              <a:rPr lang="en-US" sz="1200" dirty="0"/>
              <a:t>experimentally </a:t>
            </a:r>
            <a:r>
              <a:rPr lang="en-US" sz="1200" dirty="0" err="1"/>
              <a:t>untractable</a:t>
            </a:r>
            <a:endParaRPr lang="en-US" sz="1200" dirty="0"/>
          </a:p>
          <a:p>
            <a:pPr algn="l"/>
            <a:r>
              <a:rPr lang="en-US" sz="1200" dirty="0"/>
              <a:t>(0.3% = 3 clones /10 plates)</a:t>
            </a:r>
          </a:p>
        </p:txBody>
      </p:sp>
    </p:spTree>
    <p:extLst>
      <p:ext uri="{BB962C8B-B14F-4D97-AF65-F5344CB8AC3E}">
        <p14:creationId xmlns:p14="http://schemas.microsoft.com/office/powerpoint/2010/main" val="39237208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65364BA5-ADCC-2429-B016-C7807C807603}"/>
              </a:ext>
            </a:extLst>
          </p:cNvPr>
          <p:cNvSpPr txBox="1"/>
          <p:nvPr/>
        </p:nvSpPr>
        <p:spPr>
          <a:xfrm>
            <a:off x="491067" y="414867"/>
            <a:ext cx="3304110" cy="307777"/>
          </a:xfrm>
          <a:prstGeom prst="rect">
            <a:avLst/>
          </a:prstGeom>
          <a:noFill/>
        </p:spPr>
        <p:txBody>
          <a:bodyPr wrap="none" rtlCol="0">
            <a:spAutoFit/>
          </a:bodyPr>
          <a:lstStyle/>
          <a:p>
            <a:pPr algn="l"/>
            <a:r>
              <a:rPr lang="en-US" sz="1400" b="1" dirty="0"/>
              <a:t>Figure 1.  Colony isolation work-flow</a:t>
            </a:r>
          </a:p>
        </p:txBody>
      </p:sp>
      <p:graphicFrame>
        <p:nvGraphicFramePr>
          <p:cNvPr id="16" name="Table 15">
            <a:extLst>
              <a:ext uri="{FF2B5EF4-FFF2-40B4-BE49-F238E27FC236}">
                <a16:creationId xmlns:a16="http://schemas.microsoft.com/office/drawing/2014/main" id="{5C5E93C6-7E1F-B0DD-0A28-B9B2D52B696B}"/>
              </a:ext>
            </a:extLst>
          </p:cNvPr>
          <p:cNvGraphicFramePr>
            <a:graphicFrameLocks noGrp="1"/>
          </p:cNvGraphicFramePr>
          <p:nvPr/>
        </p:nvGraphicFramePr>
        <p:xfrm>
          <a:off x="1151466" y="1022350"/>
          <a:ext cx="6096000" cy="2956560"/>
        </p:xfrm>
        <a:graphic>
          <a:graphicData uri="http://schemas.openxmlformats.org/drawingml/2006/table">
            <a:tbl>
              <a:tblPr firstRow="1" bandRow="1">
                <a:tableStyleId>{9D7B26C5-4107-4FEC-AEDC-1716B250A1EF}</a:tableStyleId>
              </a:tblPr>
              <a:tblGrid>
                <a:gridCol w="4106334">
                  <a:extLst>
                    <a:ext uri="{9D8B030D-6E8A-4147-A177-3AD203B41FA5}">
                      <a16:colId xmlns:a16="http://schemas.microsoft.com/office/drawing/2014/main" val="1882913280"/>
                    </a:ext>
                  </a:extLst>
                </a:gridCol>
                <a:gridCol w="1989666">
                  <a:extLst>
                    <a:ext uri="{9D8B030D-6E8A-4147-A177-3AD203B41FA5}">
                      <a16:colId xmlns:a16="http://schemas.microsoft.com/office/drawing/2014/main" val="4103018016"/>
                    </a:ext>
                  </a:extLst>
                </a:gridCol>
              </a:tblGrid>
              <a:tr h="370840">
                <a:tc>
                  <a:txBody>
                    <a:bodyPr/>
                    <a:lstStyle/>
                    <a:p>
                      <a:pPr marL="0" marR="0" lvl="0" indent="0" algn="l" defTabSz="342875" rtl="0" eaLnBrk="1" fontAlgn="auto" latinLnBrk="0" hangingPunct="1">
                        <a:lnSpc>
                          <a:spcPct val="100000"/>
                        </a:lnSpc>
                        <a:spcBef>
                          <a:spcPts val="0"/>
                        </a:spcBef>
                        <a:spcAft>
                          <a:spcPts val="0"/>
                        </a:spcAft>
                        <a:buClrTx/>
                        <a:buSzTx/>
                        <a:buFontTx/>
                        <a:buNone/>
                        <a:tabLst/>
                        <a:defRPr/>
                      </a:pPr>
                      <a:r>
                        <a:rPr lang="en-US" sz="1200" b="1" dirty="0"/>
                        <a:t>Step</a:t>
                      </a:r>
                    </a:p>
                    <a:p>
                      <a:pPr algn="l"/>
                      <a:endParaRPr lang="en-US" sz="1200" dirty="0"/>
                    </a:p>
                  </a:txBody>
                  <a:tcPr anchor="ctr"/>
                </a:tc>
                <a:tc>
                  <a:txBody>
                    <a:bodyPr/>
                    <a:lstStyle/>
                    <a:p>
                      <a:pPr algn="l"/>
                      <a:r>
                        <a:rPr lang="en-US" sz="1200" dirty="0"/>
                        <a:t>Number</a:t>
                      </a:r>
                    </a:p>
                  </a:txBody>
                  <a:tcPr anchor="ctr"/>
                </a:tc>
                <a:extLst>
                  <a:ext uri="{0D108BD9-81ED-4DB2-BD59-A6C34878D82A}">
                    <a16:rowId xmlns:a16="http://schemas.microsoft.com/office/drawing/2014/main" val="1161025035"/>
                  </a:ext>
                </a:extLst>
              </a:tr>
              <a:tr h="370840">
                <a:tc>
                  <a:txBody>
                    <a:bodyPr/>
                    <a:lstStyle/>
                    <a:p>
                      <a:pPr marL="0" marR="0" lvl="0" indent="0" algn="l" defTabSz="342875" rtl="0" eaLnBrk="1" fontAlgn="auto" latinLnBrk="0" hangingPunct="1">
                        <a:lnSpc>
                          <a:spcPct val="100000"/>
                        </a:lnSpc>
                        <a:spcBef>
                          <a:spcPts val="0"/>
                        </a:spcBef>
                        <a:spcAft>
                          <a:spcPts val="0"/>
                        </a:spcAft>
                        <a:buClrTx/>
                        <a:buSzTx/>
                        <a:buFontTx/>
                        <a:buNone/>
                        <a:tabLst/>
                        <a:defRPr/>
                      </a:pPr>
                      <a:r>
                        <a:rPr lang="en-US" sz="1200" dirty="0"/>
                        <a:t>Patients</a:t>
                      </a:r>
                    </a:p>
                  </a:txBody>
                  <a:tcPr anchor="ctr"/>
                </a:tc>
                <a:tc>
                  <a:txBody>
                    <a:bodyPr/>
                    <a:lstStyle/>
                    <a:p>
                      <a:pPr algn="l"/>
                      <a:r>
                        <a:rPr lang="en-US" sz="1200" dirty="0"/>
                        <a:t>14</a:t>
                      </a:r>
                    </a:p>
                  </a:txBody>
                  <a:tcPr anchor="ctr"/>
                </a:tc>
                <a:extLst>
                  <a:ext uri="{0D108BD9-81ED-4DB2-BD59-A6C34878D82A}">
                    <a16:rowId xmlns:a16="http://schemas.microsoft.com/office/drawing/2014/main" val="1266040403"/>
                  </a:ext>
                </a:extLst>
              </a:tr>
              <a:tr h="272796">
                <a:tc>
                  <a:txBody>
                    <a:bodyPr/>
                    <a:lstStyle/>
                    <a:p>
                      <a:pPr marL="0" marR="0" lvl="0" indent="0" algn="l" defTabSz="342875" rtl="0" eaLnBrk="1" fontAlgn="auto" latinLnBrk="0" hangingPunct="1">
                        <a:lnSpc>
                          <a:spcPct val="100000"/>
                        </a:lnSpc>
                        <a:spcBef>
                          <a:spcPts val="0"/>
                        </a:spcBef>
                        <a:spcAft>
                          <a:spcPts val="0"/>
                        </a:spcAft>
                        <a:buClrTx/>
                        <a:buSzTx/>
                        <a:buFontTx/>
                        <a:buNone/>
                        <a:tabLst/>
                        <a:defRPr/>
                      </a:pPr>
                      <a:r>
                        <a:rPr lang="en-US" sz="1200" dirty="0"/>
                        <a:t>Sorted single CD34+ progenitors + CFU assays</a:t>
                      </a:r>
                    </a:p>
                  </a:txBody>
                  <a:tcPr anchor="ctr"/>
                </a:tc>
                <a:tc>
                  <a:txBody>
                    <a:bodyPr/>
                    <a:lstStyle/>
                    <a:p>
                      <a:pPr algn="l"/>
                      <a:r>
                        <a:rPr lang="en-US" sz="1200" dirty="0"/>
                        <a:t>8,519 + 12</a:t>
                      </a:r>
                    </a:p>
                  </a:txBody>
                  <a:tcPr anchor="ctr"/>
                </a:tc>
                <a:extLst>
                  <a:ext uri="{0D108BD9-81ED-4DB2-BD59-A6C34878D82A}">
                    <a16:rowId xmlns:a16="http://schemas.microsoft.com/office/drawing/2014/main" val="1655762154"/>
                  </a:ext>
                </a:extLst>
              </a:tr>
              <a:tr h="370840">
                <a:tc>
                  <a:txBody>
                    <a:bodyPr/>
                    <a:lstStyle/>
                    <a:p>
                      <a:pPr algn="l"/>
                      <a:r>
                        <a:rPr lang="en-US" sz="1200" dirty="0"/>
                        <a:t>Colonies formed</a:t>
                      </a:r>
                    </a:p>
                  </a:txBody>
                  <a:tcPr anchor="ctr"/>
                </a:tc>
                <a:tc>
                  <a:txBody>
                    <a:bodyPr/>
                    <a:lstStyle/>
                    <a:p>
                      <a:pPr algn="l"/>
                      <a:r>
                        <a:rPr lang="en-US" sz="1200" dirty="0"/>
                        <a:t>4,724</a:t>
                      </a:r>
                    </a:p>
                  </a:txBody>
                  <a:tcPr anchor="ctr"/>
                </a:tc>
                <a:extLst>
                  <a:ext uri="{0D108BD9-81ED-4DB2-BD59-A6C34878D82A}">
                    <a16:rowId xmlns:a16="http://schemas.microsoft.com/office/drawing/2014/main" val="781389956"/>
                  </a:ext>
                </a:extLst>
              </a:tr>
              <a:tr h="370840">
                <a:tc>
                  <a:txBody>
                    <a:bodyPr/>
                    <a:lstStyle/>
                    <a:p>
                      <a:pPr marL="0" marR="0" lvl="0" indent="0" algn="l" defTabSz="342875" rtl="0" eaLnBrk="1" fontAlgn="auto" latinLnBrk="0" hangingPunct="1">
                        <a:lnSpc>
                          <a:spcPct val="100000"/>
                        </a:lnSpc>
                        <a:spcBef>
                          <a:spcPts val="0"/>
                        </a:spcBef>
                        <a:spcAft>
                          <a:spcPts val="0"/>
                        </a:spcAft>
                        <a:buClrTx/>
                        <a:buSzTx/>
                        <a:buFontTx/>
                        <a:buNone/>
                        <a:tabLst/>
                        <a:defRPr/>
                      </a:pPr>
                      <a:r>
                        <a:rPr lang="en-US" sz="1200" dirty="0"/>
                        <a:t>Adequate to harvest</a:t>
                      </a:r>
                    </a:p>
                  </a:txBody>
                  <a:tcPr anchor="ctr"/>
                </a:tc>
                <a:tc>
                  <a:txBody>
                    <a:bodyPr/>
                    <a:lstStyle/>
                    <a:p>
                      <a:pPr marL="0" marR="0" lvl="0" indent="0" algn="l" defTabSz="342875" rtl="0" eaLnBrk="1" fontAlgn="auto" latinLnBrk="0" hangingPunct="1">
                        <a:lnSpc>
                          <a:spcPct val="100000"/>
                        </a:lnSpc>
                        <a:spcBef>
                          <a:spcPts val="0"/>
                        </a:spcBef>
                        <a:spcAft>
                          <a:spcPts val="0"/>
                        </a:spcAft>
                        <a:buClrTx/>
                        <a:buSzTx/>
                        <a:buFontTx/>
                        <a:buNone/>
                        <a:tabLst/>
                        <a:defRPr/>
                      </a:pPr>
                      <a:r>
                        <a:rPr lang="en-US" sz="1200" dirty="0"/>
                        <a:t>3,212</a:t>
                      </a:r>
                    </a:p>
                  </a:txBody>
                  <a:tcPr anchor="ctr"/>
                </a:tc>
                <a:extLst>
                  <a:ext uri="{0D108BD9-81ED-4DB2-BD59-A6C34878D82A}">
                    <a16:rowId xmlns:a16="http://schemas.microsoft.com/office/drawing/2014/main" val="2015736411"/>
                  </a:ext>
                </a:extLst>
              </a:tr>
              <a:tr h="370840">
                <a:tc>
                  <a:txBody>
                    <a:bodyPr/>
                    <a:lstStyle/>
                    <a:p>
                      <a:pPr algn="l"/>
                      <a:r>
                        <a:rPr lang="en-US" sz="1200" dirty="0"/>
                        <a:t>Screened for </a:t>
                      </a:r>
                      <a:r>
                        <a:rPr lang="en-US" sz="1200" i="1" dirty="0"/>
                        <a:t>BRAF</a:t>
                      </a:r>
                      <a:r>
                        <a:rPr lang="en-US" sz="1200" i="1" baseline="30000" dirty="0"/>
                        <a:t>V600E</a:t>
                      </a:r>
                    </a:p>
                  </a:txBody>
                  <a:tcPr anchor="ctr"/>
                </a:tc>
                <a:tc>
                  <a:txBody>
                    <a:bodyPr/>
                    <a:lstStyle/>
                    <a:p>
                      <a:pPr algn="l"/>
                      <a:r>
                        <a:rPr lang="en-US" sz="1200" dirty="0"/>
                        <a:t>2,237</a:t>
                      </a:r>
                    </a:p>
                  </a:txBody>
                  <a:tcPr anchor="ctr"/>
                </a:tc>
                <a:extLst>
                  <a:ext uri="{0D108BD9-81ED-4DB2-BD59-A6C34878D82A}">
                    <a16:rowId xmlns:a16="http://schemas.microsoft.com/office/drawing/2014/main" val="1732396214"/>
                  </a:ext>
                </a:extLst>
              </a:tr>
              <a:tr h="370840">
                <a:tc>
                  <a:txBody>
                    <a:bodyPr/>
                    <a:lstStyle/>
                    <a:p>
                      <a:pPr algn="l"/>
                      <a:r>
                        <a:rPr lang="en-US" sz="1200" i="1" dirty="0"/>
                        <a:t>BRAF</a:t>
                      </a:r>
                      <a:r>
                        <a:rPr lang="en-US" sz="1200" i="1" baseline="30000" dirty="0"/>
                        <a:t>V600E</a:t>
                      </a:r>
                      <a:r>
                        <a:rPr lang="en-US" sz="1200" i="0" baseline="0" dirty="0"/>
                        <a:t> (n patients)</a:t>
                      </a:r>
                      <a:endParaRPr lang="en-US" sz="1200" i="1" baseline="30000" dirty="0"/>
                    </a:p>
                  </a:txBody>
                  <a:tcPr anchor="ctr"/>
                </a:tc>
                <a:tc>
                  <a:txBody>
                    <a:bodyPr/>
                    <a:lstStyle/>
                    <a:p>
                      <a:pPr algn="l"/>
                      <a:r>
                        <a:rPr lang="en-US" sz="1200" dirty="0"/>
                        <a:t>19 (2)</a:t>
                      </a:r>
                    </a:p>
                  </a:txBody>
                  <a:tcPr anchor="ctr"/>
                </a:tc>
                <a:extLst>
                  <a:ext uri="{0D108BD9-81ED-4DB2-BD59-A6C34878D82A}">
                    <a16:rowId xmlns:a16="http://schemas.microsoft.com/office/drawing/2014/main" val="538122645"/>
                  </a:ext>
                </a:extLst>
              </a:tr>
              <a:tr h="370840">
                <a:tc>
                  <a:txBody>
                    <a:bodyPr/>
                    <a:lstStyle/>
                    <a:p>
                      <a:pPr algn="l"/>
                      <a:r>
                        <a:rPr lang="en-US" sz="1200" i="0" baseline="0" dirty="0"/>
                        <a:t>Frequency of mutated colonies/screened</a:t>
                      </a:r>
                    </a:p>
                  </a:txBody>
                  <a:tcPr anchor="ctr"/>
                </a:tc>
                <a:tc>
                  <a:txBody>
                    <a:bodyPr/>
                    <a:lstStyle/>
                    <a:p>
                      <a:pPr algn="l"/>
                      <a:r>
                        <a:rPr lang="en-US" sz="1200" dirty="0"/>
                        <a:t>0.84%</a:t>
                      </a:r>
                    </a:p>
                  </a:txBody>
                  <a:tcPr anchor="ctr"/>
                </a:tc>
                <a:extLst>
                  <a:ext uri="{0D108BD9-81ED-4DB2-BD59-A6C34878D82A}">
                    <a16:rowId xmlns:a16="http://schemas.microsoft.com/office/drawing/2014/main" val="3225275734"/>
                  </a:ext>
                </a:extLst>
              </a:tr>
            </a:tbl>
          </a:graphicData>
        </a:graphic>
      </p:graphicFrame>
    </p:spTree>
    <p:extLst>
      <p:ext uri="{BB962C8B-B14F-4D97-AF65-F5344CB8AC3E}">
        <p14:creationId xmlns:p14="http://schemas.microsoft.com/office/powerpoint/2010/main" val="4737465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67CD0-7DBC-ACE8-2B2D-221D3BF8A12D}"/>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9CEF3CCE-D2AC-C7F9-1AB8-1354CB48CB5D}"/>
              </a:ext>
            </a:extLst>
          </p:cNvPr>
          <p:cNvPicPr>
            <a:picLocks noChangeAspect="1"/>
          </p:cNvPicPr>
          <p:nvPr/>
        </p:nvPicPr>
        <p:blipFill>
          <a:blip r:embed="rId2"/>
          <a:stretch>
            <a:fillRect/>
          </a:stretch>
        </p:blipFill>
        <p:spPr>
          <a:xfrm>
            <a:off x="1442156" y="1751894"/>
            <a:ext cx="5130800" cy="2565400"/>
          </a:xfrm>
          <a:prstGeom prst="rect">
            <a:avLst/>
          </a:prstGeom>
        </p:spPr>
      </p:pic>
      <p:sp>
        <p:nvSpPr>
          <p:cNvPr id="2" name="TextBox 1">
            <a:extLst>
              <a:ext uri="{FF2B5EF4-FFF2-40B4-BE49-F238E27FC236}">
                <a16:creationId xmlns:a16="http://schemas.microsoft.com/office/drawing/2014/main" id="{F47D83DC-C096-F4A1-0CC6-A9B1845FAFC6}"/>
              </a:ext>
            </a:extLst>
          </p:cNvPr>
          <p:cNvSpPr txBox="1"/>
          <p:nvPr/>
        </p:nvSpPr>
        <p:spPr>
          <a:xfrm>
            <a:off x="431800" y="567267"/>
            <a:ext cx="2242922" cy="276999"/>
          </a:xfrm>
          <a:prstGeom prst="rect">
            <a:avLst/>
          </a:prstGeom>
          <a:noFill/>
        </p:spPr>
        <p:txBody>
          <a:bodyPr wrap="none" rtlCol="0">
            <a:spAutoFit/>
          </a:bodyPr>
          <a:lstStyle/>
          <a:p>
            <a:pPr algn="l"/>
            <a:r>
              <a:rPr lang="en-US" sz="1200" dirty="0"/>
              <a:t>It is hard to do this experiment</a:t>
            </a:r>
          </a:p>
        </p:txBody>
      </p:sp>
      <p:sp>
        <p:nvSpPr>
          <p:cNvPr id="4" name="TextBox 3">
            <a:extLst>
              <a:ext uri="{FF2B5EF4-FFF2-40B4-BE49-F238E27FC236}">
                <a16:creationId xmlns:a16="http://schemas.microsoft.com/office/drawing/2014/main" id="{F59685B2-990E-49E0-323C-1B43439EC41B}"/>
              </a:ext>
            </a:extLst>
          </p:cNvPr>
          <p:cNvSpPr txBox="1"/>
          <p:nvPr/>
        </p:nvSpPr>
        <p:spPr>
          <a:xfrm>
            <a:off x="5043198" y="3196223"/>
            <a:ext cx="1938867" cy="461665"/>
          </a:xfrm>
          <a:prstGeom prst="rect">
            <a:avLst/>
          </a:prstGeom>
          <a:noFill/>
        </p:spPr>
        <p:txBody>
          <a:bodyPr wrap="square" rtlCol="0">
            <a:spAutoFit/>
          </a:bodyPr>
          <a:lstStyle/>
          <a:p>
            <a:pPr algn="l"/>
            <a:r>
              <a:rPr lang="en-US" sz="1200" dirty="0"/>
              <a:t>expected frequency if </a:t>
            </a:r>
            <a:r>
              <a:rPr lang="en-US" sz="1200" i="1" dirty="0"/>
              <a:t>BRAF</a:t>
            </a:r>
            <a:r>
              <a:rPr lang="en-US" sz="1200" i="1" baseline="30000" dirty="0"/>
              <a:t>V600E</a:t>
            </a:r>
            <a:r>
              <a:rPr lang="en-US" sz="1200" dirty="0"/>
              <a:t> is neutral</a:t>
            </a:r>
          </a:p>
        </p:txBody>
      </p:sp>
      <p:pic>
        <p:nvPicPr>
          <p:cNvPr id="7" name="Picture 6">
            <a:extLst>
              <a:ext uri="{FF2B5EF4-FFF2-40B4-BE49-F238E27FC236}">
                <a16:creationId xmlns:a16="http://schemas.microsoft.com/office/drawing/2014/main" id="{F0E83967-14ED-612D-EAC5-9D91881C9131}"/>
              </a:ext>
            </a:extLst>
          </p:cNvPr>
          <p:cNvPicPr>
            <a:picLocks noChangeAspect="1"/>
          </p:cNvPicPr>
          <p:nvPr/>
        </p:nvPicPr>
        <p:blipFill>
          <a:blip r:embed="rId3"/>
          <a:stretch>
            <a:fillRect/>
          </a:stretch>
        </p:blipFill>
        <p:spPr>
          <a:xfrm>
            <a:off x="8075578" y="204463"/>
            <a:ext cx="669855" cy="893140"/>
          </a:xfrm>
          <a:prstGeom prst="rect">
            <a:avLst/>
          </a:prstGeom>
        </p:spPr>
      </p:pic>
      <p:pic>
        <p:nvPicPr>
          <p:cNvPr id="8" name="Picture 7">
            <a:extLst>
              <a:ext uri="{FF2B5EF4-FFF2-40B4-BE49-F238E27FC236}">
                <a16:creationId xmlns:a16="http://schemas.microsoft.com/office/drawing/2014/main" id="{E69ABBB9-B762-788F-A7A0-C23CEFB3D031}"/>
              </a:ext>
            </a:extLst>
          </p:cNvPr>
          <p:cNvPicPr>
            <a:picLocks noChangeAspect="1"/>
          </p:cNvPicPr>
          <p:nvPr/>
        </p:nvPicPr>
        <p:blipFill>
          <a:blip r:embed="rId4"/>
          <a:srcRect b="3674"/>
          <a:stretch>
            <a:fillRect/>
          </a:stretch>
        </p:blipFill>
        <p:spPr>
          <a:xfrm>
            <a:off x="7144366" y="1162444"/>
            <a:ext cx="758387" cy="893536"/>
          </a:xfrm>
          <a:prstGeom prst="rect">
            <a:avLst/>
          </a:prstGeom>
        </p:spPr>
      </p:pic>
      <p:pic>
        <p:nvPicPr>
          <p:cNvPr id="9" name="Picture 8">
            <a:extLst>
              <a:ext uri="{FF2B5EF4-FFF2-40B4-BE49-F238E27FC236}">
                <a16:creationId xmlns:a16="http://schemas.microsoft.com/office/drawing/2014/main" id="{C187F6FB-6F12-0E53-F2DB-9F0D713D8D17}"/>
              </a:ext>
            </a:extLst>
          </p:cNvPr>
          <p:cNvPicPr>
            <a:picLocks noChangeAspect="1"/>
          </p:cNvPicPr>
          <p:nvPr/>
        </p:nvPicPr>
        <p:blipFill>
          <a:blip r:embed="rId5"/>
          <a:stretch>
            <a:fillRect/>
          </a:stretch>
        </p:blipFill>
        <p:spPr>
          <a:xfrm>
            <a:off x="7139044" y="193103"/>
            <a:ext cx="877372" cy="906618"/>
          </a:xfrm>
          <a:prstGeom prst="rect">
            <a:avLst/>
          </a:prstGeom>
        </p:spPr>
      </p:pic>
      <p:sp>
        <p:nvSpPr>
          <p:cNvPr id="10" name="TextBox 9">
            <a:extLst>
              <a:ext uri="{FF2B5EF4-FFF2-40B4-BE49-F238E27FC236}">
                <a16:creationId xmlns:a16="http://schemas.microsoft.com/office/drawing/2014/main" id="{C2D117D6-5B14-6F33-4974-1D4A24227A03}"/>
              </a:ext>
            </a:extLst>
          </p:cNvPr>
          <p:cNvSpPr txBox="1"/>
          <p:nvPr/>
        </p:nvSpPr>
        <p:spPr>
          <a:xfrm>
            <a:off x="1360311" y="1219200"/>
            <a:ext cx="3636188" cy="276999"/>
          </a:xfrm>
          <a:prstGeom prst="rect">
            <a:avLst/>
          </a:prstGeom>
          <a:noFill/>
        </p:spPr>
        <p:txBody>
          <a:bodyPr wrap="none" rtlCol="0">
            <a:spAutoFit/>
          </a:bodyPr>
          <a:lstStyle/>
          <a:p>
            <a:pPr algn="l"/>
            <a:r>
              <a:rPr lang="en-US" sz="1200" dirty="0"/>
              <a:t>HIST-67 is ‘plain’ ECD from Paris but a BM sample</a:t>
            </a:r>
          </a:p>
        </p:txBody>
      </p:sp>
      <p:sp>
        <p:nvSpPr>
          <p:cNvPr id="11" name="TextBox 10">
            <a:extLst>
              <a:ext uri="{FF2B5EF4-FFF2-40B4-BE49-F238E27FC236}">
                <a16:creationId xmlns:a16="http://schemas.microsoft.com/office/drawing/2014/main" id="{8A53BE20-3CBB-FB76-CBD4-D2C185C0A31D}"/>
              </a:ext>
            </a:extLst>
          </p:cNvPr>
          <p:cNvSpPr txBox="1"/>
          <p:nvPr/>
        </p:nvSpPr>
        <p:spPr>
          <a:xfrm>
            <a:off x="1320800" y="4645378"/>
            <a:ext cx="4038991" cy="276999"/>
          </a:xfrm>
          <a:prstGeom prst="rect">
            <a:avLst/>
          </a:prstGeom>
          <a:noFill/>
        </p:spPr>
        <p:txBody>
          <a:bodyPr wrap="none" rtlCol="0">
            <a:spAutoFit/>
          </a:bodyPr>
          <a:lstStyle/>
          <a:p>
            <a:pPr algn="l"/>
            <a:r>
              <a:rPr lang="en-US" sz="1200" dirty="0"/>
              <a:t>‘sensitivity’ = 1/[number clones] when all were negative </a:t>
            </a:r>
          </a:p>
        </p:txBody>
      </p:sp>
      <p:pic>
        <p:nvPicPr>
          <p:cNvPr id="12" name="Picture 11">
            <a:extLst>
              <a:ext uri="{FF2B5EF4-FFF2-40B4-BE49-F238E27FC236}">
                <a16:creationId xmlns:a16="http://schemas.microsoft.com/office/drawing/2014/main" id="{2A157A37-EAA5-66A2-92D1-4019C9122448}"/>
              </a:ext>
            </a:extLst>
          </p:cNvPr>
          <p:cNvPicPr>
            <a:picLocks noChangeAspect="1"/>
          </p:cNvPicPr>
          <p:nvPr/>
        </p:nvPicPr>
        <p:blipFill>
          <a:blip r:embed="rId6"/>
          <a:srcRect l="7483" r="5104"/>
          <a:stretch>
            <a:fillRect/>
          </a:stretch>
        </p:blipFill>
        <p:spPr>
          <a:xfrm>
            <a:off x="7985382" y="1164298"/>
            <a:ext cx="778092" cy="903041"/>
          </a:xfrm>
          <a:prstGeom prst="rect">
            <a:avLst/>
          </a:prstGeom>
        </p:spPr>
      </p:pic>
      <p:sp>
        <p:nvSpPr>
          <p:cNvPr id="13" name="TextBox 12">
            <a:extLst>
              <a:ext uri="{FF2B5EF4-FFF2-40B4-BE49-F238E27FC236}">
                <a16:creationId xmlns:a16="http://schemas.microsoft.com/office/drawing/2014/main" id="{BD240EF5-40F0-F6B0-E9B7-866F0775830A}"/>
              </a:ext>
            </a:extLst>
          </p:cNvPr>
          <p:cNvSpPr txBox="1"/>
          <p:nvPr/>
        </p:nvSpPr>
        <p:spPr>
          <a:xfrm>
            <a:off x="7485585" y="2073019"/>
            <a:ext cx="1133195" cy="276999"/>
          </a:xfrm>
          <a:prstGeom prst="rect">
            <a:avLst/>
          </a:prstGeom>
          <a:noFill/>
        </p:spPr>
        <p:txBody>
          <a:bodyPr wrap="none" rtlCol="0">
            <a:spAutoFit/>
          </a:bodyPr>
          <a:lstStyle/>
          <a:p>
            <a:pPr algn="l"/>
            <a:r>
              <a:rPr lang="en-US" sz="1200" dirty="0"/>
              <a:t>HIST-67 team</a:t>
            </a:r>
          </a:p>
        </p:txBody>
      </p:sp>
    </p:spTree>
    <p:extLst>
      <p:ext uri="{BB962C8B-B14F-4D97-AF65-F5344CB8AC3E}">
        <p14:creationId xmlns:p14="http://schemas.microsoft.com/office/powerpoint/2010/main" val="31965340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AF69A-E5B1-46CA-70A9-D81BA9D7E2A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C5206A5D-B4EF-187C-E8B4-FC9BF2E9BF1E}"/>
              </a:ext>
            </a:extLst>
          </p:cNvPr>
          <p:cNvPicPr>
            <a:picLocks noChangeAspect="1"/>
          </p:cNvPicPr>
          <p:nvPr/>
        </p:nvPicPr>
        <p:blipFill>
          <a:blip r:embed="rId3" cstate="screen">
            <a:extLst>
              <a:ext uri="{28A0092B-C50C-407E-A947-70E740481C1C}">
                <a14:useLocalDpi xmlns:a14="http://schemas.microsoft.com/office/drawing/2010/main"/>
              </a:ext>
            </a:extLst>
          </a:blip>
          <a:srcRect b="27168"/>
          <a:stretch/>
        </p:blipFill>
        <p:spPr>
          <a:xfrm>
            <a:off x="819259" y="492623"/>
            <a:ext cx="7233356" cy="1715655"/>
          </a:xfrm>
          <a:prstGeom prst="rect">
            <a:avLst/>
          </a:prstGeom>
        </p:spPr>
      </p:pic>
      <p:graphicFrame>
        <p:nvGraphicFramePr>
          <p:cNvPr id="3" name="Table 2">
            <a:extLst>
              <a:ext uri="{FF2B5EF4-FFF2-40B4-BE49-F238E27FC236}">
                <a16:creationId xmlns:a16="http://schemas.microsoft.com/office/drawing/2014/main" id="{EF9274F3-F935-4F25-7093-01577EE33B68}"/>
              </a:ext>
            </a:extLst>
          </p:cNvPr>
          <p:cNvGraphicFramePr>
            <a:graphicFrameLocks noGrp="1"/>
          </p:cNvGraphicFramePr>
          <p:nvPr>
            <p:extLst>
              <p:ext uri="{D42A27DB-BD31-4B8C-83A1-F6EECF244321}">
                <p14:modId xmlns:p14="http://schemas.microsoft.com/office/powerpoint/2010/main" val="3515219332"/>
              </p:ext>
            </p:extLst>
          </p:nvPr>
        </p:nvGraphicFramePr>
        <p:xfrm>
          <a:off x="878653" y="2931415"/>
          <a:ext cx="648502" cy="1346200"/>
        </p:xfrm>
        <a:graphic>
          <a:graphicData uri="http://schemas.openxmlformats.org/drawingml/2006/table">
            <a:tbl>
              <a:tblPr>
                <a:tableStyleId>{5C22544A-7EE6-4342-B048-85BDC9FD1C3A}</a:tableStyleId>
              </a:tblPr>
              <a:tblGrid>
                <a:gridCol w="648502">
                  <a:extLst>
                    <a:ext uri="{9D8B030D-6E8A-4147-A177-3AD203B41FA5}">
                      <a16:colId xmlns:a16="http://schemas.microsoft.com/office/drawing/2014/main" val="2271021854"/>
                    </a:ext>
                  </a:extLst>
                </a:gridCol>
              </a:tblGrid>
              <a:tr h="190500">
                <a:tc>
                  <a:txBody>
                    <a:bodyPr/>
                    <a:lstStyle/>
                    <a:p>
                      <a:pPr algn="l" fontAlgn="b"/>
                      <a:r>
                        <a:rPr lang="en-GB" sz="1100" u="none" strike="noStrike">
                          <a:effectLst/>
                        </a:rPr>
                        <a:t>A2712</a:t>
                      </a:r>
                      <a:endParaRPr lang="en-GB"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122219437"/>
                  </a:ext>
                </a:extLst>
              </a:tr>
              <a:tr h="190500">
                <a:tc>
                  <a:txBody>
                    <a:bodyPr/>
                    <a:lstStyle/>
                    <a:p>
                      <a:pPr algn="l" fontAlgn="b"/>
                      <a:r>
                        <a:rPr lang="en-GB" sz="1100" u="none" strike="noStrike">
                          <a:effectLst/>
                        </a:rPr>
                        <a:t>A2951</a:t>
                      </a:r>
                      <a:endParaRPr lang="en-GB"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793871017"/>
                  </a:ext>
                </a:extLst>
              </a:tr>
              <a:tr h="190500">
                <a:tc>
                  <a:txBody>
                    <a:bodyPr/>
                    <a:lstStyle/>
                    <a:p>
                      <a:pPr algn="l" fontAlgn="b"/>
                      <a:r>
                        <a:rPr lang="en-GB" sz="1100" u="none" strike="noStrike">
                          <a:effectLst/>
                        </a:rPr>
                        <a:t>A7502</a:t>
                      </a:r>
                      <a:endParaRPr lang="en-GB"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358198447"/>
                  </a:ext>
                </a:extLst>
              </a:tr>
              <a:tr h="190500">
                <a:tc>
                  <a:txBody>
                    <a:bodyPr/>
                    <a:lstStyle/>
                    <a:p>
                      <a:pPr algn="l" fontAlgn="b"/>
                      <a:r>
                        <a:rPr lang="en-GB" sz="1100" u="none" strike="noStrike">
                          <a:effectLst/>
                        </a:rPr>
                        <a:t>A7578</a:t>
                      </a:r>
                      <a:endParaRPr lang="en-GB"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666021915"/>
                  </a:ext>
                </a:extLst>
              </a:tr>
              <a:tr h="203200">
                <a:tc>
                  <a:txBody>
                    <a:bodyPr/>
                    <a:lstStyle/>
                    <a:p>
                      <a:pPr algn="l" fontAlgn="b"/>
                      <a:r>
                        <a:rPr lang="en-GB" sz="1100" u="none" strike="noStrike">
                          <a:effectLst/>
                        </a:rPr>
                        <a:t>A7640</a:t>
                      </a:r>
                      <a:endParaRPr lang="en-GB"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563550521"/>
                  </a:ext>
                </a:extLst>
              </a:tr>
              <a:tr h="190500">
                <a:tc>
                  <a:txBody>
                    <a:bodyPr/>
                    <a:lstStyle/>
                    <a:p>
                      <a:pPr algn="l" fontAlgn="b"/>
                      <a:r>
                        <a:rPr lang="en-GB" sz="1100" u="none" strike="noStrike">
                          <a:effectLst/>
                        </a:rPr>
                        <a:t>A7791</a:t>
                      </a:r>
                      <a:endParaRPr lang="en-GB"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427087628"/>
                  </a:ext>
                </a:extLst>
              </a:tr>
              <a:tr h="190500">
                <a:tc>
                  <a:txBody>
                    <a:bodyPr/>
                    <a:lstStyle/>
                    <a:p>
                      <a:pPr algn="l" fontAlgn="b"/>
                      <a:r>
                        <a:rPr lang="en-GB" sz="1100" u="none" strike="noStrike" dirty="0">
                          <a:effectLst/>
                        </a:rPr>
                        <a:t>A10033</a:t>
                      </a:r>
                      <a:endParaRPr lang="en-GB"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669908244"/>
                  </a:ext>
                </a:extLst>
              </a:tr>
            </a:tbl>
          </a:graphicData>
        </a:graphic>
      </p:graphicFrame>
      <p:graphicFrame>
        <p:nvGraphicFramePr>
          <p:cNvPr id="5" name="Table 4">
            <a:extLst>
              <a:ext uri="{FF2B5EF4-FFF2-40B4-BE49-F238E27FC236}">
                <a16:creationId xmlns:a16="http://schemas.microsoft.com/office/drawing/2014/main" id="{6CAAD3B3-A36F-FA28-933C-F319A8E2CD01}"/>
              </a:ext>
            </a:extLst>
          </p:cNvPr>
          <p:cNvGraphicFramePr>
            <a:graphicFrameLocks noGrp="1"/>
          </p:cNvGraphicFramePr>
          <p:nvPr>
            <p:extLst>
              <p:ext uri="{D42A27DB-BD31-4B8C-83A1-F6EECF244321}">
                <p14:modId xmlns:p14="http://schemas.microsoft.com/office/powerpoint/2010/main" val="1494309628"/>
              </p:ext>
            </p:extLst>
          </p:nvPr>
        </p:nvGraphicFramePr>
        <p:xfrm>
          <a:off x="1639049" y="2931415"/>
          <a:ext cx="513748" cy="1346200"/>
        </p:xfrm>
        <a:graphic>
          <a:graphicData uri="http://schemas.openxmlformats.org/drawingml/2006/table">
            <a:tbl>
              <a:tblPr>
                <a:tableStyleId>{5C22544A-7EE6-4342-B048-85BDC9FD1C3A}</a:tableStyleId>
              </a:tblPr>
              <a:tblGrid>
                <a:gridCol w="513748">
                  <a:extLst>
                    <a:ext uri="{9D8B030D-6E8A-4147-A177-3AD203B41FA5}">
                      <a16:colId xmlns:a16="http://schemas.microsoft.com/office/drawing/2014/main" val="698180490"/>
                    </a:ext>
                  </a:extLst>
                </a:gridCol>
              </a:tblGrid>
              <a:tr h="190500">
                <a:tc>
                  <a:txBody>
                    <a:bodyPr/>
                    <a:lstStyle/>
                    <a:p>
                      <a:pPr algn="l" fontAlgn="b"/>
                      <a:r>
                        <a:rPr lang="en-GB" sz="1100" u="none" strike="noStrike">
                          <a:effectLst/>
                        </a:rPr>
                        <a:t>59.2</a:t>
                      </a:r>
                      <a:endParaRPr lang="en-GB"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46062916"/>
                  </a:ext>
                </a:extLst>
              </a:tr>
              <a:tr h="190500">
                <a:tc>
                  <a:txBody>
                    <a:bodyPr/>
                    <a:lstStyle/>
                    <a:p>
                      <a:pPr algn="l" fontAlgn="b"/>
                      <a:r>
                        <a:rPr lang="en-GB" sz="1100" u="none" strike="noStrike">
                          <a:effectLst/>
                        </a:rPr>
                        <a:t>73.3</a:t>
                      </a:r>
                      <a:endParaRPr lang="en-GB"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260325215"/>
                  </a:ext>
                </a:extLst>
              </a:tr>
              <a:tr h="190500">
                <a:tc>
                  <a:txBody>
                    <a:bodyPr/>
                    <a:lstStyle/>
                    <a:p>
                      <a:pPr algn="l" fontAlgn="b"/>
                      <a:r>
                        <a:rPr lang="en-GB" sz="1100" u="none" strike="noStrike">
                          <a:effectLst/>
                        </a:rPr>
                        <a:t>48.7</a:t>
                      </a:r>
                      <a:endParaRPr lang="en-GB"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167147479"/>
                  </a:ext>
                </a:extLst>
              </a:tr>
              <a:tr h="190500">
                <a:tc>
                  <a:txBody>
                    <a:bodyPr/>
                    <a:lstStyle/>
                    <a:p>
                      <a:pPr algn="l" fontAlgn="b"/>
                      <a:r>
                        <a:rPr lang="en-GB" sz="1100" u="none" strike="noStrike">
                          <a:effectLst/>
                        </a:rPr>
                        <a:t>87.8</a:t>
                      </a:r>
                      <a:endParaRPr lang="en-GB"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302613911"/>
                  </a:ext>
                </a:extLst>
              </a:tr>
              <a:tr h="203200">
                <a:tc>
                  <a:txBody>
                    <a:bodyPr/>
                    <a:lstStyle/>
                    <a:p>
                      <a:pPr algn="l" fontAlgn="b"/>
                      <a:r>
                        <a:rPr lang="en-GB" sz="1100" u="none" strike="noStrike">
                          <a:effectLst/>
                        </a:rPr>
                        <a:t>58.1</a:t>
                      </a:r>
                      <a:endParaRPr lang="en-GB"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171225981"/>
                  </a:ext>
                </a:extLst>
              </a:tr>
              <a:tr h="190500">
                <a:tc>
                  <a:txBody>
                    <a:bodyPr/>
                    <a:lstStyle/>
                    <a:p>
                      <a:pPr algn="l" fontAlgn="b"/>
                      <a:r>
                        <a:rPr lang="en-GB" sz="1100" u="none" strike="noStrike">
                          <a:effectLst/>
                        </a:rPr>
                        <a:t>59.9</a:t>
                      </a:r>
                      <a:endParaRPr lang="en-GB"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553402028"/>
                  </a:ext>
                </a:extLst>
              </a:tr>
              <a:tr h="190500">
                <a:tc>
                  <a:txBody>
                    <a:bodyPr/>
                    <a:lstStyle/>
                    <a:p>
                      <a:pPr algn="l" fontAlgn="b"/>
                      <a:r>
                        <a:rPr lang="en-GB" sz="1100" u="none" strike="noStrike" dirty="0">
                          <a:effectLst/>
                        </a:rPr>
                        <a:t>63.2</a:t>
                      </a:r>
                      <a:endParaRPr lang="en-GB"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628060428"/>
                  </a:ext>
                </a:extLst>
              </a:tr>
            </a:tbl>
          </a:graphicData>
        </a:graphic>
      </p:graphicFrame>
      <p:graphicFrame>
        <p:nvGraphicFramePr>
          <p:cNvPr id="6" name="Table 5">
            <a:extLst>
              <a:ext uri="{FF2B5EF4-FFF2-40B4-BE49-F238E27FC236}">
                <a16:creationId xmlns:a16="http://schemas.microsoft.com/office/drawing/2014/main" id="{9B343936-B764-0492-1B82-C057AFF1092E}"/>
              </a:ext>
            </a:extLst>
          </p:cNvPr>
          <p:cNvGraphicFramePr>
            <a:graphicFrameLocks noGrp="1"/>
          </p:cNvGraphicFramePr>
          <p:nvPr>
            <p:extLst>
              <p:ext uri="{D42A27DB-BD31-4B8C-83A1-F6EECF244321}">
                <p14:modId xmlns:p14="http://schemas.microsoft.com/office/powerpoint/2010/main" val="3052140573"/>
              </p:ext>
            </p:extLst>
          </p:nvPr>
        </p:nvGraphicFramePr>
        <p:xfrm>
          <a:off x="2668951" y="2931415"/>
          <a:ext cx="648502" cy="1346200"/>
        </p:xfrm>
        <a:graphic>
          <a:graphicData uri="http://schemas.openxmlformats.org/drawingml/2006/table">
            <a:tbl>
              <a:tblPr>
                <a:tableStyleId>{5C22544A-7EE6-4342-B048-85BDC9FD1C3A}</a:tableStyleId>
              </a:tblPr>
              <a:tblGrid>
                <a:gridCol w="648502">
                  <a:extLst>
                    <a:ext uri="{9D8B030D-6E8A-4147-A177-3AD203B41FA5}">
                      <a16:colId xmlns:a16="http://schemas.microsoft.com/office/drawing/2014/main" val="3210970043"/>
                    </a:ext>
                  </a:extLst>
                </a:gridCol>
              </a:tblGrid>
              <a:tr h="190500">
                <a:tc>
                  <a:txBody>
                    <a:bodyPr/>
                    <a:lstStyle/>
                    <a:p>
                      <a:pPr algn="ctr" fontAlgn="b"/>
                      <a:r>
                        <a:rPr lang="en-GB" sz="1100" u="none" strike="noStrike" dirty="0">
                          <a:effectLst/>
                        </a:rPr>
                        <a:t>1.47</a:t>
                      </a:r>
                      <a:endParaRPr lang="en-GB" sz="1100" b="0" i="0" u="none" strike="noStrike" dirty="0">
                        <a:solidFill>
                          <a:srgbClr val="9C0006"/>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296228079"/>
                  </a:ext>
                </a:extLst>
              </a:tr>
              <a:tr h="190500">
                <a:tc>
                  <a:txBody>
                    <a:bodyPr/>
                    <a:lstStyle/>
                    <a:p>
                      <a:pPr algn="ctr" fontAlgn="b"/>
                      <a:r>
                        <a:rPr lang="en-GB" sz="1100" u="none" strike="noStrike" dirty="0">
                          <a:effectLst/>
                        </a:rPr>
                        <a:t>15.98</a:t>
                      </a:r>
                      <a:endParaRPr lang="en-GB" sz="1100" b="0" i="0" u="none" strike="noStrike" dirty="0">
                        <a:solidFill>
                          <a:srgbClr val="9C0006"/>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915516307"/>
                  </a:ext>
                </a:extLst>
              </a:tr>
              <a:tr h="190500">
                <a:tc>
                  <a:txBody>
                    <a:bodyPr/>
                    <a:lstStyle/>
                    <a:p>
                      <a:pPr algn="ctr" fontAlgn="b"/>
                      <a:r>
                        <a:rPr lang="en-GB" sz="1100" u="none" strike="noStrike" dirty="0">
                          <a:effectLst/>
                        </a:rPr>
                        <a:t>5.62</a:t>
                      </a:r>
                      <a:endParaRPr lang="en-GB" sz="1100" b="0" i="0" u="none" strike="noStrike" dirty="0">
                        <a:solidFill>
                          <a:srgbClr val="9C0006"/>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832010277"/>
                  </a:ext>
                </a:extLst>
              </a:tr>
              <a:tr h="190500">
                <a:tc>
                  <a:txBody>
                    <a:bodyPr/>
                    <a:lstStyle/>
                    <a:p>
                      <a:pPr algn="ctr" fontAlgn="b"/>
                      <a:r>
                        <a:rPr lang="en-GB" sz="1100" u="none" strike="noStrike">
                          <a:effectLst/>
                        </a:rPr>
                        <a:t>0.15</a:t>
                      </a:r>
                      <a:endParaRPr lang="en-GB" sz="1100" b="0" i="0" u="none" strike="noStrike">
                        <a:solidFill>
                          <a:srgbClr val="9C0006"/>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371171662"/>
                  </a:ext>
                </a:extLst>
              </a:tr>
              <a:tr h="203200">
                <a:tc>
                  <a:txBody>
                    <a:bodyPr/>
                    <a:lstStyle/>
                    <a:p>
                      <a:pPr algn="ctr" fontAlgn="b"/>
                      <a:r>
                        <a:rPr lang="en-GB" sz="1100" u="none" strike="noStrike" dirty="0">
                          <a:effectLst/>
                        </a:rPr>
                        <a:t>0.11</a:t>
                      </a:r>
                      <a:endParaRPr lang="en-GB" sz="1100" b="0" i="0" u="none" strike="noStrike" dirty="0">
                        <a:solidFill>
                          <a:srgbClr val="9C0006"/>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630102854"/>
                  </a:ext>
                </a:extLst>
              </a:tr>
              <a:tr h="190500">
                <a:tc>
                  <a:txBody>
                    <a:bodyPr/>
                    <a:lstStyle/>
                    <a:p>
                      <a:pPr algn="ctr" fontAlgn="b"/>
                      <a:r>
                        <a:rPr lang="en-GB" sz="1100" u="none" strike="noStrike">
                          <a:effectLst/>
                        </a:rPr>
                        <a:t>0.06</a:t>
                      </a:r>
                      <a:endParaRPr lang="en-GB" sz="1100" b="0" i="0" u="none" strike="noStrike">
                        <a:solidFill>
                          <a:srgbClr val="9C0006"/>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874313153"/>
                  </a:ext>
                </a:extLst>
              </a:tr>
              <a:tr h="190500">
                <a:tc>
                  <a:txBody>
                    <a:bodyPr/>
                    <a:lstStyle/>
                    <a:p>
                      <a:pPr algn="ctr" fontAlgn="b"/>
                      <a:r>
                        <a:rPr lang="en-GB" sz="1100" u="none" strike="noStrike" dirty="0">
                          <a:effectLst/>
                        </a:rPr>
                        <a:t>0.07</a:t>
                      </a:r>
                      <a:endParaRPr lang="en-GB" sz="1100" b="0" i="0" u="none" strike="noStrike" dirty="0">
                        <a:solidFill>
                          <a:srgbClr val="9C0006"/>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60989778"/>
                  </a:ext>
                </a:extLst>
              </a:tr>
            </a:tbl>
          </a:graphicData>
        </a:graphic>
      </p:graphicFrame>
      <p:sp>
        <p:nvSpPr>
          <p:cNvPr id="7" name="TextBox 6">
            <a:extLst>
              <a:ext uri="{FF2B5EF4-FFF2-40B4-BE49-F238E27FC236}">
                <a16:creationId xmlns:a16="http://schemas.microsoft.com/office/drawing/2014/main" id="{1BD3C29D-7679-76D7-BBF0-57F2D7FE7BF9}"/>
              </a:ext>
            </a:extLst>
          </p:cNvPr>
          <p:cNvSpPr txBox="1"/>
          <p:nvPr/>
        </p:nvSpPr>
        <p:spPr>
          <a:xfrm>
            <a:off x="1623407" y="2453421"/>
            <a:ext cx="439544" cy="276999"/>
          </a:xfrm>
          <a:prstGeom prst="rect">
            <a:avLst/>
          </a:prstGeom>
          <a:noFill/>
        </p:spPr>
        <p:txBody>
          <a:bodyPr wrap="none" rtlCol="0">
            <a:spAutoFit/>
          </a:bodyPr>
          <a:lstStyle/>
          <a:p>
            <a:r>
              <a:rPr lang="en-US" sz="1200" dirty="0"/>
              <a:t>age</a:t>
            </a:r>
          </a:p>
        </p:txBody>
      </p:sp>
      <p:sp>
        <p:nvSpPr>
          <p:cNvPr id="8" name="TextBox 7">
            <a:extLst>
              <a:ext uri="{FF2B5EF4-FFF2-40B4-BE49-F238E27FC236}">
                <a16:creationId xmlns:a16="http://schemas.microsoft.com/office/drawing/2014/main" id="{4827869D-51AD-61BE-5A9A-D5B15C6CF889}"/>
              </a:ext>
            </a:extLst>
          </p:cNvPr>
          <p:cNvSpPr txBox="1"/>
          <p:nvPr/>
        </p:nvSpPr>
        <p:spPr>
          <a:xfrm>
            <a:off x="2457171" y="2443149"/>
            <a:ext cx="1042273" cy="461665"/>
          </a:xfrm>
          <a:prstGeom prst="rect">
            <a:avLst/>
          </a:prstGeom>
          <a:noFill/>
        </p:spPr>
        <p:txBody>
          <a:bodyPr wrap="none" rtlCol="0">
            <a:spAutoFit/>
          </a:bodyPr>
          <a:lstStyle/>
          <a:p>
            <a:pPr algn="ctr"/>
            <a:r>
              <a:rPr lang="en-US" sz="1200" dirty="0"/>
              <a:t>%BRAF</a:t>
            </a:r>
            <a:r>
              <a:rPr lang="en-US" sz="1200" baseline="30000" dirty="0"/>
              <a:t>V600E</a:t>
            </a:r>
          </a:p>
          <a:p>
            <a:pPr algn="ctr"/>
            <a:r>
              <a:rPr lang="en-US" sz="1200" dirty="0"/>
              <a:t>(blood)</a:t>
            </a:r>
          </a:p>
        </p:txBody>
      </p:sp>
      <p:sp>
        <p:nvSpPr>
          <p:cNvPr id="9" name="TextBox 8">
            <a:extLst>
              <a:ext uri="{FF2B5EF4-FFF2-40B4-BE49-F238E27FC236}">
                <a16:creationId xmlns:a16="http://schemas.microsoft.com/office/drawing/2014/main" id="{EFCAEBBA-0AD7-50B1-C93C-94DEB1EE09D2}"/>
              </a:ext>
            </a:extLst>
          </p:cNvPr>
          <p:cNvSpPr txBox="1"/>
          <p:nvPr/>
        </p:nvSpPr>
        <p:spPr>
          <a:xfrm>
            <a:off x="805260" y="2453421"/>
            <a:ext cx="508473" cy="276999"/>
          </a:xfrm>
          <a:prstGeom prst="rect">
            <a:avLst/>
          </a:prstGeom>
          <a:noFill/>
        </p:spPr>
        <p:txBody>
          <a:bodyPr wrap="none" rtlCol="0">
            <a:spAutoFit/>
          </a:bodyPr>
          <a:lstStyle/>
          <a:p>
            <a:r>
              <a:rPr lang="en-US" sz="1200" dirty="0"/>
              <a:t>UPN</a:t>
            </a:r>
          </a:p>
        </p:txBody>
      </p:sp>
      <p:sp>
        <p:nvSpPr>
          <p:cNvPr id="10" name="TextBox 9">
            <a:extLst>
              <a:ext uri="{FF2B5EF4-FFF2-40B4-BE49-F238E27FC236}">
                <a16:creationId xmlns:a16="http://schemas.microsoft.com/office/drawing/2014/main" id="{BD44C384-96A9-39AB-71F2-F997CF2552E1}"/>
              </a:ext>
            </a:extLst>
          </p:cNvPr>
          <p:cNvSpPr txBox="1"/>
          <p:nvPr/>
        </p:nvSpPr>
        <p:spPr>
          <a:xfrm>
            <a:off x="3594859" y="2453421"/>
            <a:ext cx="1612942" cy="276999"/>
          </a:xfrm>
          <a:prstGeom prst="rect">
            <a:avLst/>
          </a:prstGeom>
          <a:noFill/>
        </p:spPr>
        <p:txBody>
          <a:bodyPr wrap="none" rtlCol="0">
            <a:spAutoFit/>
          </a:bodyPr>
          <a:lstStyle/>
          <a:p>
            <a:r>
              <a:rPr lang="en-US" sz="1200" dirty="0"/>
              <a:t>colonies (BRAF</a:t>
            </a:r>
            <a:r>
              <a:rPr lang="en-US" sz="1200" baseline="30000" dirty="0"/>
              <a:t>V600E</a:t>
            </a:r>
            <a:r>
              <a:rPr lang="en-US" sz="1200" dirty="0"/>
              <a:t>)</a:t>
            </a:r>
          </a:p>
        </p:txBody>
      </p:sp>
      <p:sp>
        <p:nvSpPr>
          <p:cNvPr id="11" name="TextBox 10">
            <a:extLst>
              <a:ext uri="{FF2B5EF4-FFF2-40B4-BE49-F238E27FC236}">
                <a16:creationId xmlns:a16="http://schemas.microsoft.com/office/drawing/2014/main" id="{A4AB7E97-3D51-3728-EC26-A59EAAAF9CF3}"/>
              </a:ext>
            </a:extLst>
          </p:cNvPr>
          <p:cNvSpPr txBox="1"/>
          <p:nvPr/>
        </p:nvSpPr>
        <p:spPr>
          <a:xfrm>
            <a:off x="5160148" y="2443796"/>
            <a:ext cx="933269" cy="276999"/>
          </a:xfrm>
          <a:prstGeom prst="rect">
            <a:avLst/>
          </a:prstGeom>
          <a:noFill/>
        </p:spPr>
        <p:txBody>
          <a:bodyPr wrap="none" rtlCol="0">
            <a:spAutoFit/>
          </a:bodyPr>
          <a:lstStyle/>
          <a:p>
            <a:r>
              <a:rPr lang="en-US" sz="1200" dirty="0"/>
              <a:t>sequenced</a:t>
            </a:r>
          </a:p>
        </p:txBody>
      </p:sp>
      <p:sp>
        <p:nvSpPr>
          <p:cNvPr id="13" name="TextBox 12">
            <a:extLst>
              <a:ext uri="{FF2B5EF4-FFF2-40B4-BE49-F238E27FC236}">
                <a16:creationId xmlns:a16="http://schemas.microsoft.com/office/drawing/2014/main" id="{2AA25894-2622-24FD-4AF1-53E3B4925489}"/>
              </a:ext>
            </a:extLst>
          </p:cNvPr>
          <p:cNvSpPr txBox="1"/>
          <p:nvPr/>
        </p:nvSpPr>
        <p:spPr>
          <a:xfrm>
            <a:off x="6153639" y="2453421"/>
            <a:ext cx="881973" cy="276999"/>
          </a:xfrm>
          <a:prstGeom prst="rect">
            <a:avLst/>
          </a:prstGeom>
          <a:noFill/>
        </p:spPr>
        <p:txBody>
          <a:bodyPr wrap="none" rtlCol="0">
            <a:spAutoFit/>
          </a:bodyPr>
          <a:lstStyle/>
          <a:p>
            <a:r>
              <a:rPr lang="en-US" sz="1200" dirty="0"/>
              <a:t>phylogeny</a:t>
            </a:r>
          </a:p>
        </p:txBody>
      </p:sp>
      <p:graphicFrame>
        <p:nvGraphicFramePr>
          <p:cNvPr id="14" name="Table 13">
            <a:extLst>
              <a:ext uri="{FF2B5EF4-FFF2-40B4-BE49-F238E27FC236}">
                <a16:creationId xmlns:a16="http://schemas.microsoft.com/office/drawing/2014/main" id="{4514426D-1D41-422C-7437-82FD3A53D76A}"/>
              </a:ext>
            </a:extLst>
          </p:cNvPr>
          <p:cNvGraphicFramePr>
            <a:graphicFrameLocks noGrp="1"/>
          </p:cNvGraphicFramePr>
          <p:nvPr>
            <p:extLst>
              <p:ext uri="{D42A27DB-BD31-4B8C-83A1-F6EECF244321}">
                <p14:modId xmlns:p14="http://schemas.microsoft.com/office/powerpoint/2010/main" val="1144668163"/>
              </p:ext>
            </p:extLst>
          </p:nvPr>
        </p:nvGraphicFramePr>
        <p:xfrm>
          <a:off x="3817566" y="2931415"/>
          <a:ext cx="1059180" cy="1346200"/>
        </p:xfrm>
        <a:graphic>
          <a:graphicData uri="http://schemas.openxmlformats.org/drawingml/2006/table">
            <a:tbl>
              <a:tblPr>
                <a:tableStyleId>{5C22544A-7EE6-4342-B048-85BDC9FD1C3A}</a:tableStyleId>
              </a:tblPr>
              <a:tblGrid>
                <a:gridCol w="1059180">
                  <a:extLst>
                    <a:ext uri="{9D8B030D-6E8A-4147-A177-3AD203B41FA5}">
                      <a16:colId xmlns:a16="http://schemas.microsoft.com/office/drawing/2014/main" val="1610530179"/>
                    </a:ext>
                  </a:extLst>
                </a:gridCol>
              </a:tblGrid>
              <a:tr h="190500">
                <a:tc>
                  <a:txBody>
                    <a:bodyPr/>
                    <a:lstStyle/>
                    <a:p>
                      <a:pPr algn="l" fontAlgn="b"/>
                      <a:r>
                        <a:rPr lang="en-GB" sz="1100" u="none" strike="noStrike" dirty="0">
                          <a:effectLst/>
                        </a:rPr>
                        <a:t>52      (8)</a:t>
                      </a:r>
                      <a:endParaRPr lang="en-GB"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527710276"/>
                  </a:ext>
                </a:extLst>
              </a:tr>
              <a:tr h="190500">
                <a:tc>
                  <a:txBody>
                    <a:bodyPr/>
                    <a:lstStyle/>
                    <a:p>
                      <a:pPr algn="l" fontAlgn="b"/>
                      <a:r>
                        <a:rPr lang="en-GB" sz="1100" u="none" strike="noStrike" dirty="0">
                          <a:effectLst/>
                        </a:rPr>
                        <a:t>191    (6)</a:t>
                      </a:r>
                      <a:endParaRPr lang="en-GB"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878476202"/>
                  </a:ext>
                </a:extLst>
              </a:tr>
              <a:tr h="190500">
                <a:tc>
                  <a:txBody>
                    <a:bodyPr/>
                    <a:lstStyle/>
                    <a:p>
                      <a:pPr algn="l" fontAlgn="b"/>
                      <a:r>
                        <a:rPr lang="en-GB" sz="1100" u="none" strike="noStrike" dirty="0">
                          <a:effectLst/>
                        </a:rPr>
                        <a:t>133    (0)</a:t>
                      </a:r>
                      <a:endParaRPr lang="en-GB"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606355837"/>
                  </a:ext>
                </a:extLst>
              </a:tr>
              <a:tr h="190500">
                <a:tc>
                  <a:txBody>
                    <a:bodyPr/>
                    <a:lstStyle/>
                    <a:p>
                      <a:pPr algn="l" fontAlgn="b"/>
                      <a:r>
                        <a:rPr lang="en-GB" sz="1100" u="none" strike="noStrike" dirty="0">
                          <a:effectLst/>
                        </a:rPr>
                        <a:t>96      (0)</a:t>
                      </a:r>
                      <a:endParaRPr lang="en-GB"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158981411"/>
                  </a:ext>
                </a:extLst>
              </a:tr>
              <a:tr h="203200">
                <a:tc>
                  <a:txBody>
                    <a:bodyPr/>
                    <a:lstStyle/>
                    <a:p>
                      <a:pPr algn="l" fontAlgn="b"/>
                      <a:r>
                        <a:rPr lang="en-GB" sz="1100" u="none" strike="noStrike" dirty="0">
                          <a:effectLst/>
                        </a:rPr>
                        <a:t>221    (0)</a:t>
                      </a:r>
                      <a:endParaRPr lang="en-GB"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910867863"/>
                  </a:ext>
                </a:extLst>
              </a:tr>
              <a:tr h="190500">
                <a:tc>
                  <a:txBody>
                    <a:bodyPr/>
                    <a:lstStyle/>
                    <a:p>
                      <a:pPr algn="l" fontAlgn="b"/>
                      <a:r>
                        <a:rPr lang="en-GB" sz="1100" u="none" strike="noStrike" dirty="0">
                          <a:effectLst/>
                        </a:rPr>
                        <a:t>210    (0)</a:t>
                      </a:r>
                      <a:endParaRPr lang="en-GB"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419586869"/>
                  </a:ext>
                </a:extLst>
              </a:tr>
              <a:tr h="190500">
                <a:tc>
                  <a:txBody>
                    <a:bodyPr/>
                    <a:lstStyle/>
                    <a:p>
                      <a:pPr algn="l" fontAlgn="b"/>
                      <a:r>
                        <a:rPr lang="en-GB" sz="1100" u="none" strike="noStrike" dirty="0">
                          <a:effectLst/>
                        </a:rPr>
                        <a:t>~100 Growing</a:t>
                      </a:r>
                      <a:endParaRPr lang="en-GB"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27786204"/>
                  </a:ext>
                </a:extLst>
              </a:tr>
            </a:tbl>
          </a:graphicData>
        </a:graphic>
      </p:graphicFrame>
      <p:graphicFrame>
        <p:nvGraphicFramePr>
          <p:cNvPr id="15" name="Table 14">
            <a:extLst>
              <a:ext uri="{FF2B5EF4-FFF2-40B4-BE49-F238E27FC236}">
                <a16:creationId xmlns:a16="http://schemas.microsoft.com/office/drawing/2014/main" id="{B668765D-09E4-E193-C995-CAC613D5178B}"/>
              </a:ext>
            </a:extLst>
          </p:cNvPr>
          <p:cNvGraphicFramePr>
            <a:graphicFrameLocks noGrp="1"/>
          </p:cNvGraphicFramePr>
          <p:nvPr>
            <p:extLst>
              <p:ext uri="{D42A27DB-BD31-4B8C-83A1-F6EECF244321}">
                <p14:modId xmlns:p14="http://schemas.microsoft.com/office/powerpoint/2010/main" val="3781759935"/>
              </p:ext>
            </p:extLst>
          </p:nvPr>
        </p:nvGraphicFramePr>
        <p:xfrm>
          <a:off x="5383276" y="2921790"/>
          <a:ext cx="532999" cy="1346200"/>
        </p:xfrm>
        <a:graphic>
          <a:graphicData uri="http://schemas.openxmlformats.org/drawingml/2006/table">
            <a:tbl>
              <a:tblPr>
                <a:tableStyleId>{5C22544A-7EE6-4342-B048-85BDC9FD1C3A}</a:tableStyleId>
              </a:tblPr>
              <a:tblGrid>
                <a:gridCol w="532999">
                  <a:extLst>
                    <a:ext uri="{9D8B030D-6E8A-4147-A177-3AD203B41FA5}">
                      <a16:colId xmlns:a16="http://schemas.microsoft.com/office/drawing/2014/main" val="2217616602"/>
                    </a:ext>
                  </a:extLst>
                </a:gridCol>
              </a:tblGrid>
              <a:tr h="190500">
                <a:tc>
                  <a:txBody>
                    <a:bodyPr/>
                    <a:lstStyle/>
                    <a:p>
                      <a:pPr algn="ctr" fontAlgn="b"/>
                      <a:r>
                        <a:rPr lang="en-GB" sz="1100" u="none" strike="noStrike">
                          <a:effectLst/>
                        </a:rPr>
                        <a:t>Yes</a:t>
                      </a:r>
                      <a:endParaRPr lang="en-GB"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699471748"/>
                  </a:ext>
                </a:extLst>
              </a:tr>
              <a:tr h="190500">
                <a:tc>
                  <a:txBody>
                    <a:bodyPr/>
                    <a:lstStyle/>
                    <a:p>
                      <a:pPr algn="ctr" fontAlgn="b"/>
                      <a:r>
                        <a:rPr lang="en-GB" sz="1100" u="none" strike="noStrike">
                          <a:effectLst/>
                        </a:rPr>
                        <a:t>Yes</a:t>
                      </a:r>
                      <a:endParaRPr lang="en-GB"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218257335"/>
                  </a:ext>
                </a:extLst>
              </a:tr>
              <a:tr h="190500">
                <a:tc>
                  <a:txBody>
                    <a:bodyPr/>
                    <a:lstStyle/>
                    <a:p>
                      <a:pPr algn="ctr" fontAlgn="b"/>
                      <a:r>
                        <a:rPr lang="en-GB" sz="1100" u="none" strike="noStrike" dirty="0">
                          <a:effectLst/>
                        </a:rPr>
                        <a:t>Yes</a:t>
                      </a:r>
                      <a:endParaRPr lang="en-GB"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302947140"/>
                  </a:ext>
                </a:extLst>
              </a:tr>
              <a:tr h="190500">
                <a:tc>
                  <a:txBody>
                    <a:bodyPr/>
                    <a:lstStyle/>
                    <a:p>
                      <a:pPr algn="ctr" fontAlgn="b"/>
                      <a:r>
                        <a:rPr lang="en-GB" sz="1100" u="none" strike="noStrike">
                          <a:effectLst/>
                        </a:rPr>
                        <a:t>No</a:t>
                      </a:r>
                      <a:endParaRPr lang="en-GB"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865293304"/>
                  </a:ext>
                </a:extLst>
              </a:tr>
              <a:tr h="203200">
                <a:tc>
                  <a:txBody>
                    <a:bodyPr/>
                    <a:lstStyle/>
                    <a:p>
                      <a:pPr algn="ctr" fontAlgn="b"/>
                      <a:r>
                        <a:rPr lang="en-GB" sz="1100" u="none" strike="noStrike" dirty="0">
                          <a:effectLst/>
                        </a:rPr>
                        <a:t>Yes</a:t>
                      </a:r>
                      <a:endParaRPr lang="en-GB"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999233683"/>
                  </a:ext>
                </a:extLst>
              </a:tr>
              <a:tr h="190500">
                <a:tc>
                  <a:txBody>
                    <a:bodyPr/>
                    <a:lstStyle/>
                    <a:p>
                      <a:pPr algn="ctr" fontAlgn="b"/>
                      <a:r>
                        <a:rPr lang="en-GB" sz="1100" u="none" strike="noStrike" dirty="0">
                          <a:effectLst/>
                        </a:rPr>
                        <a:t>Yes</a:t>
                      </a:r>
                      <a:endParaRPr lang="en-GB"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98346621"/>
                  </a:ext>
                </a:extLst>
              </a:tr>
              <a:tr h="190500">
                <a:tc>
                  <a:txBody>
                    <a:bodyPr/>
                    <a:lstStyle/>
                    <a:p>
                      <a:pPr algn="ctr" fontAlgn="b"/>
                      <a:r>
                        <a:rPr lang="en-GB" sz="1100" u="none" strike="noStrike" dirty="0">
                          <a:effectLst/>
                        </a:rPr>
                        <a:t>No</a:t>
                      </a:r>
                      <a:endParaRPr lang="en-GB"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896459158"/>
                  </a:ext>
                </a:extLst>
              </a:tr>
            </a:tbl>
          </a:graphicData>
        </a:graphic>
      </p:graphicFrame>
      <p:graphicFrame>
        <p:nvGraphicFramePr>
          <p:cNvPr id="19" name="Table 18">
            <a:extLst>
              <a:ext uri="{FF2B5EF4-FFF2-40B4-BE49-F238E27FC236}">
                <a16:creationId xmlns:a16="http://schemas.microsoft.com/office/drawing/2014/main" id="{5883C9BC-2E31-4339-ADEC-FBF5F9B98463}"/>
              </a:ext>
            </a:extLst>
          </p:cNvPr>
          <p:cNvGraphicFramePr>
            <a:graphicFrameLocks noGrp="1"/>
          </p:cNvGraphicFramePr>
          <p:nvPr>
            <p:extLst>
              <p:ext uri="{D42A27DB-BD31-4B8C-83A1-F6EECF244321}">
                <p14:modId xmlns:p14="http://schemas.microsoft.com/office/powerpoint/2010/main" val="2131704800"/>
              </p:ext>
            </p:extLst>
          </p:nvPr>
        </p:nvGraphicFramePr>
        <p:xfrm>
          <a:off x="6384302" y="2944115"/>
          <a:ext cx="350120" cy="1333500"/>
        </p:xfrm>
        <a:graphic>
          <a:graphicData uri="http://schemas.openxmlformats.org/drawingml/2006/table">
            <a:tbl>
              <a:tblPr>
                <a:tableStyleId>{5C22544A-7EE6-4342-B048-85BDC9FD1C3A}</a:tableStyleId>
              </a:tblPr>
              <a:tblGrid>
                <a:gridCol w="350120">
                  <a:extLst>
                    <a:ext uri="{9D8B030D-6E8A-4147-A177-3AD203B41FA5}">
                      <a16:colId xmlns:a16="http://schemas.microsoft.com/office/drawing/2014/main" val="3697081743"/>
                    </a:ext>
                  </a:extLst>
                </a:gridCol>
              </a:tblGrid>
              <a:tr h="190500">
                <a:tc>
                  <a:txBody>
                    <a:bodyPr/>
                    <a:lstStyle/>
                    <a:p>
                      <a:pPr algn="ctr" fontAlgn="b"/>
                      <a:r>
                        <a:rPr lang="en-GB" sz="1100" b="0" i="0" u="none" strike="noStrike" dirty="0">
                          <a:solidFill>
                            <a:srgbClr val="000000"/>
                          </a:solidFill>
                          <a:effectLst/>
                          <a:latin typeface="Aptos Narrow" panose="020B0004020202020204" pitchFamily="34" charset="0"/>
                        </a:rPr>
                        <a:t> ***</a:t>
                      </a:r>
                    </a:p>
                  </a:txBody>
                  <a:tcPr marL="9525" marR="9525" marT="9525" marB="0" anchor="b"/>
                </a:tc>
                <a:extLst>
                  <a:ext uri="{0D108BD9-81ED-4DB2-BD59-A6C34878D82A}">
                    <a16:rowId xmlns:a16="http://schemas.microsoft.com/office/drawing/2014/main" val="341064793"/>
                  </a:ext>
                </a:extLst>
              </a:tr>
              <a:tr h="190500">
                <a:tc>
                  <a:txBody>
                    <a:bodyPr/>
                    <a:lstStyle/>
                    <a:p>
                      <a:pPr algn="ctr" fontAlgn="b"/>
                      <a:r>
                        <a:rPr lang="en-GB" sz="1100" b="0" i="0" u="none" strike="noStrike" dirty="0">
                          <a:solidFill>
                            <a:srgbClr val="000000"/>
                          </a:solidFill>
                          <a:effectLst/>
                          <a:latin typeface="Aptos Narrow" panose="020B0004020202020204" pitchFamily="34" charset="0"/>
                        </a:rPr>
                        <a:t>***</a:t>
                      </a:r>
                    </a:p>
                  </a:txBody>
                  <a:tcPr marL="9525" marR="9525" marT="9525" marB="0" anchor="b"/>
                </a:tc>
                <a:extLst>
                  <a:ext uri="{0D108BD9-81ED-4DB2-BD59-A6C34878D82A}">
                    <a16:rowId xmlns:a16="http://schemas.microsoft.com/office/drawing/2014/main" val="1350246227"/>
                  </a:ext>
                </a:extLst>
              </a:tr>
              <a:tr h="190500">
                <a:tc>
                  <a:txBody>
                    <a:bodyPr/>
                    <a:lstStyle/>
                    <a:p>
                      <a:pPr algn="ctr" fontAlgn="b"/>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2406126643"/>
                  </a:ext>
                </a:extLst>
              </a:tr>
              <a:tr h="190500">
                <a:tc>
                  <a:txBody>
                    <a:bodyPr/>
                    <a:lstStyle/>
                    <a:p>
                      <a:pPr algn="ctr" fontAlgn="b"/>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1702058093"/>
                  </a:ext>
                </a:extLst>
              </a:tr>
              <a:tr h="190500">
                <a:tc>
                  <a:txBody>
                    <a:bodyPr/>
                    <a:lstStyle/>
                    <a:p>
                      <a:pPr algn="ctr" fontAlgn="b"/>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1738816449"/>
                  </a:ext>
                </a:extLst>
              </a:tr>
              <a:tr h="190500">
                <a:tc>
                  <a:txBody>
                    <a:bodyPr/>
                    <a:lstStyle/>
                    <a:p>
                      <a:pPr algn="ctr" fontAlgn="b"/>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176532838"/>
                  </a:ext>
                </a:extLst>
              </a:tr>
              <a:tr h="190500">
                <a:tc>
                  <a:txBody>
                    <a:bodyPr/>
                    <a:lstStyle/>
                    <a:p>
                      <a:pPr algn="ctr" fontAlgn="b"/>
                      <a:endParaRPr lang="en-GB" sz="1100" b="0" i="0" u="none" strike="noStrike" dirty="0">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1085685738"/>
                  </a:ext>
                </a:extLst>
              </a:tr>
            </a:tbl>
          </a:graphicData>
        </a:graphic>
      </p:graphicFrame>
      <p:sp>
        <p:nvSpPr>
          <p:cNvPr id="20" name="TextBox 19">
            <a:extLst>
              <a:ext uri="{FF2B5EF4-FFF2-40B4-BE49-F238E27FC236}">
                <a16:creationId xmlns:a16="http://schemas.microsoft.com/office/drawing/2014/main" id="{98D7F967-04BE-3F22-4C16-729C2C25ED36}"/>
              </a:ext>
            </a:extLst>
          </p:cNvPr>
          <p:cNvSpPr txBox="1"/>
          <p:nvPr/>
        </p:nvSpPr>
        <p:spPr>
          <a:xfrm>
            <a:off x="520906" y="177797"/>
            <a:ext cx="1976823" cy="307777"/>
          </a:xfrm>
          <a:prstGeom prst="rect">
            <a:avLst/>
          </a:prstGeom>
          <a:noFill/>
        </p:spPr>
        <p:txBody>
          <a:bodyPr wrap="none" rtlCol="0">
            <a:spAutoFit/>
          </a:bodyPr>
          <a:lstStyle/>
          <a:p>
            <a:r>
              <a:rPr lang="en-US" sz="1400" dirty="0"/>
              <a:t>Experimental workflow</a:t>
            </a:r>
          </a:p>
        </p:txBody>
      </p:sp>
      <p:sp>
        <p:nvSpPr>
          <p:cNvPr id="29" name="TextBox 28">
            <a:extLst>
              <a:ext uri="{FF2B5EF4-FFF2-40B4-BE49-F238E27FC236}">
                <a16:creationId xmlns:a16="http://schemas.microsoft.com/office/drawing/2014/main" id="{0B732E07-63B5-04B5-B0B9-C1CDFDA882E4}"/>
              </a:ext>
            </a:extLst>
          </p:cNvPr>
          <p:cNvSpPr txBox="1"/>
          <p:nvPr/>
        </p:nvSpPr>
        <p:spPr>
          <a:xfrm>
            <a:off x="2118660" y="4719801"/>
            <a:ext cx="5106894" cy="338554"/>
          </a:xfrm>
          <a:prstGeom prst="rect">
            <a:avLst/>
          </a:prstGeom>
          <a:noFill/>
        </p:spPr>
        <p:txBody>
          <a:bodyPr wrap="square">
            <a:spAutoFit/>
          </a:bodyPr>
          <a:lstStyle/>
          <a:p>
            <a:r>
              <a:rPr lang="en-GB" sz="800" dirty="0" err="1">
                <a:effectLst/>
                <a:latin typeface="Arial" panose="020B0604020202020204" pitchFamily="34" charset="0"/>
              </a:rPr>
              <a:t>Coorens</a:t>
            </a:r>
            <a:r>
              <a:rPr lang="en-GB" sz="800" dirty="0">
                <a:effectLst/>
                <a:latin typeface="Arial" panose="020B0604020202020204" pitchFamily="34" charset="0"/>
              </a:rPr>
              <a:t> THH, Spencer Chapman M, Williams N, </a:t>
            </a:r>
            <a:r>
              <a:rPr lang="en-GB" sz="800" dirty="0" err="1">
                <a:effectLst/>
                <a:latin typeface="Arial" panose="020B0604020202020204" pitchFamily="34" charset="0"/>
              </a:rPr>
              <a:t>Martincorena</a:t>
            </a:r>
            <a:r>
              <a:rPr lang="en-GB" sz="800" dirty="0">
                <a:effectLst/>
                <a:latin typeface="Arial" panose="020B0604020202020204" pitchFamily="34" charset="0"/>
              </a:rPr>
              <a:t> I, Stratton MR, </a:t>
            </a:r>
            <a:r>
              <a:rPr lang="en-GB" sz="800" dirty="0" err="1">
                <a:effectLst/>
                <a:latin typeface="Arial" panose="020B0604020202020204" pitchFamily="34" charset="0"/>
              </a:rPr>
              <a:t>Nangalia</a:t>
            </a:r>
            <a:r>
              <a:rPr lang="en-GB" sz="800" dirty="0">
                <a:effectLst/>
                <a:latin typeface="Arial" panose="020B0604020202020204" pitchFamily="34" charset="0"/>
              </a:rPr>
              <a:t> J, Campbell PJ. Reconstructing phylogenetic trees from genome-wide somatic mutations in clonal samples. Nat </a:t>
            </a:r>
            <a:r>
              <a:rPr lang="en-GB" sz="800" dirty="0" err="1">
                <a:effectLst/>
                <a:latin typeface="Arial" panose="020B0604020202020204" pitchFamily="34" charset="0"/>
              </a:rPr>
              <a:t>Protoc</a:t>
            </a:r>
            <a:r>
              <a:rPr lang="en-GB" sz="800" dirty="0">
                <a:effectLst/>
                <a:latin typeface="Arial" panose="020B0604020202020204" pitchFamily="34" charset="0"/>
              </a:rPr>
              <a:t>. 2024</a:t>
            </a:r>
          </a:p>
        </p:txBody>
      </p:sp>
      <p:graphicFrame>
        <p:nvGraphicFramePr>
          <p:cNvPr id="22" name="Table 21">
            <a:extLst>
              <a:ext uri="{FF2B5EF4-FFF2-40B4-BE49-F238E27FC236}">
                <a16:creationId xmlns:a16="http://schemas.microsoft.com/office/drawing/2014/main" id="{4156FA59-B2DA-7F28-4254-FD5F8DC1E7FB}"/>
              </a:ext>
            </a:extLst>
          </p:cNvPr>
          <p:cNvGraphicFramePr>
            <a:graphicFrameLocks noGrp="1"/>
          </p:cNvGraphicFramePr>
          <p:nvPr>
            <p:extLst>
              <p:ext uri="{D42A27DB-BD31-4B8C-83A1-F6EECF244321}">
                <p14:modId xmlns:p14="http://schemas.microsoft.com/office/powerpoint/2010/main" val="2615678413"/>
              </p:ext>
            </p:extLst>
          </p:nvPr>
        </p:nvGraphicFramePr>
        <p:xfrm>
          <a:off x="7051375" y="2415117"/>
          <a:ext cx="1173180" cy="1866900"/>
        </p:xfrm>
        <a:graphic>
          <a:graphicData uri="http://schemas.openxmlformats.org/drawingml/2006/table">
            <a:tbl>
              <a:tblPr/>
              <a:tblGrid>
                <a:gridCol w="195530">
                  <a:extLst>
                    <a:ext uri="{9D8B030D-6E8A-4147-A177-3AD203B41FA5}">
                      <a16:colId xmlns:a16="http://schemas.microsoft.com/office/drawing/2014/main" val="1001376840"/>
                    </a:ext>
                  </a:extLst>
                </a:gridCol>
                <a:gridCol w="195530">
                  <a:extLst>
                    <a:ext uri="{9D8B030D-6E8A-4147-A177-3AD203B41FA5}">
                      <a16:colId xmlns:a16="http://schemas.microsoft.com/office/drawing/2014/main" val="1554674772"/>
                    </a:ext>
                  </a:extLst>
                </a:gridCol>
                <a:gridCol w="195530">
                  <a:extLst>
                    <a:ext uri="{9D8B030D-6E8A-4147-A177-3AD203B41FA5}">
                      <a16:colId xmlns:a16="http://schemas.microsoft.com/office/drawing/2014/main" val="1384218250"/>
                    </a:ext>
                  </a:extLst>
                </a:gridCol>
                <a:gridCol w="195530">
                  <a:extLst>
                    <a:ext uri="{9D8B030D-6E8A-4147-A177-3AD203B41FA5}">
                      <a16:colId xmlns:a16="http://schemas.microsoft.com/office/drawing/2014/main" val="3175370390"/>
                    </a:ext>
                  </a:extLst>
                </a:gridCol>
                <a:gridCol w="195530">
                  <a:extLst>
                    <a:ext uri="{9D8B030D-6E8A-4147-A177-3AD203B41FA5}">
                      <a16:colId xmlns:a16="http://schemas.microsoft.com/office/drawing/2014/main" val="2565096602"/>
                    </a:ext>
                  </a:extLst>
                </a:gridCol>
                <a:gridCol w="195530">
                  <a:extLst>
                    <a:ext uri="{9D8B030D-6E8A-4147-A177-3AD203B41FA5}">
                      <a16:colId xmlns:a16="http://schemas.microsoft.com/office/drawing/2014/main" val="4117339259"/>
                    </a:ext>
                  </a:extLst>
                </a:gridCol>
              </a:tblGrid>
              <a:tr h="533400">
                <a:tc>
                  <a:txBody>
                    <a:bodyPr/>
                    <a:lstStyle/>
                    <a:p>
                      <a:pPr algn="ctr" fontAlgn="ctr"/>
                      <a:r>
                        <a:rPr lang="en-GB" sz="1100" b="0" i="0" u="none" strike="noStrike">
                          <a:solidFill>
                            <a:srgbClr val="000000"/>
                          </a:solidFill>
                          <a:effectLst/>
                          <a:latin typeface="Calibri" panose="020F0502020204030204" pitchFamily="34" charset="0"/>
                        </a:rPr>
                        <a:t>BRAF</a:t>
                      </a:r>
                    </a:p>
                  </a:txBody>
                  <a:tcPr marL="9525" marR="9525" marT="9525" marB="0" vert="vert270" anchor="ctr">
                    <a:lnL>
                      <a:noFill/>
                    </a:lnL>
                    <a:lnR>
                      <a:noFill/>
                    </a:lnR>
                    <a:lnT>
                      <a:noFill/>
                    </a:lnT>
                    <a:lnB>
                      <a:noFill/>
                    </a:lnB>
                    <a:noFill/>
                  </a:tcPr>
                </a:tc>
                <a:tc>
                  <a:txBody>
                    <a:bodyPr/>
                    <a:lstStyle/>
                    <a:p>
                      <a:pPr algn="ctr" fontAlgn="ctr"/>
                      <a:r>
                        <a:rPr lang="en-GB" sz="1100" b="0" i="0" u="none" strike="noStrike">
                          <a:solidFill>
                            <a:srgbClr val="000000"/>
                          </a:solidFill>
                          <a:effectLst/>
                          <a:latin typeface="Calibri" panose="020F0502020204030204" pitchFamily="34" charset="0"/>
                        </a:rPr>
                        <a:t>TET2</a:t>
                      </a:r>
                    </a:p>
                  </a:txBody>
                  <a:tcPr marL="9525" marR="9525" marT="9525" marB="0" vert="vert270" anchor="ctr">
                    <a:lnL>
                      <a:noFill/>
                    </a:lnL>
                    <a:lnR>
                      <a:noFill/>
                    </a:lnR>
                    <a:lnT>
                      <a:noFill/>
                    </a:lnT>
                    <a:lnB>
                      <a:noFill/>
                    </a:lnB>
                    <a:noFill/>
                  </a:tcPr>
                </a:tc>
                <a:tc>
                  <a:txBody>
                    <a:bodyPr/>
                    <a:lstStyle/>
                    <a:p>
                      <a:pPr algn="ctr" fontAlgn="ctr"/>
                      <a:r>
                        <a:rPr lang="en-GB" sz="1100" b="0" i="0" u="none" strike="noStrike">
                          <a:solidFill>
                            <a:srgbClr val="000000"/>
                          </a:solidFill>
                          <a:effectLst/>
                          <a:latin typeface="Calibri" panose="020F0502020204030204" pitchFamily="34" charset="0"/>
                        </a:rPr>
                        <a:t>TET2</a:t>
                      </a:r>
                    </a:p>
                  </a:txBody>
                  <a:tcPr marL="9525" marR="9525" marT="9525" marB="0" vert="vert270" anchor="ctr">
                    <a:lnL>
                      <a:noFill/>
                    </a:lnL>
                    <a:lnR>
                      <a:noFill/>
                    </a:lnR>
                    <a:lnT>
                      <a:noFill/>
                    </a:lnT>
                    <a:lnB>
                      <a:noFill/>
                    </a:lnB>
                    <a:noFill/>
                  </a:tcPr>
                </a:tc>
                <a:tc>
                  <a:txBody>
                    <a:bodyPr/>
                    <a:lstStyle/>
                    <a:p>
                      <a:pPr algn="ctr" fontAlgn="ctr"/>
                      <a:r>
                        <a:rPr lang="en-GB" sz="1100" b="0" i="0" u="none" strike="noStrike">
                          <a:solidFill>
                            <a:srgbClr val="000000"/>
                          </a:solidFill>
                          <a:effectLst/>
                          <a:latin typeface="Calibri" panose="020F0502020204030204" pitchFamily="34" charset="0"/>
                        </a:rPr>
                        <a:t>NRAS</a:t>
                      </a:r>
                    </a:p>
                  </a:txBody>
                  <a:tcPr marL="9525" marR="9525" marT="9525" marB="0" vert="vert270" anchor="ctr">
                    <a:lnL>
                      <a:noFill/>
                    </a:lnL>
                    <a:lnR>
                      <a:noFill/>
                    </a:lnR>
                    <a:lnT>
                      <a:noFill/>
                    </a:lnT>
                    <a:lnB>
                      <a:noFill/>
                    </a:lnB>
                    <a:noFill/>
                  </a:tcPr>
                </a:tc>
                <a:tc>
                  <a:txBody>
                    <a:bodyPr/>
                    <a:lstStyle/>
                    <a:p>
                      <a:pPr algn="ctr" fontAlgn="ctr"/>
                      <a:r>
                        <a:rPr lang="en-GB" sz="1100" b="0" i="0" u="none" strike="noStrike">
                          <a:solidFill>
                            <a:srgbClr val="000000"/>
                          </a:solidFill>
                          <a:effectLst/>
                          <a:latin typeface="Calibri" panose="020F0502020204030204" pitchFamily="34" charset="0"/>
                        </a:rPr>
                        <a:t>KRAS</a:t>
                      </a:r>
                    </a:p>
                  </a:txBody>
                  <a:tcPr marL="9525" marR="9525" marT="9525" marB="0" vert="vert270" anchor="ctr">
                    <a:lnL>
                      <a:noFill/>
                    </a:lnL>
                    <a:lnR>
                      <a:noFill/>
                    </a:lnR>
                    <a:lnT>
                      <a:noFill/>
                    </a:lnT>
                    <a:lnB>
                      <a:noFill/>
                    </a:lnB>
                    <a:noFill/>
                  </a:tcPr>
                </a:tc>
                <a:tc>
                  <a:txBody>
                    <a:bodyPr/>
                    <a:lstStyle/>
                    <a:p>
                      <a:pPr algn="ctr" fontAlgn="ctr"/>
                      <a:r>
                        <a:rPr lang="en-GB" sz="1100" b="0" i="0" u="none" strike="noStrike">
                          <a:solidFill>
                            <a:srgbClr val="000000"/>
                          </a:solidFill>
                          <a:effectLst/>
                          <a:latin typeface="Calibri" panose="020F0502020204030204" pitchFamily="34" charset="0"/>
                        </a:rPr>
                        <a:t>ASXL1</a:t>
                      </a:r>
                    </a:p>
                  </a:txBody>
                  <a:tcPr marL="9525" marR="9525" marT="9525" marB="0" vert="vert270" anchor="ctr">
                    <a:lnL>
                      <a:noFill/>
                    </a:lnL>
                    <a:lnR>
                      <a:noFill/>
                    </a:lnR>
                    <a:lnT>
                      <a:noFill/>
                    </a:lnT>
                    <a:lnB>
                      <a:noFill/>
                    </a:lnB>
                    <a:noFill/>
                  </a:tcPr>
                </a:tc>
                <a:extLst>
                  <a:ext uri="{0D108BD9-81ED-4DB2-BD59-A6C34878D82A}">
                    <a16:rowId xmlns:a16="http://schemas.microsoft.com/office/drawing/2014/main" val="1815787215"/>
                  </a:ext>
                </a:extLst>
              </a:tr>
              <a:tr h="190500">
                <a:tc>
                  <a:txBody>
                    <a:bodyPr/>
                    <a:lstStyle/>
                    <a:p>
                      <a:pPr algn="l" fontAlgn="b"/>
                      <a:r>
                        <a:rPr lang="en-GB" sz="1100" b="0" i="0" u="none" strike="noStrike">
                          <a:solidFill>
                            <a:srgbClr val="000000"/>
                          </a:solidFill>
                          <a:effectLst/>
                          <a:latin typeface="Aptos Narrow" panose="020B0004020202020204" pitchFamily="34" charset="0"/>
                        </a:rPr>
                        <a:t> </a:t>
                      </a:r>
                    </a:p>
                  </a:txBody>
                  <a:tcPr marL="9525" marR="9525" marT="9525" marB="0" anchor="b">
                    <a:lnL>
                      <a:noFill/>
                    </a:lnL>
                    <a:lnR>
                      <a:noFill/>
                    </a:lnR>
                    <a:lnT>
                      <a:noFill/>
                    </a:lnT>
                    <a:lnB>
                      <a:noFill/>
                    </a:lnB>
                    <a:solidFill>
                      <a:srgbClr val="7030A0"/>
                    </a:solidFill>
                  </a:tcPr>
                </a:tc>
                <a:tc>
                  <a:txBody>
                    <a:bodyPr/>
                    <a:lstStyle/>
                    <a:p>
                      <a:pPr algn="l" fontAlgn="b"/>
                      <a:r>
                        <a:rPr lang="en-GB" sz="1100" b="0" i="0" u="none" strike="noStrike">
                          <a:solidFill>
                            <a:srgbClr val="000000"/>
                          </a:solidFill>
                          <a:effectLst/>
                          <a:latin typeface="Aptos Narrow" panose="020B0004020202020204" pitchFamily="34" charset="0"/>
                        </a:rPr>
                        <a:t> </a:t>
                      </a:r>
                    </a:p>
                  </a:txBody>
                  <a:tcPr marL="9525" marR="9525" marT="9525" marB="0" anchor="b">
                    <a:lnL>
                      <a:noFill/>
                    </a:lnL>
                    <a:lnR>
                      <a:noFill/>
                    </a:lnR>
                    <a:lnT>
                      <a:noFill/>
                    </a:lnT>
                    <a:lnB>
                      <a:noFill/>
                    </a:lnB>
                    <a:solidFill>
                      <a:srgbClr val="00B0F0"/>
                    </a:solidFill>
                  </a:tcPr>
                </a:tc>
                <a:tc>
                  <a:txBody>
                    <a:bodyPr/>
                    <a:lstStyle/>
                    <a:p>
                      <a:pPr algn="l" fontAlgn="b"/>
                      <a:r>
                        <a:rPr lang="en-GB" sz="1100" b="0" i="0" u="none" strike="noStrike" dirty="0">
                          <a:solidFill>
                            <a:srgbClr val="000000"/>
                          </a:solidFill>
                          <a:effectLst/>
                          <a:latin typeface="Aptos Narrow" panose="020B0004020202020204" pitchFamily="34" charset="0"/>
                        </a:rPr>
                        <a:t> </a:t>
                      </a:r>
                    </a:p>
                  </a:txBody>
                  <a:tcPr marL="9525" marR="9525" marT="9525" marB="0" anchor="b">
                    <a:lnL>
                      <a:noFill/>
                    </a:lnL>
                    <a:lnR>
                      <a:noFill/>
                    </a:lnR>
                    <a:lnT>
                      <a:noFill/>
                    </a:lnT>
                    <a:lnB>
                      <a:noFill/>
                    </a:lnB>
                    <a:solidFill>
                      <a:srgbClr val="00B0F0"/>
                    </a:solidFill>
                  </a:tcPr>
                </a:tc>
                <a:tc>
                  <a:txBody>
                    <a:bodyPr/>
                    <a:lstStyle/>
                    <a:p>
                      <a:pPr algn="l" fontAlgn="b"/>
                      <a:r>
                        <a:rPr lang="en-GB" sz="1100" b="0" i="0" u="none" strike="noStrike">
                          <a:solidFill>
                            <a:srgbClr val="000000"/>
                          </a:solidFill>
                          <a:effectLst/>
                          <a:latin typeface="Aptos Narrow" panose="020B0004020202020204" pitchFamily="34" charset="0"/>
                        </a:rPr>
                        <a:t> </a:t>
                      </a:r>
                    </a:p>
                  </a:txBody>
                  <a:tcPr marL="9525" marR="9525" marT="9525" marB="0" anchor="b">
                    <a:lnL>
                      <a:noFill/>
                    </a:lnL>
                    <a:lnR>
                      <a:noFill/>
                    </a:lnR>
                    <a:lnT>
                      <a:noFill/>
                    </a:lnT>
                    <a:lnB>
                      <a:noFill/>
                    </a:lnB>
                    <a:solidFill>
                      <a:srgbClr val="00B050"/>
                    </a:solidFill>
                  </a:tcPr>
                </a:tc>
                <a:tc>
                  <a:txBody>
                    <a:bodyPr/>
                    <a:lstStyle/>
                    <a:p>
                      <a:pPr algn="l" fontAlgn="b"/>
                      <a:r>
                        <a:rPr lang="en-GB" sz="1100" b="0" i="0" u="none" strike="noStrike">
                          <a:solidFill>
                            <a:srgbClr val="000000"/>
                          </a:solidFill>
                          <a:effectLst/>
                          <a:latin typeface="Aptos Narrow" panose="020B0004020202020204" pitchFamily="34" charset="0"/>
                        </a:rPr>
                        <a:t> </a:t>
                      </a:r>
                    </a:p>
                  </a:txBody>
                  <a:tcPr marL="9525" marR="9525" marT="9525" marB="0" anchor="b">
                    <a:lnL>
                      <a:noFill/>
                    </a:lnL>
                    <a:lnR>
                      <a:noFill/>
                    </a:lnR>
                    <a:lnT>
                      <a:noFill/>
                    </a:lnT>
                    <a:lnB>
                      <a:noFill/>
                    </a:lnB>
                    <a:solidFill>
                      <a:srgbClr val="FFC000"/>
                    </a:solid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434622991"/>
                  </a:ext>
                </a:extLst>
              </a:tr>
              <a:tr h="190500">
                <a:tc>
                  <a:txBody>
                    <a:bodyPr/>
                    <a:lstStyle/>
                    <a:p>
                      <a:pPr algn="l" fontAlgn="b"/>
                      <a:r>
                        <a:rPr lang="en-GB" sz="1100" b="0" i="0" u="none" strike="noStrike">
                          <a:solidFill>
                            <a:srgbClr val="000000"/>
                          </a:solidFill>
                          <a:effectLst/>
                          <a:latin typeface="Aptos Narrow" panose="020B0004020202020204" pitchFamily="34" charset="0"/>
                        </a:rPr>
                        <a:t> </a:t>
                      </a:r>
                    </a:p>
                  </a:txBody>
                  <a:tcPr marL="9525" marR="9525" marT="9525" marB="0" anchor="b">
                    <a:lnL>
                      <a:noFill/>
                    </a:lnL>
                    <a:lnR>
                      <a:noFill/>
                    </a:lnR>
                    <a:lnT>
                      <a:noFill/>
                    </a:lnT>
                    <a:lnB>
                      <a:noFill/>
                    </a:lnB>
                    <a:solidFill>
                      <a:srgbClr val="7030A0"/>
                    </a:solidFill>
                  </a:tcPr>
                </a:tc>
                <a:tc>
                  <a:txBody>
                    <a:bodyPr/>
                    <a:lstStyle/>
                    <a:p>
                      <a:pPr algn="l" fontAlgn="b"/>
                      <a:r>
                        <a:rPr lang="en-GB" sz="1100" b="0" i="0" u="none" strike="noStrike">
                          <a:solidFill>
                            <a:srgbClr val="000000"/>
                          </a:solidFill>
                          <a:effectLst/>
                          <a:latin typeface="Aptos Narrow" panose="020B0004020202020204" pitchFamily="34" charset="0"/>
                        </a:rPr>
                        <a:t> </a:t>
                      </a:r>
                    </a:p>
                  </a:txBody>
                  <a:tcPr marL="9525" marR="9525" marT="9525" marB="0" anchor="b">
                    <a:lnL>
                      <a:noFill/>
                    </a:lnL>
                    <a:lnR>
                      <a:noFill/>
                    </a:lnR>
                    <a:lnT>
                      <a:noFill/>
                    </a:lnT>
                    <a:lnB>
                      <a:noFill/>
                    </a:lnB>
                    <a:solidFill>
                      <a:srgbClr val="00B0F0"/>
                    </a:solidFill>
                  </a:tcPr>
                </a:tc>
                <a:tc>
                  <a:txBody>
                    <a:bodyPr/>
                    <a:lstStyle/>
                    <a:p>
                      <a:pPr algn="l" fontAlgn="b"/>
                      <a:r>
                        <a:rPr lang="en-GB" sz="1100" b="0" i="0" u="none" strike="noStrike">
                          <a:solidFill>
                            <a:srgbClr val="000000"/>
                          </a:solidFill>
                          <a:effectLst/>
                          <a:latin typeface="Aptos Narrow" panose="020B0004020202020204" pitchFamily="34" charset="0"/>
                        </a:rPr>
                        <a:t> </a:t>
                      </a:r>
                    </a:p>
                  </a:txBody>
                  <a:tcPr marL="9525" marR="9525" marT="9525" marB="0" anchor="b">
                    <a:lnL>
                      <a:noFill/>
                    </a:lnL>
                    <a:lnR>
                      <a:noFill/>
                    </a:lnR>
                    <a:lnT>
                      <a:noFill/>
                    </a:lnT>
                    <a:lnB>
                      <a:noFill/>
                    </a:lnB>
                    <a:solidFill>
                      <a:srgbClr val="00B0F0"/>
                    </a:solid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r>
                        <a:rPr lang="en-GB" sz="1100" b="0" i="0" u="none" strike="noStrike">
                          <a:solidFill>
                            <a:srgbClr val="000000"/>
                          </a:solidFill>
                          <a:effectLst/>
                          <a:latin typeface="Aptos Narrow" panose="020B0004020202020204" pitchFamily="34" charset="0"/>
                        </a:rPr>
                        <a:t> </a:t>
                      </a:r>
                    </a:p>
                  </a:txBody>
                  <a:tcPr marL="9525" marR="9525" marT="9525" marB="0" anchor="b">
                    <a:lnL>
                      <a:noFill/>
                    </a:lnL>
                    <a:lnR>
                      <a:noFill/>
                    </a:lnR>
                    <a:lnT>
                      <a:noFill/>
                    </a:lnT>
                    <a:lnB>
                      <a:noFill/>
                    </a:lnB>
                    <a:solidFill>
                      <a:srgbClr val="FFC000"/>
                    </a:solid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1753939500"/>
                  </a:ext>
                </a:extLst>
              </a:tr>
              <a:tr h="190500">
                <a:tc>
                  <a:txBody>
                    <a:bodyPr/>
                    <a:lstStyle/>
                    <a:p>
                      <a:pPr algn="l" fontAlgn="b"/>
                      <a:r>
                        <a:rPr lang="en-GB" sz="1100" b="0" i="0" u="none" strike="noStrike">
                          <a:solidFill>
                            <a:srgbClr val="000000"/>
                          </a:solidFill>
                          <a:effectLst/>
                          <a:latin typeface="Aptos Narrow" panose="020B0004020202020204" pitchFamily="34" charset="0"/>
                        </a:rPr>
                        <a:t> </a:t>
                      </a:r>
                    </a:p>
                  </a:txBody>
                  <a:tcPr marL="9525" marR="9525" marT="9525" marB="0" anchor="b">
                    <a:lnL>
                      <a:noFill/>
                    </a:lnL>
                    <a:lnR>
                      <a:noFill/>
                    </a:lnR>
                    <a:lnT>
                      <a:noFill/>
                    </a:lnT>
                    <a:lnB>
                      <a:noFill/>
                    </a:lnB>
                    <a:solidFill>
                      <a:srgbClr val="7030A0"/>
                    </a:solid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952652825"/>
                  </a:ext>
                </a:extLst>
              </a:tr>
              <a:tr h="190500">
                <a:tc>
                  <a:txBody>
                    <a:bodyPr/>
                    <a:lstStyle/>
                    <a:p>
                      <a:pPr algn="l" fontAlgn="b"/>
                      <a:r>
                        <a:rPr lang="en-GB" sz="1100" b="0" i="0" u="none" strike="noStrike">
                          <a:solidFill>
                            <a:srgbClr val="000000"/>
                          </a:solidFill>
                          <a:effectLst/>
                          <a:latin typeface="Aptos Narrow" panose="020B0004020202020204" pitchFamily="34" charset="0"/>
                        </a:rPr>
                        <a:t> </a:t>
                      </a:r>
                    </a:p>
                  </a:txBody>
                  <a:tcPr marL="9525" marR="9525" marT="9525" marB="0" anchor="b">
                    <a:lnL>
                      <a:noFill/>
                    </a:lnL>
                    <a:lnR>
                      <a:noFill/>
                    </a:lnR>
                    <a:lnT>
                      <a:noFill/>
                    </a:lnT>
                    <a:lnB>
                      <a:noFill/>
                    </a:lnB>
                    <a:solidFill>
                      <a:srgbClr val="7030A0"/>
                    </a:solidFill>
                  </a:tcPr>
                </a:tc>
                <a:tc>
                  <a:txBody>
                    <a:bodyPr/>
                    <a:lstStyle/>
                    <a:p>
                      <a:pPr algn="l" fontAlgn="b"/>
                      <a:r>
                        <a:rPr lang="en-GB" sz="1100" b="0" i="0" u="none" strike="noStrike">
                          <a:solidFill>
                            <a:srgbClr val="000000"/>
                          </a:solidFill>
                          <a:effectLst/>
                          <a:latin typeface="Aptos Narrow" panose="020B0004020202020204" pitchFamily="34" charset="0"/>
                        </a:rPr>
                        <a:t> </a:t>
                      </a:r>
                    </a:p>
                  </a:txBody>
                  <a:tcPr marL="9525" marR="9525" marT="9525" marB="0" anchor="b">
                    <a:lnL>
                      <a:noFill/>
                    </a:lnL>
                    <a:lnR>
                      <a:noFill/>
                    </a:lnR>
                    <a:lnT>
                      <a:noFill/>
                    </a:lnT>
                    <a:lnB>
                      <a:noFill/>
                    </a:lnB>
                    <a:solidFill>
                      <a:srgbClr val="00B0F0"/>
                    </a:solid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r>
                        <a:rPr lang="en-GB" sz="1100" b="0" i="0" u="none" strike="noStrike">
                          <a:solidFill>
                            <a:srgbClr val="000000"/>
                          </a:solidFill>
                          <a:effectLst/>
                          <a:latin typeface="Aptos Narrow" panose="020B0004020202020204" pitchFamily="34" charset="0"/>
                        </a:rPr>
                        <a:t> </a:t>
                      </a:r>
                    </a:p>
                  </a:txBody>
                  <a:tcPr marL="9525" marR="9525" marT="9525" marB="0" anchor="b">
                    <a:lnL>
                      <a:noFill/>
                    </a:lnL>
                    <a:lnR>
                      <a:noFill/>
                    </a:lnR>
                    <a:lnT>
                      <a:noFill/>
                    </a:lnT>
                    <a:lnB>
                      <a:noFill/>
                    </a:lnB>
                    <a:solidFill>
                      <a:srgbClr val="FF0000"/>
                    </a:solidFill>
                  </a:tcPr>
                </a:tc>
                <a:extLst>
                  <a:ext uri="{0D108BD9-81ED-4DB2-BD59-A6C34878D82A}">
                    <a16:rowId xmlns:a16="http://schemas.microsoft.com/office/drawing/2014/main" val="269405865"/>
                  </a:ext>
                </a:extLst>
              </a:tr>
              <a:tr h="190500">
                <a:tc>
                  <a:txBody>
                    <a:bodyPr/>
                    <a:lstStyle/>
                    <a:p>
                      <a:pPr algn="l" fontAlgn="b"/>
                      <a:r>
                        <a:rPr lang="en-GB" sz="1100" b="0" i="0" u="none" strike="noStrike">
                          <a:solidFill>
                            <a:srgbClr val="000000"/>
                          </a:solidFill>
                          <a:effectLst/>
                          <a:latin typeface="Aptos Narrow" panose="020B0004020202020204" pitchFamily="34" charset="0"/>
                        </a:rPr>
                        <a:t> </a:t>
                      </a:r>
                    </a:p>
                  </a:txBody>
                  <a:tcPr marL="9525" marR="9525" marT="9525" marB="0" anchor="b">
                    <a:lnL>
                      <a:noFill/>
                    </a:lnL>
                    <a:lnR>
                      <a:noFill/>
                    </a:lnR>
                    <a:lnT>
                      <a:noFill/>
                    </a:lnT>
                    <a:lnB>
                      <a:noFill/>
                    </a:lnB>
                    <a:solidFill>
                      <a:srgbClr val="7030A0"/>
                    </a:solid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r>
                        <a:rPr lang="en-GB" sz="1100" b="0" i="0" u="none" strike="noStrike">
                          <a:solidFill>
                            <a:srgbClr val="000000"/>
                          </a:solidFill>
                          <a:effectLst/>
                          <a:latin typeface="Aptos Narrow" panose="020B0004020202020204" pitchFamily="34" charset="0"/>
                        </a:rPr>
                        <a:t> </a:t>
                      </a:r>
                    </a:p>
                  </a:txBody>
                  <a:tcPr marL="9525" marR="9525" marT="9525" marB="0" anchor="b">
                    <a:lnL>
                      <a:noFill/>
                    </a:lnL>
                    <a:lnR>
                      <a:noFill/>
                    </a:lnR>
                    <a:lnT>
                      <a:noFill/>
                    </a:lnT>
                    <a:lnB>
                      <a:noFill/>
                    </a:lnB>
                    <a:solidFill>
                      <a:srgbClr val="FF0000"/>
                    </a:solidFill>
                  </a:tcPr>
                </a:tc>
                <a:extLst>
                  <a:ext uri="{0D108BD9-81ED-4DB2-BD59-A6C34878D82A}">
                    <a16:rowId xmlns:a16="http://schemas.microsoft.com/office/drawing/2014/main" val="507597743"/>
                  </a:ext>
                </a:extLst>
              </a:tr>
              <a:tr h="190500">
                <a:tc>
                  <a:txBody>
                    <a:bodyPr/>
                    <a:lstStyle/>
                    <a:p>
                      <a:pPr algn="l" fontAlgn="b"/>
                      <a:r>
                        <a:rPr lang="en-GB" sz="1100" b="0" i="0" u="none" strike="noStrike">
                          <a:solidFill>
                            <a:srgbClr val="000000"/>
                          </a:solidFill>
                          <a:effectLst/>
                          <a:latin typeface="Aptos Narrow" panose="020B0004020202020204" pitchFamily="34" charset="0"/>
                        </a:rPr>
                        <a:t> </a:t>
                      </a:r>
                    </a:p>
                  </a:txBody>
                  <a:tcPr marL="9525" marR="9525" marT="9525" marB="0" anchor="b">
                    <a:lnL>
                      <a:noFill/>
                    </a:lnL>
                    <a:lnR>
                      <a:noFill/>
                    </a:lnR>
                    <a:lnT>
                      <a:noFill/>
                    </a:lnT>
                    <a:lnB>
                      <a:noFill/>
                    </a:lnB>
                    <a:solidFill>
                      <a:srgbClr val="7030A0"/>
                    </a:solidFill>
                  </a:tcPr>
                </a:tc>
                <a:tc>
                  <a:txBody>
                    <a:bodyPr/>
                    <a:lstStyle/>
                    <a:p>
                      <a:pPr algn="l" fontAlgn="b"/>
                      <a:r>
                        <a:rPr lang="en-GB" sz="1100" b="0" i="0" u="none" strike="noStrike">
                          <a:solidFill>
                            <a:srgbClr val="000000"/>
                          </a:solidFill>
                          <a:effectLst/>
                          <a:latin typeface="Aptos Narrow" panose="020B0004020202020204" pitchFamily="34" charset="0"/>
                        </a:rPr>
                        <a:t> </a:t>
                      </a:r>
                    </a:p>
                  </a:txBody>
                  <a:tcPr marL="9525" marR="9525" marT="9525" marB="0" anchor="b">
                    <a:lnL>
                      <a:noFill/>
                    </a:lnL>
                    <a:lnR>
                      <a:noFill/>
                    </a:lnR>
                    <a:lnT>
                      <a:noFill/>
                    </a:lnT>
                    <a:lnB>
                      <a:noFill/>
                    </a:lnB>
                    <a:solidFill>
                      <a:srgbClr val="00B0F0"/>
                    </a:solid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r>
                        <a:rPr lang="en-GB" sz="1100" b="0" i="0" u="none" strike="noStrike">
                          <a:solidFill>
                            <a:srgbClr val="000000"/>
                          </a:solidFill>
                          <a:effectLst/>
                          <a:latin typeface="Aptos Narrow" panose="020B0004020202020204" pitchFamily="34" charset="0"/>
                        </a:rPr>
                        <a:t> </a:t>
                      </a:r>
                    </a:p>
                  </a:txBody>
                  <a:tcPr marL="9525" marR="9525" marT="9525" marB="0" anchor="b">
                    <a:lnL>
                      <a:noFill/>
                    </a:lnL>
                    <a:lnR>
                      <a:noFill/>
                    </a:lnR>
                    <a:lnT>
                      <a:noFill/>
                    </a:lnT>
                    <a:lnB>
                      <a:noFill/>
                    </a:lnB>
                    <a:solidFill>
                      <a:srgbClr val="00B050"/>
                    </a:solid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3324568588"/>
                  </a:ext>
                </a:extLst>
              </a:tr>
              <a:tr h="190500">
                <a:tc>
                  <a:txBody>
                    <a:bodyPr/>
                    <a:lstStyle/>
                    <a:p>
                      <a:pPr algn="l" fontAlgn="b"/>
                      <a:r>
                        <a:rPr lang="en-GB" sz="1100" b="0" i="0" u="none" strike="noStrike">
                          <a:solidFill>
                            <a:srgbClr val="000000"/>
                          </a:solidFill>
                          <a:effectLst/>
                          <a:latin typeface="Aptos Narrow" panose="020B0004020202020204" pitchFamily="34" charset="0"/>
                        </a:rPr>
                        <a:t> </a:t>
                      </a:r>
                    </a:p>
                  </a:txBody>
                  <a:tcPr marL="9525" marR="9525" marT="9525" marB="0" anchor="b">
                    <a:lnL>
                      <a:noFill/>
                    </a:lnL>
                    <a:lnR>
                      <a:noFill/>
                    </a:lnR>
                    <a:lnT>
                      <a:noFill/>
                    </a:lnT>
                    <a:lnB>
                      <a:noFill/>
                    </a:lnB>
                    <a:solidFill>
                      <a:srgbClr val="7030A0"/>
                    </a:solid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r>
                        <a:rPr lang="en-GB" sz="1100" b="0" i="0" u="none" strike="noStrike" dirty="0">
                          <a:solidFill>
                            <a:srgbClr val="000000"/>
                          </a:solidFill>
                          <a:effectLst/>
                          <a:latin typeface="Aptos Narrow" panose="020B0004020202020204" pitchFamily="34" charset="0"/>
                        </a:rPr>
                        <a:t> </a:t>
                      </a:r>
                    </a:p>
                  </a:txBody>
                  <a:tcPr marL="9525" marR="9525" marT="9525" marB="0" anchor="b">
                    <a:lnL>
                      <a:noFill/>
                    </a:lnL>
                    <a:lnR>
                      <a:noFill/>
                    </a:lnR>
                    <a:lnT>
                      <a:noFill/>
                    </a:lnT>
                    <a:lnB>
                      <a:noFill/>
                    </a:lnB>
                    <a:solidFill>
                      <a:srgbClr val="FF0000"/>
                    </a:solidFill>
                  </a:tcPr>
                </a:tc>
                <a:extLst>
                  <a:ext uri="{0D108BD9-81ED-4DB2-BD59-A6C34878D82A}">
                    <a16:rowId xmlns:a16="http://schemas.microsoft.com/office/drawing/2014/main" val="3703428851"/>
                  </a:ext>
                </a:extLst>
              </a:tr>
            </a:tbl>
          </a:graphicData>
        </a:graphic>
      </p:graphicFrame>
    </p:spTree>
    <p:extLst>
      <p:ext uri="{BB962C8B-B14F-4D97-AF65-F5344CB8AC3E}">
        <p14:creationId xmlns:p14="http://schemas.microsoft.com/office/powerpoint/2010/main" val="27453106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30F43CE-3CAE-812F-7B07-5198F264D1A1}"/>
              </a:ext>
            </a:extLst>
          </p:cNvPr>
          <p:cNvSpPr txBox="1"/>
          <p:nvPr/>
        </p:nvSpPr>
        <p:spPr>
          <a:xfrm>
            <a:off x="462845" y="502356"/>
            <a:ext cx="3770391" cy="276999"/>
          </a:xfrm>
          <a:prstGeom prst="rect">
            <a:avLst/>
          </a:prstGeom>
          <a:noFill/>
        </p:spPr>
        <p:txBody>
          <a:bodyPr wrap="none" rtlCol="0">
            <a:spAutoFit/>
          </a:bodyPr>
          <a:lstStyle/>
          <a:p>
            <a:pPr algn="l"/>
            <a:r>
              <a:rPr lang="en-US" sz="1200" dirty="0"/>
              <a:t>LCH clones vs PBMC (CD34+ VAF not available yet)</a:t>
            </a:r>
          </a:p>
        </p:txBody>
      </p:sp>
      <p:pic>
        <p:nvPicPr>
          <p:cNvPr id="3" name="Picture 2">
            <a:extLst>
              <a:ext uri="{FF2B5EF4-FFF2-40B4-BE49-F238E27FC236}">
                <a16:creationId xmlns:a16="http://schemas.microsoft.com/office/drawing/2014/main" id="{4DA7203E-65C3-0908-498A-EC84B275149B}"/>
              </a:ext>
            </a:extLst>
          </p:cNvPr>
          <p:cNvPicPr>
            <a:picLocks noChangeAspect="1"/>
          </p:cNvPicPr>
          <p:nvPr/>
        </p:nvPicPr>
        <p:blipFill>
          <a:blip r:embed="rId2"/>
          <a:stretch>
            <a:fillRect/>
          </a:stretch>
        </p:blipFill>
        <p:spPr>
          <a:xfrm>
            <a:off x="2241550" y="1295400"/>
            <a:ext cx="4660900" cy="2552700"/>
          </a:xfrm>
          <a:prstGeom prst="rect">
            <a:avLst/>
          </a:prstGeom>
        </p:spPr>
      </p:pic>
      <p:sp>
        <p:nvSpPr>
          <p:cNvPr id="6" name="TextBox 5">
            <a:extLst>
              <a:ext uri="{FF2B5EF4-FFF2-40B4-BE49-F238E27FC236}">
                <a16:creationId xmlns:a16="http://schemas.microsoft.com/office/drawing/2014/main" id="{FE25F9E0-5B28-7880-7F13-86382969EAEE}"/>
              </a:ext>
            </a:extLst>
          </p:cNvPr>
          <p:cNvSpPr txBox="1"/>
          <p:nvPr/>
        </p:nvSpPr>
        <p:spPr>
          <a:xfrm>
            <a:off x="3375379" y="1298222"/>
            <a:ext cx="1111202" cy="215444"/>
          </a:xfrm>
          <a:prstGeom prst="rect">
            <a:avLst/>
          </a:prstGeom>
          <a:noFill/>
        </p:spPr>
        <p:txBody>
          <a:bodyPr wrap="none" rtlCol="0">
            <a:spAutoFit/>
          </a:bodyPr>
          <a:lstStyle/>
          <a:p>
            <a:pPr algn="l"/>
            <a:r>
              <a:rPr lang="en-US" sz="800" i="1" dirty="0"/>
              <a:t>BRAF</a:t>
            </a:r>
            <a:r>
              <a:rPr lang="en-US" sz="800" i="1" baseline="30000" dirty="0"/>
              <a:t>V600E</a:t>
            </a:r>
            <a:r>
              <a:rPr lang="en-US" sz="800" dirty="0"/>
              <a:t> is neutral</a:t>
            </a:r>
          </a:p>
        </p:txBody>
      </p:sp>
      <p:sp>
        <p:nvSpPr>
          <p:cNvPr id="7" name="TextBox 6">
            <a:extLst>
              <a:ext uri="{FF2B5EF4-FFF2-40B4-BE49-F238E27FC236}">
                <a16:creationId xmlns:a16="http://schemas.microsoft.com/office/drawing/2014/main" id="{7DAD3163-E1EE-4B56-8A2E-B9688C01B378}"/>
              </a:ext>
            </a:extLst>
          </p:cNvPr>
          <p:cNvSpPr txBox="1"/>
          <p:nvPr/>
        </p:nvSpPr>
        <p:spPr>
          <a:xfrm>
            <a:off x="4865841" y="2931790"/>
            <a:ext cx="763351" cy="215444"/>
          </a:xfrm>
          <a:prstGeom prst="rect">
            <a:avLst/>
          </a:prstGeom>
          <a:noFill/>
        </p:spPr>
        <p:txBody>
          <a:bodyPr wrap="none" rtlCol="0">
            <a:spAutoFit/>
          </a:bodyPr>
          <a:lstStyle/>
          <a:p>
            <a:pPr algn="l"/>
            <a:r>
              <a:rPr lang="en-US" sz="800" i="1" dirty="0"/>
              <a:t>fewer clones</a:t>
            </a:r>
            <a:endParaRPr lang="en-US" sz="800" dirty="0"/>
          </a:p>
        </p:txBody>
      </p:sp>
      <p:sp>
        <p:nvSpPr>
          <p:cNvPr id="8" name="TextBox 7">
            <a:extLst>
              <a:ext uri="{FF2B5EF4-FFF2-40B4-BE49-F238E27FC236}">
                <a16:creationId xmlns:a16="http://schemas.microsoft.com/office/drawing/2014/main" id="{F1F79ACB-8DC6-B3C4-63A8-0542E9FAC009}"/>
              </a:ext>
            </a:extLst>
          </p:cNvPr>
          <p:cNvSpPr txBox="1"/>
          <p:nvPr/>
        </p:nvSpPr>
        <p:spPr>
          <a:xfrm>
            <a:off x="2979771" y="2453052"/>
            <a:ext cx="745717" cy="215444"/>
          </a:xfrm>
          <a:prstGeom prst="rect">
            <a:avLst/>
          </a:prstGeom>
          <a:noFill/>
        </p:spPr>
        <p:txBody>
          <a:bodyPr wrap="none" rtlCol="0">
            <a:spAutoFit/>
          </a:bodyPr>
          <a:lstStyle/>
          <a:p>
            <a:pPr algn="l"/>
            <a:r>
              <a:rPr lang="en-US" sz="800" i="1" dirty="0"/>
              <a:t>more clones</a:t>
            </a:r>
            <a:endParaRPr lang="en-US" sz="800" dirty="0"/>
          </a:p>
        </p:txBody>
      </p:sp>
      <p:sp>
        <p:nvSpPr>
          <p:cNvPr id="9" name="TextBox 8">
            <a:extLst>
              <a:ext uri="{FF2B5EF4-FFF2-40B4-BE49-F238E27FC236}">
                <a16:creationId xmlns:a16="http://schemas.microsoft.com/office/drawing/2014/main" id="{73441AAE-CAF3-1D83-01C1-97E2AC218697}"/>
              </a:ext>
            </a:extLst>
          </p:cNvPr>
          <p:cNvSpPr txBox="1"/>
          <p:nvPr/>
        </p:nvSpPr>
        <p:spPr>
          <a:xfrm>
            <a:off x="3090959" y="2910582"/>
            <a:ext cx="1191352" cy="215444"/>
          </a:xfrm>
          <a:prstGeom prst="rect">
            <a:avLst/>
          </a:prstGeom>
          <a:noFill/>
        </p:spPr>
        <p:txBody>
          <a:bodyPr wrap="none" rtlCol="0">
            <a:spAutoFit/>
          </a:bodyPr>
          <a:lstStyle/>
          <a:p>
            <a:pPr algn="l"/>
            <a:r>
              <a:rPr lang="en-US" sz="800" i="1" dirty="0"/>
              <a:t>expected no of clones</a:t>
            </a:r>
            <a:endParaRPr lang="en-US" sz="800" dirty="0"/>
          </a:p>
        </p:txBody>
      </p:sp>
      <p:sp>
        <p:nvSpPr>
          <p:cNvPr id="10" name="TextBox 9">
            <a:extLst>
              <a:ext uri="{FF2B5EF4-FFF2-40B4-BE49-F238E27FC236}">
                <a16:creationId xmlns:a16="http://schemas.microsoft.com/office/drawing/2014/main" id="{74374EDA-33ED-5757-2253-BD57028BEA42}"/>
              </a:ext>
            </a:extLst>
          </p:cNvPr>
          <p:cNvSpPr txBox="1"/>
          <p:nvPr/>
        </p:nvSpPr>
        <p:spPr>
          <a:xfrm>
            <a:off x="3392312" y="2071512"/>
            <a:ext cx="484428" cy="215444"/>
          </a:xfrm>
          <a:prstGeom prst="rect">
            <a:avLst/>
          </a:prstGeom>
          <a:noFill/>
        </p:spPr>
        <p:txBody>
          <a:bodyPr wrap="none" rtlCol="0">
            <a:spAutoFit/>
          </a:bodyPr>
          <a:lstStyle/>
          <a:p>
            <a:pPr algn="l"/>
            <a:r>
              <a:rPr lang="en-US" sz="800" dirty="0"/>
              <a:t>A8955</a:t>
            </a:r>
          </a:p>
        </p:txBody>
      </p:sp>
      <p:sp>
        <p:nvSpPr>
          <p:cNvPr id="11" name="TextBox 10">
            <a:extLst>
              <a:ext uri="{FF2B5EF4-FFF2-40B4-BE49-F238E27FC236}">
                <a16:creationId xmlns:a16="http://schemas.microsoft.com/office/drawing/2014/main" id="{769F99EA-346C-B8AE-4690-1E91BA1B26F4}"/>
              </a:ext>
            </a:extLst>
          </p:cNvPr>
          <p:cNvSpPr txBox="1"/>
          <p:nvPr/>
        </p:nvSpPr>
        <p:spPr>
          <a:xfrm>
            <a:off x="1597377" y="4696178"/>
            <a:ext cx="5646097" cy="276999"/>
          </a:xfrm>
          <a:prstGeom prst="rect">
            <a:avLst/>
          </a:prstGeom>
          <a:noFill/>
        </p:spPr>
        <p:txBody>
          <a:bodyPr wrap="none" rtlCol="0">
            <a:spAutoFit/>
          </a:bodyPr>
          <a:lstStyle/>
          <a:p>
            <a:pPr algn="l"/>
            <a:r>
              <a:rPr lang="en-US" sz="1200" dirty="0"/>
              <a:t>A8955 is 2.5 years may have vials left – interesting if this mutation came prenatal</a:t>
            </a:r>
          </a:p>
        </p:txBody>
      </p:sp>
    </p:spTree>
    <p:extLst>
      <p:ext uri="{BB962C8B-B14F-4D97-AF65-F5344CB8AC3E}">
        <p14:creationId xmlns:p14="http://schemas.microsoft.com/office/powerpoint/2010/main" val="18091126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a cell division&#10;&#10;AI-generated content may be incorrect.">
            <a:extLst>
              <a:ext uri="{FF2B5EF4-FFF2-40B4-BE49-F238E27FC236}">
                <a16:creationId xmlns:a16="http://schemas.microsoft.com/office/drawing/2014/main" id="{6E23F2BA-8AA1-6029-97E9-2CAF315172F6}"/>
              </a:ext>
            </a:extLst>
          </p:cNvPr>
          <p:cNvPicPr>
            <a:picLocks noChangeAspect="1"/>
          </p:cNvPicPr>
          <p:nvPr/>
        </p:nvPicPr>
        <p:blipFill>
          <a:blip r:embed="rId2"/>
          <a:stretch>
            <a:fillRect/>
          </a:stretch>
        </p:blipFill>
        <p:spPr>
          <a:xfrm>
            <a:off x="1098860" y="584200"/>
            <a:ext cx="3407120" cy="4152900"/>
          </a:xfrm>
          <a:prstGeom prst="rect">
            <a:avLst/>
          </a:prstGeom>
        </p:spPr>
      </p:pic>
      <p:sp>
        <p:nvSpPr>
          <p:cNvPr id="5" name="TextBox 4">
            <a:extLst>
              <a:ext uri="{FF2B5EF4-FFF2-40B4-BE49-F238E27FC236}">
                <a16:creationId xmlns:a16="http://schemas.microsoft.com/office/drawing/2014/main" id="{1D695B25-4F7E-051D-0878-369BF957F129}"/>
              </a:ext>
            </a:extLst>
          </p:cNvPr>
          <p:cNvSpPr txBox="1"/>
          <p:nvPr/>
        </p:nvSpPr>
        <p:spPr>
          <a:xfrm>
            <a:off x="4732867" y="4312903"/>
            <a:ext cx="4411133" cy="707886"/>
          </a:xfrm>
          <a:prstGeom prst="rect">
            <a:avLst/>
          </a:prstGeom>
          <a:noFill/>
        </p:spPr>
        <p:txBody>
          <a:bodyPr wrap="square">
            <a:spAutoFit/>
          </a:bodyPr>
          <a:lstStyle/>
          <a:p>
            <a:r>
              <a:rPr lang="en-US" sz="1000" dirty="0" err="1"/>
              <a:t>Brisou</a:t>
            </a:r>
            <a:r>
              <a:rPr lang="en-US" sz="1000" dirty="0"/>
              <a:t>, Gabriel; Nadel, Bertrand; </a:t>
            </a:r>
            <a:r>
              <a:rPr lang="en-US" sz="1000" dirty="0" err="1"/>
              <a:t>Roulland</a:t>
            </a:r>
            <a:r>
              <a:rPr lang="en-US" sz="1000" dirty="0"/>
              <a:t>, Sandrine. The Premalignant Ancestor Cell of t(14;18)+ Lymphoma. </a:t>
            </a:r>
            <a:r>
              <a:rPr lang="en-US" sz="1000" dirty="0" err="1"/>
              <a:t>HemaSphere</a:t>
            </a:r>
            <a:r>
              <a:rPr lang="en-US" sz="1000" dirty="0"/>
              <a:t> 5(6):p e579, June 2021. | DOI: 10.1097/HS9.0000000000000579</a:t>
            </a:r>
          </a:p>
          <a:p>
            <a:r>
              <a:rPr lang="en-US" sz="1000" dirty="0"/>
              <a:t> </a:t>
            </a:r>
          </a:p>
        </p:txBody>
      </p:sp>
    </p:spTree>
    <p:extLst>
      <p:ext uri="{BB962C8B-B14F-4D97-AF65-F5344CB8AC3E}">
        <p14:creationId xmlns:p14="http://schemas.microsoft.com/office/powerpoint/2010/main" val="1315379987"/>
      </p:ext>
    </p:extLst>
  </p:cSld>
  <p:clrMapOvr>
    <a:masterClrMapping/>
  </p:clrMapOvr>
</p:sld>
</file>

<file path=ppt/theme/theme1.xml><?xml version="1.0" encoding="utf-8"?>
<a:theme xmlns:a="http://schemas.openxmlformats.org/drawingml/2006/main" name="Human DC Lab 2017">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rgbClr val="000000"/>
          </a:solid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lgn="l">
          <a:defRPr sz="1200" dirty="0" smtClean="0"/>
        </a:defPPr>
      </a:lstStyle>
    </a:txDef>
  </a:objectDefaults>
  <a:extraClrSchemeLst/>
  <a:extLst>
    <a:ext uri="{05A4C25C-085E-4340-85A3-A5531E510DB2}">
      <thm15:themeFamily xmlns:thm15="http://schemas.microsoft.com/office/thememl/2012/main" name="HI Lab template" id="{DEBBAC38-5D99-8C42-9339-3D9FBFAD4249}" vid="{ED7D6598-70E3-F044-B45B-2286466B82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24FF780BC63824D8531A24244433FB7" ma:contentTypeVersion="18" ma:contentTypeDescription="Create a new document." ma:contentTypeScope="" ma:versionID="722470c33f68b32f93b9fdb3e682f6f9">
  <xsd:schema xmlns:xsd="http://www.w3.org/2001/XMLSchema" xmlns:xs="http://www.w3.org/2001/XMLSchema" xmlns:p="http://schemas.microsoft.com/office/2006/metadata/properties" xmlns:ns2="ab4e1aff-ca9b-482e-b103-5edf16d0868d" xmlns:ns3="b428c153-a3e5-4436-8cd3-bbed743e9f27" targetNamespace="http://schemas.microsoft.com/office/2006/metadata/properties" ma:root="true" ma:fieldsID="a5068b30f5fe29312d434b812d3003f0" ns2:_="" ns3:_="">
    <xsd:import namespace="ab4e1aff-ca9b-482e-b103-5edf16d0868d"/>
    <xsd:import namespace="b428c153-a3e5-4436-8cd3-bbed743e9f2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GenerationTime" minOccurs="0"/>
                <xsd:element ref="ns2:MediaServiceEventHashCode" minOccurs="0"/>
                <xsd:element ref="ns2:MediaServiceDateTaken" minOccurs="0"/>
                <xsd:element ref="ns2:MediaServiceOCR" minOccurs="0"/>
                <xsd:element ref="ns2:lcf76f155ced4ddcb4097134ff3c332f" minOccurs="0"/>
                <xsd:element ref="ns3:TaxCatchAll" minOccurs="0"/>
                <xsd:element ref="ns2:MediaLengthInSeconds" minOccurs="0"/>
                <xsd:element ref="ns2:MediaServiceObjectDetectorVersions" minOccurs="0"/>
                <xsd:element ref="ns3:SharedWithUsers" minOccurs="0"/>
                <xsd:element ref="ns3:SharedWithDetail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4e1aff-ca9b-482e-b103-5edf16d0868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50afc756-41f4-452f-81cc-3d01026f6dab" ma:termSetId="09814cd3-568e-fe90-9814-8d621ff8fb84" ma:anchorId="fba54fb3-c3e1-fe81-a776-ca4b69148c4d" ma:open="true" ma:isKeyword="false">
      <xsd:complexType>
        <xsd:sequence>
          <xsd:element ref="pc:Terms" minOccurs="0" maxOccurs="1"/>
        </xsd:sequence>
      </xsd:complex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Location" ma:index="24"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428c153-a3e5-4436-8cd3-bbed743e9f27"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e8e1285b-5ece-4f15-b32e-180393852ab1}" ma:internalName="TaxCatchAll" ma:showField="CatchAllData" ma:web="b428c153-a3e5-4436-8cd3-bbed743e9f27">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428c153-a3e5-4436-8cd3-bbed743e9f27" xsi:nil="true"/>
    <lcf76f155ced4ddcb4097134ff3c332f xmlns="ab4e1aff-ca9b-482e-b103-5edf16d0868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DFC3B9E-F435-4AFF-A185-7B76A1594A9B}"/>
</file>

<file path=customXml/itemProps2.xml><?xml version="1.0" encoding="utf-8"?>
<ds:datastoreItem xmlns:ds="http://schemas.openxmlformats.org/officeDocument/2006/customXml" ds:itemID="{ABE5702A-FC3C-4440-8096-67F7E1CF9D85}"/>
</file>

<file path=customXml/itemProps3.xml><?xml version="1.0" encoding="utf-8"?>
<ds:datastoreItem xmlns:ds="http://schemas.openxmlformats.org/officeDocument/2006/customXml" ds:itemID="{4F431830-0291-4A84-BF18-0AF3C1AD2656}"/>
</file>

<file path=docProps/app.xml><?xml version="1.0" encoding="utf-8"?>
<Properties xmlns="http://schemas.openxmlformats.org/officeDocument/2006/extended-properties" xmlns:vt="http://schemas.openxmlformats.org/officeDocument/2006/docPropsVTypes">
  <Template>Human DC Lab 2017</Template>
  <TotalTime>39995</TotalTime>
  <Words>1568</Words>
  <Application>Microsoft Office PowerPoint</Application>
  <PresentationFormat>On-screen Show (16:9)</PresentationFormat>
  <Paragraphs>312</Paragraphs>
  <Slides>23</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Aptos</vt:lpstr>
      <vt:lpstr>Aptos Narrow</vt:lpstr>
      <vt:lpstr>Arial</vt:lpstr>
      <vt:lpstr>Calibri</vt:lpstr>
      <vt:lpstr>Times New Roman</vt:lpstr>
      <vt:lpstr>Human DC Lab 2017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Matthew Collin</dc:creator>
  <cp:lastModifiedBy>Renita Page</cp:lastModifiedBy>
  <cp:revision>9</cp:revision>
  <dcterms:created xsi:type="dcterms:W3CDTF">2026-04-01T09:15:35Z</dcterms:created>
  <dcterms:modified xsi:type="dcterms:W3CDTF">2026-05-01T11:22:10Z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0x010100624FF780BC63824D8531A24244433FB7</vt:lpwstr>
  </property>
  <property fmtid="{D5CDD505-2E9C-101B-9397-08002B2CF9AE}" pid="3" name="Order">
    <vt:lpwstr>948700.000000000</vt:lpwstr>
  </property>
  <property fmtid="{D5CDD505-2E9C-101B-9397-08002B2CF9AE}" pid="4" name="xd_ProgID">
    <vt:lpwstr/>
  </property>
  <property fmtid="{D5CDD505-2E9C-101B-9397-08002B2CF9AE}" pid="5" name="MediaServiceImageTags">
    <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y fmtid="{D5CDD505-2E9C-101B-9397-08002B2CF9AE}" pid="9" name="TemplateUrl">
    <vt:lpwstr/>
  </property>
  <property fmtid="{D5CDD505-2E9C-101B-9397-08002B2CF9AE}" pid="10" name="_ExtendedDescription">
    <vt:lpwstr/>
  </property>
  <property fmtid="{D5CDD505-2E9C-101B-9397-08002B2CF9AE}" pid="11" name="TriggerFlowInfo">
    <vt:lpwstr/>
  </property>
  <property fmtid="{D5CDD505-2E9C-101B-9397-08002B2CF9AE}" pid="12" name="xd_Signature">
    <vt:lpwstr/>
  </property>
</Properties>
</file>