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476" r:id="rId3"/>
    <p:sldId id="573" r:id="rId4"/>
    <p:sldId id="559" r:id="rId5"/>
    <p:sldId id="574" r:id="rId6"/>
    <p:sldId id="561" r:id="rId7"/>
    <p:sldId id="567" r:id="rId8"/>
    <p:sldId id="566" r:id="rId9"/>
    <p:sldId id="562" r:id="rId10"/>
    <p:sldId id="563" r:id="rId11"/>
    <p:sldId id="568" r:id="rId12"/>
    <p:sldId id="570" r:id="rId13"/>
    <p:sldId id="571" r:id="rId14"/>
    <p:sldId id="564" r:id="rId15"/>
    <p:sldId id="572" r:id="rId16"/>
    <p:sldId id="514" r:id="rId17"/>
    <p:sldId id="465" r:id="rId18"/>
    <p:sldId id="557" r:id="rId19"/>
    <p:sldId id="560" r:id="rId20"/>
    <p:sldId id="565" r:id="rId21"/>
    <p:sldId id="558" r:id="rId22"/>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nneman, Carrie (Campus)" initials="LC(" lastIdx="3" clrIdx="0">
    <p:extLst>
      <p:ext uri="{19B8F6BF-5375-455C-9EA6-DF929625EA0E}">
        <p15:presenceInfo xmlns:p15="http://schemas.microsoft.com/office/powerpoint/2012/main" userId="S-1-5-21-484763869-1637723038-1801674531-33107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F07A9"/>
    <a:srgbClr val="C71B7D"/>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0984" autoAdjust="0"/>
    <p:restoredTop sz="84952" autoAdjust="0"/>
  </p:normalViewPr>
  <p:slideViewPr>
    <p:cSldViewPr snapToGrid="0" snapToObjects="1">
      <p:cViewPr varScale="1">
        <p:scale>
          <a:sx n="81" d="100"/>
          <a:sy n="81" d="100"/>
        </p:scale>
        <p:origin x="163" y="51"/>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1C5AF4A-E838-4156-A65C-60406468B16C}" type="datetimeFigureOut">
              <a:rPr lang="en-US" smtClean="0"/>
              <a:t>4/28/2026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7AC8EAC-EEE2-4771-B46E-B4F15D87E680}" type="slidenum">
              <a:rPr lang="en-US" smtClean="0"/>
              <a:t>‹#›</a:t>
            </a:fld>
            <a:endParaRPr lang="en-US"/>
          </a:p>
        </p:txBody>
      </p:sp>
    </p:spTree>
    <p:extLst>
      <p:ext uri="{BB962C8B-B14F-4D97-AF65-F5344CB8AC3E}">
        <p14:creationId xmlns:p14="http://schemas.microsoft.com/office/powerpoint/2010/main" val="380183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AC8EAC-EEE2-4771-B46E-B4F15D87E680}" type="slidenum">
              <a:rPr lang="en-US" smtClean="0"/>
              <a:t>1</a:t>
            </a:fld>
            <a:endParaRPr lang="en-US"/>
          </a:p>
        </p:txBody>
      </p:sp>
    </p:spTree>
    <p:extLst>
      <p:ext uri="{BB962C8B-B14F-4D97-AF65-F5344CB8AC3E}">
        <p14:creationId xmlns:p14="http://schemas.microsoft.com/office/powerpoint/2010/main" val="2654091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a:ln/>
        </p:spPr>
      </p:sp>
      <p:sp>
        <p:nvSpPr>
          <p:cNvPr id="13315" name="Notes Placeholder 2"/>
          <p:cNvSpPr>
            <a:spLocks noGrp="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eaLnBrk="1" hangingPunct="1"/>
            <a:endParaRPr lang="en-US" altLang="en-US" dirty="0">
              <a:latin typeface="Arial" panose="020B0604020202020204" pitchFamily="34" charset="0"/>
            </a:endParaRPr>
          </a:p>
        </p:txBody>
      </p:sp>
      <p:sp>
        <p:nvSpPr>
          <p:cNvPr id="13316" name="Slide Number Placeholder 3"/>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70007" indent="-296033">
              <a:defRPr sz="2400">
                <a:solidFill>
                  <a:schemeClr val="tx1"/>
                </a:solidFill>
                <a:latin typeface="Arial" panose="020B0604020202020204" pitchFamily="34" charset="0"/>
                <a:ea typeface="MS PGothic" panose="020B0600070205080204" pitchFamily="34" charset="-128"/>
              </a:defRPr>
            </a:lvl2pPr>
            <a:lvl3pPr marL="1185747" indent="-236179">
              <a:defRPr sz="2400">
                <a:solidFill>
                  <a:schemeClr val="tx1"/>
                </a:solidFill>
                <a:latin typeface="Arial" panose="020B0604020202020204" pitchFamily="34" charset="0"/>
                <a:ea typeface="MS PGothic" panose="020B0600070205080204" pitchFamily="34" charset="-128"/>
              </a:defRPr>
            </a:lvl3pPr>
            <a:lvl4pPr marL="1661340" indent="-236179">
              <a:defRPr sz="2400">
                <a:solidFill>
                  <a:schemeClr val="tx1"/>
                </a:solidFill>
                <a:latin typeface="Arial" panose="020B0604020202020204" pitchFamily="34" charset="0"/>
                <a:ea typeface="MS PGothic" panose="020B0600070205080204" pitchFamily="34" charset="-128"/>
              </a:defRPr>
            </a:lvl4pPr>
            <a:lvl5pPr marL="2135315" indent="-236179">
              <a:defRPr sz="2400">
                <a:solidFill>
                  <a:schemeClr val="tx1"/>
                </a:solidFill>
                <a:latin typeface="Arial" panose="020B0604020202020204" pitchFamily="34" charset="0"/>
                <a:ea typeface="MS PGothic" panose="020B0600070205080204" pitchFamily="34" charset="-128"/>
              </a:defRPr>
            </a:lvl5pPr>
            <a:lvl6pPr marL="2601201" indent="-236179"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3067088" indent="-236179"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532975" indent="-236179"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998862" indent="-236179"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99F397BB-8BD1-447C-AADB-E70348DB6184}" type="slidenum">
              <a:rPr lang="en-US" altLang="en-US" sz="1200"/>
              <a:pPr/>
              <a:t>2</a:t>
            </a:fld>
            <a:endParaRPr lang="en-US" altLang="en-US" sz="1200"/>
          </a:p>
        </p:txBody>
      </p:sp>
    </p:spTree>
    <p:extLst>
      <p:ext uri="{BB962C8B-B14F-4D97-AF65-F5344CB8AC3E}">
        <p14:creationId xmlns:p14="http://schemas.microsoft.com/office/powerpoint/2010/main" val="27193766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AC8EAC-EEE2-4771-B46E-B4F15D87E680}" type="slidenum">
              <a:rPr lang="en-US" smtClean="0"/>
              <a:t>4</a:t>
            </a:fld>
            <a:endParaRPr lang="en-US"/>
          </a:p>
        </p:txBody>
      </p:sp>
    </p:spTree>
    <p:extLst>
      <p:ext uri="{BB962C8B-B14F-4D97-AF65-F5344CB8AC3E}">
        <p14:creationId xmlns:p14="http://schemas.microsoft.com/office/powerpoint/2010/main" val="3550661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Sample of 37 patients with ECD were screened for ECD </a:t>
            </a:r>
            <a:r>
              <a:rPr lang="en-US" dirty="0" err="1"/>
              <a:t>nd</a:t>
            </a:r>
            <a:r>
              <a:rPr lang="en-US" dirty="0"/>
              <a:t> 70% </a:t>
            </a:r>
            <a:r>
              <a:rPr lang="en-US" dirty="0" err="1"/>
              <a:t>haad</a:t>
            </a:r>
            <a:r>
              <a:rPr lang="en-US" dirty="0"/>
              <a:t> cardiac involvement. </a:t>
            </a:r>
          </a:p>
          <a:p>
            <a:r>
              <a:rPr lang="en-US" dirty="0"/>
              <a:t>Atrial and pericardial infiltration in </a:t>
            </a:r>
            <a:r>
              <a:rPr lang="en-US" dirty="0" err="1"/>
              <a:t>Erdheim</a:t>
            </a:r>
            <a:r>
              <a:rPr lang="en-US" dirty="0"/>
              <a:t>–Chester disease on CMR imaging. (A–F) Four-chamber CMR cine images showing atrial infiltration at multiple sites. (A) Right atrioventricular sulcus infiltration in the </a:t>
            </a:r>
            <a:r>
              <a:rPr lang="en-US" dirty="0" err="1"/>
              <a:t>pericoronary</a:t>
            </a:r>
            <a:r>
              <a:rPr lang="en-US" dirty="0"/>
              <a:t> fat of the right coronary artery. (B) Right atrioventricular sulcus </a:t>
            </a:r>
            <a:r>
              <a:rPr lang="en-US" dirty="0" err="1"/>
              <a:t>pseudomass</a:t>
            </a:r>
            <a:r>
              <a:rPr lang="en-US" dirty="0"/>
              <a:t>. (C) Interatrial infiltration. (D) Right, posterior and median right atrial wall infiltration before contrast administration. (E) Right, posterior and median right atrial wall enhancing on late gadolinium enhancement sequences (F) Association of right atrioventricular sulcus and right atrial </a:t>
            </a:r>
            <a:r>
              <a:rPr lang="en-US" dirty="0" err="1"/>
              <a:t>pseudomasses</a:t>
            </a:r>
            <a:r>
              <a:rPr lang="en-US" dirty="0"/>
              <a:t>. (G–I) Mid short-axis cine CMR images. (G) Circumferential pericardial thickening (arrow). (H) Diffuse pericardial effusion (arrow). Four-chamber cine CMR images demonstrating (I) Pericardial effusion (arrow), and right atrial </a:t>
            </a:r>
            <a:r>
              <a:rPr lang="en-US" dirty="0" err="1"/>
              <a:t>pseudomasses</a:t>
            </a:r>
            <a:r>
              <a:rPr lang="en-US" dirty="0"/>
              <a:t> (arrowheads). Abbreviations: CMR cardiac magnetic resonance.</a:t>
            </a:r>
          </a:p>
        </p:txBody>
      </p:sp>
      <p:sp>
        <p:nvSpPr>
          <p:cNvPr id="4" name="Slide Number Placeholder 3"/>
          <p:cNvSpPr>
            <a:spLocks noGrp="1"/>
          </p:cNvSpPr>
          <p:nvPr>
            <p:ph type="sldNum" sz="quarter" idx="5"/>
          </p:nvPr>
        </p:nvSpPr>
        <p:spPr/>
        <p:txBody>
          <a:bodyPr/>
          <a:lstStyle/>
          <a:p>
            <a:fld id="{07AC8EAC-EEE2-4771-B46E-B4F15D87E680}" type="slidenum">
              <a:rPr lang="en-US" smtClean="0"/>
              <a:t>6</a:t>
            </a:fld>
            <a:endParaRPr lang="en-US"/>
          </a:p>
        </p:txBody>
      </p:sp>
    </p:spTree>
    <p:extLst>
      <p:ext uri="{BB962C8B-B14F-4D97-AF65-F5344CB8AC3E}">
        <p14:creationId xmlns:p14="http://schemas.microsoft.com/office/powerpoint/2010/main" val="2013497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https://www.jacc.org/doi/10.1016/j.jaccao.2022.12.007</a:t>
            </a:r>
          </a:p>
        </p:txBody>
      </p:sp>
      <p:sp>
        <p:nvSpPr>
          <p:cNvPr id="4" name="Slide Number Placeholder 3"/>
          <p:cNvSpPr>
            <a:spLocks noGrp="1"/>
          </p:cNvSpPr>
          <p:nvPr>
            <p:ph type="sldNum" sz="quarter" idx="10"/>
          </p:nvPr>
        </p:nvSpPr>
        <p:spPr/>
        <p:txBody>
          <a:bodyPr/>
          <a:lstStyle/>
          <a:p>
            <a:fld id="{07AC8EAC-EEE2-4771-B46E-B4F15D87E680}" type="slidenum">
              <a:rPr lang="en-US" smtClean="0"/>
              <a:t>16</a:t>
            </a:fld>
            <a:endParaRPr lang="en-US"/>
          </a:p>
        </p:txBody>
      </p:sp>
    </p:spTree>
    <p:extLst>
      <p:ext uri="{BB962C8B-B14F-4D97-AF65-F5344CB8AC3E}">
        <p14:creationId xmlns:p14="http://schemas.microsoft.com/office/powerpoint/2010/main" val="1772424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01588" y="2924850"/>
            <a:ext cx="8072584" cy="1036524"/>
          </a:xfrm>
          <a:prstGeom prst="rect">
            <a:avLst/>
          </a:prstGeom>
        </p:spPr>
        <p:txBody>
          <a:bodyPr>
            <a:noAutofit/>
          </a:bodyPr>
          <a:lstStyle>
            <a:lvl1pPr algn="r">
              <a:defRPr sz="4000">
                <a:solidFill>
                  <a:schemeClr val="tx1"/>
                </a:solidFill>
                <a:latin typeface="Calibri"/>
                <a:cs typeface="Calibri"/>
              </a:defRPr>
            </a:lvl1pPr>
          </a:lstStyle>
          <a:p>
            <a:r>
              <a:rPr lang="en-US" dirty="0"/>
              <a:t>Click to edit title</a:t>
            </a:r>
          </a:p>
        </p:txBody>
      </p:sp>
      <p:sp>
        <p:nvSpPr>
          <p:cNvPr id="3" name="Subtitle 2"/>
          <p:cNvSpPr>
            <a:spLocks noGrp="1"/>
          </p:cNvSpPr>
          <p:nvPr>
            <p:ph type="subTitle" idx="1" hasCustomPrompt="1"/>
          </p:nvPr>
        </p:nvSpPr>
        <p:spPr>
          <a:xfrm>
            <a:off x="601589" y="3961374"/>
            <a:ext cx="8072583" cy="1005407"/>
          </a:xfrm>
          <a:prstGeom prst="rect">
            <a:avLst/>
          </a:prstGeom>
        </p:spPr>
        <p:txBody>
          <a:bodyPr>
            <a:noAutofit/>
          </a:bodyPr>
          <a:lstStyle>
            <a:lvl1pPr marL="0" indent="0" algn="r">
              <a:buNone/>
              <a:defRPr sz="2500">
                <a:solidFill>
                  <a:schemeClr val="bg1">
                    <a:lumMod val="85000"/>
                  </a:schemeClr>
                </a:solidFill>
                <a:latin typeface="Calibri"/>
                <a:cs typeface="Calibri"/>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subtitle</a:t>
            </a:r>
          </a:p>
        </p:txBody>
      </p:sp>
      <p:pic>
        <p:nvPicPr>
          <p:cNvPr id="4" name="Picture 3" descr="UAB_WORDMARK_white_taglin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48394" y="350110"/>
            <a:ext cx="3866633" cy="881085"/>
          </a:xfrm>
          <a:prstGeom prst="rect">
            <a:avLst/>
          </a:prstGeom>
        </p:spPr>
      </p:pic>
    </p:spTree>
    <p:extLst>
      <p:ext uri="{BB962C8B-B14F-4D97-AF65-F5344CB8AC3E}">
        <p14:creationId xmlns:p14="http://schemas.microsoft.com/office/powerpoint/2010/main" val="4193974919"/>
      </p:ext>
    </p:extLst>
  </p:cSld>
  <p:clrMapOvr>
    <a:masterClrMapping/>
  </p:clrMapOvr>
  <mc:AlternateContent xmlns:mc="http://schemas.openxmlformats.org/markup-compatibility/2006" xmlns:p14="http://schemas.microsoft.com/office/powerpoint/2010/main">
    <mc:Choice Requires="p14">
      <p:transition spd="slow" p14:dur="4750" advClick="0"/>
    </mc:Choice>
    <mc:Fallback xmlns="">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5448"/>
            <a:ext cx="8229600" cy="1133590"/>
          </a:xfrm>
          <a:prstGeom prst="rect">
            <a:avLst/>
          </a:prstGeom>
        </p:spPr>
        <p:txBody>
          <a:bodyPr>
            <a:noAutofit/>
          </a:bodyPr>
          <a:lstStyle>
            <a:lvl1pPr algn="l">
              <a:defRPr sz="3000" b="1">
                <a:solidFill>
                  <a:schemeClr val="tx1"/>
                </a:solidFill>
                <a:latin typeface="Calibri"/>
                <a:cs typeface="Calibri"/>
              </a:defRPr>
            </a:lvl1pPr>
          </a:lstStyle>
          <a:p>
            <a:r>
              <a:rPr lang="en-US"/>
              <a:t>Click to edit Master title style</a:t>
            </a:r>
            <a:endParaRPr lang="en-US" dirty="0"/>
          </a:p>
        </p:txBody>
      </p:sp>
      <p:sp>
        <p:nvSpPr>
          <p:cNvPr id="3" name="Content Placeholder 2"/>
          <p:cNvSpPr>
            <a:spLocks noGrp="1"/>
          </p:cNvSpPr>
          <p:nvPr>
            <p:ph idx="1"/>
          </p:nvPr>
        </p:nvSpPr>
        <p:spPr>
          <a:xfrm>
            <a:off x="457200" y="1809834"/>
            <a:ext cx="8229600" cy="4558860"/>
          </a:xfrm>
          <a:prstGeom prst="rect">
            <a:avLst/>
          </a:prstGeom>
        </p:spPr>
        <p:txBody>
          <a:bodyPr/>
          <a:lstStyle>
            <a:lvl1pPr marL="342900" indent="-342900">
              <a:spcBef>
                <a:spcPts val="800"/>
              </a:spcBef>
              <a:spcAft>
                <a:spcPts val="0"/>
              </a:spcAft>
              <a:buFont typeface="Arial"/>
              <a:buChar char="•"/>
              <a:defRPr sz="2800" b="0" i="0">
                <a:latin typeface="Calibri"/>
                <a:cs typeface="Calibri"/>
              </a:defRPr>
            </a:lvl1pPr>
            <a:lvl2pPr marL="684213" indent="-339725">
              <a:spcBef>
                <a:spcPts val="800"/>
              </a:spcBef>
              <a:spcAft>
                <a:spcPts val="0"/>
              </a:spcAft>
              <a:buFont typeface="Arial"/>
              <a:buChar char="•"/>
              <a:tabLst>
                <a:tab pos="627063" algn="l"/>
              </a:tabLst>
              <a:defRPr sz="2400" b="0" i="0">
                <a:latin typeface="Calibri"/>
                <a:cs typeface="Calibri"/>
              </a:defRPr>
            </a:lvl2pPr>
            <a:lvl3pPr marL="971550" indent="-231775">
              <a:spcBef>
                <a:spcPts val="800"/>
              </a:spcBef>
              <a:spcAft>
                <a:spcPts val="0"/>
              </a:spcAft>
              <a:buFont typeface="Arial"/>
              <a:buChar char="•"/>
              <a:defRPr sz="2000" b="0" i="0">
                <a:latin typeface="Calibri"/>
                <a:cs typeface="Calibri"/>
              </a:defRPr>
            </a:lvl3pPr>
            <a:lvl4pPr marL="1316038" indent="-287338">
              <a:spcBef>
                <a:spcPts val="800"/>
              </a:spcBef>
              <a:spcAft>
                <a:spcPts val="0"/>
              </a:spcAft>
              <a:buFont typeface="Arial"/>
              <a:buChar char="•"/>
              <a:defRPr sz="1600" b="0" i="0">
                <a:latin typeface="Calibri"/>
                <a:cs typeface="Calibri"/>
              </a:defRPr>
            </a:lvl4pPr>
            <a:lvl5pPr marL="1598613" indent="-282575">
              <a:defRPr b="0" i="0">
                <a:latin typeface="Avenir Roman"/>
                <a:cs typeface="Avenir Roman"/>
              </a:defRPr>
            </a:lvl5pPr>
          </a:lstStyle>
          <a:p>
            <a:pPr lvl="0"/>
            <a:r>
              <a:rPr lang="en-US"/>
              <a:t>Edit Master text styles</a:t>
            </a:r>
          </a:p>
          <a:p>
            <a:pPr lvl="1"/>
            <a:r>
              <a:rPr lang="en-US"/>
              <a:t>Second level</a:t>
            </a:r>
          </a:p>
          <a:p>
            <a:pPr lvl="2"/>
            <a:r>
              <a:rPr lang="en-US"/>
              <a:t>Third level</a:t>
            </a:r>
          </a:p>
          <a:p>
            <a:pPr lvl="3"/>
            <a:r>
              <a:rPr lang="en-US"/>
              <a:t>Fourth level</a:t>
            </a:r>
          </a:p>
        </p:txBody>
      </p:sp>
      <p:pic>
        <p:nvPicPr>
          <p:cNvPr id="4" name="Picture 3" descr="UAB_WORDMARK.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17729" y="6132348"/>
            <a:ext cx="2265594" cy="430463"/>
          </a:xfrm>
          <a:prstGeom prst="rect">
            <a:avLst/>
          </a:prstGeom>
        </p:spPr>
      </p:pic>
    </p:spTree>
    <p:extLst>
      <p:ext uri="{BB962C8B-B14F-4D97-AF65-F5344CB8AC3E}">
        <p14:creationId xmlns:p14="http://schemas.microsoft.com/office/powerpoint/2010/main" val="3145496806"/>
      </p:ext>
    </p:extLst>
  </p:cSld>
  <p:clrMapOvr>
    <a:masterClrMapping/>
  </p:clrMapOvr>
  <mc:AlternateContent xmlns:mc="http://schemas.openxmlformats.org/markup-compatibility/2006" xmlns:p14="http://schemas.microsoft.com/office/powerpoint/2010/main">
    <mc:Choice Requires="p14">
      <p:transition spd="slow" p14:dur="4750" advClick="0"/>
    </mc:Choice>
    <mc:Fallback xmlns="">
      <p:transition spd="slow"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5448"/>
            <a:ext cx="8229600" cy="1133590"/>
          </a:xfrm>
          <a:prstGeom prst="rect">
            <a:avLst/>
          </a:prstGeom>
        </p:spPr>
        <p:txBody>
          <a:bodyPr>
            <a:noAutofit/>
          </a:bodyPr>
          <a:lstStyle>
            <a:lvl1pPr algn="l">
              <a:defRPr sz="3000" b="1">
                <a:solidFill>
                  <a:schemeClr val="tx1"/>
                </a:solidFill>
                <a:latin typeface="Calibri"/>
                <a:cs typeface="Calibri"/>
              </a:defRPr>
            </a:lvl1pPr>
          </a:lstStyle>
          <a:p>
            <a:r>
              <a:rPr lang="en-US"/>
              <a:t>Click to edit Master title style</a:t>
            </a:r>
            <a:endParaRPr lang="en-US" dirty="0"/>
          </a:p>
        </p:txBody>
      </p:sp>
      <p:pic>
        <p:nvPicPr>
          <p:cNvPr id="3" name="Picture 2" descr="UAB_WORDMARK.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617729" y="6132348"/>
            <a:ext cx="2265594" cy="430463"/>
          </a:xfrm>
          <a:prstGeom prst="rect">
            <a:avLst/>
          </a:prstGeom>
        </p:spPr>
      </p:pic>
    </p:spTree>
    <p:extLst>
      <p:ext uri="{BB962C8B-B14F-4D97-AF65-F5344CB8AC3E}">
        <p14:creationId xmlns:p14="http://schemas.microsoft.com/office/powerpoint/2010/main" val="3231089802"/>
      </p:ext>
    </p:extLst>
  </p:cSld>
  <p:clrMapOvr>
    <a:masterClrMapping/>
  </p:clrMapOvr>
  <mc:AlternateContent xmlns:mc="http://schemas.openxmlformats.org/markup-compatibility/2006" xmlns:p14="http://schemas.microsoft.com/office/powerpoint/2010/main">
    <mc:Choice Requires="p14">
      <p:transition spd="slow" p14:dur="4750" advClick="0"/>
    </mc:Choice>
    <mc:Fallback xmlns="">
      <p:transition spd="slow" advClick="0"/>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673098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Lst>
  <mc:AlternateContent xmlns:mc="http://schemas.openxmlformats.org/markup-compatibility/2006" xmlns:p14="http://schemas.microsoft.com/office/powerpoint/2010/main">
    <mc:Choice Requires="p14">
      <p:transition spd="slow" p14:dur="4750" advClick="0"/>
    </mc:Choice>
    <mc:Fallback xmlns="">
      <p:transition spd="slow" advClick="0"/>
    </mc:Fallback>
  </mc:AlternateContent>
  <p:txStyles>
    <p:titleStyle>
      <a:lvl1pPr algn="ctr" defTabSz="457200" rtl="0" eaLnBrk="1" latinLnBrk="0" hangingPunct="1">
        <a:spcBef>
          <a:spcPct val="0"/>
        </a:spcBef>
        <a:buNone/>
        <a:defRPr sz="4400" kern="1200">
          <a:solidFill>
            <a:schemeClr val="tx1"/>
          </a:solidFill>
          <a:latin typeface="Avenir Heavy"/>
          <a:ea typeface="+mj-ea"/>
          <a:cs typeface="Avenir Heavy"/>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hyperlink" Target="https://doi.org/10.1136/heartjnl-2024-324061"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image" Target="../media/image21.tiff"/><Relationship Id="rId1" Type="http://schemas.openxmlformats.org/officeDocument/2006/relationships/slideLayout" Target="../slideLayouts/slideLayout2.xml"/><Relationship Id="rId5" Type="http://schemas.openxmlformats.org/officeDocument/2006/relationships/hyperlink" Target="mailto:Clenneman@uabmc.edu" TargetMode="External"/><Relationship Id="rId4" Type="http://schemas.openxmlformats.org/officeDocument/2006/relationships/image" Target="../media/image23.tiff"/></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www.cancercalc.com/hfa-icos_cardio_oncology_risk_assessment.php"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873451" y="174684"/>
            <a:ext cx="4064958" cy="1143000"/>
          </a:xfrm>
          <a:prstGeom prst="rect">
            <a:avLst/>
          </a:prstGeom>
        </p:spPr>
        <p:txBody>
          <a:bodyPr>
            <a:noAutofit/>
          </a:bodyPr>
          <a:lstStyle>
            <a:lvl1pPr algn="r" defTabSz="457200" rtl="0" eaLnBrk="1" latinLnBrk="0" hangingPunct="1">
              <a:spcBef>
                <a:spcPct val="0"/>
              </a:spcBef>
              <a:buNone/>
              <a:defRPr sz="4000" kern="1200">
                <a:solidFill>
                  <a:schemeClr val="tx1"/>
                </a:solidFill>
                <a:latin typeface="Calibri"/>
                <a:ea typeface="+mj-ea"/>
                <a:cs typeface="Calibri"/>
              </a:defRPr>
            </a:lvl1pPr>
          </a:lstStyle>
          <a:p>
            <a:r>
              <a:rPr lang="en-US" sz="28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What should I know about ECD &amp; my </a:t>
            </a:r>
            <a:r>
              <a:rPr lang="en-US" sz="2800" dirty="0">
                <a:solidFill>
                  <a:schemeClr val="bg1"/>
                </a:solidFill>
                <a:latin typeface="Aptos" panose="020B0004020202020204" pitchFamily="34" charset="0"/>
                <a:ea typeface="Aptos" panose="020B0004020202020204" pitchFamily="34" charset="0"/>
                <a:cs typeface="Times New Roman" panose="02020603050405020304" pitchFamily="18" charset="0"/>
              </a:rPr>
              <a:t>h</a:t>
            </a:r>
            <a:r>
              <a:rPr lang="en-US" sz="28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eart?</a:t>
            </a:r>
            <a:endParaRPr lang="en-US" altLang="en-US" sz="2800" b="1" dirty="0">
              <a:solidFill>
                <a:schemeClr val="bg1"/>
              </a:solidFill>
            </a:endParaRPr>
          </a:p>
        </p:txBody>
      </p:sp>
      <p:sp>
        <p:nvSpPr>
          <p:cNvPr id="5" name="Rectangle 5"/>
          <p:cNvSpPr>
            <a:spLocks noChangeArrowheads="1"/>
          </p:cNvSpPr>
          <p:nvPr/>
        </p:nvSpPr>
        <p:spPr bwMode="auto">
          <a:xfrm>
            <a:off x="1664247" y="6375539"/>
            <a:ext cx="5410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en-US" altLang="en-US" sz="1400" b="1" dirty="0"/>
              <a:t>Carrie Geisberg Lenneman MD, MSCI</a:t>
            </a:r>
          </a:p>
        </p:txBody>
      </p:sp>
      <p:pic>
        <p:nvPicPr>
          <p:cNvPr id="8" name="Picture 7">
            <a:extLst>
              <a:ext uri="{FF2B5EF4-FFF2-40B4-BE49-F238E27FC236}">
                <a16:creationId xmlns:a16="http://schemas.microsoft.com/office/drawing/2014/main" id="{A400023E-5AC4-3C7A-F7E7-9A61E09A2033}"/>
              </a:ext>
            </a:extLst>
          </p:cNvPr>
          <p:cNvPicPr>
            <a:picLocks noChangeAspect="1"/>
          </p:cNvPicPr>
          <p:nvPr/>
        </p:nvPicPr>
        <p:blipFill>
          <a:blip r:embed="rId3"/>
          <a:stretch>
            <a:fillRect/>
          </a:stretch>
        </p:blipFill>
        <p:spPr>
          <a:xfrm>
            <a:off x="1664247" y="2027393"/>
            <a:ext cx="5804815" cy="4189142"/>
          </a:xfrm>
          <a:prstGeom prst="rect">
            <a:avLst/>
          </a:prstGeom>
        </p:spPr>
      </p:pic>
    </p:spTree>
    <p:extLst>
      <p:ext uri="{BB962C8B-B14F-4D97-AF65-F5344CB8AC3E}">
        <p14:creationId xmlns:p14="http://schemas.microsoft.com/office/powerpoint/2010/main" val="2733875325"/>
      </p:ext>
    </p:extLst>
  </p:cSld>
  <p:clrMapOvr>
    <a:masterClrMapping/>
  </p:clrMapOvr>
  <mc:AlternateContent xmlns:mc="http://schemas.openxmlformats.org/markup-compatibility/2006" xmlns:p14="http://schemas.microsoft.com/office/powerpoint/2010/main">
    <mc:Choice Requires="p14">
      <p:transition spd="slow" p14:dur="475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85800" y="530376"/>
            <a:ext cx="7772400" cy="1143000"/>
          </a:xfrm>
        </p:spPr>
        <p:txBody>
          <a:bodyPr/>
          <a:lstStyle/>
          <a:p>
            <a:pPr algn="ctr"/>
            <a:r>
              <a:rPr lang="en-US" altLang="en-US" dirty="0"/>
              <a:t>Objectives</a:t>
            </a:r>
            <a:br>
              <a:rPr lang="en-US" altLang="en-US" b="1" dirty="0"/>
            </a:br>
            <a:endParaRPr lang="en-US" altLang="en-US" b="1" dirty="0"/>
          </a:p>
        </p:txBody>
      </p:sp>
      <p:sp>
        <p:nvSpPr>
          <p:cNvPr id="82947" name="Rectangle 3"/>
          <p:cNvSpPr>
            <a:spLocks noGrp="1" noChangeArrowheads="1"/>
          </p:cNvSpPr>
          <p:nvPr>
            <p:ph type="body" idx="1"/>
          </p:nvPr>
        </p:nvSpPr>
        <p:spPr>
          <a:xfrm>
            <a:off x="268906" y="1160430"/>
            <a:ext cx="8763000" cy="4960970"/>
          </a:xfrm>
        </p:spPr>
        <p:txBody>
          <a:bodyPr/>
          <a:lstStyle/>
          <a:p>
            <a:r>
              <a:rPr lang="en-US" altLang="en-US" dirty="0"/>
              <a:t>Review common issues in the heart that may be presents in ECD</a:t>
            </a:r>
          </a:p>
          <a:p>
            <a:r>
              <a:rPr lang="en-US" altLang="en-US" dirty="0"/>
              <a:t>How should I look for heart issues with ECD? </a:t>
            </a:r>
          </a:p>
          <a:p>
            <a:r>
              <a:rPr lang="en-US" altLang="en-US" dirty="0"/>
              <a:t>What are the potential side effect of treatment that can affect my heart? 	</a:t>
            </a:r>
          </a:p>
          <a:p>
            <a:r>
              <a:rPr lang="en-US" altLang="en-US" dirty="0"/>
              <a:t>What tests should I have done to monitor my heart? </a:t>
            </a:r>
          </a:p>
          <a:p>
            <a:endParaRPr lang="en-US" altLang="en-US" dirty="0"/>
          </a:p>
          <a:p>
            <a:endParaRPr lang="en-US" altLang="en-US" dirty="0"/>
          </a:p>
          <a:p>
            <a:pPr lvl="1" eaLnBrk="1" hangingPunct="1"/>
            <a:endParaRPr lang="en-US" altLang="en-US" sz="2400" dirty="0"/>
          </a:p>
        </p:txBody>
      </p:sp>
      <p:pic>
        <p:nvPicPr>
          <p:cNvPr id="12292" name="Picture 2" descr="imgres.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29677"/>
            <a:ext cx="1944303" cy="903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3" descr="imgres.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597641" y="226553"/>
            <a:ext cx="1147412" cy="87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89879114"/>
      </p:ext>
    </p:extLst>
  </p:cSld>
  <p:clrMapOvr>
    <a:masterClrMapping/>
  </p:clrMapOvr>
  <mc:AlternateContent xmlns:mc="http://schemas.openxmlformats.org/markup-compatibility/2006" xmlns:p14="http://schemas.microsoft.com/office/powerpoint/2010/main">
    <mc:Choice Requires="p14">
      <p:transition spd="slow" p14:dur="475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29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29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29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294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E3A6B-EC4A-0F42-809D-4D667FD4AAF0}"/>
              </a:ext>
            </a:extLst>
          </p:cNvPr>
          <p:cNvSpPr>
            <a:spLocks noGrp="1"/>
          </p:cNvSpPr>
          <p:nvPr>
            <p:ph type="title"/>
          </p:nvPr>
        </p:nvSpPr>
        <p:spPr/>
        <p:txBody>
          <a:bodyPr/>
          <a:lstStyle/>
          <a:p>
            <a:r>
              <a:rPr lang="en-US" dirty="0"/>
              <a:t>Anatomy of the heart </a:t>
            </a:r>
          </a:p>
        </p:txBody>
      </p:sp>
      <p:pic>
        <p:nvPicPr>
          <p:cNvPr id="8" name="Picture 7">
            <a:extLst>
              <a:ext uri="{FF2B5EF4-FFF2-40B4-BE49-F238E27FC236}">
                <a16:creationId xmlns:a16="http://schemas.microsoft.com/office/drawing/2014/main" id="{70BD7260-8AC8-6F48-B05F-0D14D82D56AA}"/>
              </a:ext>
            </a:extLst>
          </p:cNvPr>
          <p:cNvPicPr>
            <a:picLocks noChangeAspect="1"/>
          </p:cNvPicPr>
          <p:nvPr/>
        </p:nvPicPr>
        <p:blipFill>
          <a:blip r:embed="rId2"/>
          <a:stretch>
            <a:fillRect/>
          </a:stretch>
        </p:blipFill>
        <p:spPr>
          <a:xfrm>
            <a:off x="279779" y="1302435"/>
            <a:ext cx="8326281" cy="4361386"/>
          </a:xfrm>
          <a:prstGeom prst="rect">
            <a:avLst/>
          </a:prstGeom>
        </p:spPr>
      </p:pic>
    </p:spTree>
    <p:extLst>
      <p:ext uri="{BB962C8B-B14F-4D97-AF65-F5344CB8AC3E}">
        <p14:creationId xmlns:p14="http://schemas.microsoft.com/office/powerpoint/2010/main" val="3117836320"/>
      </p:ext>
    </p:extLst>
  </p:cSld>
  <p:clrMapOvr>
    <a:masterClrMapping/>
  </p:clrMapOvr>
  <mc:AlternateContent xmlns:mc="http://schemas.openxmlformats.org/markup-compatibility/2006" xmlns:p14="http://schemas.microsoft.com/office/powerpoint/2010/main">
    <mc:Choice Requires="p14">
      <p:transition spd="slow" p14:dur="4750" advClick="0"/>
    </mc:Choice>
    <mc:Fallback xmlns="">
      <p:transition spd="slow"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132AB-610A-95FC-6A1B-74B733CC7E19}"/>
              </a:ext>
            </a:extLst>
          </p:cNvPr>
          <p:cNvSpPr>
            <a:spLocks noGrp="1"/>
          </p:cNvSpPr>
          <p:nvPr>
            <p:ph type="title"/>
          </p:nvPr>
        </p:nvSpPr>
        <p:spPr/>
        <p:txBody>
          <a:bodyPr/>
          <a:lstStyle/>
          <a:p>
            <a:r>
              <a:rPr lang="en-US" dirty="0"/>
              <a:t>ECD and the heart</a:t>
            </a:r>
          </a:p>
        </p:txBody>
      </p:sp>
      <p:sp>
        <p:nvSpPr>
          <p:cNvPr id="3" name="Content Placeholder 2">
            <a:extLst>
              <a:ext uri="{FF2B5EF4-FFF2-40B4-BE49-F238E27FC236}">
                <a16:creationId xmlns:a16="http://schemas.microsoft.com/office/drawing/2014/main" id="{2BDB2F3A-FBE2-EE9B-381E-51D445D40ED5}"/>
              </a:ext>
            </a:extLst>
          </p:cNvPr>
          <p:cNvSpPr>
            <a:spLocks noGrp="1"/>
          </p:cNvSpPr>
          <p:nvPr>
            <p:ph idx="1"/>
          </p:nvPr>
        </p:nvSpPr>
        <p:spPr>
          <a:xfrm>
            <a:off x="376813" y="1063567"/>
            <a:ext cx="8229600" cy="4558860"/>
          </a:xfrm>
        </p:spPr>
        <p:txBody>
          <a:bodyPr/>
          <a:lstStyle/>
          <a:p>
            <a:r>
              <a:rPr lang="en-US" dirty="0"/>
              <a:t>Heart involvement may occur in 40-60%                      of ECD patients</a:t>
            </a:r>
          </a:p>
          <a:p>
            <a:r>
              <a:rPr lang="en-US" dirty="0"/>
              <a:t>Atrial infiltration </a:t>
            </a:r>
          </a:p>
          <a:p>
            <a:r>
              <a:rPr lang="en-US" dirty="0"/>
              <a:t>Pericardial thickening / fluid around heart</a:t>
            </a:r>
          </a:p>
          <a:p>
            <a:r>
              <a:rPr lang="en-US" dirty="0"/>
              <a:t>Coronary artery / blood vessel wall infiltration </a:t>
            </a:r>
          </a:p>
          <a:p>
            <a:r>
              <a:rPr lang="en-US" dirty="0"/>
              <a:t>Cardiac MRI is most sensitive for looking for ECD involvement </a:t>
            </a:r>
          </a:p>
          <a:p>
            <a:r>
              <a:rPr lang="en-US" dirty="0"/>
              <a:t>Cardiac involvement is present in 48% of patients with BRAF V600E mutation </a:t>
            </a:r>
          </a:p>
          <a:p>
            <a:endParaRPr lang="en-US" dirty="0"/>
          </a:p>
        </p:txBody>
      </p:sp>
      <p:sp>
        <p:nvSpPr>
          <p:cNvPr id="5" name="TextBox 4">
            <a:extLst>
              <a:ext uri="{FF2B5EF4-FFF2-40B4-BE49-F238E27FC236}">
                <a16:creationId xmlns:a16="http://schemas.microsoft.com/office/drawing/2014/main" id="{E92CA45C-E135-2F45-A0D2-182AB921C562}"/>
              </a:ext>
            </a:extLst>
          </p:cNvPr>
          <p:cNvSpPr txBox="1"/>
          <p:nvPr/>
        </p:nvSpPr>
        <p:spPr>
          <a:xfrm>
            <a:off x="256233" y="6488668"/>
            <a:ext cx="4572000" cy="369332"/>
          </a:xfrm>
          <a:prstGeom prst="rect">
            <a:avLst/>
          </a:prstGeom>
          <a:noFill/>
        </p:spPr>
        <p:txBody>
          <a:bodyPr wrap="square">
            <a:spAutoFit/>
          </a:bodyPr>
          <a:lstStyle/>
          <a:p>
            <a:r>
              <a:rPr lang="en-US" dirty="0"/>
              <a:t>DOI: 10.1093/</a:t>
            </a:r>
            <a:r>
              <a:rPr lang="en-US" dirty="0" err="1"/>
              <a:t>eurheartj</a:t>
            </a:r>
            <a:r>
              <a:rPr lang="en-US" dirty="0"/>
              <a:t>/ehac741        July 2023</a:t>
            </a:r>
          </a:p>
        </p:txBody>
      </p:sp>
      <p:pic>
        <p:nvPicPr>
          <p:cNvPr id="6" name="Picture 5">
            <a:extLst>
              <a:ext uri="{FF2B5EF4-FFF2-40B4-BE49-F238E27FC236}">
                <a16:creationId xmlns:a16="http://schemas.microsoft.com/office/drawing/2014/main" id="{970BAA00-460D-2545-BB95-3333CEF7D46C}"/>
              </a:ext>
            </a:extLst>
          </p:cNvPr>
          <p:cNvPicPr>
            <a:picLocks noChangeAspect="1"/>
          </p:cNvPicPr>
          <p:nvPr/>
        </p:nvPicPr>
        <p:blipFill>
          <a:blip r:embed="rId3"/>
          <a:srcRect l="6879" t="21392" r="51974" b="66154"/>
          <a:stretch/>
        </p:blipFill>
        <p:spPr>
          <a:xfrm>
            <a:off x="5963696" y="5040384"/>
            <a:ext cx="2723104" cy="854110"/>
          </a:xfrm>
          <a:prstGeom prst="rect">
            <a:avLst/>
          </a:prstGeom>
        </p:spPr>
      </p:pic>
      <p:pic>
        <p:nvPicPr>
          <p:cNvPr id="7" name="Picture 6">
            <a:extLst>
              <a:ext uri="{FF2B5EF4-FFF2-40B4-BE49-F238E27FC236}">
                <a16:creationId xmlns:a16="http://schemas.microsoft.com/office/drawing/2014/main" id="{79EC20BD-378A-4F4B-A13C-77C4D5E718D4}"/>
              </a:ext>
            </a:extLst>
          </p:cNvPr>
          <p:cNvPicPr>
            <a:picLocks noChangeAspect="1"/>
          </p:cNvPicPr>
          <p:nvPr/>
        </p:nvPicPr>
        <p:blipFill rotWithShape="1">
          <a:blip r:embed="rId4"/>
          <a:srcRect l="63352"/>
          <a:stretch/>
        </p:blipFill>
        <p:spPr>
          <a:xfrm>
            <a:off x="6933065" y="153184"/>
            <a:ext cx="2009176" cy="2871708"/>
          </a:xfrm>
          <a:prstGeom prst="rect">
            <a:avLst/>
          </a:prstGeom>
        </p:spPr>
      </p:pic>
    </p:spTree>
    <p:extLst>
      <p:ext uri="{BB962C8B-B14F-4D97-AF65-F5344CB8AC3E}">
        <p14:creationId xmlns:p14="http://schemas.microsoft.com/office/powerpoint/2010/main" val="300093954"/>
      </p:ext>
    </p:extLst>
  </p:cSld>
  <p:clrMapOvr>
    <a:masterClrMapping/>
  </p:clrMapOvr>
  <mc:AlternateContent xmlns:mc="http://schemas.openxmlformats.org/markup-compatibility/2006" xmlns:p14="http://schemas.microsoft.com/office/powerpoint/2010/main">
    <mc:Choice Requires="p14">
      <p:transition spd="slow" p14:dur="4750" advClick="0"/>
    </mc:Choice>
    <mc:Fallback xmlns="">
      <p:transition spd="slow"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D2329-3231-DA4F-A121-29CC8C6CC88A}"/>
              </a:ext>
            </a:extLst>
          </p:cNvPr>
          <p:cNvSpPr>
            <a:spLocks noGrp="1"/>
          </p:cNvSpPr>
          <p:nvPr>
            <p:ph type="title"/>
          </p:nvPr>
        </p:nvSpPr>
        <p:spPr/>
        <p:txBody>
          <a:bodyPr/>
          <a:lstStyle/>
          <a:p>
            <a:r>
              <a:rPr lang="en-US" dirty="0"/>
              <a:t>Effects of ECD</a:t>
            </a:r>
          </a:p>
        </p:txBody>
      </p:sp>
      <p:sp>
        <p:nvSpPr>
          <p:cNvPr id="3" name="Content Placeholder 2">
            <a:extLst>
              <a:ext uri="{FF2B5EF4-FFF2-40B4-BE49-F238E27FC236}">
                <a16:creationId xmlns:a16="http://schemas.microsoft.com/office/drawing/2014/main" id="{131A75FD-BD84-414A-9D2B-EE506D255789}"/>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B3FC96EC-6B84-D345-AAC3-08423D862908}"/>
              </a:ext>
            </a:extLst>
          </p:cNvPr>
          <p:cNvPicPr>
            <a:picLocks noChangeAspect="1"/>
          </p:cNvPicPr>
          <p:nvPr/>
        </p:nvPicPr>
        <p:blipFill>
          <a:blip r:embed="rId2"/>
          <a:stretch>
            <a:fillRect/>
          </a:stretch>
        </p:blipFill>
        <p:spPr>
          <a:xfrm>
            <a:off x="0" y="1275497"/>
            <a:ext cx="8542694" cy="3924300"/>
          </a:xfrm>
          <a:prstGeom prst="rect">
            <a:avLst/>
          </a:prstGeom>
        </p:spPr>
      </p:pic>
      <p:sp>
        <p:nvSpPr>
          <p:cNvPr id="5" name="Rectangle 4">
            <a:extLst>
              <a:ext uri="{FF2B5EF4-FFF2-40B4-BE49-F238E27FC236}">
                <a16:creationId xmlns:a16="http://schemas.microsoft.com/office/drawing/2014/main" id="{8A7354ED-7B0F-7A42-9A0C-A722DF10188C}"/>
              </a:ext>
            </a:extLst>
          </p:cNvPr>
          <p:cNvSpPr/>
          <p:nvPr/>
        </p:nvSpPr>
        <p:spPr>
          <a:xfrm>
            <a:off x="508000" y="5647631"/>
            <a:ext cx="3839769" cy="369332"/>
          </a:xfrm>
          <a:prstGeom prst="rect">
            <a:avLst/>
          </a:prstGeom>
        </p:spPr>
        <p:txBody>
          <a:bodyPr wrap="none">
            <a:spAutoFit/>
          </a:bodyPr>
          <a:lstStyle/>
          <a:p>
            <a:r>
              <a:rPr lang="en-US" dirty="0">
                <a:solidFill>
                  <a:srgbClr val="005A96"/>
                </a:solidFill>
                <a:latin typeface="interfaceregular"/>
                <a:hlinkClick r:id="rId3"/>
              </a:rPr>
              <a:t>doi.org/10.1136/heartjnl-2024-324061</a:t>
            </a:r>
            <a:endParaRPr lang="en-US" dirty="0"/>
          </a:p>
        </p:txBody>
      </p:sp>
    </p:spTree>
    <p:extLst>
      <p:ext uri="{BB962C8B-B14F-4D97-AF65-F5344CB8AC3E}">
        <p14:creationId xmlns:p14="http://schemas.microsoft.com/office/powerpoint/2010/main" val="940146021"/>
      </p:ext>
    </p:extLst>
  </p:cSld>
  <p:clrMapOvr>
    <a:masterClrMapping/>
  </p:clrMapOvr>
  <mc:AlternateContent xmlns:mc="http://schemas.openxmlformats.org/markup-compatibility/2006" xmlns:p14="http://schemas.microsoft.com/office/powerpoint/2010/main">
    <mc:Choice Requires="p14">
      <p:transition spd="slow" p14:dur="4750" advClick="0"/>
    </mc:Choice>
    <mc:Fallback xmlns="">
      <p:transition spd="slow"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C2F88-55F5-D6CB-765C-5D4BB5898932}"/>
              </a:ext>
            </a:extLst>
          </p:cNvPr>
          <p:cNvSpPr>
            <a:spLocks noGrp="1"/>
          </p:cNvSpPr>
          <p:nvPr>
            <p:ph type="title"/>
          </p:nvPr>
        </p:nvSpPr>
        <p:spPr>
          <a:xfrm>
            <a:off x="374073" y="72035"/>
            <a:ext cx="8229600" cy="1133590"/>
          </a:xfrm>
        </p:spPr>
        <p:txBody>
          <a:bodyPr/>
          <a:lstStyle/>
          <a:p>
            <a:r>
              <a:rPr lang="en-US" dirty="0"/>
              <a:t>Cardiac MRI examples of ECD</a:t>
            </a:r>
          </a:p>
        </p:txBody>
      </p:sp>
      <p:pic>
        <p:nvPicPr>
          <p:cNvPr id="5" name="Content Placeholder 4">
            <a:extLst>
              <a:ext uri="{FF2B5EF4-FFF2-40B4-BE49-F238E27FC236}">
                <a16:creationId xmlns:a16="http://schemas.microsoft.com/office/drawing/2014/main" id="{CC8039C4-548C-886B-B076-EFD51A9C353E}"/>
              </a:ext>
            </a:extLst>
          </p:cNvPr>
          <p:cNvPicPr>
            <a:picLocks noGrp="1" noChangeAspect="1"/>
          </p:cNvPicPr>
          <p:nvPr>
            <p:ph idx="1"/>
          </p:nvPr>
        </p:nvPicPr>
        <p:blipFill rotWithShape="1">
          <a:blip r:embed="rId3"/>
          <a:srcRect b="64168"/>
          <a:stretch/>
        </p:blipFill>
        <p:spPr>
          <a:xfrm>
            <a:off x="135653" y="762536"/>
            <a:ext cx="6020854" cy="1978973"/>
          </a:xfrm>
        </p:spPr>
      </p:pic>
      <p:sp>
        <p:nvSpPr>
          <p:cNvPr id="7" name="TextBox 6">
            <a:extLst>
              <a:ext uri="{FF2B5EF4-FFF2-40B4-BE49-F238E27FC236}">
                <a16:creationId xmlns:a16="http://schemas.microsoft.com/office/drawing/2014/main" id="{1746A69D-4614-FC3D-9097-3B2D1EEDA3A9}"/>
              </a:ext>
            </a:extLst>
          </p:cNvPr>
          <p:cNvSpPr txBox="1"/>
          <p:nvPr/>
        </p:nvSpPr>
        <p:spPr>
          <a:xfrm>
            <a:off x="135653" y="6499945"/>
            <a:ext cx="4572000" cy="369332"/>
          </a:xfrm>
          <a:prstGeom prst="rect">
            <a:avLst/>
          </a:prstGeom>
          <a:noFill/>
        </p:spPr>
        <p:txBody>
          <a:bodyPr wrap="square">
            <a:spAutoFit/>
          </a:bodyPr>
          <a:lstStyle/>
          <a:p>
            <a:r>
              <a:rPr lang="en-US" dirty="0"/>
              <a:t>DOI: 10.1093/</a:t>
            </a:r>
            <a:r>
              <a:rPr lang="en-US" dirty="0" err="1"/>
              <a:t>eurheartj</a:t>
            </a:r>
            <a:r>
              <a:rPr lang="en-US" dirty="0"/>
              <a:t>/ehac741</a:t>
            </a:r>
          </a:p>
        </p:txBody>
      </p:sp>
      <p:sp>
        <p:nvSpPr>
          <p:cNvPr id="9" name="TextBox 8">
            <a:extLst>
              <a:ext uri="{FF2B5EF4-FFF2-40B4-BE49-F238E27FC236}">
                <a16:creationId xmlns:a16="http://schemas.microsoft.com/office/drawing/2014/main" id="{C51FF4DA-3974-35CC-C93E-BFD872C9886C}"/>
              </a:ext>
            </a:extLst>
          </p:cNvPr>
          <p:cNvSpPr txBox="1"/>
          <p:nvPr/>
        </p:nvSpPr>
        <p:spPr>
          <a:xfrm>
            <a:off x="0" y="2891406"/>
            <a:ext cx="7915817" cy="646331"/>
          </a:xfrm>
          <a:prstGeom prst="rect">
            <a:avLst/>
          </a:prstGeom>
          <a:noFill/>
        </p:spPr>
        <p:txBody>
          <a:bodyPr wrap="square">
            <a:spAutoFit/>
          </a:bodyPr>
          <a:lstStyle/>
          <a:p>
            <a:r>
              <a:rPr lang="en-US" dirty="0"/>
              <a:t>A. &amp; B. right atrioventricular sulcus infiltration, C </a:t>
            </a:r>
            <a:r>
              <a:rPr lang="en-US" dirty="0" err="1"/>
              <a:t>intratrial</a:t>
            </a:r>
            <a:r>
              <a:rPr lang="en-US" dirty="0"/>
              <a:t> infiltration (37%)</a:t>
            </a:r>
          </a:p>
          <a:p>
            <a:endParaRPr lang="en-US" dirty="0"/>
          </a:p>
        </p:txBody>
      </p:sp>
      <p:sp>
        <p:nvSpPr>
          <p:cNvPr id="11" name="TextBox 10">
            <a:extLst>
              <a:ext uri="{FF2B5EF4-FFF2-40B4-BE49-F238E27FC236}">
                <a16:creationId xmlns:a16="http://schemas.microsoft.com/office/drawing/2014/main" id="{ED090C5A-67F4-D138-F538-68556797205A}"/>
              </a:ext>
            </a:extLst>
          </p:cNvPr>
          <p:cNvSpPr txBox="1"/>
          <p:nvPr/>
        </p:nvSpPr>
        <p:spPr>
          <a:xfrm>
            <a:off x="135653" y="5380551"/>
            <a:ext cx="7690186" cy="646331"/>
          </a:xfrm>
          <a:prstGeom prst="rect">
            <a:avLst/>
          </a:prstGeom>
          <a:noFill/>
        </p:spPr>
        <p:txBody>
          <a:bodyPr wrap="square">
            <a:spAutoFit/>
          </a:bodyPr>
          <a:lstStyle/>
          <a:p>
            <a:r>
              <a:rPr lang="en-US" dirty="0"/>
              <a:t>G. pericardial thickening, H. pericardial effusion was seen in 24% of patients</a:t>
            </a:r>
          </a:p>
          <a:p>
            <a:r>
              <a:rPr lang="en-US" dirty="0"/>
              <a:t>I.  pericardial effusion and right atrial infiltration </a:t>
            </a:r>
          </a:p>
        </p:txBody>
      </p:sp>
      <p:sp>
        <p:nvSpPr>
          <p:cNvPr id="17" name="TextBox 16">
            <a:extLst>
              <a:ext uri="{FF2B5EF4-FFF2-40B4-BE49-F238E27FC236}">
                <a16:creationId xmlns:a16="http://schemas.microsoft.com/office/drawing/2014/main" id="{75289F27-A07F-8788-82E6-21944550456A}"/>
              </a:ext>
            </a:extLst>
          </p:cNvPr>
          <p:cNvSpPr txBox="1"/>
          <p:nvPr/>
        </p:nvSpPr>
        <p:spPr>
          <a:xfrm>
            <a:off x="6559518" y="4538156"/>
            <a:ext cx="2532641" cy="369332"/>
          </a:xfrm>
          <a:prstGeom prst="rect">
            <a:avLst/>
          </a:prstGeom>
          <a:noFill/>
        </p:spPr>
        <p:txBody>
          <a:bodyPr wrap="square">
            <a:spAutoFit/>
          </a:bodyPr>
          <a:lstStyle/>
          <a:p>
            <a:r>
              <a:rPr lang="en-US" dirty="0"/>
              <a:t>5% cardiac tamponade</a:t>
            </a:r>
          </a:p>
        </p:txBody>
      </p:sp>
      <p:pic>
        <p:nvPicPr>
          <p:cNvPr id="10" name="Content Placeholder 4">
            <a:extLst>
              <a:ext uri="{FF2B5EF4-FFF2-40B4-BE49-F238E27FC236}">
                <a16:creationId xmlns:a16="http://schemas.microsoft.com/office/drawing/2014/main" id="{32FDE843-5DBB-F046-BFA8-2F14E596367C}"/>
              </a:ext>
            </a:extLst>
          </p:cNvPr>
          <p:cNvPicPr>
            <a:picLocks noChangeAspect="1"/>
          </p:cNvPicPr>
          <p:nvPr/>
        </p:nvPicPr>
        <p:blipFill rotWithShape="1">
          <a:blip r:embed="rId3"/>
          <a:srcRect t="68650"/>
          <a:stretch/>
        </p:blipFill>
        <p:spPr>
          <a:xfrm>
            <a:off x="374073" y="3432010"/>
            <a:ext cx="6078149" cy="1747905"/>
          </a:xfrm>
          <a:prstGeom prst="rect">
            <a:avLst/>
          </a:prstGeom>
        </p:spPr>
      </p:pic>
    </p:spTree>
    <p:extLst>
      <p:ext uri="{BB962C8B-B14F-4D97-AF65-F5344CB8AC3E}">
        <p14:creationId xmlns:p14="http://schemas.microsoft.com/office/powerpoint/2010/main" val="1930501079"/>
      </p:ext>
    </p:extLst>
  </p:cSld>
  <p:clrMapOvr>
    <a:masterClrMapping/>
  </p:clrMapOvr>
  <mc:AlternateContent xmlns:mc="http://schemas.openxmlformats.org/markup-compatibility/2006" xmlns:p14="http://schemas.microsoft.com/office/powerpoint/2010/main">
    <mc:Choice Requires="p14">
      <p:transition spd="slow" p14:dur="475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9432D-9F7E-F842-B160-8314DEF18D56}"/>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8E72B431-1241-3E4D-A915-B186DB54E803}"/>
              </a:ext>
            </a:extLst>
          </p:cNvPr>
          <p:cNvPicPr>
            <a:picLocks noGrp="1" noChangeAspect="1"/>
          </p:cNvPicPr>
          <p:nvPr>
            <p:ph idx="1"/>
          </p:nvPr>
        </p:nvPicPr>
        <p:blipFill>
          <a:blip r:embed="rId2"/>
          <a:stretch>
            <a:fillRect/>
          </a:stretch>
        </p:blipFill>
        <p:spPr>
          <a:xfrm>
            <a:off x="457200" y="620547"/>
            <a:ext cx="6666931" cy="5077415"/>
          </a:xfrm>
          <a:prstGeom prst="rect">
            <a:avLst/>
          </a:prstGeom>
        </p:spPr>
      </p:pic>
      <p:sp>
        <p:nvSpPr>
          <p:cNvPr id="6" name="Rectangle 5">
            <a:extLst>
              <a:ext uri="{FF2B5EF4-FFF2-40B4-BE49-F238E27FC236}">
                <a16:creationId xmlns:a16="http://schemas.microsoft.com/office/drawing/2014/main" id="{BE4917C5-E557-024F-BC6A-3606DDBCEC36}"/>
              </a:ext>
            </a:extLst>
          </p:cNvPr>
          <p:cNvSpPr/>
          <p:nvPr/>
        </p:nvSpPr>
        <p:spPr>
          <a:xfrm>
            <a:off x="457200" y="6488668"/>
            <a:ext cx="5130572" cy="369332"/>
          </a:xfrm>
          <a:prstGeom prst="rect">
            <a:avLst/>
          </a:prstGeom>
        </p:spPr>
        <p:txBody>
          <a:bodyPr wrap="none">
            <a:spAutoFit/>
          </a:bodyPr>
          <a:lstStyle/>
          <a:p>
            <a:r>
              <a:rPr lang="en-US" dirty="0" err="1">
                <a:latin typeface="Helvetica" pitchFamily="2" charset="0"/>
              </a:rPr>
              <a:t>doi.org</a:t>
            </a:r>
            <a:r>
              <a:rPr lang="en-US" dirty="0">
                <a:latin typeface="Helvetica" pitchFamily="2" charset="0"/>
              </a:rPr>
              <a:t>/10.1007/s11547-023-01616-7.         2023</a:t>
            </a:r>
            <a:endParaRPr lang="en-US" dirty="0">
              <a:effectLst/>
              <a:latin typeface="Helvetica" pitchFamily="2" charset="0"/>
            </a:endParaRPr>
          </a:p>
        </p:txBody>
      </p:sp>
    </p:spTree>
    <p:extLst>
      <p:ext uri="{BB962C8B-B14F-4D97-AF65-F5344CB8AC3E}">
        <p14:creationId xmlns:p14="http://schemas.microsoft.com/office/powerpoint/2010/main" val="64229359"/>
      </p:ext>
    </p:extLst>
  </p:cSld>
  <p:clrMapOvr>
    <a:masterClrMapping/>
  </p:clrMapOvr>
  <mc:AlternateContent xmlns:mc="http://schemas.openxmlformats.org/markup-compatibility/2006" xmlns:p14="http://schemas.microsoft.com/office/powerpoint/2010/main">
    <mc:Choice Requires="p14">
      <p:transition spd="slow" p14:dur="475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01707-4833-6940-BB94-0948F078D98D}"/>
              </a:ext>
            </a:extLst>
          </p:cNvPr>
          <p:cNvSpPr>
            <a:spLocks noGrp="1"/>
          </p:cNvSpPr>
          <p:nvPr>
            <p:ph type="title"/>
          </p:nvPr>
        </p:nvSpPr>
        <p:spPr/>
        <p:txBody>
          <a:bodyPr/>
          <a:lstStyle/>
          <a:p>
            <a:r>
              <a:rPr lang="en-US" dirty="0"/>
              <a:t>What to do if my heart is involved?</a:t>
            </a:r>
          </a:p>
        </p:txBody>
      </p:sp>
      <p:sp>
        <p:nvSpPr>
          <p:cNvPr id="3" name="Content Placeholder 2">
            <a:extLst>
              <a:ext uri="{FF2B5EF4-FFF2-40B4-BE49-F238E27FC236}">
                <a16:creationId xmlns:a16="http://schemas.microsoft.com/office/drawing/2014/main" id="{4A935A7F-F01D-0948-8A89-E187EE10CCA0}"/>
              </a:ext>
            </a:extLst>
          </p:cNvPr>
          <p:cNvSpPr>
            <a:spLocks noGrp="1"/>
          </p:cNvSpPr>
          <p:nvPr>
            <p:ph idx="1"/>
          </p:nvPr>
        </p:nvSpPr>
        <p:spPr>
          <a:xfrm>
            <a:off x="457200" y="1332163"/>
            <a:ext cx="8229600" cy="4558860"/>
          </a:xfrm>
        </p:spPr>
        <p:txBody>
          <a:bodyPr/>
          <a:lstStyle/>
          <a:p>
            <a:r>
              <a:rPr lang="en-US" dirty="0"/>
              <a:t>Heart involvement may be asymptomatic or cause significant arrhythmias heart conduction problems. </a:t>
            </a:r>
          </a:p>
          <a:p>
            <a:r>
              <a:rPr lang="en-US" dirty="0"/>
              <a:t>May cause acute pericarditis / tamponade </a:t>
            </a:r>
          </a:p>
          <a:p>
            <a:r>
              <a:rPr lang="en-US" dirty="0"/>
              <a:t>Heart blockage / myocardial infarction</a:t>
            </a:r>
          </a:p>
          <a:p>
            <a:r>
              <a:rPr lang="en-US" dirty="0"/>
              <a:t>Cause shortness of breath and swelling </a:t>
            </a:r>
          </a:p>
          <a:p>
            <a:r>
              <a:rPr lang="en-US" dirty="0"/>
              <a:t>Targeted therapy with BRAF / MEK inhibitors are often first-line treatment for patients with cardiac involvement, frequently improving prognosis, which was previously quite poor.</a:t>
            </a:r>
          </a:p>
          <a:p>
            <a:endParaRPr lang="en-US" dirty="0"/>
          </a:p>
          <a:p>
            <a:endParaRPr lang="en-US" dirty="0"/>
          </a:p>
        </p:txBody>
      </p:sp>
    </p:spTree>
    <p:extLst>
      <p:ext uri="{BB962C8B-B14F-4D97-AF65-F5344CB8AC3E}">
        <p14:creationId xmlns:p14="http://schemas.microsoft.com/office/powerpoint/2010/main" val="3787831538"/>
      </p:ext>
    </p:extLst>
  </p:cSld>
  <p:clrMapOvr>
    <a:masterClrMapping/>
  </p:clrMapOvr>
  <mc:AlternateContent xmlns:mc="http://schemas.openxmlformats.org/markup-compatibility/2006" xmlns:p14="http://schemas.microsoft.com/office/powerpoint/2010/main">
    <mc:Choice Requires="p14">
      <p:transition spd="slow" p14:dur="4750" advClick="0"/>
    </mc:Choice>
    <mc:Fallback xmlns="">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B79EE-92CD-204B-6D2C-D178970301F1}"/>
              </a:ext>
            </a:extLst>
          </p:cNvPr>
          <p:cNvSpPr>
            <a:spLocks noGrp="1"/>
          </p:cNvSpPr>
          <p:nvPr>
            <p:ph type="title"/>
          </p:nvPr>
        </p:nvSpPr>
        <p:spPr/>
        <p:txBody>
          <a:bodyPr/>
          <a:lstStyle/>
          <a:p>
            <a:endParaRPr lang="en-US" dirty="0"/>
          </a:p>
        </p:txBody>
      </p:sp>
      <p:pic>
        <p:nvPicPr>
          <p:cNvPr id="11" name="Content Placeholder 10">
            <a:extLst>
              <a:ext uri="{FF2B5EF4-FFF2-40B4-BE49-F238E27FC236}">
                <a16:creationId xmlns:a16="http://schemas.microsoft.com/office/drawing/2014/main" id="{8BB5EC50-51A4-0790-78C7-16DBFE7BF5ED}"/>
              </a:ext>
            </a:extLst>
          </p:cNvPr>
          <p:cNvPicPr>
            <a:picLocks noGrp="1" noChangeAspect="1"/>
          </p:cNvPicPr>
          <p:nvPr>
            <p:ph idx="1"/>
          </p:nvPr>
        </p:nvPicPr>
        <p:blipFill>
          <a:blip r:embed="rId2"/>
          <a:srcRect l="8974" t="13715" r="32479" b="6488"/>
          <a:stretch/>
        </p:blipFill>
        <p:spPr>
          <a:xfrm>
            <a:off x="457200" y="654522"/>
            <a:ext cx="7516167" cy="5548955"/>
          </a:xfrm>
        </p:spPr>
      </p:pic>
      <p:sp>
        <p:nvSpPr>
          <p:cNvPr id="13" name="TextBox 12">
            <a:extLst>
              <a:ext uri="{FF2B5EF4-FFF2-40B4-BE49-F238E27FC236}">
                <a16:creationId xmlns:a16="http://schemas.microsoft.com/office/drawing/2014/main" id="{163ED852-4EF3-2D48-12A2-FCFCDEE5283E}"/>
              </a:ext>
            </a:extLst>
          </p:cNvPr>
          <p:cNvSpPr txBox="1"/>
          <p:nvPr/>
        </p:nvSpPr>
        <p:spPr>
          <a:xfrm>
            <a:off x="256233" y="6488668"/>
            <a:ext cx="4572000" cy="369332"/>
          </a:xfrm>
          <a:prstGeom prst="rect">
            <a:avLst/>
          </a:prstGeom>
          <a:noFill/>
        </p:spPr>
        <p:txBody>
          <a:bodyPr wrap="square">
            <a:spAutoFit/>
          </a:bodyPr>
          <a:lstStyle/>
          <a:p>
            <a:r>
              <a:rPr lang="en-US" dirty="0"/>
              <a:t>DOI: 10.1093/</a:t>
            </a:r>
            <a:r>
              <a:rPr lang="en-US" dirty="0" err="1"/>
              <a:t>eurheartj</a:t>
            </a:r>
            <a:r>
              <a:rPr lang="en-US" dirty="0"/>
              <a:t>/ehac741        July 2023</a:t>
            </a:r>
          </a:p>
        </p:txBody>
      </p:sp>
    </p:spTree>
    <p:extLst>
      <p:ext uri="{BB962C8B-B14F-4D97-AF65-F5344CB8AC3E}">
        <p14:creationId xmlns:p14="http://schemas.microsoft.com/office/powerpoint/2010/main" val="331849551"/>
      </p:ext>
    </p:extLst>
  </p:cSld>
  <p:clrMapOvr>
    <a:masterClrMapping/>
  </p:clrMapOvr>
  <mc:AlternateContent xmlns:mc="http://schemas.openxmlformats.org/markup-compatibility/2006" xmlns:p14="http://schemas.microsoft.com/office/powerpoint/2010/main">
    <mc:Choice Requires="p14">
      <p:transition spd="slow" p14:dur="4750" advClick="0"/>
    </mc:Choice>
    <mc:Fallback xmlns="">
      <p:transitio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DD763-7739-8A85-E0F4-352C2D6EB0B0}"/>
              </a:ext>
            </a:extLst>
          </p:cNvPr>
          <p:cNvSpPr>
            <a:spLocks noGrp="1"/>
          </p:cNvSpPr>
          <p:nvPr>
            <p:ph type="title"/>
          </p:nvPr>
        </p:nvSpPr>
        <p:spPr/>
        <p:txBody>
          <a:bodyPr/>
          <a:lstStyle/>
          <a:p>
            <a:r>
              <a:rPr lang="en-US" dirty="0"/>
              <a:t>Treatment options </a:t>
            </a:r>
          </a:p>
        </p:txBody>
      </p:sp>
      <p:pic>
        <p:nvPicPr>
          <p:cNvPr id="7" name="Content Placeholder 6">
            <a:extLst>
              <a:ext uri="{FF2B5EF4-FFF2-40B4-BE49-F238E27FC236}">
                <a16:creationId xmlns:a16="http://schemas.microsoft.com/office/drawing/2014/main" id="{CA0EA4C2-E54B-79AD-0955-0AF93873523E}"/>
              </a:ext>
            </a:extLst>
          </p:cNvPr>
          <p:cNvPicPr>
            <a:picLocks noGrp="1" noChangeAspect="1"/>
          </p:cNvPicPr>
          <p:nvPr>
            <p:ph idx="1"/>
          </p:nvPr>
        </p:nvPicPr>
        <p:blipFill>
          <a:blip r:embed="rId2"/>
          <a:srcRect l="4336" t="26563" r="39742" b="21366"/>
          <a:stretch/>
        </p:blipFill>
        <p:spPr>
          <a:xfrm>
            <a:off x="457200" y="2876678"/>
            <a:ext cx="5850736" cy="2950916"/>
          </a:xfrm>
        </p:spPr>
      </p:pic>
      <p:pic>
        <p:nvPicPr>
          <p:cNvPr id="5" name="Picture 4">
            <a:extLst>
              <a:ext uri="{FF2B5EF4-FFF2-40B4-BE49-F238E27FC236}">
                <a16:creationId xmlns:a16="http://schemas.microsoft.com/office/drawing/2014/main" id="{F27167D7-A977-D8F9-500A-86EEB691F6D2}"/>
              </a:ext>
            </a:extLst>
          </p:cNvPr>
          <p:cNvPicPr>
            <a:picLocks noChangeAspect="1"/>
          </p:cNvPicPr>
          <p:nvPr/>
        </p:nvPicPr>
        <p:blipFill>
          <a:blip r:embed="rId3"/>
          <a:srcRect l="3846" t="61310" r="38462" b="15803"/>
          <a:stretch/>
        </p:blipFill>
        <p:spPr>
          <a:xfrm>
            <a:off x="457200" y="1042179"/>
            <a:ext cx="8537203" cy="1834499"/>
          </a:xfrm>
          <a:prstGeom prst="rect">
            <a:avLst/>
          </a:prstGeom>
        </p:spPr>
      </p:pic>
      <p:pic>
        <p:nvPicPr>
          <p:cNvPr id="6" name="Picture 5">
            <a:extLst>
              <a:ext uri="{FF2B5EF4-FFF2-40B4-BE49-F238E27FC236}">
                <a16:creationId xmlns:a16="http://schemas.microsoft.com/office/drawing/2014/main" id="{B3EEF29D-8715-DD43-B2AC-67E8040DE5DD}"/>
              </a:ext>
            </a:extLst>
          </p:cNvPr>
          <p:cNvPicPr>
            <a:picLocks noChangeAspect="1"/>
          </p:cNvPicPr>
          <p:nvPr/>
        </p:nvPicPr>
        <p:blipFill>
          <a:blip r:embed="rId4"/>
          <a:stretch>
            <a:fillRect/>
          </a:stretch>
        </p:blipFill>
        <p:spPr>
          <a:xfrm>
            <a:off x="7223640" y="3907079"/>
            <a:ext cx="1085222" cy="1260258"/>
          </a:xfrm>
          <a:prstGeom prst="rect">
            <a:avLst/>
          </a:prstGeom>
        </p:spPr>
      </p:pic>
    </p:spTree>
    <p:extLst>
      <p:ext uri="{BB962C8B-B14F-4D97-AF65-F5344CB8AC3E}">
        <p14:creationId xmlns:p14="http://schemas.microsoft.com/office/powerpoint/2010/main" val="3177702042"/>
      </p:ext>
    </p:extLst>
  </p:cSld>
  <p:clrMapOvr>
    <a:masterClrMapping/>
  </p:clrMapOvr>
  <mc:AlternateContent xmlns:mc="http://schemas.openxmlformats.org/markup-compatibility/2006" xmlns:p14="http://schemas.microsoft.com/office/powerpoint/2010/main">
    <mc:Choice Requires="p14">
      <p:transition spd="slow" p14:dur="475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B3044-1D59-C84B-8C9E-3E186BC16B7A}"/>
              </a:ext>
            </a:extLst>
          </p:cNvPr>
          <p:cNvSpPr>
            <a:spLocks noGrp="1"/>
          </p:cNvSpPr>
          <p:nvPr>
            <p:ph type="title"/>
          </p:nvPr>
        </p:nvSpPr>
        <p:spPr>
          <a:xfrm>
            <a:off x="457200" y="229817"/>
            <a:ext cx="8229600" cy="1133590"/>
          </a:xfrm>
        </p:spPr>
        <p:txBody>
          <a:bodyPr/>
          <a:lstStyle/>
          <a:p>
            <a:r>
              <a:rPr lang="en-US" dirty="0"/>
              <a:t>BRAF and MEK Inhibitors </a:t>
            </a:r>
          </a:p>
        </p:txBody>
      </p:sp>
      <p:sp>
        <p:nvSpPr>
          <p:cNvPr id="3" name="Content Placeholder 2">
            <a:extLst>
              <a:ext uri="{FF2B5EF4-FFF2-40B4-BE49-F238E27FC236}">
                <a16:creationId xmlns:a16="http://schemas.microsoft.com/office/drawing/2014/main" id="{1CF724FF-0490-7A4B-9BC1-8D6610E672DA}"/>
              </a:ext>
            </a:extLst>
          </p:cNvPr>
          <p:cNvSpPr>
            <a:spLocks noGrp="1"/>
          </p:cNvSpPr>
          <p:nvPr>
            <p:ph idx="1"/>
          </p:nvPr>
        </p:nvSpPr>
        <p:spPr>
          <a:xfrm>
            <a:off x="374073" y="890650"/>
            <a:ext cx="8229600" cy="5323665"/>
          </a:xfrm>
        </p:spPr>
        <p:txBody>
          <a:bodyPr/>
          <a:lstStyle/>
          <a:p>
            <a:r>
              <a:rPr lang="en-US" dirty="0"/>
              <a:t>Rapidly accelerated fibrosarcoma B-type (BRAF) and mitogen-activated extracellular signal-regulated kinase (MEK) inhibitors have revolutionized treatment. </a:t>
            </a:r>
          </a:p>
          <a:p>
            <a:pPr lvl="1"/>
            <a:r>
              <a:rPr lang="en-US" dirty="0"/>
              <a:t>melanoma with have mutations</a:t>
            </a:r>
          </a:p>
          <a:p>
            <a:pPr lvl="1"/>
            <a:r>
              <a:rPr lang="en-US" dirty="0"/>
              <a:t>Also non-small cell lung Ca (3-5%), anaplastic thyroid Ca, metastatic colon Ca (10%), </a:t>
            </a:r>
            <a:r>
              <a:rPr lang="en-US" dirty="0" err="1"/>
              <a:t>Erdheim</a:t>
            </a:r>
            <a:r>
              <a:rPr lang="en-US" dirty="0"/>
              <a:t>-Chester disease.</a:t>
            </a:r>
          </a:p>
          <a:p>
            <a:r>
              <a:rPr lang="en-US" dirty="0"/>
              <a:t>Targeting this pathway with BRAF and MEK blockade results in control of cell proliferation</a:t>
            </a:r>
          </a:p>
          <a:p>
            <a:r>
              <a:rPr lang="en-US" dirty="0"/>
              <a:t>Blocking it alters heart muscle and blood cell repair / growth / homeostasis</a:t>
            </a:r>
          </a:p>
        </p:txBody>
      </p:sp>
    </p:spTree>
    <p:extLst>
      <p:ext uri="{BB962C8B-B14F-4D97-AF65-F5344CB8AC3E}">
        <p14:creationId xmlns:p14="http://schemas.microsoft.com/office/powerpoint/2010/main" val="1948803336"/>
      </p:ext>
    </p:extLst>
  </p:cSld>
  <p:clrMapOvr>
    <a:masterClrMapping/>
  </p:clrMapOvr>
  <mc:AlternateContent xmlns:mc="http://schemas.openxmlformats.org/markup-compatibility/2006" xmlns:p14="http://schemas.microsoft.com/office/powerpoint/2010/main">
    <mc:Choice Requires="p14">
      <p:transition spd="slow" p14:dur="475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AE9CE-B05A-DF40-A5B0-DFD778ECD470}"/>
              </a:ext>
            </a:extLst>
          </p:cNvPr>
          <p:cNvSpPr>
            <a:spLocks noGrp="1"/>
          </p:cNvSpPr>
          <p:nvPr>
            <p:ph type="title"/>
          </p:nvPr>
        </p:nvSpPr>
        <p:spPr>
          <a:xfrm>
            <a:off x="457200" y="250721"/>
            <a:ext cx="8229600" cy="1133590"/>
          </a:xfrm>
        </p:spPr>
        <p:txBody>
          <a:bodyPr/>
          <a:lstStyle/>
          <a:p>
            <a:r>
              <a:rPr lang="en-US" dirty="0"/>
              <a:t>BRAF and MEK Inhibitors - Mechanism</a:t>
            </a:r>
          </a:p>
        </p:txBody>
      </p:sp>
      <p:sp>
        <p:nvSpPr>
          <p:cNvPr id="3" name="Content Placeholder 2">
            <a:extLst>
              <a:ext uri="{FF2B5EF4-FFF2-40B4-BE49-F238E27FC236}">
                <a16:creationId xmlns:a16="http://schemas.microsoft.com/office/drawing/2014/main" id="{DF33E7E6-09C3-2948-93D9-3DDC21529DCC}"/>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7778FEF0-EE5A-F441-B2E1-69231F152EA4}"/>
              </a:ext>
            </a:extLst>
          </p:cNvPr>
          <p:cNvPicPr>
            <a:picLocks noChangeAspect="1"/>
          </p:cNvPicPr>
          <p:nvPr/>
        </p:nvPicPr>
        <p:blipFill rotWithShape="1">
          <a:blip r:embed="rId2"/>
          <a:srcRect b="39498"/>
          <a:stretch/>
        </p:blipFill>
        <p:spPr>
          <a:xfrm>
            <a:off x="457200" y="851233"/>
            <a:ext cx="7543772" cy="5409746"/>
          </a:xfrm>
          <a:prstGeom prst="rect">
            <a:avLst/>
          </a:prstGeom>
        </p:spPr>
      </p:pic>
      <p:pic>
        <p:nvPicPr>
          <p:cNvPr id="5" name="Picture 4">
            <a:extLst>
              <a:ext uri="{FF2B5EF4-FFF2-40B4-BE49-F238E27FC236}">
                <a16:creationId xmlns:a16="http://schemas.microsoft.com/office/drawing/2014/main" id="{53656B09-E6E9-B846-BDB4-36124063B559}"/>
              </a:ext>
            </a:extLst>
          </p:cNvPr>
          <p:cNvPicPr>
            <a:picLocks noChangeAspect="1"/>
          </p:cNvPicPr>
          <p:nvPr/>
        </p:nvPicPr>
        <p:blipFill rotWithShape="1">
          <a:blip r:embed="rId2"/>
          <a:srcRect t="93801"/>
          <a:stretch/>
        </p:blipFill>
        <p:spPr>
          <a:xfrm>
            <a:off x="371929" y="6436128"/>
            <a:ext cx="5003800" cy="367685"/>
          </a:xfrm>
          <a:prstGeom prst="rect">
            <a:avLst/>
          </a:prstGeom>
        </p:spPr>
      </p:pic>
    </p:spTree>
    <p:extLst>
      <p:ext uri="{BB962C8B-B14F-4D97-AF65-F5344CB8AC3E}">
        <p14:creationId xmlns:p14="http://schemas.microsoft.com/office/powerpoint/2010/main" val="1489703689"/>
      </p:ext>
    </p:extLst>
  </p:cSld>
  <p:clrMapOvr>
    <a:masterClrMapping/>
  </p:clrMapOvr>
  <mc:AlternateContent xmlns:mc="http://schemas.openxmlformats.org/markup-compatibility/2006" xmlns:p14="http://schemas.microsoft.com/office/powerpoint/2010/main">
    <mc:Choice Requires="p14">
      <p:transition spd="slow" p14:dur="4750" advClick="0"/>
    </mc:Choice>
    <mc:Fallback xmlns="">
      <p:transition spd="slow"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84828-83D0-2D4E-8F19-7EF5C1663E0B}"/>
              </a:ext>
            </a:extLst>
          </p:cNvPr>
          <p:cNvSpPr>
            <a:spLocks noGrp="1"/>
          </p:cNvSpPr>
          <p:nvPr>
            <p:ph type="title"/>
          </p:nvPr>
        </p:nvSpPr>
        <p:spPr>
          <a:xfrm>
            <a:off x="273132" y="455448"/>
            <a:ext cx="8413668" cy="1133590"/>
          </a:xfrm>
        </p:spPr>
        <p:txBody>
          <a:bodyPr/>
          <a:lstStyle/>
          <a:p>
            <a:r>
              <a:rPr lang="en-US" dirty="0"/>
              <a:t>Incidence of BRAF Inhibitor/MEK Inhibitor–Associated Cardiovascular Adverse</a:t>
            </a:r>
          </a:p>
        </p:txBody>
      </p:sp>
      <p:pic>
        <p:nvPicPr>
          <p:cNvPr id="4" name="Content Placeholder 3">
            <a:extLst>
              <a:ext uri="{FF2B5EF4-FFF2-40B4-BE49-F238E27FC236}">
                <a16:creationId xmlns:a16="http://schemas.microsoft.com/office/drawing/2014/main" id="{29EB927D-7479-F349-BFDA-B8CB4A5DCDC5}"/>
              </a:ext>
            </a:extLst>
          </p:cNvPr>
          <p:cNvPicPr>
            <a:picLocks noGrp="1" noChangeAspect="1"/>
          </p:cNvPicPr>
          <p:nvPr>
            <p:ph idx="1"/>
          </p:nvPr>
        </p:nvPicPr>
        <p:blipFill>
          <a:blip r:embed="rId2"/>
          <a:stretch>
            <a:fillRect/>
          </a:stretch>
        </p:blipFill>
        <p:spPr>
          <a:xfrm>
            <a:off x="1828799" y="1767025"/>
            <a:ext cx="6126431" cy="3912679"/>
          </a:xfrm>
          <a:prstGeom prst="rect">
            <a:avLst/>
          </a:prstGeom>
        </p:spPr>
      </p:pic>
      <p:sp>
        <p:nvSpPr>
          <p:cNvPr id="5" name="TextBox 4">
            <a:extLst>
              <a:ext uri="{FF2B5EF4-FFF2-40B4-BE49-F238E27FC236}">
                <a16:creationId xmlns:a16="http://schemas.microsoft.com/office/drawing/2014/main" id="{933C77E7-8006-F840-84DB-71BB20C5D08C}"/>
              </a:ext>
            </a:extLst>
          </p:cNvPr>
          <p:cNvSpPr txBox="1"/>
          <p:nvPr/>
        </p:nvSpPr>
        <p:spPr>
          <a:xfrm>
            <a:off x="130629" y="5679704"/>
            <a:ext cx="7232073" cy="369332"/>
          </a:xfrm>
          <a:prstGeom prst="rect">
            <a:avLst/>
          </a:prstGeom>
          <a:noFill/>
        </p:spPr>
        <p:txBody>
          <a:bodyPr wrap="square" rtlCol="0">
            <a:spAutoFit/>
          </a:bodyPr>
          <a:lstStyle/>
          <a:p>
            <a:r>
              <a:rPr lang="en-US" dirty="0"/>
              <a:t>JACC </a:t>
            </a:r>
            <a:r>
              <a:rPr lang="en-US" dirty="0" err="1"/>
              <a:t>CardioOncol</a:t>
            </a:r>
            <a:r>
              <a:rPr lang="en-US" dirty="0"/>
              <a:t>. 2022  doi:10.1016/j.jaccao.2022.01.096.</a:t>
            </a:r>
          </a:p>
        </p:txBody>
      </p:sp>
      <p:pic>
        <p:nvPicPr>
          <p:cNvPr id="6" name="Picture 5">
            <a:extLst>
              <a:ext uri="{FF2B5EF4-FFF2-40B4-BE49-F238E27FC236}">
                <a16:creationId xmlns:a16="http://schemas.microsoft.com/office/drawing/2014/main" id="{6D373D2B-8A39-5D41-ADFF-1A789EB9C1BB}"/>
              </a:ext>
            </a:extLst>
          </p:cNvPr>
          <p:cNvPicPr>
            <a:picLocks noChangeAspect="1"/>
          </p:cNvPicPr>
          <p:nvPr/>
        </p:nvPicPr>
        <p:blipFill>
          <a:blip r:embed="rId3"/>
          <a:stretch>
            <a:fillRect/>
          </a:stretch>
        </p:blipFill>
        <p:spPr>
          <a:xfrm>
            <a:off x="7601578" y="506767"/>
            <a:ext cx="1085222" cy="1260258"/>
          </a:xfrm>
          <a:prstGeom prst="rect">
            <a:avLst/>
          </a:prstGeom>
        </p:spPr>
      </p:pic>
      <p:sp>
        <p:nvSpPr>
          <p:cNvPr id="3" name="5-Point Star 2">
            <a:extLst>
              <a:ext uri="{FF2B5EF4-FFF2-40B4-BE49-F238E27FC236}">
                <a16:creationId xmlns:a16="http://schemas.microsoft.com/office/drawing/2014/main" id="{EBFCE1AB-633C-A149-9DDE-CB382CC54225}"/>
              </a:ext>
            </a:extLst>
          </p:cNvPr>
          <p:cNvSpPr/>
          <p:nvPr/>
        </p:nvSpPr>
        <p:spPr>
          <a:xfrm>
            <a:off x="2565779" y="1589038"/>
            <a:ext cx="464024" cy="471208"/>
          </a:xfrm>
          <a:prstGeom prst="star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5-Point Star 6">
            <a:extLst>
              <a:ext uri="{FF2B5EF4-FFF2-40B4-BE49-F238E27FC236}">
                <a16:creationId xmlns:a16="http://schemas.microsoft.com/office/drawing/2014/main" id="{0958F279-064B-414C-82B7-4C643D340DE7}"/>
              </a:ext>
            </a:extLst>
          </p:cNvPr>
          <p:cNvSpPr/>
          <p:nvPr/>
        </p:nvSpPr>
        <p:spPr>
          <a:xfrm>
            <a:off x="7680165" y="4498285"/>
            <a:ext cx="464024" cy="471208"/>
          </a:xfrm>
          <a:prstGeom prst="star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Heart 7">
            <a:extLst>
              <a:ext uri="{FF2B5EF4-FFF2-40B4-BE49-F238E27FC236}">
                <a16:creationId xmlns:a16="http://schemas.microsoft.com/office/drawing/2014/main" id="{C401EA0D-0524-5D48-9C08-6FD2F9A0559C}"/>
              </a:ext>
            </a:extLst>
          </p:cNvPr>
          <p:cNvSpPr/>
          <p:nvPr/>
        </p:nvSpPr>
        <p:spPr>
          <a:xfrm>
            <a:off x="1187355" y="2661313"/>
            <a:ext cx="395785" cy="545911"/>
          </a:xfrm>
          <a:prstGeom prst="hear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6589659"/>
      </p:ext>
    </p:extLst>
  </p:cSld>
  <p:clrMapOvr>
    <a:masterClrMapping/>
  </p:clrMapOvr>
  <mc:AlternateContent xmlns:mc="http://schemas.openxmlformats.org/markup-compatibility/2006" xmlns:p14="http://schemas.microsoft.com/office/powerpoint/2010/main">
    <mc:Choice Requires="p14">
      <p:transition spd="slow" p14:dur="475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262A3-34A9-301F-9440-E6F30A245C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ABAE39-B41B-E8D5-A685-2D073926443E}"/>
              </a:ext>
            </a:extLst>
          </p:cNvPr>
          <p:cNvSpPr>
            <a:spLocks noGrp="1"/>
          </p:cNvSpPr>
          <p:nvPr>
            <p:ph type="title"/>
          </p:nvPr>
        </p:nvSpPr>
        <p:spPr>
          <a:xfrm>
            <a:off x="457200" y="455447"/>
            <a:ext cx="4255477" cy="1242723"/>
          </a:xfrm>
        </p:spPr>
        <p:txBody>
          <a:bodyPr/>
          <a:lstStyle/>
          <a:p>
            <a:r>
              <a:rPr lang="en-US" dirty="0"/>
              <a:t>Targeted Treatment options </a:t>
            </a:r>
          </a:p>
        </p:txBody>
      </p:sp>
      <p:pic>
        <p:nvPicPr>
          <p:cNvPr id="7" name="Content Placeholder 6">
            <a:extLst>
              <a:ext uri="{FF2B5EF4-FFF2-40B4-BE49-F238E27FC236}">
                <a16:creationId xmlns:a16="http://schemas.microsoft.com/office/drawing/2014/main" id="{BA8FC322-7D27-6C45-A789-7CA38FA872CD}"/>
              </a:ext>
            </a:extLst>
          </p:cNvPr>
          <p:cNvPicPr>
            <a:picLocks noGrp="1" noChangeAspect="1"/>
          </p:cNvPicPr>
          <p:nvPr>
            <p:ph idx="1"/>
          </p:nvPr>
        </p:nvPicPr>
        <p:blipFill>
          <a:blip r:embed="rId2"/>
          <a:srcRect l="4336" t="26563" r="39742" b="21366"/>
          <a:stretch/>
        </p:blipFill>
        <p:spPr>
          <a:xfrm>
            <a:off x="3918856" y="0"/>
            <a:ext cx="4602146" cy="2321169"/>
          </a:xfrm>
        </p:spPr>
      </p:pic>
      <p:sp>
        <p:nvSpPr>
          <p:cNvPr id="3" name="TextBox 2">
            <a:extLst>
              <a:ext uri="{FF2B5EF4-FFF2-40B4-BE49-F238E27FC236}">
                <a16:creationId xmlns:a16="http://schemas.microsoft.com/office/drawing/2014/main" id="{FEBF01A8-A78E-4555-332B-D8E4F927911C}"/>
              </a:ext>
            </a:extLst>
          </p:cNvPr>
          <p:cNvSpPr txBox="1"/>
          <p:nvPr/>
        </p:nvSpPr>
        <p:spPr>
          <a:xfrm>
            <a:off x="622998" y="2883877"/>
            <a:ext cx="7827666" cy="646331"/>
          </a:xfrm>
          <a:prstGeom prst="rect">
            <a:avLst/>
          </a:prstGeom>
          <a:noFill/>
        </p:spPr>
        <p:txBody>
          <a:bodyPr wrap="square" rtlCol="0">
            <a:spAutoFit/>
          </a:bodyPr>
          <a:lstStyle/>
          <a:p>
            <a:r>
              <a:rPr lang="en-US" dirty="0">
                <a:highlight>
                  <a:srgbClr val="00FF00"/>
                </a:highlight>
              </a:rPr>
              <a:t>Vemurafenib</a:t>
            </a:r>
            <a:r>
              <a:rPr lang="en-US" dirty="0"/>
              <a:t> – BRAFi – monitor for QTc monitoring</a:t>
            </a:r>
          </a:p>
          <a:p>
            <a:r>
              <a:rPr lang="en-US" dirty="0"/>
              <a:t> </a:t>
            </a:r>
          </a:p>
        </p:txBody>
      </p:sp>
      <p:pic>
        <p:nvPicPr>
          <p:cNvPr id="6" name="Picture 5">
            <a:extLst>
              <a:ext uri="{FF2B5EF4-FFF2-40B4-BE49-F238E27FC236}">
                <a16:creationId xmlns:a16="http://schemas.microsoft.com/office/drawing/2014/main" id="{D3B61E20-6C50-BFF3-E2E9-6C302E4F301F}"/>
              </a:ext>
            </a:extLst>
          </p:cNvPr>
          <p:cNvPicPr>
            <a:picLocks noChangeAspect="1"/>
          </p:cNvPicPr>
          <p:nvPr/>
        </p:nvPicPr>
        <p:blipFill>
          <a:blip r:embed="rId3"/>
          <a:srcRect l="1" t="-186" r="33492" b="53634"/>
          <a:stretch/>
        </p:blipFill>
        <p:spPr>
          <a:xfrm>
            <a:off x="316523" y="3506876"/>
            <a:ext cx="5384556" cy="2283544"/>
          </a:xfrm>
          <a:prstGeom prst="rect">
            <a:avLst/>
          </a:prstGeom>
        </p:spPr>
      </p:pic>
      <p:sp>
        <p:nvSpPr>
          <p:cNvPr id="8" name="TextBox 7">
            <a:extLst>
              <a:ext uri="{FF2B5EF4-FFF2-40B4-BE49-F238E27FC236}">
                <a16:creationId xmlns:a16="http://schemas.microsoft.com/office/drawing/2014/main" id="{45B180AB-D688-D66E-CE40-F99021999ACE}"/>
              </a:ext>
            </a:extLst>
          </p:cNvPr>
          <p:cNvSpPr txBox="1"/>
          <p:nvPr/>
        </p:nvSpPr>
        <p:spPr>
          <a:xfrm>
            <a:off x="6079253" y="2984360"/>
            <a:ext cx="2371411" cy="1477328"/>
          </a:xfrm>
          <a:prstGeom prst="rect">
            <a:avLst/>
          </a:prstGeom>
          <a:noFill/>
        </p:spPr>
        <p:txBody>
          <a:bodyPr wrap="square" rtlCol="0">
            <a:spAutoFit/>
          </a:bodyPr>
          <a:lstStyle/>
          <a:p>
            <a:r>
              <a:rPr lang="en-US" dirty="0"/>
              <a:t>Be careful with other drugs added: </a:t>
            </a:r>
          </a:p>
          <a:p>
            <a:pPr marL="285750" indent="-285750">
              <a:buFontTx/>
              <a:buChar char="-"/>
            </a:pPr>
            <a:r>
              <a:rPr lang="en-US" dirty="0"/>
              <a:t>Nausea meds</a:t>
            </a:r>
          </a:p>
          <a:p>
            <a:pPr marL="285750" indent="-285750">
              <a:buFontTx/>
              <a:buChar char="-"/>
            </a:pPr>
            <a:r>
              <a:rPr lang="en-US" dirty="0"/>
              <a:t>Antibiotics </a:t>
            </a:r>
          </a:p>
          <a:p>
            <a:pPr marL="285750" indent="-285750">
              <a:buFontTx/>
              <a:buChar char="-"/>
            </a:pPr>
            <a:r>
              <a:rPr lang="en-US" dirty="0"/>
              <a:t>Depression meds</a:t>
            </a:r>
          </a:p>
        </p:txBody>
      </p:sp>
      <p:pic>
        <p:nvPicPr>
          <p:cNvPr id="10" name="Picture 9">
            <a:extLst>
              <a:ext uri="{FF2B5EF4-FFF2-40B4-BE49-F238E27FC236}">
                <a16:creationId xmlns:a16="http://schemas.microsoft.com/office/drawing/2014/main" id="{28E25496-D89B-35E9-7781-10B59D3D9E77}"/>
              </a:ext>
            </a:extLst>
          </p:cNvPr>
          <p:cNvPicPr>
            <a:picLocks noChangeAspect="1"/>
          </p:cNvPicPr>
          <p:nvPr/>
        </p:nvPicPr>
        <p:blipFill>
          <a:blip r:embed="rId4"/>
          <a:stretch>
            <a:fillRect/>
          </a:stretch>
        </p:blipFill>
        <p:spPr>
          <a:xfrm>
            <a:off x="7742255" y="4562171"/>
            <a:ext cx="1085222" cy="1260258"/>
          </a:xfrm>
          <a:prstGeom prst="rect">
            <a:avLst/>
          </a:prstGeom>
        </p:spPr>
      </p:pic>
      <p:sp>
        <p:nvSpPr>
          <p:cNvPr id="9" name="TextBox 8">
            <a:extLst>
              <a:ext uri="{FF2B5EF4-FFF2-40B4-BE49-F238E27FC236}">
                <a16:creationId xmlns:a16="http://schemas.microsoft.com/office/drawing/2014/main" id="{D1EED294-C91F-2E4C-8C84-076064ADC9CB}"/>
              </a:ext>
            </a:extLst>
          </p:cNvPr>
          <p:cNvSpPr txBox="1"/>
          <p:nvPr/>
        </p:nvSpPr>
        <p:spPr>
          <a:xfrm>
            <a:off x="622998" y="2532392"/>
            <a:ext cx="7827666" cy="369332"/>
          </a:xfrm>
          <a:prstGeom prst="rect">
            <a:avLst/>
          </a:prstGeom>
          <a:noFill/>
        </p:spPr>
        <p:txBody>
          <a:bodyPr wrap="square" rtlCol="0">
            <a:spAutoFit/>
          </a:bodyPr>
          <a:lstStyle/>
          <a:p>
            <a:r>
              <a:rPr lang="en-US" dirty="0" err="1">
                <a:highlight>
                  <a:srgbClr val="00FF00"/>
                </a:highlight>
              </a:rPr>
              <a:t>Cobimetinib</a:t>
            </a:r>
            <a:r>
              <a:rPr lang="en-US" dirty="0"/>
              <a:t> – MEKi – monitor for QTc monitoring </a:t>
            </a:r>
          </a:p>
        </p:txBody>
      </p:sp>
    </p:spTree>
    <p:extLst>
      <p:ext uri="{BB962C8B-B14F-4D97-AF65-F5344CB8AC3E}">
        <p14:creationId xmlns:p14="http://schemas.microsoft.com/office/powerpoint/2010/main" val="2580436396"/>
      </p:ext>
    </p:extLst>
  </p:cSld>
  <p:clrMapOvr>
    <a:masterClrMapping/>
  </p:clrMapOvr>
  <mc:AlternateContent xmlns:mc="http://schemas.openxmlformats.org/markup-compatibility/2006" xmlns:p14="http://schemas.microsoft.com/office/powerpoint/2010/main">
    <mc:Choice Requires="p14">
      <p:transition spd="slow" p14:dur="475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5E5DE-E1DD-C54A-91A3-244CD444A612}"/>
              </a:ext>
            </a:extLst>
          </p:cNvPr>
          <p:cNvSpPr>
            <a:spLocks noGrp="1"/>
          </p:cNvSpPr>
          <p:nvPr>
            <p:ph type="title"/>
          </p:nvPr>
        </p:nvSpPr>
        <p:spPr>
          <a:xfrm>
            <a:off x="607325" y="227854"/>
            <a:ext cx="7820167" cy="745555"/>
          </a:xfrm>
        </p:spPr>
        <p:txBody>
          <a:bodyPr/>
          <a:lstStyle/>
          <a:p>
            <a:r>
              <a:rPr lang="en-US" dirty="0"/>
              <a:t>Monitoring that is important for my heart</a:t>
            </a:r>
          </a:p>
        </p:txBody>
      </p:sp>
      <p:sp>
        <p:nvSpPr>
          <p:cNvPr id="3" name="Content Placeholder 2">
            <a:extLst>
              <a:ext uri="{FF2B5EF4-FFF2-40B4-BE49-F238E27FC236}">
                <a16:creationId xmlns:a16="http://schemas.microsoft.com/office/drawing/2014/main" id="{FD8F97EC-FA75-FD43-925B-0979D5C8450E}"/>
              </a:ext>
            </a:extLst>
          </p:cNvPr>
          <p:cNvSpPr>
            <a:spLocks noGrp="1"/>
          </p:cNvSpPr>
          <p:nvPr>
            <p:ph idx="1"/>
          </p:nvPr>
        </p:nvSpPr>
        <p:spPr>
          <a:xfrm>
            <a:off x="286602" y="3930555"/>
            <a:ext cx="8140890" cy="2388358"/>
          </a:xfrm>
        </p:spPr>
        <p:txBody>
          <a:bodyPr/>
          <a:lstStyle/>
          <a:p>
            <a:r>
              <a:rPr lang="en-US" dirty="0"/>
              <a:t>Baseline BP and every 4 </a:t>
            </a:r>
            <a:r>
              <a:rPr lang="en-US" dirty="0" err="1"/>
              <a:t>wks</a:t>
            </a:r>
            <a:r>
              <a:rPr lang="en-US" dirty="0"/>
              <a:t> (goal &lt;130/80 mmHg)</a:t>
            </a:r>
          </a:p>
          <a:p>
            <a:r>
              <a:rPr lang="en-US" dirty="0"/>
              <a:t>Baseline Echo, then 1 </a:t>
            </a:r>
            <a:r>
              <a:rPr lang="en-US" dirty="0" err="1"/>
              <a:t>mo</a:t>
            </a:r>
            <a:r>
              <a:rPr lang="en-US" dirty="0"/>
              <a:t>, and 3 </a:t>
            </a:r>
            <a:r>
              <a:rPr lang="en-US" dirty="0" err="1"/>
              <a:t>mo</a:t>
            </a:r>
            <a:r>
              <a:rPr lang="en-US" dirty="0"/>
              <a:t> after thru Rx</a:t>
            </a:r>
          </a:p>
          <a:p>
            <a:r>
              <a:rPr lang="en-US" dirty="0"/>
              <a:t>Baseline EKG at 4 </a:t>
            </a:r>
            <a:r>
              <a:rPr lang="en-US" dirty="0" err="1"/>
              <a:t>wks</a:t>
            </a:r>
            <a:r>
              <a:rPr lang="en-US" dirty="0"/>
              <a:t> and then with any dose escalation </a:t>
            </a:r>
          </a:p>
        </p:txBody>
      </p:sp>
      <p:pic>
        <p:nvPicPr>
          <p:cNvPr id="4" name="Picture 3">
            <a:extLst>
              <a:ext uri="{FF2B5EF4-FFF2-40B4-BE49-F238E27FC236}">
                <a16:creationId xmlns:a16="http://schemas.microsoft.com/office/drawing/2014/main" id="{2210FA09-F9AC-2E4F-837A-DAF3E2210AE8}"/>
              </a:ext>
            </a:extLst>
          </p:cNvPr>
          <p:cNvPicPr>
            <a:picLocks noChangeAspect="1"/>
          </p:cNvPicPr>
          <p:nvPr/>
        </p:nvPicPr>
        <p:blipFill rotWithShape="1">
          <a:blip r:embed="rId2"/>
          <a:srcRect t="60272"/>
          <a:stretch/>
        </p:blipFill>
        <p:spPr>
          <a:xfrm>
            <a:off x="1665026" y="839346"/>
            <a:ext cx="6564574" cy="3091209"/>
          </a:xfrm>
          <a:prstGeom prst="rect">
            <a:avLst/>
          </a:prstGeom>
        </p:spPr>
      </p:pic>
    </p:spTree>
    <p:extLst>
      <p:ext uri="{BB962C8B-B14F-4D97-AF65-F5344CB8AC3E}">
        <p14:creationId xmlns:p14="http://schemas.microsoft.com/office/powerpoint/2010/main" val="1990335500"/>
      </p:ext>
    </p:extLst>
  </p:cSld>
  <p:clrMapOvr>
    <a:masterClrMapping/>
  </p:clrMapOvr>
  <mc:AlternateContent xmlns:mc="http://schemas.openxmlformats.org/markup-compatibility/2006" xmlns:p14="http://schemas.microsoft.com/office/powerpoint/2010/main">
    <mc:Choice Requires="p14">
      <p:transition spd="slow" p14:dur="475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6808" y="353701"/>
            <a:ext cx="8229600" cy="1133590"/>
          </a:xfrm>
        </p:spPr>
        <p:txBody>
          <a:bodyPr/>
          <a:lstStyle/>
          <a:p>
            <a:r>
              <a:rPr lang="en-US" dirty="0"/>
              <a:t>Take Home Points</a:t>
            </a:r>
          </a:p>
        </p:txBody>
      </p:sp>
      <p:sp>
        <p:nvSpPr>
          <p:cNvPr id="3" name="Content Placeholder 2"/>
          <p:cNvSpPr>
            <a:spLocks noGrp="1"/>
          </p:cNvSpPr>
          <p:nvPr>
            <p:ph idx="4294967295"/>
          </p:nvPr>
        </p:nvSpPr>
        <p:spPr>
          <a:xfrm>
            <a:off x="457200" y="1531856"/>
            <a:ext cx="8229600" cy="4559300"/>
          </a:xfrm>
          <a:prstGeom prst="rect">
            <a:avLst/>
          </a:prstGeom>
        </p:spPr>
        <p:txBody>
          <a:bodyPr/>
          <a:lstStyle/>
          <a:p>
            <a:r>
              <a:rPr lang="en-US" dirty="0"/>
              <a:t>Heart involvement in ECD is common ~ 50%</a:t>
            </a:r>
          </a:p>
          <a:p>
            <a:r>
              <a:rPr lang="en-US" dirty="0"/>
              <a:t>ECD may be found in the atrium / pericardium</a:t>
            </a:r>
          </a:p>
          <a:p>
            <a:r>
              <a:rPr lang="en-US" dirty="0"/>
              <a:t>Cardiac MRI is helpful to look for heart involvement</a:t>
            </a:r>
          </a:p>
          <a:p>
            <a:r>
              <a:rPr lang="en-US" dirty="0"/>
              <a:t>Targeted Rx with MEK / BRAF – inhibitor is common </a:t>
            </a:r>
          </a:p>
          <a:p>
            <a:r>
              <a:rPr lang="en-US" dirty="0"/>
              <a:t>Monitoring your BP, EKG and heart function are important  </a:t>
            </a:r>
          </a:p>
          <a:p>
            <a:endParaRPr lang="en-US" dirty="0"/>
          </a:p>
          <a:p>
            <a:endParaRPr lang="en-US" dirty="0"/>
          </a:p>
        </p:txBody>
      </p:sp>
      <p:pic>
        <p:nvPicPr>
          <p:cNvPr id="5" name="Picture 4">
            <a:extLst>
              <a:ext uri="{FF2B5EF4-FFF2-40B4-BE49-F238E27FC236}">
                <a16:creationId xmlns:a16="http://schemas.microsoft.com/office/drawing/2014/main" id="{A7519D68-A77D-2641-AC3D-29D9B247445E}"/>
              </a:ext>
            </a:extLst>
          </p:cNvPr>
          <p:cNvPicPr>
            <a:picLocks noChangeAspect="1"/>
          </p:cNvPicPr>
          <p:nvPr/>
        </p:nvPicPr>
        <p:blipFill>
          <a:blip r:embed="rId3"/>
          <a:stretch>
            <a:fillRect/>
          </a:stretch>
        </p:blipFill>
        <p:spPr>
          <a:xfrm>
            <a:off x="457200" y="353701"/>
            <a:ext cx="1195538" cy="884698"/>
          </a:xfrm>
          <a:prstGeom prst="rect">
            <a:avLst/>
          </a:prstGeom>
        </p:spPr>
      </p:pic>
      <p:pic>
        <p:nvPicPr>
          <p:cNvPr id="6" name="Picture 5">
            <a:extLst>
              <a:ext uri="{FF2B5EF4-FFF2-40B4-BE49-F238E27FC236}">
                <a16:creationId xmlns:a16="http://schemas.microsoft.com/office/drawing/2014/main" id="{81DDBA92-58B9-A846-967D-54CD42F193E5}"/>
              </a:ext>
            </a:extLst>
          </p:cNvPr>
          <p:cNvPicPr>
            <a:picLocks noChangeAspect="1"/>
          </p:cNvPicPr>
          <p:nvPr/>
        </p:nvPicPr>
        <p:blipFill>
          <a:blip r:embed="rId4"/>
          <a:srcRect l="6879" t="21392" r="51974" b="66154"/>
          <a:stretch/>
        </p:blipFill>
        <p:spPr>
          <a:xfrm>
            <a:off x="5963696" y="110951"/>
            <a:ext cx="2723104" cy="854110"/>
          </a:xfrm>
          <a:prstGeom prst="rect">
            <a:avLst/>
          </a:prstGeom>
        </p:spPr>
      </p:pic>
    </p:spTree>
    <p:extLst>
      <p:ext uri="{BB962C8B-B14F-4D97-AF65-F5344CB8AC3E}">
        <p14:creationId xmlns:p14="http://schemas.microsoft.com/office/powerpoint/2010/main" val="1983715408"/>
      </p:ext>
    </p:extLst>
  </p:cSld>
  <p:clrMapOvr>
    <a:masterClrMapping/>
  </p:clrMapOvr>
  <mc:AlternateContent xmlns:mc="http://schemas.openxmlformats.org/markup-compatibility/2006" xmlns:p14="http://schemas.microsoft.com/office/powerpoint/2010/main">
    <mc:Choice Requires="p14">
      <p:transition spd="slow" p14:dur="475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604C6-CFEE-E341-A505-C7086CA05881}"/>
              </a:ext>
            </a:extLst>
          </p:cNvPr>
          <p:cNvSpPr>
            <a:spLocks noGrp="1"/>
          </p:cNvSpPr>
          <p:nvPr>
            <p:ph type="title"/>
          </p:nvPr>
        </p:nvSpPr>
        <p:spPr>
          <a:xfrm>
            <a:off x="262889" y="480550"/>
            <a:ext cx="8229600" cy="1133590"/>
          </a:xfrm>
        </p:spPr>
        <p:txBody>
          <a:bodyPr/>
          <a:lstStyle/>
          <a:p>
            <a:r>
              <a:rPr lang="en-US" dirty="0">
                <a:latin typeface="+mn-lt"/>
              </a:rPr>
              <a:t>Thank you</a:t>
            </a:r>
          </a:p>
        </p:txBody>
      </p:sp>
      <p:pic>
        <p:nvPicPr>
          <p:cNvPr id="4" name="Picture 3">
            <a:extLst>
              <a:ext uri="{FF2B5EF4-FFF2-40B4-BE49-F238E27FC236}">
                <a16:creationId xmlns:a16="http://schemas.microsoft.com/office/drawing/2014/main" id="{D3C1CB33-728F-3D4F-BF75-DB1A78B6E5F8}"/>
              </a:ext>
            </a:extLst>
          </p:cNvPr>
          <p:cNvPicPr>
            <a:picLocks noChangeAspect="1"/>
          </p:cNvPicPr>
          <p:nvPr/>
        </p:nvPicPr>
        <p:blipFill>
          <a:blip r:embed="rId2"/>
          <a:stretch>
            <a:fillRect/>
          </a:stretch>
        </p:blipFill>
        <p:spPr>
          <a:xfrm>
            <a:off x="262889" y="1486776"/>
            <a:ext cx="3959116" cy="2969337"/>
          </a:xfrm>
          <a:prstGeom prst="rect">
            <a:avLst/>
          </a:prstGeom>
        </p:spPr>
      </p:pic>
      <p:pic>
        <p:nvPicPr>
          <p:cNvPr id="5" name="Picture 4">
            <a:extLst>
              <a:ext uri="{FF2B5EF4-FFF2-40B4-BE49-F238E27FC236}">
                <a16:creationId xmlns:a16="http://schemas.microsoft.com/office/drawing/2014/main" id="{0C67DCE3-5C19-1042-8CA4-DB27E5B5E035}"/>
              </a:ext>
            </a:extLst>
          </p:cNvPr>
          <p:cNvPicPr>
            <a:picLocks noChangeAspect="1"/>
          </p:cNvPicPr>
          <p:nvPr/>
        </p:nvPicPr>
        <p:blipFill>
          <a:blip r:embed="rId3"/>
          <a:stretch>
            <a:fillRect/>
          </a:stretch>
        </p:blipFill>
        <p:spPr>
          <a:xfrm>
            <a:off x="4669933" y="1443463"/>
            <a:ext cx="4016867" cy="3012651"/>
          </a:xfrm>
          <a:prstGeom prst="rect">
            <a:avLst/>
          </a:prstGeom>
        </p:spPr>
      </p:pic>
      <p:pic>
        <p:nvPicPr>
          <p:cNvPr id="6" name="Picture 5">
            <a:extLst>
              <a:ext uri="{FF2B5EF4-FFF2-40B4-BE49-F238E27FC236}">
                <a16:creationId xmlns:a16="http://schemas.microsoft.com/office/drawing/2014/main" id="{B35DB483-8000-2345-A74F-1ECE6474D8F9}"/>
              </a:ext>
            </a:extLst>
          </p:cNvPr>
          <p:cNvPicPr>
            <a:picLocks noChangeAspect="1"/>
          </p:cNvPicPr>
          <p:nvPr/>
        </p:nvPicPr>
        <p:blipFill>
          <a:blip r:embed="rId4"/>
          <a:stretch>
            <a:fillRect/>
          </a:stretch>
        </p:blipFill>
        <p:spPr>
          <a:xfrm>
            <a:off x="6215742" y="229326"/>
            <a:ext cx="2377168" cy="1007919"/>
          </a:xfrm>
          <a:prstGeom prst="rect">
            <a:avLst/>
          </a:prstGeom>
        </p:spPr>
      </p:pic>
      <p:sp>
        <p:nvSpPr>
          <p:cNvPr id="7" name="Rectangle 6"/>
          <p:cNvSpPr/>
          <p:nvPr/>
        </p:nvSpPr>
        <p:spPr>
          <a:xfrm>
            <a:off x="6544714" y="4573308"/>
            <a:ext cx="2599286" cy="1477328"/>
          </a:xfrm>
          <a:prstGeom prst="rect">
            <a:avLst/>
          </a:prstGeom>
        </p:spPr>
        <p:txBody>
          <a:bodyPr wrap="squar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 </a:t>
            </a:r>
          </a:p>
          <a:p>
            <a:r>
              <a:rPr lang="en-US" sz="1200" b="1" dirty="0">
                <a:latin typeface="Calibri" panose="020F0502020204030204" pitchFamily="34" charset="0"/>
                <a:ea typeface="Calibri" panose="020F0502020204030204" pitchFamily="34" charset="0"/>
                <a:cs typeface="Calibri" panose="020F0502020204030204" pitchFamily="34" charset="0"/>
              </a:rPr>
              <a:t>Carrie Lenneman, MD, MSCI</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r>
              <a:rPr lang="en-US" sz="1200" dirty="0">
                <a:latin typeface="Calibri" panose="020F0502020204030204" pitchFamily="34" charset="0"/>
                <a:ea typeface="Calibri" panose="020F0502020204030204" pitchFamily="34" charset="0"/>
                <a:cs typeface="Calibri" panose="020F0502020204030204" pitchFamily="34" charset="0"/>
              </a:rPr>
              <a:t>Director, Cardio-Oncology Program</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r>
              <a:rPr lang="en-US" sz="1200" dirty="0">
                <a:latin typeface="Calibri" panose="020F0502020204030204" pitchFamily="34" charset="0"/>
                <a:ea typeface="Calibri" panose="020F0502020204030204" pitchFamily="34" charset="0"/>
                <a:cs typeface="Calibri" panose="020F0502020204030204" pitchFamily="34" charset="0"/>
              </a:rPr>
              <a:t>Associate Professor of Medicine</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r>
              <a:rPr lang="en-US" sz="1200" dirty="0">
                <a:latin typeface="Calibri" panose="020F0502020204030204" pitchFamily="34" charset="0"/>
                <a:ea typeface="Calibri" panose="020F0502020204030204" pitchFamily="34" charset="0"/>
                <a:cs typeface="Calibri" panose="020F0502020204030204" pitchFamily="34" charset="0"/>
              </a:rPr>
              <a:t>UAB Division of Cardiovascular Disease</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r>
              <a:rPr lang="en-US" sz="1200" dirty="0">
                <a:latin typeface="Calibri" panose="020F0502020204030204" pitchFamily="34" charset="0"/>
                <a:ea typeface="Calibri" panose="020F0502020204030204" pitchFamily="34" charset="0"/>
                <a:cs typeface="Calibri" panose="020F0502020204030204" pitchFamily="34" charset="0"/>
                <a:hlinkClick r:id="rId5"/>
              </a:rPr>
              <a:t>Clenneman@uabmc.edu</a:t>
            </a:r>
            <a:endParaRPr lang="en-US" sz="1200" dirty="0">
              <a:latin typeface="Calibri" panose="020F0502020204030204" pitchFamily="34" charset="0"/>
              <a:ea typeface="Calibri" panose="020F0502020204030204" pitchFamily="34" charset="0"/>
              <a:cs typeface="Times New Roman" panose="02020603050405020304" pitchFamily="18" charset="0"/>
            </a:endParaRPr>
          </a:p>
          <a:p>
            <a:r>
              <a:rPr lang="en-US" sz="1200" dirty="0">
                <a:solidFill>
                  <a:srgbClr val="1F497D"/>
                </a:solidFill>
                <a:latin typeface="Calibri" panose="020F0502020204030204" pitchFamily="34" charset="0"/>
                <a:ea typeface="Calibri" panose="020F0502020204030204" pitchFamily="34" charset="0"/>
                <a:cs typeface="Calibri" panose="020F0502020204030204" pitchFamily="34" charset="0"/>
              </a:rPr>
              <a:t> </a:t>
            </a:r>
            <a:endParaRPr lang="en-US" sz="12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96743867"/>
      </p:ext>
    </p:extLst>
  </p:cSld>
  <p:clrMapOvr>
    <a:masterClrMapping/>
  </p:clrMapOvr>
  <mc:AlternateContent xmlns:mc="http://schemas.openxmlformats.org/markup-compatibility/2006" xmlns:p14="http://schemas.microsoft.com/office/powerpoint/2010/main">
    <mc:Choice Requires="p14">
      <p:transition spd="slow" p14:dur="4750" advClick="0"/>
    </mc:Choice>
    <mc:Fallback xmlns="">
      <p:transitio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0F1E-79A2-2A80-88F4-9E0E38E692B7}"/>
              </a:ext>
            </a:extLst>
          </p:cNvPr>
          <p:cNvSpPr>
            <a:spLocks noGrp="1"/>
          </p:cNvSpPr>
          <p:nvPr>
            <p:ph type="title"/>
          </p:nvPr>
        </p:nvSpPr>
        <p:spPr/>
        <p:txBody>
          <a:bodyPr/>
          <a:lstStyle/>
          <a:p>
            <a:r>
              <a:rPr lang="en-US" dirty="0"/>
              <a:t>HF-ICOS Calculator </a:t>
            </a:r>
          </a:p>
        </p:txBody>
      </p:sp>
      <p:sp>
        <p:nvSpPr>
          <p:cNvPr id="3" name="Content Placeholder 2">
            <a:extLst>
              <a:ext uri="{FF2B5EF4-FFF2-40B4-BE49-F238E27FC236}">
                <a16:creationId xmlns:a16="http://schemas.microsoft.com/office/drawing/2014/main" id="{563DD594-01D1-E829-BF49-6CA08D23FCC3}"/>
              </a:ext>
            </a:extLst>
          </p:cNvPr>
          <p:cNvSpPr>
            <a:spLocks noGrp="1"/>
          </p:cNvSpPr>
          <p:nvPr>
            <p:ph idx="1"/>
          </p:nvPr>
        </p:nvSpPr>
        <p:spPr>
          <a:xfrm>
            <a:off x="254000" y="920834"/>
            <a:ext cx="8229600" cy="476166"/>
          </a:xfrm>
        </p:spPr>
        <p:txBody>
          <a:bodyPr/>
          <a:lstStyle/>
          <a:p>
            <a:r>
              <a:rPr lang="en-US" dirty="0"/>
              <a:t>Risk score to discern risk and surveillance: </a:t>
            </a:r>
          </a:p>
        </p:txBody>
      </p:sp>
      <p:sp>
        <p:nvSpPr>
          <p:cNvPr id="5" name="TextBox 4">
            <a:extLst>
              <a:ext uri="{FF2B5EF4-FFF2-40B4-BE49-F238E27FC236}">
                <a16:creationId xmlns:a16="http://schemas.microsoft.com/office/drawing/2014/main" id="{A35AF574-7A76-39B5-233E-D3792A2BDEAF}"/>
              </a:ext>
            </a:extLst>
          </p:cNvPr>
          <p:cNvSpPr txBox="1"/>
          <p:nvPr/>
        </p:nvSpPr>
        <p:spPr>
          <a:xfrm>
            <a:off x="457200" y="1546592"/>
            <a:ext cx="8229600" cy="2585323"/>
          </a:xfrm>
          <a:prstGeom prst="rect">
            <a:avLst/>
          </a:prstGeom>
          <a:noFill/>
        </p:spPr>
        <p:txBody>
          <a:bodyPr wrap="square">
            <a:spAutoFit/>
          </a:bodyPr>
          <a:lstStyle/>
          <a:p>
            <a:r>
              <a:rPr lang="en-US" dirty="0">
                <a:hlinkClick r:id="rId2"/>
              </a:rPr>
              <a:t>https://www.cancercalc.com/hfa-icos_cardio_oncology_risk_assessment.php</a:t>
            </a:r>
            <a:endParaRPr lang="en-US" dirty="0"/>
          </a:p>
          <a:p>
            <a:endParaRPr lang="en-US" dirty="0"/>
          </a:p>
          <a:p>
            <a:r>
              <a:rPr lang="en-US" dirty="0"/>
              <a:t>Info Chemo: </a:t>
            </a:r>
          </a:p>
          <a:p>
            <a:r>
              <a:rPr lang="en-US" dirty="0"/>
              <a:t>Anthracycline, Her2 targeted therapy, VEGF-I, MEK/RAF inhibitor, CML TKI, MM therapy</a:t>
            </a:r>
          </a:p>
          <a:p>
            <a:endParaRPr lang="en-US" dirty="0"/>
          </a:p>
          <a:p>
            <a:r>
              <a:rPr lang="en-US" dirty="0"/>
              <a:t>Cardiac </a:t>
            </a:r>
            <a:r>
              <a:rPr lang="en-US" dirty="0" err="1"/>
              <a:t>hx</a:t>
            </a:r>
            <a:r>
              <a:rPr lang="en-US" dirty="0"/>
              <a:t>: </a:t>
            </a:r>
          </a:p>
          <a:p>
            <a:endParaRPr lang="en-US" dirty="0"/>
          </a:p>
          <a:p>
            <a:r>
              <a:rPr lang="en-US" dirty="0"/>
              <a:t>Output: Surveillance</a:t>
            </a:r>
          </a:p>
        </p:txBody>
      </p:sp>
      <p:pic>
        <p:nvPicPr>
          <p:cNvPr id="7" name="Picture 6">
            <a:extLst>
              <a:ext uri="{FF2B5EF4-FFF2-40B4-BE49-F238E27FC236}">
                <a16:creationId xmlns:a16="http://schemas.microsoft.com/office/drawing/2014/main" id="{9304FDD1-C83E-2BD5-D685-166F8BC7069C}"/>
              </a:ext>
            </a:extLst>
          </p:cNvPr>
          <p:cNvPicPr>
            <a:picLocks noChangeAspect="1"/>
          </p:cNvPicPr>
          <p:nvPr/>
        </p:nvPicPr>
        <p:blipFill>
          <a:blip r:embed="rId3"/>
          <a:srcRect l="31806" t="46325" r="32778" b="11995"/>
          <a:stretch/>
        </p:blipFill>
        <p:spPr>
          <a:xfrm>
            <a:off x="3441701" y="3096001"/>
            <a:ext cx="5702299" cy="3634999"/>
          </a:xfrm>
          <a:prstGeom prst="rect">
            <a:avLst/>
          </a:prstGeom>
        </p:spPr>
      </p:pic>
    </p:spTree>
    <p:extLst>
      <p:ext uri="{BB962C8B-B14F-4D97-AF65-F5344CB8AC3E}">
        <p14:creationId xmlns:p14="http://schemas.microsoft.com/office/powerpoint/2010/main" val="2371272172"/>
      </p:ext>
    </p:extLst>
  </p:cSld>
  <p:clrMapOvr>
    <a:masterClrMapping/>
  </p:clrMapOvr>
  <mc:AlternateContent xmlns:mc="http://schemas.openxmlformats.org/markup-compatibility/2006" xmlns:p14="http://schemas.microsoft.com/office/powerpoint/2010/main">
    <mc:Choice Requires="p14">
      <p:transition spd="slow" p14:dur="4750" advClick="0"/>
    </mc:Choice>
    <mc:Fallback xmlns="">
      <p:transitio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E2299-04D5-2148-4F61-C1ADE988CF15}"/>
              </a:ext>
            </a:extLst>
          </p:cNvPr>
          <p:cNvSpPr>
            <a:spLocks noGrp="1"/>
          </p:cNvSpPr>
          <p:nvPr>
            <p:ph type="title"/>
          </p:nvPr>
        </p:nvSpPr>
        <p:spPr/>
        <p:txBody>
          <a:bodyPr/>
          <a:lstStyle/>
          <a:p>
            <a:r>
              <a:rPr lang="en-US" dirty="0"/>
              <a:t>ECD treatment </a:t>
            </a:r>
          </a:p>
        </p:txBody>
      </p:sp>
      <p:sp>
        <p:nvSpPr>
          <p:cNvPr id="3" name="Content Placeholder 2">
            <a:extLst>
              <a:ext uri="{FF2B5EF4-FFF2-40B4-BE49-F238E27FC236}">
                <a16:creationId xmlns:a16="http://schemas.microsoft.com/office/drawing/2014/main" id="{998EF9BB-DC00-4FFA-0B5F-6109B5533951}"/>
              </a:ext>
            </a:extLst>
          </p:cNvPr>
          <p:cNvSpPr>
            <a:spLocks noGrp="1"/>
          </p:cNvSpPr>
          <p:nvPr>
            <p:ph idx="1"/>
          </p:nvPr>
        </p:nvSpPr>
        <p:spPr>
          <a:xfrm>
            <a:off x="457200" y="1149570"/>
            <a:ext cx="8229600" cy="4558860"/>
          </a:xfrm>
        </p:spPr>
        <p:txBody>
          <a:bodyPr/>
          <a:lstStyle/>
          <a:p>
            <a:r>
              <a:rPr lang="en-US" dirty="0"/>
              <a:t>BRAF mutation — For symptomatic ECD with BRAF V600E, we suggest vemurafenib or </a:t>
            </a:r>
            <a:r>
              <a:rPr lang="en-US" dirty="0" err="1"/>
              <a:t>cobimetinib</a:t>
            </a:r>
            <a:r>
              <a:rPr lang="en-US" dirty="0"/>
              <a:t>, (algorithm 1), rather than interferon or cytotoxic agents, based on the balance of efficacy and toxicity.</a:t>
            </a:r>
          </a:p>
          <a:p>
            <a:endParaRPr lang="en-US" dirty="0"/>
          </a:p>
          <a:p>
            <a:r>
              <a:rPr lang="en-US" dirty="0"/>
              <a:t>Both vemurafenib and </a:t>
            </a:r>
            <a:r>
              <a:rPr lang="en-US" dirty="0" err="1"/>
              <a:t>cobimetinib</a:t>
            </a:r>
            <a:r>
              <a:rPr lang="en-US" dirty="0"/>
              <a:t> are effective agents with significant adverse effects (AEs), but they have not been directly compared in patients with ECD. The choice is individualized by toxicity, comorbidities, availability, and patient preference. Among other toxicities, vemurafenib can cause QT interval prolongation and increased risk for second cutaneous cancers, while </a:t>
            </a:r>
            <a:r>
              <a:rPr lang="en-US" dirty="0" err="1"/>
              <a:t>cobimetinib</a:t>
            </a:r>
            <a:r>
              <a:rPr lang="en-US" dirty="0"/>
              <a:t> is associated with left ventricular dysfunction and retinal changes. The risks and benefits of treatment should be carefully discussed with the patient. Administration, AEs, and outcomes with vemurafenib and </a:t>
            </a:r>
            <a:r>
              <a:rPr lang="en-US" dirty="0" err="1"/>
              <a:t>cobimetinib</a:t>
            </a:r>
            <a:r>
              <a:rPr lang="en-US" dirty="0"/>
              <a:t> follow.</a:t>
            </a:r>
          </a:p>
        </p:txBody>
      </p:sp>
    </p:spTree>
    <p:extLst>
      <p:ext uri="{BB962C8B-B14F-4D97-AF65-F5344CB8AC3E}">
        <p14:creationId xmlns:p14="http://schemas.microsoft.com/office/powerpoint/2010/main" val="414483528"/>
      </p:ext>
    </p:extLst>
  </p:cSld>
  <p:clrMapOvr>
    <a:masterClrMapping/>
  </p:clrMapOvr>
  <mc:AlternateContent xmlns:mc="http://schemas.openxmlformats.org/markup-compatibility/2006" xmlns:p14="http://schemas.microsoft.com/office/powerpoint/2010/main">
    <mc:Choice Requires="p14">
      <p:transition spd="slow" p14:dur="4750" advClick="0"/>
    </mc:Choice>
    <mc:Fallback xmlns="">
      <p:transitio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67965-C896-C8AD-F8C8-2106DF9554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B6BF6C-16BD-F837-A480-FD1811548461}"/>
              </a:ext>
            </a:extLst>
          </p:cNvPr>
          <p:cNvSpPr>
            <a:spLocks noGrp="1"/>
          </p:cNvSpPr>
          <p:nvPr>
            <p:ph type="title"/>
          </p:nvPr>
        </p:nvSpPr>
        <p:spPr>
          <a:xfrm>
            <a:off x="457200" y="455447"/>
            <a:ext cx="4255477" cy="1242723"/>
          </a:xfrm>
        </p:spPr>
        <p:txBody>
          <a:bodyPr/>
          <a:lstStyle/>
          <a:p>
            <a:r>
              <a:rPr lang="en-US" dirty="0"/>
              <a:t>Targeted Treatment options </a:t>
            </a:r>
          </a:p>
        </p:txBody>
      </p:sp>
      <p:pic>
        <p:nvPicPr>
          <p:cNvPr id="7" name="Content Placeholder 6">
            <a:extLst>
              <a:ext uri="{FF2B5EF4-FFF2-40B4-BE49-F238E27FC236}">
                <a16:creationId xmlns:a16="http://schemas.microsoft.com/office/drawing/2014/main" id="{9B291E6C-915E-B08F-EEAF-731B098D7A09}"/>
              </a:ext>
            </a:extLst>
          </p:cNvPr>
          <p:cNvPicPr>
            <a:picLocks noGrp="1" noChangeAspect="1"/>
          </p:cNvPicPr>
          <p:nvPr>
            <p:ph idx="1"/>
          </p:nvPr>
        </p:nvPicPr>
        <p:blipFill>
          <a:blip r:embed="rId2"/>
          <a:srcRect l="4336" t="26563" r="39742" b="21366"/>
          <a:stretch/>
        </p:blipFill>
        <p:spPr>
          <a:xfrm>
            <a:off x="3918856" y="0"/>
            <a:ext cx="4602146" cy="2321169"/>
          </a:xfrm>
        </p:spPr>
      </p:pic>
      <p:sp>
        <p:nvSpPr>
          <p:cNvPr id="3" name="TextBox 2">
            <a:extLst>
              <a:ext uri="{FF2B5EF4-FFF2-40B4-BE49-F238E27FC236}">
                <a16:creationId xmlns:a16="http://schemas.microsoft.com/office/drawing/2014/main" id="{2DE8E556-E2FA-9616-9BC4-CD3E5A304C8F}"/>
              </a:ext>
            </a:extLst>
          </p:cNvPr>
          <p:cNvSpPr txBox="1"/>
          <p:nvPr/>
        </p:nvSpPr>
        <p:spPr>
          <a:xfrm>
            <a:off x="622998" y="2883877"/>
            <a:ext cx="7827666" cy="369332"/>
          </a:xfrm>
          <a:prstGeom prst="rect">
            <a:avLst/>
          </a:prstGeom>
          <a:noFill/>
        </p:spPr>
        <p:txBody>
          <a:bodyPr wrap="square" rtlCol="0">
            <a:spAutoFit/>
          </a:bodyPr>
          <a:lstStyle/>
          <a:p>
            <a:r>
              <a:rPr lang="en-US" dirty="0" err="1">
                <a:highlight>
                  <a:srgbClr val="00FF00"/>
                </a:highlight>
              </a:rPr>
              <a:t>Cobimetinib</a:t>
            </a:r>
            <a:r>
              <a:rPr lang="en-US" dirty="0"/>
              <a:t> – MEKi – monitor for QTc monitoring </a:t>
            </a:r>
          </a:p>
        </p:txBody>
      </p:sp>
      <p:pic>
        <p:nvPicPr>
          <p:cNvPr id="5" name="Picture 4">
            <a:extLst>
              <a:ext uri="{FF2B5EF4-FFF2-40B4-BE49-F238E27FC236}">
                <a16:creationId xmlns:a16="http://schemas.microsoft.com/office/drawing/2014/main" id="{7456E8A3-9908-BF00-FD1F-C21CC149D0E9}"/>
              </a:ext>
            </a:extLst>
          </p:cNvPr>
          <p:cNvPicPr>
            <a:picLocks noChangeAspect="1"/>
          </p:cNvPicPr>
          <p:nvPr/>
        </p:nvPicPr>
        <p:blipFill>
          <a:blip r:embed="rId3"/>
          <a:srcRect l="6879" t="21392" r="51974" b="66154"/>
          <a:stretch/>
        </p:blipFill>
        <p:spPr>
          <a:xfrm>
            <a:off x="6069204" y="2750682"/>
            <a:ext cx="2723104" cy="854110"/>
          </a:xfrm>
          <a:prstGeom prst="rect">
            <a:avLst/>
          </a:prstGeom>
        </p:spPr>
      </p:pic>
    </p:spTree>
    <p:extLst>
      <p:ext uri="{BB962C8B-B14F-4D97-AF65-F5344CB8AC3E}">
        <p14:creationId xmlns:p14="http://schemas.microsoft.com/office/powerpoint/2010/main" val="1040053451"/>
      </p:ext>
    </p:extLst>
  </p:cSld>
  <p:clrMapOvr>
    <a:masterClrMapping/>
  </p:clrMapOvr>
  <mc:AlternateContent xmlns:mc="http://schemas.openxmlformats.org/markup-compatibility/2006" xmlns:p14="http://schemas.microsoft.com/office/powerpoint/2010/main">
    <mc:Choice Requires="p14">
      <p:transition spd="slow" p14:dur="4750" advClick="0"/>
    </mc:Choice>
    <mc:Fallback xmlns="">
      <p:transition spd="slow"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5A6BA-C9A8-DF0F-6133-525AC1870FFC}"/>
              </a:ext>
            </a:extLst>
          </p:cNvPr>
          <p:cNvSpPr>
            <a:spLocks noGrp="1"/>
          </p:cNvSpPr>
          <p:nvPr>
            <p:ph type="title"/>
          </p:nvPr>
        </p:nvSpPr>
        <p:spPr/>
        <p:txBody>
          <a:bodyPr/>
          <a:lstStyle/>
          <a:p>
            <a:r>
              <a:rPr lang="en-US" dirty="0"/>
              <a:t>ECD</a:t>
            </a:r>
          </a:p>
        </p:txBody>
      </p:sp>
      <p:sp>
        <p:nvSpPr>
          <p:cNvPr id="3" name="Content Placeholder 2">
            <a:extLst>
              <a:ext uri="{FF2B5EF4-FFF2-40B4-BE49-F238E27FC236}">
                <a16:creationId xmlns:a16="http://schemas.microsoft.com/office/drawing/2014/main" id="{34441E9B-35F0-E92F-632A-FD2127C6EC86}"/>
              </a:ext>
            </a:extLst>
          </p:cNvPr>
          <p:cNvSpPr>
            <a:spLocks noGrp="1"/>
          </p:cNvSpPr>
          <p:nvPr>
            <p:ph idx="1"/>
          </p:nvPr>
        </p:nvSpPr>
        <p:spPr/>
        <p:txBody>
          <a:bodyPr/>
          <a:lstStyle/>
          <a:p>
            <a:r>
              <a:rPr lang="en-US" dirty="0"/>
              <a:t>Recognized as a clonal hematopoietic neoplasm that is associated with mutations of BRAF or other components of the MAPK pathway.</a:t>
            </a:r>
          </a:p>
        </p:txBody>
      </p:sp>
    </p:spTree>
    <p:extLst>
      <p:ext uri="{BB962C8B-B14F-4D97-AF65-F5344CB8AC3E}">
        <p14:creationId xmlns:p14="http://schemas.microsoft.com/office/powerpoint/2010/main" val="4001314471"/>
      </p:ext>
    </p:extLst>
  </p:cSld>
  <p:clrMapOvr>
    <a:masterClrMapping/>
  </p:clrMapOvr>
  <mc:AlternateContent xmlns:mc="http://schemas.openxmlformats.org/markup-compatibility/2006" xmlns:p14="http://schemas.microsoft.com/office/powerpoint/2010/main">
    <mc:Choice Requires="p14">
      <p:transition spd="slow" p14:dur="4750" advClick="0"/>
    </mc:Choice>
    <mc:Fallback xmlns="">
      <p:transition spd="slow" advClick="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6|5.6|3.4|3.8"/>
</p:tagLst>
</file>

<file path=ppt/theme/theme1.xml><?xml version="1.0" encoding="utf-8"?>
<a:theme xmlns:a="http://schemas.openxmlformats.org/drawingml/2006/main" name="4-3-Logo_Basic_template">
  <a:themeElements>
    <a:clrScheme name="Custom 5">
      <a:dk1>
        <a:sysClr val="windowText" lastClr="000000"/>
      </a:dk1>
      <a:lt1>
        <a:sysClr val="window" lastClr="FFFFFF"/>
      </a:lt1>
      <a:dk2>
        <a:srgbClr val="1C4A26"/>
      </a:dk2>
      <a:lt2>
        <a:srgbClr val="EEECE1"/>
      </a:lt2>
      <a:accent1>
        <a:srgbClr val="9C9F49"/>
      </a:accent1>
      <a:accent2>
        <a:srgbClr val="C59518"/>
      </a:accent2>
      <a:accent3>
        <a:srgbClr val="4C4C4C"/>
      </a:accent3>
      <a:accent4>
        <a:srgbClr val="99CC99"/>
      </a:accent4>
      <a:accent5>
        <a:srgbClr val="CCCC99"/>
      </a:accent5>
      <a:accent6>
        <a:srgbClr val="669966"/>
      </a:accent6>
      <a:hlink>
        <a:srgbClr val="008000"/>
      </a:hlink>
      <a:folHlink>
        <a:srgbClr val="9999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4FF780BC63824D8531A24244433FB7" ma:contentTypeVersion="18" ma:contentTypeDescription="Create a new document." ma:contentTypeScope="" ma:versionID="722470c33f68b32f93b9fdb3e682f6f9">
  <xsd:schema xmlns:xsd="http://www.w3.org/2001/XMLSchema" xmlns:xs="http://www.w3.org/2001/XMLSchema" xmlns:p="http://schemas.microsoft.com/office/2006/metadata/properties" xmlns:ns2="ab4e1aff-ca9b-482e-b103-5edf16d0868d" xmlns:ns3="b428c153-a3e5-4436-8cd3-bbed743e9f27" targetNamespace="http://schemas.microsoft.com/office/2006/metadata/properties" ma:root="true" ma:fieldsID="a5068b30f5fe29312d434b812d3003f0" ns2:_="" ns3:_="">
    <xsd:import namespace="ab4e1aff-ca9b-482e-b103-5edf16d0868d"/>
    <xsd:import namespace="b428c153-a3e5-4436-8cd3-bbed743e9f2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GenerationTime" minOccurs="0"/>
                <xsd:element ref="ns2:MediaServiceEventHashCode" minOccurs="0"/>
                <xsd:element ref="ns2:MediaServiceDateTaken" minOccurs="0"/>
                <xsd:element ref="ns2:MediaServiceOCR" minOccurs="0"/>
                <xsd:element ref="ns2:lcf76f155ced4ddcb4097134ff3c332f" minOccurs="0"/>
                <xsd:element ref="ns3:TaxCatchAll" minOccurs="0"/>
                <xsd:element ref="ns2:MediaLengthInSeconds" minOccurs="0"/>
                <xsd:element ref="ns2:MediaServiceObjectDetectorVersions" minOccurs="0"/>
                <xsd:element ref="ns3:SharedWithUsers" minOccurs="0"/>
                <xsd:element ref="ns3:SharedWithDetail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4e1aff-ca9b-482e-b103-5edf16d0868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50afc756-41f4-452f-81cc-3d01026f6dab" ma:termSetId="09814cd3-568e-fe90-9814-8d621ff8fb84" ma:anchorId="fba54fb3-c3e1-fe81-a776-ca4b69148c4d" ma:open="true" ma:isKeyword="false">
      <xsd:complexType>
        <xsd:sequence>
          <xsd:element ref="pc:Terms" minOccurs="0" maxOccurs="1"/>
        </xsd:sequence>
      </xsd:complex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428c153-a3e5-4436-8cd3-bbed743e9f27"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8e1285b-5ece-4f15-b32e-180393852ab1}" ma:internalName="TaxCatchAll" ma:showField="CatchAllData" ma:web="b428c153-a3e5-4436-8cd3-bbed743e9f27">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428c153-a3e5-4436-8cd3-bbed743e9f27" xsi:nil="true"/>
    <lcf76f155ced4ddcb4097134ff3c332f xmlns="ab4e1aff-ca9b-482e-b103-5edf16d0868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E2C04B4-E2E2-4E20-A871-05D21861DC74}"/>
</file>

<file path=customXml/itemProps2.xml><?xml version="1.0" encoding="utf-8"?>
<ds:datastoreItem xmlns:ds="http://schemas.openxmlformats.org/officeDocument/2006/customXml" ds:itemID="{00F976EB-603F-4610-9595-1E80698B32B8}"/>
</file>

<file path=customXml/itemProps3.xml><?xml version="1.0" encoding="utf-8"?>
<ds:datastoreItem xmlns:ds="http://schemas.openxmlformats.org/officeDocument/2006/customXml" ds:itemID="{5446C3A3-F548-4E5E-914A-0FF3BE870514}"/>
</file>

<file path=docProps/app.xml><?xml version="1.0" encoding="utf-8"?>
<Properties xmlns="http://schemas.openxmlformats.org/officeDocument/2006/extended-properties" xmlns:vt="http://schemas.openxmlformats.org/officeDocument/2006/docPropsVTypes">
  <Template>4-3-Logo_Basic_template</Template>
  <TotalTime>24597</TotalTime>
  <Words>968</Words>
  <Application>Microsoft Office PowerPoint</Application>
  <PresentationFormat>On-screen Show (4:3)</PresentationFormat>
  <Paragraphs>95</Paragraphs>
  <Slides>21</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Aptos</vt:lpstr>
      <vt:lpstr>Arial</vt:lpstr>
      <vt:lpstr>Avenir Heavy</vt:lpstr>
      <vt:lpstr>Avenir Roman</vt:lpstr>
      <vt:lpstr>Calibri</vt:lpstr>
      <vt:lpstr>Helvetica</vt:lpstr>
      <vt:lpstr>interfaceregular</vt:lpstr>
      <vt:lpstr>4-3-Logo_Basic_template</vt:lpstr>
      <vt:lpstr>PowerPoint Presentation</vt:lpstr>
      <vt:lpstr>Objectives </vt:lpstr>
      <vt:lpstr>Anatomy of the heart </vt:lpstr>
      <vt:lpstr>ECD and the heart</vt:lpstr>
      <vt:lpstr>Effects of ECD</vt:lpstr>
      <vt:lpstr>Cardiac MRI examples of ECD</vt:lpstr>
      <vt:lpstr>PowerPoint Presentation</vt:lpstr>
      <vt:lpstr>What to do if my heart is involved?</vt:lpstr>
      <vt:lpstr>PowerPoint Presentation</vt:lpstr>
      <vt:lpstr>Treatment options </vt:lpstr>
      <vt:lpstr>BRAF and MEK Inhibitors </vt:lpstr>
      <vt:lpstr>BRAF and MEK Inhibitors - Mechanism</vt:lpstr>
      <vt:lpstr>Incidence of BRAF Inhibitor/MEK Inhibitor–Associated Cardiovascular Adverse</vt:lpstr>
      <vt:lpstr>Targeted Treatment options </vt:lpstr>
      <vt:lpstr>Monitoring that is important for my heart</vt:lpstr>
      <vt:lpstr>Take Home Points</vt:lpstr>
      <vt:lpstr>Thank you</vt:lpstr>
      <vt:lpstr>HF-ICOS Calculator </vt:lpstr>
      <vt:lpstr>ECD treatment </vt:lpstr>
      <vt:lpstr>Targeted Treatment options </vt:lpstr>
      <vt:lpstr>ECD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Lenneman, Carrie (Campus)</dc:creator>
  <cp:lastModifiedBy>Renita Page</cp:lastModifiedBy>
  <cp:revision>324</cp:revision>
  <cp:lastPrinted>2023-03-08T18:25:55Z</cp:lastPrinted>
  <dcterms:created xsi:type="dcterms:W3CDTF">2018-05-29T22:46:17Z</dcterms:created>
  <dcterms:modified xsi:type="dcterms:W3CDTF">2026-04-28T22:26:40Z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e7542bc-63e5-412b-b0a0-d9586028a7d0_Enabled">
    <vt:lpwstr>true</vt:lpwstr>
  </property>
  <property fmtid="{D5CDD505-2E9C-101B-9397-08002B2CF9AE}" pid="3" name="MSIP_Label_ae7542bc-63e5-412b-b0a0-d9586028a7d0_SetDate">
    <vt:lpwstr>2025-06-13T15:04:08Z</vt:lpwstr>
  </property>
  <property fmtid="{D5CDD505-2E9C-101B-9397-08002B2CF9AE}" pid="4" name="MSIP_Label_ae7542bc-63e5-412b-b0a0-d9586028a7d0_Method">
    <vt:lpwstr>Standard</vt:lpwstr>
  </property>
  <property fmtid="{D5CDD505-2E9C-101B-9397-08002B2CF9AE}" pid="5" name="MSIP_Label_ae7542bc-63e5-412b-b0a0-d9586028a7d0_Name">
    <vt:lpwstr>Sensitive</vt:lpwstr>
  </property>
  <property fmtid="{D5CDD505-2E9C-101B-9397-08002B2CF9AE}" pid="6" name="MSIP_Label_ae7542bc-63e5-412b-b0a0-d9586028a7d0_SiteId">
    <vt:lpwstr>d8999fe4-76af-40b3-b435-1d8977abc08c</vt:lpwstr>
  </property>
  <property fmtid="{D5CDD505-2E9C-101B-9397-08002B2CF9AE}" pid="7" name="MSIP_Label_ae7542bc-63e5-412b-b0a0-d9586028a7d0_ActionId">
    <vt:lpwstr>9410f0f5-0b2b-4616-8a38-12d0efe6629b</vt:lpwstr>
  </property>
  <property fmtid="{D5CDD505-2E9C-101B-9397-08002B2CF9AE}" pid="8" name="MSIP_Label_ae7542bc-63e5-412b-b0a0-d9586028a7d0_ContentBits">
    <vt:lpwstr>0</vt:lpwstr>
  </property>
  <property fmtid="{D5CDD505-2E9C-101B-9397-08002B2CF9AE}" pid="9" name="MSIP_Label_ae7542bc-63e5-412b-b0a0-d9586028a7d0_Tag">
    <vt:lpwstr>10, 3, 0, 1</vt:lpwstr>
  </property>
  <property fmtid="{D5CDD505-2E9C-101B-9397-08002B2CF9AE}" pid="10" name="ContentTypeId">
    <vt:lpwstr>0x010100624FF780BC63824D8531A24244433FB7</vt:lpwstr>
  </property>
  <property fmtid="{D5CDD505-2E9C-101B-9397-08002B2CF9AE}" pid="11" name="Order">
    <vt:lpwstr>951400.000000000</vt:lpwstr>
  </property>
  <property fmtid="{D5CDD505-2E9C-101B-9397-08002B2CF9AE}" pid="12" name="xd_ProgID">
    <vt:lpwstr/>
  </property>
  <property fmtid="{D5CDD505-2E9C-101B-9397-08002B2CF9AE}" pid="13" name="MediaServiceImageTags">
    <vt:lpwstr/>
  </property>
  <property fmtid="{D5CDD505-2E9C-101B-9397-08002B2CF9AE}" pid="14" name="_SourceUrl">
    <vt:lpwstr/>
  </property>
  <property fmtid="{D5CDD505-2E9C-101B-9397-08002B2CF9AE}" pid="15" name="_SharedFileIndex">
    <vt:lpwstr/>
  </property>
  <property fmtid="{D5CDD505-2E9C-101B-9397-08002B2CF9AE}" pid="16" name="ComplianceAssetId">
    <vt:lpwstr/>
  </property>
  <property fmtid="{D5CDD505-2E9C-101B-9397-08002B2CF9AE}" pid="17" name="TemplateUrl">
    <vt:lpwstr/>
  </property>
  <property fmtid="{D5CDD505-2E9C-101B-9397-08002B2CF9AE}" pid="18" name="_ExtendedDescription">
    <vt:lpwstr/>
  </property>
  <property fmtid="{D5CDD505-2E9C-101B-9397-08002B2CF9AE}" pid="19" name="TriggerFlowInfo">
    <vt:lpwstr/>
  </property>
  <property fmtid="{D5CDD505-2E9C-101B-9397-08002B2CF9AE}" pid="20" name="xd_Signature">
    <vt:lpwstr/>
  </property>
</Properties>
</file>